
<file path=[Content_Types].xml><?xml version="1.0" encoding="utf-8"?>
<Types xmlns="http://schemas.openxmlformats.org/package/2006/content-types">
  <Default Extension="fntdata" ContentType="application/x-fontdata"/>
  <Default Extension="jfif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1"/>
  </p:notesMasterIdLst>
  <p:sldIdLst>
    <p:sldId id="256" r:id="rId2"/>
    <p:sldId id="264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14630400" cy="8229600"/>
  <p:notesSz cx="8229600" cy="14630400"/>
  <p:embeddedFontLst>
    <p:embeddedFont>
      <p:font typeface="Inter" panose="020B0604020202020204" charset="0"/>
      <p:regular r:id="rId12"/>
    </p:embeddedFont>
  </p:embeddedFontLst>
  <p:defaultTextStyle>
    <a:defPPr>
      <a:defRPr lang="ru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AFCFD"/>
    <a:srgbClr val="FBFCFD"/>
    <a:srgbClr val="F9FBFD"/>
    <a:srgbClr val="F7FBFC"/>
    <a:srgbClr val="F9FCF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16" autoAdjust="0"/>
    <p:restoredTop sz="94610"/>
  </p:normalViewPr>
  <p:slideViewPr>
    <p:cSldViewPr snapToGrid="0" snapToObjects="1">
      <p:cViewPr varScale="1">
        <p:scale>
          <a:sx n="71" d="100"/>
          <a:sy n="71" d="100"/>
        </p:scale>
        <p:origin x="36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025928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0.jp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jfif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17.jpg"/><Relationship Id="rId4" Type="http://schemas.openxmlformats.org/officeDocument/2006/relationships/image" Target="../media/image16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692052" y="2391959"/>
            <a:ext cx="7556421" cy="37212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850"/>
              </a:lnSpc>
              <a:buNone/>
            </a:pPr>
            <a:r>
              <a:rPr lang="en-US" sz="465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Порівняльний аналіз фітоіндикаційних можливостей Зозулиного льону та Цератодону пурпурного</a:t>
            </a:r>
            <a:endParaRPr lang="en-US" sz="4650" dirty="0"/>
          </a:p>
        </p:txBody>
      </p:sp>
      <p:sp>
        <p:nvSpPr>
          <p:cNvPr id="4" name="Text 1"/>
          <p:cNvSpPr/>
          <p:nvPr/>
        </p:nvSpPr>
        <p:spPr>
          <a:xfrm>
            <a:off x="917963" y="821465"/>
            <a:ext cx="75564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Всеукраїнський конкурс «МАН–Юніор Дослідник»</a:t>
            </a:r>
            <a:endParaRPr lang="en-US" sz="1750" dirty="0"/>
          </a:p>
        </p:txBody>
      </p:sp>
      <p:sp>
        <p:nvSpPr>
          <p:cNvPr id="5" name="Text 2"/>
          <p:cNvSpPr/>
          <p:nvPr/>
        </p:nvSpPr>
        <p:spPr>
          <a:xfrm>
            <a:off x="1143874" y="6094362"/>
            <a:ext cx="7556421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endParaRPr lang="en-US" sz="1750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D9F7D61E-6A82-2E26-C676-B2B380D85C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00295" y="0"/>
            <a:ext cx="5930105" cy="4447579"/>
          </a:xfrm>
          <a:prstGeom prst="rect">
            <a:avLst/>
          </a:prstGeom>
        </p:spPr>
      </p:pic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id="{1E0E4B25-2014-E383-0C34-80BF0D74CA5D}"/>
              </a:ext>
            </a:extLst>
          </p:cNvPr>
          <p:cNvSpPr/>
          <p:nvPr/>
        </p:nvSpPr>
        <p:spPr>
          <a:xfrm>
            <a:off x="12650993" y="7820809"/>
            <a:ext cx="1882588" cy="96819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sp>
        <p:nvSpPr>
          <p:cNvPr id="9" name="Прямоугольник: скругленные углы 8">
            <a:extLst>
              <a:ext uri="{FF2B5EF4-FFF2-40B4-BE49-F238E27FC236}">
                <a16:creationId xmlns:a16="http://schemas.microsoft.com/office/drawing/2014/main" id="{F91EBF98-216E-92BE-07C7-A8A2662AE883}"/>
              </a:ext>
            </a:extLst>
          </p:cNvPr>
          <p:cNvSpPr/>
          <p:nvPr/>
        </p:nvSpPr>
        <p:spPr>
          <a:xfrm>
            <a:off x="12446598" y="7648687"/>
            <a:ext cx="2086983" cy="484094"/>
          </a:xfrm>
          <a:prstGeom prst="roundRect">
            <a:avLst/>
          </a:prstGeom>
          <a:solidFill>
            <a:srgbClr val="F9FBFD"/>
          </a:solidFill>
          <a:ln>
            <a:solidFill>
              <a:srgbClr val="FBFCF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88B9B924-F119-68E7-5FB0-9BEC18CFE8C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84388" y="4530441"/>
            <a:ext cx="4897371" cy="3676661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id="{C537F368-F904-9D6F-9947-5B0DCED10C58}"/>
              </a:ext>
            </a:extLst>
          </p:cNvPr>
          <p:cNvSpPr/>
          <p:nvPr/>
        </p:nvSpPr>
        <p:spPr>
          <a:xfrm>
            <a:off x="12823115" y="7713233"/>
            <a:ext cx="1710466" cy="408791"/>
          </a:xfrm>
          <a:prstGeom prst="roundRect">
            <a:avLst/>
          </a:prstGeom>
          <a:solidFill>
            <a:srgbClr val="FBFCFD"/>
          </a:solidFill>
          <a:ln>
            <a:solidFill>
              <a:srgbClr val="FBFCF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4CCCBCA0-B465-6E1D-F387-5959C37AF49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95990331"/>
              </p:ext>
            </p:extLst>
          </p:nvPr>
        </p:nvGraphicFramePr>
        <p:xfrm>
          <a:off x="3566795" y="997074"/>
          <a:ext cx="7911614" cy="204692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911614">
                  <a:extLst>
                    <a:ext uri="{9D8B030D-6E8A-4147-A177-3AD203B41FA5}">
                      <a16:colId xmlns:a16="http://schemas.microsoft.com/office/drawing/2014/main" val="333282272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buNone/>
                      </a:pPr>
                      <a:r>
                        <a:rPr lang="uk-UA" sz="40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Куслій</a:t>
                      </a:r>
                      <a:r>
                        <a:rPr lang="uk-UA" sz="4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uk-UA" sz="4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Поліна Іллівна. </a:t>
                      </a:r>
                      <a:endParaRPr lang="ru-UA" sz="40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buNone/>
                      </a:pPr>
                      <a:r>
                        <a:rPr lang="uk-UA" sz="4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учениця 9 класу ЗЗСО №135 </a:t>
                      </a:r>
                      <a:endParaRPr lang="ru-UA" sz="40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buNone/>
                      </a:pPr>
                      <a:r>
                        <a:rPr lang="uk-UA" sz="4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Шевченківського району м. Київ</a:t>
                      </a:r>
                      <a:r>
                        <a:rPr lang="uk-UA" sz="1400" dirty="0">
                          <a:effectLst/>
                        </a:rPr>
                        <a:t>.</a:t>
                      </a:r>
                      <a:endParaRPr lang="ru-UA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114300" marR="114300" marT="0" marB="0">
                    <a:solidFill>
                      <a:srgbClr val="FAFCF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32202463"/>
                  </a:ext>
                </a:extLst>
              </a:tr>
            </a:tbl>
          </a:graphicData>
        </a:graphic>
      </p:graphicFrame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8A8F0D9C-5AFC-2C4C-F1B9-8DAA44A5B2AD}"/>
              </a:ext>
            </a:extLst>
          </p:cNvPr>
          <p:cNvSpPr/>
          <p:nvPr/>
        </p:nvSpPr>
        <p:spPr>
          <a:xfrm>
            <a:off x="4487436" y="73744"/>
            <a:ext cx="509613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Роботу </a:t>
            </a:r>
            <a:r>
              <a:rPr lang="ru-RU" sz="5400" b="1" cap="none" spc="0" dirty="0" err="1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виконав</a:t>
            </a:r>
            <a:r>
              <a:rPr lang="ru-RU" sz="5400" b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:</a:t>
            </a:r>
          </a:p>
        </p:txBody>
      </p:sp>
      <p:graphicFrame>
        <p:nvGraphicFramePr>
          <p:cNvPr id="8" name="Таблица 7">
            <a:extLst>
              <a:ext uri="{FF2B5EF4-FFF2-40B4-BE49-F238E27FC236}">
                <a16:creationId xmlns:a16="http://schemas.microsoft.com/office/drawing/2014/main" id="{D1C9521D-196B-46B8-0094-42CBC7D2BAB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78352489"/>
              </p:ext>
            </p:extLst>
          </p:nvPr>
        </p:nvGraphicFramePr>
        <p:xfrm>
          <a:off x="1006475" y="3829748"/>
          <a:ext cx="12617450" cy="2776030"/>
        </p:xfrm>
        <a:graphic>
          <a:graphicData uri="http://schemas.openxmlformats.org/drawingml/2006/table">
            <a:tbl>
              <a:tblPr/>
              <a:tblGrid>
                <a:gridCol w="12617450">
                  <a:extLst>
                    <a:ext uri="{9D8B030D-6E8A-4147-A177-3AD203B41FA5}">
                      <a16:colId xmlns:a16="http://schemas.microsoft.com/office/drawing/2014/main" val="582902200"/>
                    </a:ext>
                  </a:extLst>
                </a:gridCol>
              </a:tblGrid>
              <a:tr h="252802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buNone/>
                      </a:pPr>
                      <a:r>
                        <a:rPr lang="uk-UA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Науковий керівник:</a:t>
                      </a:r>
                      <a:endParaRPr lang="ru-UA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buNone/>
                      </a:pPr>
                      <a:r>
                        <a:rPr lang="uk-UA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Назаренко Володимир Іванович </a:t>
                      </a:r>
                      <a:endParaRPr lang="ru-UA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buNone/>
                      </a:pPr>
                      <a:r>
                        <a:rPr lang="uk-UA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Керівник секції екології, провідний науковий співробітник Інституту біохімії імені О.В. Палладіна НАН України, кандидат біологічних наук. </a:t>
                      </a:r>
                      <a:endParaRPr lang="ru-UA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buNone/>
                      </a:pPr>
                      <a:r>
                        <a:rPr lang="uk-UA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Педагогічний керівник: </a:t>
                      </a:r>
                      <a:endParaRPr lang="ru-UA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buNone/>
                      </a:pPr>
                      <a:r>
                        <a:rPr lang="uk-UA" sz="20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Алфімов</a:t>
                      </a:r>
                      <a:r>
                        <a:rPr lang="uk-UA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Олександр</a:t>
                      </a:r>
                      <a:endParaRPr lang="ru-UA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buNone/>
                      </a:pPr>
                      <a:r>
                        <a:rPr lang="uk-UA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Вчитель хімії ЗЗСО№135 </a:t>
                      </a:r>
                    </a:p>
                    <a:p>
                      <a:pPr algn="just">
                        <a:lnSpc>
                          <a:spcPct val="115000"/>
                        </a:lnSpc>
                        <a:buNone/>
                      </a:pPr>
                      <a:r>
                        <a:rPr lang="uk-UA" sz="2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Шевченківського району м. Київ</a:t>
                      </a:r>
                      <a:endParaRPr lang="ru-UA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14300" marR="1143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6267259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532484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2835235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3952756"/>
            <a:ext cx="5954197" cy="7442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850"/>
              </a:lnSpc>
              <a:buNone/>
            </a:pPr>
            <a:r>
              <a:rPr lang="en-US" sz="465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Актуальність теми</a:t>
            </a:r>
            <a:endParaRPr lang="en-US" sz="4650" dirty="0"/>
          </a:p>
        </p:txBody>
      </p:sp>
      <p:sp>
        <p:nvSpPr>
          <p:cNvPr id="4" name="Shape 1"/>
          <p:cNvSpPr/>
          <p:nvPr/>
        </p:nvSpPr>
        <p:spPr>
          <a:xfrm>
            <a:off x="793790" y="5037177"/>
            <a:ext cx="4196358" cy="2074902"/>
          </a:xfrm>
          <a:prstGeom prst="roundRect">
            <a:avLst>
              <a:gd name="adj" fmla="val 4591"/>
            </a:avLst>
          </a:prstGeom>
          <a:solidFill>
            <a:srgbClr val="CCEEFF"/>
          </a:solidFill>
          <a:ln w="7620">
            <a:solidFill>
              <a:srgbClr val="B2D4E5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1028224" y="5271611"/>
            <a:ext cx="3727490" cy="7441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23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Змінність реакції фітоіндикаторів</a:t>
            </a:r>
            <a:endParaRPr lang="en-US" sz="2300" dirty="0"/>
          </a:p>
        </p:txBody>
      </p:sp>
      <p:sp>
        <p:nvSpPr>
          <p:cNvPr id="6" name="Text 3"/>
          <p:cNvSpPr/>
          <p:nvPr/>
        </p:nvSpPr>
        <p:spPr>
          <a:xfrm>
            <a:off x="1028224" y="6151840"/>
            <a:ext cx="3727490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Від типу екосистеми та екологічних факторів</a:t>
            </a:r>
            <a:endParaRPr lang="en-US" sz="1750" dirty="0"/>
          </a:p>
        </p:txBody>
      </p:sp>
      <p:sp>
        <p:nvSpPr>
          <p:cNvPr id="7" name="Shape 4"/>
          <p:cNvSpPr/>
          <p:nvPr/>
        </p:nvSpPr>
        <p:spPr>
          <a:xfrm>
            <a:off x="5216962" y="5037177"/>
            <a:ext cx="4196358" cy="2074902"/>
          </a:xfrm>
          <a:prstGeom prst="roundRect">
            <a:avLst>
              <a:gd name="adj" fmla="val 4591"/>
            </a:avLst>
          </a:prstGeom>
          <a:solidFill>
            <a:srgbClr val="CCEEFF"/>
          </a:solidFill>
          <a:ln w="7620">
            <a:solidFill>
              <a:srgbClr val="B2D4E5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5451396" y="5271611"/>
            <a:ext cx="3152775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23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Потреба порівняння</a:t>
            </a:r>
            <a:endParaRPr lang="en-US" sz="2300" dirty="0"/>
          </a:p>
        </p:txBody>
      </p:sp>
      <p:sp>
        <p:nvSpPr>
          <p:cNvPr id="9" name="Text 6"/>
          <p:cNvSpPr/>
          <p:nvPr/>
        </p:nvSpPr>
        <p:spPr>
          <a:xfrm>
            <a:off x="5451396" y="5779770"/>
            <a:ext cx="3727490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Визначення придатності для оцінки pH в  </a:t>
            </a:r>
            <a:r>
              <a:rPr lang="en-US" sz="1750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біотопах</a:t>
            </a:r>
            <a:r>
              <a:rPr lang="uk-UA" sz="17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Пуща-Водиця та парк Голосіївський</a:t>
            </a:r>
            <a:endParaRPr lang="en-US" sz="1750" dirty="0"/>
          </a:p>
        </p:txBody>
      </p:sp>
      <p:sp>
        <p:nvSpPr>
          <p:cNvPr id="10" name="Shape 7"/>
          <p:cNvSpPr/>
          <p:nvPr/>
        </p:nvSpPr>
        <p:spPr>
          <a:xfrm>
            <a:off x="9640133" y="5037177"/>
            <a:ext cx="4196358" cy="2074902"/>
          </a:xfrm>
          <a:prstGeom prst="roundRect">
            <a:avLst>
              <a:gd name="adj" fmla="val 4591"/>
            </a:avLst>
          </a:prstGeom>
          <a:solidFill>
            <a:srgbClr val="CCEEFF"/>
          </a:solidFill>
          <a:ln w="7620">
            <a:solidFill>
              <a:srgbClr val="B2D4E5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9874568" y="5271611"/>
            <a:ext cx="3269099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23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Практичне значення</a:t>
            </a:r>
            <a:endParaRPr lang="en-US" sz="2300" dirty="0"/>
          </a:p>
        </p:txBody>
      </p:sp>
      <p:sp>
        <p:nvSpPr>
          <p:cNvPr id="12" name="Text 9"/>
          <p:cNvSpPr/>
          <p:nvPr/>
        </p:nvSpPr>
        <p:spPr>
          <a:xfrm>
            <a:off x="9874568" y="5779770"/>
            <a:ext cx="3727490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Швидка оцінка кислотності ґрунтів без лабораторії</a:t>
            </a:r>
            <a:endParaRPr lang="en-US" sz="1750" dirty="0"/>
          </a:p>
        </p:txBody>
      </p:sp>
      <p:sp>
        <p:nvSpPr>
          <p:cNvPr id="16" name="Прямоугольник: скругленные углы 15">
            <a:extLst>
              <a:ext uri="{FF2B5EF4-FFF2-40B4-BE49-F238E27FC236}">
                <a16:creationId xmlns:a16="http://schemas.microsoft.com/office/drawing/2014/main" id="{0649F100-714B-D797-0EC4-2A305FC0C23A}"/>
              </a:ext>
            </a:extLst>
          </p:cNvPr>
          <p:cNvSpPr/>
          <p:nvPr/>
        </p:nvSpPr>
        <p:spPr>
          <a:xfrm>
            <a:off x="12833873" y="7767021"/>
            <a:ext cx="1721223" cy="387275"/>
          </a:xfrm>
          <a:prstGeom prst="roundRect">
            <a:avLst/>
          </a:prstGeom>
          <a:solidFill>
            <a:srgbClr val="FBFCFD"/>
          </a:solidFill>
          <a:ln>
            <a:solidFill>
              <a:srgbClr val="FBFCF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6280190" y="1965484"/>
            <a:ext cx="5954197" cy="7442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850"/>
              </a:lnSpc>
              <a:buNone/>
            </a:pPr>
            <a:r>
              <a:rPr lang="en-US" sz="465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Мета дослідження</a:t>
            </a:r>
            <a:endParaRPr lang="en-US" sz="4650" dirty="0"/>
          </a:p>
        </p:txBody>
      </p:sp>
      <p:sp>
        <p:nvSpPr>
          <p:cNvPr id="4" name="Shape 1"/>
          <p:cNvSpPr/>
          <p:nvPr/>
        </p:nvSpPr>
        <p:spPr>
          <a:xfrm>
            <a:off x="6280190" y="3305056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CCEEFF"/>
          </a:solidFill>
          <a:ln w="7620">
            <a:solidFill>
              <a:srgbClr val="B2D4E5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6356747" y="3336965"/>
            <a:ext cx="357188" cy="4464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800"/>
              </a:lnSpc>
              <a:buNone/>
            </a:pPr>
            <a:r>
              <a:rPr lang="en-US" sz="28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1</a:t>
            </a:r>
            <a:endParaRPr lang="en-US" sz="2800" dirty="0"/>
          </a:p>
        </p:txBody>
      </p:sp>
      <p:sp>
        <p:nvSpPr>
          <p:cNvPr id="6" name="Text 3"/>
          <p:cNvSpPr/>
          <p:nvPr/>
        </p:nvSpPr>
        <p:spPr>
          <a:xfrm>
            <a:off x="7017306" y="3305056"/>
            <a:ext cx="2927747" cy="7441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23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Вимірювання pH ґрунту</a:t>
            </a:r>
            <a:endParaRPr lang="en-US" sz="2300" dirty="0"/>
          </a:p>
        </p:txBody>
      </p:sp>
      <p:sp>
        <p:nvSpPr>
          <p:cNvPr id="7" name="Text 4"/>
          <p:cNvSpPr/>
          <p:nvPr/>
        </p:nvSpPr>
        <p:spPr>
          <a:xfrm>
            <a:off x="7017306" y="4185285"/>
            <a:ext cx="2927747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на ділянках зростання мохів і контрольних</a:t>
            </a:r>
            <a:endParaRPr lang="en-US" sz="1750" dirty="0"/>
          </a:p>
        </p:txBody>
      </p:sp>
      <p:sp>
        <p:nvSpPr>
          <p:cNvPr id="8" name="Shape 5"/>
          <p:cNvSpPr/>
          <p:nvPr/>
        </p:nvSpPr>
        <p:spPr>
          <a:xfrm>
            <a:off x="10171867" y="3305056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CCEEFF"/>
          </a:solidFill>
          <a:ln w="7620">
            <a:solidFill>
              <a:srgbClr val="B2D4E5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10248424" y="3336965"/>
            <a:ext cx="357188" cy="4464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800"/>
              </a:lnSpc>
              <a:buNone/>
            </a:pPr>
            <a:r>
              <a:rPr lang="en-US" sz="28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2</a:t>
            </a:r>
            <a:endParaRPr lang="en-US" sz="2800" dirty="0"/>
          </a:p>
        </p:txBody>
      </p:sp>
      <p:sp>
        <p:nvSpPr>
          <p:cNvPr id="10" name="Text 7"/>
          <p:cNvSpPr/>
          <p:nvPr/>
        </p:nvSpPr>
        <p:spPr>
          <a:xfrm>
            <a:off x="10908983" y="3305056"/>
            <a:ext cx="2927747" cy="7441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23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Аналіз середніх значень pH</a:t>
            </a:r>
            <a:endParaRPr lang="en-US" sz="2300" dirty="0"/>
          </a:p>
        </p:txBody>
      </p:sp>
      <p:sp>
        <p:nvSpPr>
          <p:cNvPr id="11" name="Text 8"/>
          <p:cNvSpPr/>
          <p:nvPr/>
        </p:nvSpPr>
        <p:spPr>
          <a:xfrm>
            <a:off x="10908983" y="4185285"/>
            <a:ext cx="2927747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порівняння у межах і між біотопами</a:t>
            </a:r>
            <a:endParaRPr lang="en-US" sz="1750" dirty="0"/>
          </a:p>
        </p:txBody>
      </p:sp>
      <p:sp>
        <p:nvSpPr>
          <p:cNvPr id="12" name="Shape 9"/>
          <p:cNvSpPr/>
          <p:nvPr/>
        </p:nvSpPr>
        <p:spPr>
          <a:xfrm>
            <a:off x="6280190" y="5393055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CCEEFF"/>
          </a:solidFill>
          <a:ln w="7620">
            <a:solidFill>
              <a:srgbClr val="B2D4E5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6356747" y="5424964"/>
            <a:ext cx="357188" cy="4464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800"/>
              </a:lnSpc>
              <a:buNone/>
            </a:pPr>
            <a:r>
              <a:rPr lang="en-US" sz="28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3</a:t>
            </a:r>
            <a:endParaRPr lang="en-US" sz="2800" dirty="0"/>
          </a:p>
        </p:txBody>
      </p:sp>
      <p:sp>
        <p:nvSpPr>
          <p:cNvPr id="14" name="Text 11"/>
          <p:cNvSpPr/>
          <p:nvPr/>
        </p:nvSpPr>
        <p:spPr>
          <a:xfrm>
            <a:off x="7017306" y="5393055"/>
            <a:ext cx="3677483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23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Визначення чутливості</a:t>
            </a:r>
            <a:endParaRPr lang="en-US" sz="2300" dirty="0"/>
          </a:p>
        </p:txBody>
      </p:sp>
      <p:sp>
        <p:nvSpPr>
          <p:cNvPr id="15" name="Text 12"/>
          <p:cNvSpPr/>
          <p:nvPr/>
        </p:nvSpPr>
        <p:spPr>
          <a:xfrm>
            <a:off x="7017306" y="5901214"/>
            <a:ext cx="6819305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оцінка придатності як індикаторів кислоти</a:t>
            </a:r>
            <a:endParaRPr lang="en-US" sz="1750" dirty="0"/>
          </a:p>
        </p:txBody>
      </p:sp>
      <p:sp>
        <p:nvSpPr>
          <p:cNvPr id="17" name="Прямоугольник: скругленные углы 16">
            <a:extLst>
              <a:ext uri="{FF2B5EF4-FFF2-40B4-BE49-F238E27FC236}">
                <a16:creationId xmlns:a16="http://schemas.microsoft.com/office/drawing/2014/main" id="{B33CAF98-6FC2-9B3C-0291-1205A4E6DABC}"/>
              </a:ext>
            </a:extLst>
          </p:cNvPr>
          <p:cNvSpPr/>
          <p:nvPr/>
        </p:nvSpPr>
        <p:spPr>
          <a:xfrm>
            <a:off x="12833873" y="7767021"/>
            <a:ext cx="1721223" cy="387275"/>
          </a:xfrm>
          <a:prstGeom prst="roundRect">
            <a:avLst/>
          </a:prstGeom>
          <a:solidFill>
            <a:srgbClr val="FBFCFD"/>
          </a:solidFill>
          <a:ln>
            <a:solidFill>
              <a:srgbClr val="FBFCF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76096BA3-3AFA-21F7-DBF3-C1BA0A1E5C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6172200" cy="82296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2496383"/>
            <a:ext cx="5954197" cy="7442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850"/>
              </a:lnSpc>
              <a:buNone/>
            </a:pPr>
            <a:r>
              <a:rPr lang="en-US" sz="465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Методологія</a:t>
            </a:r>
            <a:endParaRPr lang="en-US" sz="4650" dirty="0"/>
          </a:p>
        </p:txBody>
      </p:sp>
      <p:sp>
        <p:nvSpPr>
          <p:cNvPr id="3" name="Text 1"/>
          <p:cNvSpPr/>
          <p:nvPr/>
        </p:nvSpPr>
        <p:spPr>
          <a:xfrm>
            <a:off x="793790" y="3807619"/>
            <a:ext cx="3524012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230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Облік популяцій мохів</a:t>
            </a:r>
            <a:endParaRPr lang="en-US" sz="2300" dirty="0"/>
          </a:p>
        </p:txBody>
      </p:sp>
      <p:sp>
        <p:nvSpPr>
          <p:cNvPr id="4" name="Text 2"/>
          <p:cNvSpPr/>
          <p:nvPr/>
        </p:nvSpPr>
        <p:spPr>
          <a:xfrm>
            <a:off x="793790" y="4406503"/>
            <a:ext cx="624470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Зозулиний льон (Polytrichum commune)</a:t>
            </a:r>
            <a:endParaRPr lang="en-US" sz="1750" dirty="0"/>
          </a:p>
        </p:txBody>
      </p:sp>
      <p:sp>
        <p:nvSpPr>
          <p:cNvPr id="5" name="Text 3"/>
          <p:cNvSpPr/>
          <p:nvPr/>
        </p:nvSpPr>
        <p:spPr>
          <a:xfrm>
            <a:off x="793790" y="4848701"/>
            <a:ext cx="624470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Цератодон пурпурний (Ceratodon purpureus)</a:t>
            </a:r>
            <a:endParaRPr lang="en-US" sz="1750" dirty="0"/>
          </a:p>
        </p:txBody>
      </p:sp>
      <p:sp>
        <p:nvSpPr>
          <p:cNvPr id="6" name="Text 4"/>
          <p:cNvSpPr/>
          <p:nvPr/>
        </p:nvSpPr>
        <p:spPr>
          <a:xfrm>
            <a:off x="7599521" y="3807619"/>
            <a:ext cx="3718203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230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Вимірювання pH ґрунту</a:t>
            </a:r>
            <a:endParaRPr lang="en-US" sz="2300" dirty="0"/>
          </a:p>
        </p:txBody>
      </p:sp>
      <p:sp>
        <p:nvSpPr>
          <p:cNvPr id="7" name="Text 5"/>
          <p:cNvSpPr/>
          <p:nvPr/>
        </p:nvSpPr>
        <p:spPr>
          <a:xfrm>
            <a:off x="7599521" y="4406503"/>
            <a:ext cx="624470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uk-UA" sz="17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На </a:t>
            </a:r>
            <a:r>
              <a:rPr lang="en-US" sz="1750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ділянк</a:t>
            </a:r>
            <a:r>
              <a:rPr lang="uk-UA" sz="17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ах</a:t>
            </a:r>
            <a:r>
              <a:rPr lang="en-US" sz="17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uk-UA" sz="17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Пуща-Водиця та парк Голосіївський</a:t>
            </a:r>
            <a:endParaRPr lang="en-US" sz="1750" dirty="0"/>
          </a:p>
        </p:txBody>
      </p:sp>
      <p:sp>
        <p:nvSpPr>
          <p:cNvPr id="8" name="Text 6"/>
          <p:cNvSpPr/>
          <p:nvPr/>
        </p:nvSpPr>
        <p:spPr>
          <a:xfrm>
            <a:off x="7599521" y="4848701"/>
            <a:ext cx="624470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Контрольні точки</a:t>
            </a:r>
            <a:endParaRPr lang="en-US" sz="1750" dirty="0"/>
          </a:p>
        </p:txBody>
      </p:sp>
      <p:sp>
        <p:nvSpPr>
          <p:cNvPr id="9" name="Text 7"/>
          <p:cNvSpPr/>
          <p:nvPr/>
        </p:nvSpPr>
        <p:spPr>
          <a:xfrm>
            <a:off x="7599521" y="5290899"/>
            <a:ext cx="624470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uk-UA" sz="17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Шкільний комплекс</a:t>
            </a:r>
            <a:r>
              <a:rPr lang="en-US" sz="17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750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прилад</a:t>
            </a:r>
            <a:r>
              <a:rPr lang="uk-UA" sz="1750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ів</a:t>
            </a:r>
            <a:r>
              <a:rPr lang="en-US" sz="17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Einstein</a:t>
            </a:r>
            <a:r>
              <a:rPr lang="uk-UA" sz="17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endParaRPr lang="en-US" sz="1750" dirty="0"/>
          </a:p>
        </p:txBody>
      </p:sp>
      <p:sp>
        <p:nvSpPr>
          <p:cNvPr id="10" name="Прямоугольник: скругленные углы 9">
            <a:extLst>
              <a:ext uri="{FF2B5EF4-FFF2-40B4-BE49-F238E27FC236}">
                <a16:creationId xmlns:a16="http://schemas.microsoft.com/office/drawing/2014/main" id="{A62735DE-4F91-EC94-1561-E436BF549572}"/>
              </a:ext>
            </a:extLst>
          </p:cNvPr>
          <p:cNvSpPr/>
          <p:nvPr/>
        </p:nvSpPr>
        <p:spPr>
          <a:xfrm>
            <a:off x="12833873" y="7767021"/>
            <a:ext cx="1721223" cy="387275"/>
          </a:xfrm>
          <a:prstGeom prst="roundRect">
            <a:avLst/>
          </a:prstGeom>
          <a:solidFill>
            <a:srgbClr val="FBFCFD"/>
          </a:solidFill>
          <a:ln>
            <a:solidFill>
              <a:srgbClr val="FBFCF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6280190" y="1159073"/>
            <a:ext cx="7556421" cy="14885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850"/>
              </a:lnSpc>
              <a:buNone/>
            </a:pPr>
            <a:r>
              <a:rPr lang="en-US" sz="465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Результати: Зозулиний льон</a:t>
            </a:r>
            <a:endParaRPr lang="en-US" sz="4650" dirty="0"/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0190" y="2987754"/>
            <a:ext cx="1134070" cy="1360884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7754422" y="3214568"/>
            <a:ext cx="3201591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23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Надійний індикатор</a:t>
            </a:r>
            <a:endParaRPr lang="en-US" sz="2300" dirty="0"/>
          </a:p>
        </p:txBody>
      </p:sp>
      <p:sp>
        <p:nvSpPr>
          <p:cNvPr id="6" name="Text 2"/>
          <p:cNvSpPr/>
          <p:nvPr/>
        </p:nvSpPr>
        <p:spPr>
          <a:xfrm>
            <a:off x="7754422" y="3722727"/>
            <a:ext cx="608218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Корелює з низьким pH ґрунту</a:t>
            </a:r>
            <a:endParaRPr lang="en-US" sz="1750" dirty="0"/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80190" y="4348639"/>
            <a:ext cx="1134070" cy="1360884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7754422" y="4575453"/>
            <a:ext cx="2977039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23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Рясне поширення</a:t>
            </a:r>
            <a:endParaRPr lang="en-US" sz="2300" dirty="0"/>
          </a:p>
        </p:txBody>
      </p:sp>
      <p:sp>
        <p:nvSpPr>
          <p:cNvPr id="9" name="Text 4"/>
          <p:cNvSpPr/>
          <p:nvPr/>
        </p:nvSpPr>
        <p:spPr>
          <a:xfrm>
            <a:off x="7754422" y="5083612"/>
            <a:ext cx="608218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На кислих ділянках</a:t>
            </a:r>
            <a:endParaRPr lang="en-US" sz="1750" dirty="0"/>
          </a:p>
        </p:txBody>
      </p:sp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80190" y="5709523"/>
            <a:ext cx="1134070" cy="1360884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7754422" y="5936337"/>
            <a:ext cx="2977039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23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Здоровий стан</a:t>
            </a:r>
            <a:endParaRPr lang="en-US" sz="2300" dirty="0"/>
          </a:p>
        </p:txBody>
      </p:sp>
      <p:sp>
        <p:nvSpPr>
          <p:cNvPr id="12" name="Text 6"/>
          <p:cNvSpPr/>
          <p:nvPr/>
        </p:nvSpPr>
        <p:spPr>
          <a:xfrm>
            <a:off x="7754422" y="6444496"/>
            <a:ext cx="608218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Індикатор стабільності кислого середовища</a:t>
            </a:r>
            <a:endParaRPr lang="en-US" sz="1750" dirty="0"/>
          </a:p>
        </p:txBody>
      </p:sp>
      <p:sp>
        <p:nvSpPr>
          <p:cNvPr id="13" name="Прямоугольник: скругленные углы 12">
            <a:extLst>
              <a:ext uri="{FF2B5EF4-FFF2-40B4-BE49-F238E27FC236}">
                <a16:creationId xmlns:a16="http://schemas.microsoft.com/office/drawing/2014/main" id="{7E45A97D-B068-D660-304A-A3E19CF24E91}"/>
              </a:ext>
            </a:extLst>
          </p:cNvPr>
          <p:cNvSpPr/>
          <p:nvPr/>
        </p:nvSpPr>
        <p:spPr>
          <a:xfrm>
            <a:off x="12833873" y="7767021"/>
            <a:ext cx="1721223" cy="387275"/>
          </a:xfrm>
          <a:prstGeom prst="roundRect">
            <a:avLst/>
          </a:prstGeom>
          <a:solidFill>
            <a:srgbClr val="FBFCFD"/>
          </a:solidFill>
          <a:ln>
            <a:solidFill>
              <a:srgbClr val="FBFCF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77F28833-58A9-A2F4-8882-DEA9EDBD5BA8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34641"/>
          <a:stretch/>
        </p:blipFill>
        <p:spPr>
          <a:xfrm>
            <a:off x="236668" y="29171"/>
            <a:ext cx="5378824" cy="82296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6280190" y="1159073"/>
            <a:ext cx="7556421" cy="14885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850"/>
              </a:lnSpc>
              <a:buNone/>
            </a:pPr>
            <a:r>
              <a:rPr lang="en-US" sz="465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Результати: Цератодон пурпурний</a:t>
            </a:r>
            <a:endParaRPr lang="en-US" sz="4650" dirty="0"/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0190" y="2987754"/>
            <a:ext cx="1134070" cy="1360884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7754422" y="3214568"/>
            <a:ext cx="5274707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23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Широкий діапазон толерантності</a:t>
            </a:r>
            <a:endParaRPr lang="en-US" sz="2300" dirty="0"/>
          </a:p>
        </p:txBody>
      </p:sp>
      <p:sp>
        <p:nvSpPr>
          <p:cNvPr id="6" name="Text 2"/>
          <p:cNvSpPr/>
          <p:nvPr/>
        </p:nvSpPr>
        <p:spPr>
          <a:xfrm>
            <a:off x="7754422" y="3722727"/>
            <a:ext cx="608218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Нейтральні і слабокислі ґрунти</a:t>
            </a:r>
            <a:endParaRPr lang="en-US" sz="1750" dirty="0"/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80190" y="4348639"/>
            <a:ext cx="1134070" cy="1360884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7754422" y="4575453"/>
            <a:ext cx="2977039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23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Кращий стан</a:t>
            </a:r>
            <a:endParaRPr lang="en-US" sz="2300" dirty="0"/>
          </a:p>
        </p:txBody>
      </p:sp>
      <p:sp>
        <p:nvSpPr>
          <p:cNvPr id="9" name="Text 4"/>
          <p:cNvSpPr/>
          <p:nvPr/>
        </p:nvSpPr>
        <p:spPr>
          <a:xfrm>
            <a:off x="7754422" y="5083612"/>
            <a:ext cx="608218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При помірній кислотності</a:t>
            </a:r>
            <a:endParaRPr lang="en-US" sz="1750" dirty="0"/>
          </a:p>
        </p:txBody>
      </p:sp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80190" y="5709523"/>
            <a:ext cx="1134070" cy="1360884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7754422" y="5936337"/>
            <a:ext cx="2977039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23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Менш чутливий</a:t>
            </a:r>
            <a:endParaRPr lang="en-US" sz="2300" dirty="0"/>
          </a:p>
        </p:txBody>
      </p:sp>
      <p:sp>
        <p:nvSpPr>
          <p:cNvPr id="12" name="Text 6"/>
          <p:cNvSpPr/>
          <p:nvPr/>
        </p:nvSpPr>
        <p:spPr>
          <a:xfrm>
            <a:off x="7754422" y="6444496"/>
            <a:ext cx="608218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Підходить для різних біотопів</a:t>
            </a:r>
            <a:endParaRPr lang="en-US" sz="1750" dirty="0"/>
          </a:p>
        </p:txBody>
      </p:sp>
      <p:sp>
        <p:nvSpPr>
          <p:cNvPr id="13" name="Прямоугольник: скругленные углы 12">
            <a:extLst>
              <a:ext uri="{FF2B5EF4-FFF2-40B4-BE49-F238E27FC236}">
                <a16:creationId xmlns:a16="http://schemas.microsoft.com/office/drawing/2014/main" id="{8ECC8F9B-5259-780D-DC22-8832ADACEF60}"/>
              </a:ext>
            </a:extLst>
          </p:cNvPr>
          <p:cNvSpPr/>
          <p:nvPr/>
        </p:nvSpPr>
        <p:spPr>
          <a:xfrm>
            <a:off x="12833873" y="7767021"/>
            <a:ext cx="1721223" cy="387275"/>
          </a:xfrm>
          <a:prstGeom prst="roundRect">
            <a:avLst/>
          </a:prstGeom>
          <a:solidFill>
            <a:srgbClr val="FBFCFD"/>
          </a:solidFill>
          <a:ln>
            <a:solidFill>
              <a:srgbClr val="FBFCF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FF81597E-55F7-4B39-3759-0653970A141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4388" y="8482"/>
            <a:ext cx="5410962" cy="82296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233368"/>
            <a:ext cx="7243405" cy="7442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850"/>
              </a:lnSpc>
              <a:buNone/>
            </a:pPr>
            <a:r>
              <a:rPr lang="en-US" sz="465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Висновки дослідження</a:t>
            </a:r>
            <a:endParaRPr lang="en-US" sz="4650" dirty="0"/>
          </a:p>
        </p:txBody>
      </p:sp>
      <p:sp>
        <p:nvSpPr>
          <p:cNvPr id="3" name="Text 1"/>
          <p:cNvSpPr/>
          <p:nvPr/>
        </p:nvSpPr>
        <p:spPr>
          <a:xfrm>
            <a:off x="1601986" y="4096703"/>
            <a:ext cx="2977039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900"/>
              </a:lnSpc>
              <a:buNone/>
            </a:pPr>
            <a:r>
              <a:rPr lang="en-US" sz="23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Зозулиний льон</a:t>
            </a:r>
            <a:endParaRPr lang="en-US" sz="2300" dirty="0"/>
          </a:p>
        </p:txBody>
      </p:sp>
      <p:sp>
        <p:nvSpPr>
          <p:cNvPr id="4" name="Text 2"/>
          <p:cNvSpPr/>
          <p:nvPr/>
        </p:nvSpPr>
        <p:spPr>
          <a:xfrm>
            <a:off x="793790" y="4604861"/>
            <a:ext cx="3785235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ts val="2850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Надійний індикатор кислих ґрунтів</a:t>
            </a:r>
            <a:endParaRPr lang="en-US" sz="1750" dirty="0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2653" y="2431256"/>
            <a:ext cx="4564975" cy="4564975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5547717" y="4501515"/>
            <a:ext cx="339328" cy="4242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250"/>
              </a:lnSpc>
              <a:buNone/>
            </a:pPr>
            <a:r>
              <a:rPr lang="en-US" sz="26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1</a:t>
            </a:r>
            <a:endParaRPr lang="en-US" sz="2650" dirty="0"/>
          </a:p>
        </p:txBody>
      </p:sp>
      <p:sp>
        <p:nvSpPr>
          <p:cNvPr id="7" name="Text 4"/>
          <p:cNvSpPr/>
          <p:nvPr/>
        </p:nvSpPr>
        <p:spPr>
          <a:xfrm>
            <a:off x="9937790" y="2870478"/>
            <a:ext cx="3497461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23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Цератодон пурпурний</a:t>
            </a:r>
            <a:endParaRPr lang="en-US" sz="2300" dirty="0"/>
          </a:p>
        </p:txBody>
      </p:sp>
      <p:sp>
        <p:nvSpPr>
          <p:cNvPr id="8" name="Text 5"/>
          <p:cNvSpPr/>
          <p:nvPr/>
        </p:nvSpPr>
        <p:spPr>
          <a:xfrm>
            <a:off x="9937790" y="3378637"/>
            <a:ext cx="3898821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Толерантний, індикатор нейтральних/слабокислих ґрунтів</a:t>
            </a:r>
            <a:endParaRPr lang="en-US" sz="1750" dirty="0"/>
          </a:p>
        </p:txBody>
      </p:sp>
      <p:pic>
        <p:nvPicPr>
          <p:cNvPr id="9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32653" y="2431256"/>
            <a:ext cx="4564975" cy="4564975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7944326" y="3117890"/>
            <a:ext cx="339328" cy="4242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250"/>
              </a:lnSpc>
              <a:buNone/>
            </a:pPr>
            <a:r>
              <a:rPr lang="en-US" sz="26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2</a:t>
            </a:r>
            <a:endParaRPr lang="en-US" sz="2650" dirty="0"/>
          </a:p>
        </p:txBody>
      </p:sp>
      <p:sp>
        <p:nvSpPr>
          <p:cNvPr id="11" name="Text 7"/>
          <p:cNvSpPr/>
          <p:nvPr/>
        </p:nvSpPr>
        <p:spPr>
          <a:xfrm>
            <a:off x="9937790" y="5323046"/>
            <a:ext cx="2977039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23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Практичність</a:t>
            </a:r>
            <a:endParaRPr lang="en-US" sz="2300" dirty="0"/>
          </a:p>
        </p:txBody>
      </p:sp>
      <p:sp>
        <p:nvSpPr>
          <p:cNvPr id="12" name="Text 8"/>
          <p:cNvSpPr/>
          <p:nvPr/>
        </p:nvSpPr>
        <p:spPr>
          <a:xfrm>
            <a:off x="9937790" y="5831205"/>
            <a:ext cx="3898821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Оперативна оцінка кислотності без лабораторії</a:t>
            </a:r>
            <a:endParaRPr lang="en-US" sz="1750" dirty="0"/>
          </a:p>
        </p:txBody>
      </p:sp>
      <p:pic>
        <p:nvPicPr>
          <p:cNvPr id="13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32653" y="2431256"/>
            <a:ext cx="4564975" cy="4564975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7944326" y="5885140"/>
            <a:ext cx="339328" cy="4242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250"/>
              </a:lnSpc>
              <a:buNone/>
            </a:pPr>
            <a:r>
              <a:rPr lang="en-US" sz="26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3</a:t>
            </a:r>
            <a:endParaRPr lang="en-US" sz="2650" dirty="0"/>
          </a:p>
        </p:txBody>
      </p:sp>
      <p:sp>
        <p:nvSpPr>
          <p:cNvPr id="15" name="Прямоугольник: скругленные углы 14">
            <a:extLst>
              <a:ext uri="{FF2B5EF4-FFF2-40B4-BE49-F238E27FC236}">
                <a16:creationId xmlns:a16="http://schemas.microsoft.com/office/drawing/2014/main" id="{9F973FFA-1567-D36B-C22A-4F6D93CFA5C4}"/>
              </a:ext>
            </a:extLst>
          </p:cNvPr>
          <p:cNvSpPr/>
          <p:nvPr/>
        </p:nvSpPr>
        <p:spPr>
          <a:xfrm>
            <a:off x="12833873" y="7767021"/>
            <a:ext cx="1721223" cy="387275"/>
          </a:xfrm>
          <a:prstGeom prst="roundRect">
            <a:avLst/>
          </a:prstGeom>
          <a:solidFill>
            <a:srgbClr val="FBFCFD"/>
          </a:solidFill>
          <a:ln>
            <a:solidFill>
              <a:srgbClr val="FBFCF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6280190" y="1553647"/>
            <a:ext cx="7556421" cy="14885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850"/>
              </a:lnSpc>
              <a:buNone/>
            </a:pPr>
            <a:r>
              <a:rPr lang="en-US" sz="465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Рекомендації та подальші кроки</a:t>
            </a:r>
            <a:endParaRPr lang="en-US" sz="4650" dirty="0"/>
          </a:p>
        </p:txBody>
      </p:sp>
      <p:sp>
        <p:nvSpPr>
          <p:cNvPr id="4" name="Shape 1"/>
          <p:cNvSpPr/>
          <p:nvPr/>
        </p:nvSpPr>
        <p:spPr>
          <a:xfrm>
            <a:off x="6280190" y="3382328"/>
            <a:ext cx="170021" cy="871061"/>
          </a:xfrm>
          <a:prstGeom prst="roundRect">
            <a:avLst>
              <a:gd name="adj" fmla="val 56033"/>
            </a:avLst>
          </a:prstGeom>
          <a:solidFill>
            <a:srgbClr val="CCEEFF"/>
          </a:solidFill>
          <a:ln w="7620">
            <a:solidFill>
              <a:srgbClr val="B2D4E5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6790373" y="3382328"/>
            <a:ext cx="3906560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23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Розширити дослідження</a:t>
            </a:r>
            <a:endParaRPr lang="en-US" sz="2300" dirty="0"/>
          </a:p>
        </p:txBody>
      </p:sp>
      <p:sp>
        <p:nvSpPr>
          <p:cNvPr id="6" name="Text 3"/>
          <p:cNvSpPr/>
          <p:nvPr/>
        </p:nvSpPr>
        <p:spPr>
          <a:xfrm>
            <a:off x="6790373" y="3890486"/>
            <a:ext cx="7046238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Інші види мохів та Біотопи</a:t>
            </a:r>
            <a:endParaRPr lang="en-US" sz="1750" dirty="0"/>
          </a:p>
        </p:txBody>
      </p:sp>
      <p:sp>
        <p:nvSpPr>
          <p:cNvPr id="7" name="Shape 4"/>
          <p:cNvSpPr/>
          <p:nvPr/>
        </p:nvSpPr>
        <p:spPr>
          <a:xfrm>
            <a:off x="6620351" y="4480203"/>
            <a:ext cx="170021" cy="871061"/>
          </a:xfrm>
          <a:prstGeom prst="roundRect">
            <a:avLst>
              <a:gd name="adj" fmla="val 56033"/>
            </a:avLst>
          </a:prstGeom>
          <a:solidFill>
            <a:srgbClr val="CCEEFF"/>
          </a:solidFill>
          <a:ln w="7620">
            <a:solidFill>
              <a:srgbClr val="B2D4E5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7130534" y="4480203"/>
            <a:ext cx="5428059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23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Створити методичні рекомендації</a:t>
            </a:r>
            <a:endParaRPr lang="en-US" sz="2300" dirty="0"/>
          </a:p>
        </p:txBody>
      </p:sp>
      <p:sp>
        <p:nvSpPr>
          <p:cNvPr id="9" name="Text 6"/>
          <p:cNvSpPr/>
          <p:nvPr/>
        </p:nvSpPr>
        <p:spPr>
          <a:xfrm>
            <a:off x="7130534" y="4988362"/>
            <a:ext cx="6706076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Для екологічного моніторингу кислотності</a:t>
            </a:r>
            <a:endParaRPr lang="en-US" sz="1750" dirty="0"/>
          </a:p>
        </p:txBody>
      </p:sp>
      <p:sp>
        <p:nvSpPr>
          <p:cNvPr id="10" name="Shape 7"/>
          <p:cNvSpPr/>
          <p:nvPr/>
        </p:nvSpPr>
        <p:spPr>
          <a:xfrm>
            <a:off x="6960632" y="5578078"/>
            <a:ext cx="170021" cy="871061"/>
          </a:xfrm>
          <a:prstGeom prst="roundRect">
            <a:avLst>
              <a:gd name="adj" fmla="val 56033"/>
            </a:avLst>
          </a:prstGeom>
          <a:solidFill>
            <a:srgbClr val="CCEEFF"/>
          </a:solidFill>
          <a:ln w="7620">
            <a:solidFill>
              <a:srgbClr val="B2D4E5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7470815" y="5578078"/>
            <a:ext cx="3853934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23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Застосування у практиці</a:t>
            </a:r>
            <a:endParaRPr lang="en-US" sz="2300" dirty="0"/>
          </a:p>
        </p:txBody>
      </p:sp>
      <p:sp>
        <p:nvSpPr>
          <p:cNvPr id="12" name="Text 9"/>
          <p:cNvSpPr/>
          <p:nvPr/>
        </p:nvSpPr>
        <p:spPr>
          <a:xfrm>
            <a:off x="7470815" y="6086237"/>
            <a:ext cx="6365796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Моніторинг стану </a:t>
            </a:r>
            <a:r>
              <a:rPr lang="en-US" sz="1750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ґрунтів</a:t>
            </a:r>
            <a:r>
              <a:rPr lang="en-US" sz="17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uk-UA" sz="17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в межах м. Київ</a:t>
            </a:r>
            <a:endParaRPr lang="en-US" sz="1750" dirty="0"/>
          </a:p>
        </p:txBody>
      </p:sp>
      <p:sp>
        <p:nvSpPr>
          <p:cNvPr id="13" name="Прямоугольник: скругленные углы 12">
            <a:extLst>
              <a:ext uri="{FF2B5EF4-FFF2-40B4-BE49-F238E27FC236}">
                <a16:creationId xmlns:a16="http://schemas.microsoft.com/office/drawing/2014/main" id="{F1E4AA99-1320-AED8-863D-2642F4CAD9D1}"/>
              </a:ext>
            </a:extLst>
          </p:cNvPr>
          <p:cNvSpPr/>
          <p:nvPr/>
        </p:nvSpPr>
        <p:spPr>
          <a:xfrm>
            <a:off x="12833873" y="7767021"/>
            <a:ext cx="1721223" cy="387275"/>
          </a:xfrm>
          <a:prstGeom prst="roundRect">
            <a:avLst/>
          </a:prstGeom>
          <a:solidFill>
            <a:srgbClr val="FBFCFD"/>
          </a:solidFill>
          <a:ln>
            <a:solidFill>
              <a:srgbClr val="FBFCF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F50B5B35-8CBE-209E-9622-8FEE5D9FD1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3098203" cy="2323652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D8D26528-2080-5033-28B4-A0DB78EF074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08675" y="473337"/>
            <a:ext cx="2901434" cy="3868579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FFFF6E5E-DF7F-0F56-12E7-74E25C359E0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2880" y="4467112"/>
            <a:ext cx="4658061" cy="3493546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124</TotalTime>
  <Words>282</Words>
  <Application>Microsoft Office PowerPoint</Application>
  <PresentationFormat>Произвольный</PresentationFormat>
  <Paragraphs>77</Paragraphs>
  <Slides>9</Slides>
  <Notes>8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5" baseType="lpstr">
      <vt:lpstr>Petrona Bold</vt:lpstr>
      <vt:lpstr>Times New Roman</vt:lpstr>
      <vt:lpstr>Inter</vt:lpstr>
      <vt:lpstr>Arial</vt:lpstr>
      <vt:lpstr>Calibri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Администратор</cp:lastModifiedBy>
  <cp:revision>7</cp:revision>
  <dcterms:created xsi:type="dcterms:W3CDTF">2025-04-17T13:05:13Z</dcterms:created>
  <dcterms:modified xsi:type="dcterms:W3CDTF">2025-04-22T08:51:49Z</dcterms:modified>
</cp:coreProperties>
</file>