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69" r:id="rId2"/>
    <p:sldId id="257" r:id="rId3"/>
    <p:sldId id="270" r:id="rId4"/>
    <p:sldId id="260" r:id="rId5"/>
    <p:sldId id="261" r:id="rId6"/>
    <p:sldId id="264" r:id="rId7"/>
    <p:sldId id="265" r:id="rId8"/>
    <p:sldId id="266" r:id="rId9"/>
    <p:sldId id="267" r:id="rId10"/>
    <p:sldId id="262" r:id="rId11"/>
    <p:sldId id="263" r:id="rId12"/>
    <p:sldId id="258" r:id="rId13"/>
    <p:sldId id="259"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83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761906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3615625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3589365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5BCB494A-B1F4-41C7-B8A8-504274302963}" type="datetimeFigureOut">
              <a:rPr lang="ru-RU" smtClean="0"/>
              <a:t>11.04.2025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234305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5BCB494A-B1F4-41C7-B8A8-504274302963}" type="datetimeFigureOut">
              <a:rPr lang="ru-RU" smtClean="0"/>
              <a:t>11.04.2025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2874104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7" name="Date Placeholder 2"/>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837435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3828053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7" name="Date Placeholder 4"/>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3832615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5BCB494A-B1F4-41C7-B8A8-504274302963}" type="datetimeFigureOut">
              <a:rPr lang="ru-RU" smtClean="0"/>
              <a:t>11.04.2025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699521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5BCB494A-B1F4-41C7-B8A8-504274302963}" type="datetimeFigureOut">
              <a:rPr lang="ru-RU" smtClean="0"/>
              <a:t>11.04.2025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3694984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uk-UA"/>
              <a:t>Клацніть, щоб редагувати стиль зразка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447387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uk-UA"/>
              <a:t>Клацніть, щоб редагувати стиль зразка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uk-UA"/>
              <a:t>Клацніть, щоб відредагувати стилі зразків тексту</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91477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2930469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1824822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24967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3462617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5BCB494A-B1F4-41C7-B8A8-504274302963}" type="datetimeFigureOut">
              <a:rPr lang="ru-RU" smtClean="0"/>
              <a:t>11.04.2025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E68C9F7-A03C-4473-9F4E-B59FDDB533F3}" type="slidenum">
              <a:rPr lang="ru-RU" smtClean="0"/>
              <a:t>‹#›</a:t>
            </a:fld>
            <a:endParaRPr lang="ru-RU"/>
          </a:p>
        </p:txBody>
      </p:sp>
    </p:spTree>
    <p:extLst>
      <p:ext uri="{BB962C8B-B14F-4D97-AF65-F5344CB8AC3E}">
        <p14:creationId xmlns:p14="http://schemas.microsoft.com/office/powerpoint/2010/main" val="4121688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BCB494A-B1F4-41C7-B8A8-504274302963}" type="datetimeFigureOut">
              <a:rPr lang="ru-RU" smtClean="0"/>
              <a:t>11.04.2025</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E68C9F7-A03C-4473-9F4E-B59FDDB533F3}" type="slidenum">
              <a:rPr lang="ru-RU" smtClean="0"/>
              <a:t>‹#›</a:t>
            </a:fld>
            <a:endParaRPr lang="ru-RU"/>
          </a:p>
        </p:txBody>
      </p:sp>
    </p:spTree>
    <p:extLst>
      <p:ext uri="{BB962C8B-B14F-4D97-AF65-F5344CB8AC3E}">
        <p14:creationId xmlns:p14="http://schemas.microsoft.com/office/powerpoint/2010/main" val="1156284145"/>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oEEpWEQ9lDI?si=P7FuyktABeDF9E_y" TargetMode="External"/><Relationship Id="rId2" Type="http://schemas.openxmlformats.org/officeDocument/2006/relationships/hyperlink" Target="https://youtube.com/watch?v=qnLtWNEFg10&amp;feature=shared" TargetMode="External"/><Relationship Id="rId1" Type="http://schemas.openxmlformats.org/officeDocument/2006/relationships/slideLayout" Target="../slideLayouts/slideLayout2.xml"/><Relationship Id="rId4" Type="http://schemas.openxmlformats.org/officeDocument/2006/relationships/hyperlink" Target="https://vseosvita.ua/library/embed/01000xed-7236.doc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960388EE-BDF6-3033-4C84-FF72FA388B37}"/>
              </a:ext>
            </a:extLst>
          </p:cNvPr>
          <p:cNvSpPr txBox="1"/>
          <p:nvPr/>
        </p:nvSpPr>
        <p:spPr>
          <a:xfrm>
            <a:off x="1371600" y="398206"/>
            <a:ext cx="8981768" cy="1077218"/>
          </a:xfrm>
          <a:prstGeom prst="rect">
            <a:avLst/>
          </a:prstGeom>
          <a:noFill/>
        </p:spPr>
        <p:txBody>
          <a:bodyPr wrap="square" rtlCol="0">
            <a:spAutoFit/>
          </a:bodyPr>
          <a:lstStyle/>
          <a:p>
            <a:r>
              <a:rPr lang="uk-UA" sz="3200" noProof="0" dirty="0"/>
              <a:t>Всеукраїнський інтерактивний конкурс</a:t>
            </a:r>
          </a:p>
          <a:p>
            <a:r>
              <a:rPr lang="uk-UA" sz="3200" noProof="0" dirty="0"/>
              <a:t>                “МАН-Юніор Дослідник” </a:t>
            </a:r>
          </a:p>
        </p:txBody>
      </p:sp>
      <p:sp>
        <p:nvSpPr>
          <p:cNvPr id="3" name="TextBox 2">
            <a:extLst>
              <a:ext uri="{FF2B5EF4-FFF2-40B4-BE49-F238E27FC236}">
                <a16:creationId xmlns="" xmlns:a16="http://schemas.microsoft.com/office/drawing/2014/main" id="{5D6F8DFF-6A28-3B35-A1E2-A24F462C5A96}"/>
              </a:ext>
            </a:extLst>
          </p:cNvPr>
          <p:cNvSpPr txBox="1"/>
          <p:nvPr/>
        </p:nvSpPr>
        <p:spPr>
          <a:xfrm>
            <a:off x="2069690" y="2168013"/>
            <a:ext cx="8052620" cy="523220"/>
          </a:xfrm>
          <a:prstGeom prst="rect">
            <a:avLst/>
          </a:prstGeom>
          <a:noFill/>
        </p:spPr>
        <p:txBody>
          <a:bodyPr wrap="square" rtlCol="0">
            <a:spAutoFit/>
          </a:bodyPr>
          <a:lstStyle/>
          <a:p>
            <a:r>
              <a:rPr lang="uk-UA" sz="2800" noProof="0" dirty="0"/>
              <a:t>Цікаві досліди із фізики в домашніх умовах</a:t>
            </a:r>
          </a:p>
        </p:txBody>
      </p:sp>
      <p:sp>
        <p:nvSpPr>
          <p:cNvPr id="4" name="TextBox 3">
            <a:extLst>
              <a:ext uri="{FF2B5EF4-FFF2-40B4-BE49-F238E27FC236}">
                <a16:creationId xmlns="" xmlns:a16="http://schemas.microsoft.com/office/drawing/2014/main" id="{D0D8EACF-0A03-0ED9-740D-5813E2107BBA}"/>
              </a:ext>
            </a:extLst>
          </p:cNvPr>
          <p:cNvSpPr txBox="1"/>
          <p:nvPr/>
        </p:nvSpPr>
        <p:spPr>
          <a:xfrm>
            <a:off x="663678" y="3450190"/>
            <a:ext cx="7654412" cy="1569660"/>
          </a:xfrm>
          <a:prstGeom prst="rect">
            <a:avLst/>
          </a:prstGeom>
          <a:noFill/>
        </p:spPr>
        <p:txBody>
          <a:bodyPr wrap="square" rtlCol="0">
            <a:spAutoFit/>
          </a:bodyPr>
          <a:lstStyle/>
          <a:p>
            <a:r>
              <a:rPr lang="uk-UA" sz="2400" noProof="0" dirty="0"/>
              <a:t>Виконала: Здобувачка освіти 7 класу</a:t>
            </a:r>
          </a:p>
          <a:p>
            <a:r>
              <a:rPr lang="uk-UA" sz="2400" noProof="0" dirty="0"/>
              <a:t>                    м</a:t>
            </a:r>
            <a:r>
              <a:rPr lang="uk-UA" sz="2400" noProof="0" dirty="0" smtClean="0"/>
              <a:t>. Вінниці</a:t>
            </a:r>
            <a:endParaRPr lang="uk-UA" sz="2400" noProof="0" dirty="0"/>
          </a:p>
          <a:p>
            <a:r>
              <a:rPr lang="uk-UA" sz="2400" noProof="0" dirty="0"/>
              <a:t>                    </a:t>
            </a:r>
            <a:r>
              <a:rPr lang="uk-UA" sz="2400" noProof="0" dirty="0" smtClean="0"/>
              <a:t>КЗ “</a:t>
            </a:r>
            <a:r>
              <a:rPr lang="uk-UA" sz="2400" noProof="0" dirty="0"/>
              <a:t>Вінницького ліцею №35”</a:t>
            </a:r>
          </a:p>
          <a:p>
            <a:r>
              <a:rPr lang="uk-UA" sz="2400" noProof="0" dirty="0"/>
              <a:t>                    Кузьменко Поліна Олександрівна</a:t>
            </a:r>
          </a:p>
        </p:txBody>
      </p:sp>
      <p:sp>
        <p:nvSpPr>
          <p:cNvPr id="5" name="TextBox 4">
            <a:extLst>
              <a:ext uri="{FF2B5EF4-FFF2-40B4-BE49-F238E27FC236}">
                <a16:creationId xmlns="" xmlns:a16="http://schemas.microsoft.com/office/drawing/2014/main" id="{29B73939-77DB-719E-814F-4CF80CAFCACE}"/>
              </a:ext>
            </a:extLst>
          </p:cNvPr>
          <p:cNvSpPr txBox="1"/>
          <p:nvPr/>
        </p:nvSpPr>
        <p:spPr>
          <a:xfrm>
            <a:off x="5147188" y="5646071"/>
            <a:ext cx="6828503" cy="461665"/>
          </a:xfrm>
          <a:prstGeom prst="rect">
            <a:avLst/>
          </a:prstGeom>
          <a:noFill/>
        </p:spPr>
        <p:txBody>
          <a:bodyPr wrap="square" rtlCol="0">
            <a:spAutoFit/>
          </a:bodyPr>
          <a:lstStyle/>
          <a:p>
            <a:r>
              <a:rPr lang="uk-UA" sz="2400" noProof="0" dirty="0"/>
              <a:t>Наставник: Клименко Людмила Павлівна</a:t>
            </a:r>
          </a:p>
        </p:txBody>
      </p:sp>
    </p:spTree>
    <p:extLst>
      <p:ext uri="{BB962C8B-B14F-4D97-AF65-F5344CB8AC3E}">
        <p14:creationId xmlns:p14="http://schemas.microsoft.com/office/powerpoint/2010/main" val="31374967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BE8B721-17DF-02E6-8EB9-9FA4AEF38CED}"/>
              </a:ext>
            </a:extLst>
          </p:cNvPr>
          <p:cNvSpPr>
            <a:spLocks noGrp="1"/>
          </p:cNvSpPr>
          <p:nvPr>
            <p:ph type="title"/>
          </p:nvPr>
        </p:nvSpPr>
        <p:spPr>
          <a:xfrm>
            <a:off x="646111" y="270388"/>
            <a:ext cx="9957979" cy="1936521"/>
          </a:xfrm>
        </p:spPr>
        <p:txBody>
          <a:bodyPr/>
          <a:lstStyle/>
          <a:p>
            <a:r>
              <a:rPr lang="uk-UA" sz="2800" b="1" noProof="0" dirty="0"/>
              <a:t>Мета роботи</a:t>
            </a:r>
            <a:r>
              <a:rPr lang="uk-UA" sz="2400" b="1" noProof="0" dirty="0"/>
              <a:t>: </a:t>
            </a:r>
            <a:r>
              <a:rPr lang="uk-UA" sz="2400" dirty="0"/>
              <a:t>презентувати свій варіант цікавих дослідів, що демонструють існування атмосферного тиску та дії сили різниці тисків,  залежність температури кипінням води від зовнішнього тиску та  дію солі на температуру плавлення льоду, використовуючи обладнання, яке можна знайти на будь-якій кухні.</a:t>
            </a:r>
            <a:r>
              <a:rPr lang="ru-RU" sz="2400" dirty="0"/>
              <a:t/>
            </a:r>
            <a:br>
              <a:rPr lang="ru-RU" sz="2400" dirty="0"/>
            </a:br>
            <a:endParaRPr lang="uk-UA" sz="2400" noProof="0" dirty="0"/>
          </a:p>
        </p:txBody>
      </p:sp>
      <p:sp>
        <p:nvSpPr>
          <p:cNvPr id="3" name="Місце для вмісту 2">
            <a:extLst>
              <a:ext uri="{FF2B5EF4-FFF2-40B4-BE49-F238E27FC236}">
                <a16:creationId xmlns="" xmlns:a16="http://schemas.microsoft.com/office/drawing/2014/main" id="{6D6C24AE-62B6-7671-EC90-59AAB0FAAD28}"/>
              </a:ext>
            </a:extLst>
          </p:cNvPr>
          <p:cNvSpPr>
            <a:spLocks noGrp="1"/>
          </p:cNvSpPr>
          <p:nvPr>
            <p:ph idx="1"/>
          </p:nvPr>
        </p:nvSpPr>
        <p:spPr>
          <a:xfrm>
            <a:off x="718872" y="2546122"/>
            <a:ext cx="9796728" cy="4198373"/>
          </a:xfrm>
        </p:spPr>
        <p:txBody>
          <a:bodyPr>
            <a:normAutofit fontScale="92500"/>
          </a:bodyPr>
          <a:lstStyle/>
          <a:p>
            <a:pPr marL="0" indent="0">
              <a:buNone/>
            </a:pPr>
            <a:r>
              <a:rPr lang="uk-UA" sz="2800" b="1" noProof="0" dirty="0"/>
              <a:t>Досягнення поставленої мети передбачає виконання таких завдань:</a:t>
            </a:r>
          </a:p>
          <a:p>
            <a:pPr lvl="0"/>
            <a:r>
              <a:rPr lang="uk-UA" sz="2400" dirty="0"/>
              <a:t>ознайомитись з класичними дослідами з фізики, результати яких можна пояснити існуванням атмосферного тиску, кипінням води залежно від зовнішнього тиску та плавлення льоду та кристалізації води через наявність в ній солі;</a:t>
            </a:r>
            <a:endParaRPr lang="ru-RU" sz="2400" dirty="0"/>
          </a:p>
          <a:p>
            <a:r>
              <a:rPr lang="uk-UA" sz="2400" noProof="0" dirty="0" smtClean="0"/>
              <a:t>вибрати </a:t>
            </a:r>
            <a:r>
              <a:rPr lang="uk-UA" sz="2400" noProof="0" dirty="0"/>
              <a:t>найбільш оригінальні та ефектні;</a:t>
            </a:r>
          </a:p>
          <a:p>
            <a:r>
              <a:rPr lang="uk-UA" sz="2400" noProof="0" dirty="0"/>
              <a:t>відтворити вибрані досліди у власному виконанні, використовуючи найпростіше обладнання;</a:t>
            </a:r>
          </a:p>
          <a:p>
            <a:r>
              <a:rPr lang="uk-UA" sz="2400" noProof="0" dirty="0"/>
              <a:t>пояснити  результати дослідів, використовуючи знання  з фізики.</a:t>
            </a:r>
          </a:p>
          <a:p>
            <a:pPr marL="0" indent="0">
              <a:buNone/>
            </a:pPr>
            <a:endParaRPr lang="uk-UA" noProof="0" dirty="0"/>
          </a:p>
        </p:txBody>
      </p:sp>
    </p:spTree>
    <p:extLst>
      <p:ext uri="{BB962C8B-B14F-4D97-AF65-F5344CB8AC3E}">
        <p14:creationId xmlns:p14="http://schemas.microsoft.com/office/powerpoint/2010/main" val="334563921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2B32A3B-9300-F4A3-29F7-832B2C51D395}"/>
              </a:ext>
            </a:extLst>
          </p:cNvPr>
          <p:cNvSpPr>
            <a:spLocks noGrp="1"/>
          </p:cNvSpPr>
          <p:nvPr>
            <p:ph type="title"/>
          </p:nvPr>
        </p:nvSpPr>
        <p:spPr>
          <a:xfrm>
            <a:off x="646112" y="452718"/>
            <a:ext cx="9403742" cy="918882"/>
          </a:xfrm>
        </p:spPr>
        <p:txBody>
          <a:bodyPr/>
          <a:lstStyle/>
          <a:p>
            <a:r>
              <a:rPr lang="uk-UA" noProof="0" dirty="0"/>
              <a:t>                          Зміст</a:t>
            </a:r>
          </a:p>
        </p:txBody>
      </p:sp>
      <p:sp>
        <p:nvSpPr>
          <p:cNvPr id="3" name="Місце для вмісту 2">
            <a:extLst>
              <a:ext uri="{FF2B5EF4-FFF2-40B4-BE49-F238E27FC236}">
                <a16:creationId xmlns="" xmlns:a16="http://schemas.microsoft.com/office/drawing/2014/main" id="{B00BFAC2-2D2D-00E4-6EA4-22E6C6AAB4B7}"/>
              </a:ext>
            </a:extLst>
          </p:cNvPr>
          <p:cNvSpPr>
            <a:spLocks noGrp="1"/>
          </p:cNvSpPr>
          <p:nvPr>
            <p:ph idx="1"/>
          </p:nvPr>
        </p:nvSpPr>
        <p:spPr>
          <a:xfrm>
            <a:off x="874712" y="1477731"/>
            <a:ext cx="8946541" cy="4195481"/>
          </a:xfrm>
        </p:spPr>
        <p:txBody>
          <a:bodyPr>
            <a:normAutofit/>
          </a:bodyPr>
          <a:lstStyle/>
          <a:p>
            <a:pPr marL="0" indent="0">
              <a:buNone/>
            </a:pPr>
            <a:r>
              <a:rPr lang="uk-UA" sz="3200" dirty="0" smtClean="0"/>
              <a:t>Дослід 1. Яйце </a:t>
            </a:r>
            <a:r>
              <a:rPr lang="uk-UA" sz="3200" dirty="0"/>
              <a:t>падає в пляшку</a:t>
            </a:r>
          </a:p>
          <a:p>
            <a:pPr marL="0" indent="0">
              <a:buNone/>
            </a:pPr>
            <a:r>
              <a:rPr lang="ru-RU" sz="3200" noProof="0" dirty="0" err="1" smtClean="0"/>
              <a:t>Дослід</a:t>
            </a:r>
            <a:r>
              <a:rPr lang="ru-RU" sz="3200" noProof="0" dirty="0" smtClean="0"/>
              <a:t> 2. </a:t>
            </a:r>
            <a:r>
              <a:rPr lang="ru-RU" sz="3200" noProof="0" dirty="0"/>
              <a:t>В</a:t>
            </a:r>
            <a:r>
              <a:rPr lang="ru-RU" sz="3200" noProof="0" dirty="0" smtClean="0"/>
              <a:t>ода </a:t>
            </a:r>
            <a:r>
              <a:rPr lang="ru-RU" sz="3200" noProof="0" dirty="0" err="1"/>
              <a:t>піднімається</a:t>
            </a:r>
            <a:endParaRPr lang="ru-RU" sz="3200" noProof="0" dirty="0"/>
          </a:p>
          <a:p>
            <a:pPr marL="0" indent="0">
              <a:buNone/>
            </a:pPr>
            <a:r>
              <a:rPr lang="ru-RU" sz="3200" dirty="0" err="1" smtClean="0"/>
              <a:t>Дослід</a:t>
            </a:r>
            <a:r>
              <a:rPr lang="ru-RU" sz="3200" dirty="0" smtClean="0"/>
              <a:t> 3. </a:t>
            </a:r>
            <a:r>
              <a:rPr lang="ru-RU" sz="3200" dirty="0"/>
              <a:t>Ф</a:t>
            </a:r>
            <a:r>
              <a:rPr lang="ru-RU" sz="3200" dirty="0" smtClean="0"/>
              <a:t>онтан </a:t>
            </a:r>
            <a:r>
              <a:rPr lang="ru-RU" sz="3200" dirty="0"/>
              <a:t>у </a:t>
            </a:r>
            <a:r>
              <a:rPr lang="ru-RU" sz="3200" dirty="0" err="1"/>
              <a:t>пробірці</a:t>
            </a:r>
            <a:endParaRPr lang="ru-RU" sz="3200" dirty="0"/>
          </a:p>
          <a:p>
            <a:pPr marL="0" indent="0">
              <a:buNone/>
            </a:pPr>
            <a:r>
              <a:rPr lang="ru-RU" sz="3200" dirty="0" err="1" smtClean="0"/>
              <a:t>Дослід</a:t>
            </a:r>
            <a:r>
              <a:rPr lang="ru-RU" sz="3200" dirty="0" smtClean="0"/>
              <a:t> 4. </a:t>
            </a:r>
            <a:r>
              <a:rPr lang="ru-RU" sz="3200" dirty="0" err="1"/>
              <a:t>К</a:t>
            </a:r>
            <a:r>
              <a:rPr lang="ru-RU" sz="3200" dirty="0" err="1" smtClean="0"/>
              <a:t>ипіння</a:t>
            </a:r>
            <a:r>
              <a:rPr lang="ru-RU" sz="3200" dirty="0" smtClean="0"/>
              <a:t> </a:t>
            </a:r>
            <a:r>
              <a:rPr lang="ru-RU" sz="3200" dirty="0"/>
              <a:t>води в </a:t>
            </a:r>
            <a:r>
              <a:rPr lang="ru-RU" sz="3200" dirty="0" err="1"/>
              <a:t>шприці</a:t>
            </a:r>
            <a:endParaRPr lang="ru-RU" sz="3200" dirty="0"/>
          </a:p>
          <a:p>
            <a:pPr marL="0" indent="0">
              <a:buNone/>
            </a:pPr>
            <a:r>
              <a:rPr lang="ru-RU" sz="3200" dirty="0" err="1" smtClean="0"/>
              <a:t>Дослід</a:t>
            </a:r>
            <a:r>
              <a:rPr lang="ru-RU" sz="3200" dirty="0" smtClean="0"/>
              <a:t> 5. </a:t>
            </a:r>
            <a:r>
              <a:rPr lang="ru-RU" sz="3200" dirty="0" err="1"/>
              <a:t>Л</a:t>
            </a:r>
            <a:r>
              <a:rPr lang="ru-RU" sz="3200" dirty="0" err="1" smtClean="0"/>
              <a:t>ід</a:t>
            </a:r>
            <a:r>
              <a:rPr lang="ru-RU" sz="3200" dirty="0" smtClean="0"/>
              <a:t> </a:t>
            </a:r>
            <a:r>
              <a:rPr lang="ru-RU" sz="3200" dirty="0"/>
              <a:t>і нитка</a:t>
            </a:r>
          </a:p>
          <a:p>
            <a:pPr marL="0" indent="0">
              <a:buNone/>
            </a:pPr>
            <a:endParaRPr lang="ru-RU" sz="3200" noProof="0" dirty="0"/>
          </a:p>
          <a:p>
            <a:pPr marL="0" indent="0">
              <a:buNone/>
            </a:pPr>
            <a:endParaRPr lang="ru-RU" sz="3200" dirty="0"/>
          </a:p>
          <a:p>
            <a:pPr marL="0" indent="0">
              <a:buNone/>
            </a:pPr>
            <a:endParaRPr lang="ru-RU" sz="3200" noProof="0" dirty="0"/>
          </a:p>
          <a:p>
            <a:pPr marL="0" indent="0">
              <a:buNone/>
            </a:pPr>
            <a:endParaRPr lang="ru-RU" sz="3200" noProof="0" dirty="0"/>
          </a:p>
        </p:txBody>
      </p:sp>
    </p:spTree>
    <p:extLst>
      <p:ext uri="{BB962C8B-B14F-4D97-AF65-F5344CB8AC3E}">
        <p14:creationId xmlns:p14="http://schemas.microsoft.com/office/powerpoint/2010/main" val="2690375441"/>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516AB4C-0A00-5389-2498-9EBFB552F2F6}"/>
              </a:ext>
            </a:extLst>
          </p:cNvPr>
          <p:cNvSpPr>
            <a:spLocks noGrp="1"/>
          </p:cNvSpPr>
          <p:nvPr>
            <p:ph type="title"/>
          </p:nvPr>
        </p:nvSpPr>
        <p:spPr>
          <a:xfrm>
            <a:off x="0" y="452718"/>
            <a:ext cx="11878653" cy="829151"/>
          </a:xfrm>
        </p:spPr>
        <p:txBody>
          <a:bodyPr/>
          <a:lstStyle/>
          <a:p>
            <a:r>
              <a:rPr lang="uk-UA" noProof="0" dirty="0"/>
              <a:t>               </a:t>
            </a:r>
            <a:r>
              <a:rPr lang="uk-UA" noProof="0" dirty="0" smtClean="0"/>
              <a:t>Дослід</a:t>
            </a:r>
            <a:r>
              <a:rPr lang="uk-UA" dirty="0" smtClean="0"/>
              <a:t>1</a:t>
            </a:r>
            <a:r>
              <a:rPr lang="uk-UA" noProof="0" dirty="0"/>
              <a:t>. Яйце падає в пляшку</a:t>
            </a:r>
          </a:p>
        </p:txBody>
      </p:sp>
      <p:pic>
        <p:nvPicPr>
          <p:cNvPr id="10" name="Місце для вмісту 9">
            <a:extLst>
              <a:ext uri="{FF2B5EF4-FFF2-40B4-BE49-F238E27FC236}">
                <a16:creationId xmlns="" xmlns:a16="http://schemas.microsoft.com/office/drawing/2014/main" id="{5725ACC8-BD97-0679-C9E5-5AB4694F8515}"/>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97383" y="1949113"/>
            <a:ext cx="3150393" cy="4200525"/>
          </a:xfrm>
        </p:spPr>
      </p:pic>
      <p:sp>
        <p:nvSpPr>
          <p:cNvPr id="8" name="Місце для вмісту 7">
            <a:extLst>
              <a:ext uri="{FF2B5EF4-FFF2-40B4-BE49-F238E27FC236}">
                <a16:creationId xmlns="" xmlns:a16="http://schemas.microsoft.com/office/drawing/2014/main" id="{199DDB0B-C1F9-B47E-1278-E4F6422003FF}"/>
              </a:ext>
            </a:extLst>
          </p:cNvPr>
          <p:cNvSpPr>
            <a:spLocks noGrp="1"/>
          </p:cNvSpPr>
          <p:nvPr>
            <p:ph sz="half" idx="1"/>
          </p:nvPr>
        </p:nvSpPr>
        <p:spPr>
          <a:xfrm>
            <a:off x="2001044" y="2209519"/>
            <a:ext cx="4396339" cy="4195763"/>
          </a:xfrm>
        </p:spPr>
        <p:txBody>
          <a:bodyPr>
            <a:normAutofit/>
          </a:bodyPr>
          <a:lstStyle/>
          <a:p>
            <a:pPr marL="0" indent="0">
              <a:buNone/>
            </a:pPr>
            <a:r>
              <a:rPr lang="uk-UA" sz="3200" noProof="0" dirty="0"/>
              <a:t>Потрібно:</a:t>
            </a:r>
          </a:p>
          <a:p>
            <a:pPr marL="0" indent="0">
              <a:buNone/>
            </a:pPr>
            <a:r>
              <a:rPr lang="uk-UA" sz="2400" noProof="0" dirty="0"/>
              <a:t>Скляна пляшка</a:t>
            </a:r>
          </a:p>
          <a:p>
            <a:pPr marL="0" indent="0">
              <a:buNone/>
            </a:pPr>
            <a:r>
              <a:rPr lang="uk-UA" sz="2400" noProof="0" dirty="0"/>
              <a:t>Почищене </a:t>
            </a:r>
            <a:r>
              <a:rPr lang="uk-UA" sz="2400" noProof="0" dirty="0" smtClean="0"/>
              <a:t>варене яйце</a:t>
            </a:r>
            <a:endParaRPr lang="uk-UA" sz="2400" noProof="0" dirty="0"/>
          </a:p>
          <a:p>
            <a:pPr marL="0" indent="0">
              <a:buNone/>
            </a:pPr>
            <a:r>
              <a:rPr lang="uk-UA" sz="2400" noProof="0" dirty="0"/>
              <a:t>Папірець</a:t>
            </a:r>
          </a:p>
          <a:p>
            <a:pPr marL="0" indent="0">
              <a:buNone/>
            </a:pPr>
            <a:r>
              <a:rPr lang="uk-UA" sz="2400" noProof="0" dirty="0"/>
              <a:t>Сірники</a:t>
            </a:r>
          </a:p>
        </p:txBody>
      </p:sp>
    </p:spTree>
    <p:extLst>
      <p:ext uri="{BB962C8B-B14F-4D97-AF65-F5344CB8AC3E}">
        <p14:creationId xmlns:p14="http://schemas.microsoft.com/office/powerpoint/2010/main" val="303856156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EB60BD8-4714-D0CE-8B8B-CB2D41CEC4CC}"/>
              </a:ext>
            </a:extLst>
          </p:cNvPr>
          <p:cNvSpPr>
            <a:spLocks noGrp="1"/>
          </p:cNvSpPr>
          <p:nvPr>
            <p:ph type="title"/>
          </p:nvPr>
        </p:nvSpPr>
        <p:spPr>
          <a:xfrm>
            <a:off x="408040" y="654061"/>
            <a:ext cx="4737050" cy="5549877"/>
          </a:xfrm>
        </p:spPr>
        <p:txBody>
          <a:bodyPr/>
          <a:lstStyle/>
          <a:p>
            <a:r>
              <a:rPr lang="uk-UA" sz="3200" noProof="0" dirty="0"/>
              <a:t>Послідовність дій:</a:t>
            </a:r>
            <a:br>
              <a:rPr lang="uk-UA" sz="3200" noProof="0" dirty="0"/>
            </a:br>
            <a:r>
              <a:rPr lang="uk-UA" sz="2400" noProof="0" dirty="0"/>
              <a:t>1. Підпалити </a:t>
            </a:r>
            <a:r>
              <a:rPr lang="uk-UA" sz="2400" noProof="0" dirty="0" smtClean="0"/>
              <a:t>папірець.</a:t>
            </a:r>
            <a:r>
              <a:rPr lang="uk-UA" sz="2400" noProof="0" dirty="0"/>
              <a:t/>
            </a:r>
            <a:br>
              <a:rPr lang="uk-UA" sz="2400" noProof="0" dirty="0"/>
            </a:br>
            <a:r>
              <a:rPr lang="uk-UA" sz="2400" noProof="0" dirty="0"/>
              <a:t>2. Кинути його у </a:t>
            </a:r>
            <a:r>
              <a:rPr lang="uk-UA" sz="2400" noProof="0" dirty="0" smtClean="0"/>
              <a:t>пляшку.</a:t>
            </a:r>
            <a:r>
              <a:rPr lang="uk-UA" sz="2400" noProof="0" dirty="0"/>
              <a:t/>
            </a:r>
            <a:br>
              <a:rPr lang="uk-UA" sz="2400" noProof="0" dirty="0"/>
            </a:br>
            <a:r>
              <a:rPr lang="uk-UA" sz="2400" noProof="0" dirty="0"/>
              <a:t>3. Поставити до отвору </a:t>
            </a:r>
            <a:r>
              <a:rPr lang="uk-UA" sz="2400" noProof="0" dirty="0" smtClean="0"/>
              <a:t>яйце.</a:t>
            </a:r>
            <a:r>
              <a:rPr lang="uk-UA" sz="2400" noProof="0" dirty="0"/>
              <a:t/>
            </a:r>
            <a:br>
              <a:rPr lang="uk-UA" sz="2400" noProof="0" dirty="0"/>
            </a:br>
            <a:r>
              <a:rPr lang="uk-UA" sz="2400" noProof="0" dirty="0"/>
              <a:t>4. Можна побачити як </a:t>
            </a:r>
            <a:r>
              <a:rPr lang="uk-UA" sz="2400" noProof="0" dirty="0" smtClean="0"/>
              <a:t>воно почне </a:t>
            </a:r>
            <a:r>
              <a:rPr lang="uk-UA" sz="2400" noProof="0" dirty="0"/>
              <a:t>падати у </a:t>
            </a:r>
            <a:r>
              <a:rPr lang="uk-UA" sz="2400" noProof="0" dirty="0" smtClean="0"/>
              <a:t>пляшку.</a:t>
            </a:r>
            <a:r>
              <a:rPr lang="uk-UA" sz="2400" noProof="0" dirty="0"/>
              <a:t/>
            </a:r>
            <a:br>
              <a:rPr lang="uk-UA" sz="2400" noProof="0" dirty="0"/>
            </a:br>
            <a:r>
              <a:rPr lang="uk-UA" sz="2400" noProof="0" dirty="0"/>
              <a:t/>
            </a:r>
            <a:br>
              <a:rPr lang="uk-UA" sz="2400" noProof="0" dirty="0"/>
            </a:br>
            <a:r>
              <a:rPr lang="uk-UA" sz="3200" noProof="0" dirty="0"/>
              <a:t>Висновок:</a:t>
            </a:r>
            <a:br>
              <a:rPr lang="uk-UA" sz="3200" noProof="0" dirty="0"/>
            </a:br>
            <a:r>
              <a:rPr lang="uk-UA" sz="2400" noProof="0" dirty="0" smtClean="0"/>
              <a:t>Нагріте розріджене повітря, коли охолоджується, має менший тиск, ніж атмосферний. Завдяки різниці тисків яйце втягується туди, де менший тиск, у нашому випадку  - </a:t>
            </a:r>
            <a:r>
              <a:rPr lang="uk-UA" sz="2400" dirty="0" smtClean="0"/>
              <a:t>в</a:t>
            </a:r>
            <a:r>
              <a:rPr lang="uk-UA" sz="2400" noProof="0" dirty="0" smtClean="0"/>
              <a:t> пляшку.</a:t>
            </a:r>
            <a:endParaRPr lang="uk-UA" sz="3200" noProof="0" dirty="0"/>
          </a:p>
        </p:txBody>
      </p:sp>
      <p:pic>
        <p:nvPicPr>
          <p:cNvPr id="6" name="Місце для вмісту 5">
            <a:extLst>
              <a:ext uri="{FF2B5EF4-FFF2-40B4-BE49-F238E27FC236}">
                <a16:creationId xmlns="" xmlns:a16="http://schemas.microsoft.com/office/drawing/2014/main" id="{80C1CE78-BD88-8F6A-97A6-2B4FCA54D556}"/>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383161" y="452717"/>
            <a:ext cx="3109063" cy="3786348"/>
          </a:xfrm>
        </p:spPr>
      </p:pic>
      <p:pic>
        <p:nvPicPr>
          <p:cNvPr id="8" name="Місце для вмісту 7">
            <a:extLst>
              <a:ext uri="{FF2B5EF4-FFF2-40B4-BE49-F238E27FC236}">
                <a16:creationId xmlns="" xmlns:a16="http://schemas.microsoft.com/office/drawing/2014/main" id="{3311EB76-D2E0-25E2-678A-3025BF42C3B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679701" y="2604187"/>
            <a:ext cx="3104259" cy="3786348"/>
          </a:xfrm>
        </p:spPr>
      </p:pic>
    </p:spTree>
    <p:extLst>
      <p:ext uri="{BB962C8B-B14F-4D97-AF65-F5344CB8AC3E}">
        <p14:creationId xmlns:p14="http://schemas.microsoft.com/office/powerpoint/2010/main" val="268148426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22F2A69-1756-33B2-6A17-DF04D3164B28}"/>
              </a:ext>
            </a:extLst>
          </p:cNvPr>
          <p:cNvSpPr>
            <a:spLocks noGrp="1"/>
          </p:cNvSpPr>
          <p:nvPr>
            <p:ph type="title"/>
          </p:nvPr>
        </p:nvSpPr>
        <p:spPr>
          <a:xfrm>
            <a:off x="646111" y="452718"/>
            <a:ext cx="10070315" cy="1400530"/>
          </a:xfrm>
        </p:spPr>
        <p:txBody>
          <a:bodyPr/>
          <a:lstStyle/>
          <a:p>
            <a:r>
              <a:rPr lang="uk-UA" noProof="0" dirty="0"/>
              <a:t>             </a:t>
            </a:r>
            <a:r>
              <a:rPr lang="uk-UA" noProof="0" dirty="0" smtClean="0"/>
              <a:t>Дослід </a:t>
            </a:r>
            <a:r>
              <a:rPr lang="uk-UA" noProof="0" dirty="0"/>
              <a:t>2. Вода піднімається</a:t>
            </a:r>
          </a:p>
        </p:txBody>
      </p:sp>
      <p:sp>
        <p:nvSpPr>
          <p:cNvPr id="3" name="Місце для вмісту 2">
            <a:extLst>
              <a:ext uri="{FF2B5EF4-FFF2-40B4-BE49-F238E27FC236}">
                <a16:creationId xmlns="" xmlns:a16="http://schemas.microsoft.com/office/drawing/2014/main" id="{853A8599-EAF8-E3EE-229D-CBEA194272D5}"/>
              </a:ext>
            </a:extLst>
          </p:cNvPr>
          <p:cNvSpPr>
            <a:spLocks noGrp="1"/>
          </p:cNvSpPr>
          <p:nvPr>
            <p:ph sz="half" idx="1"/>
          </p:nvPr>
        </p:nvSpPr>
        <p:spPr>
          <a:xfrm>
            <a:off x="1258336" y="1908040"/>
            <a:ext cx="4396339" cy="4195763"/>
          </a:xfrm>
        </p:spPr>
        <p:txBody>
          <a:bodyPr>
            <a:normAutofit/>
          </a:bodyPr>
          <a:lstStyle/>
          <a:p>
            <a:pPr marL="0" indent="0">
              <a:buNone/>
            </a:pPr>
            <a:r>
              <a:rPr lang="uk-UA" sz="3200" noProof="0" dirty="0"/>
              <a:t>Потрібно:</a:t>
            </a:r>
          </a:p>
          <a:p>
            <a:pPr marL="0" indent="0">
              <a:buNone/>
            </a:pPr>
            <a:r>
              <a:rPr lang="uk-UA" sz="2400" noProof="0" dirty="0"/>
              <a:t>Посудина</a:t>
            </a:r>
          </a:p>
          <a:p>
            <a:pPr marL="0" indent="0">
              <a:buNone/>
            </a:pPr>
            <a:r>
              <a:rPr lang="uk-UA" sz="2400" noProof="0" dirty="0"/>
              <a:t>Вода</a:t>
            </a:r>
          </a:p>
          <a:p>
            <a:pPr marL="0" indent="0">
              <a:buNone/>
            </a:pPr>
            <a:r>
              <a:rPr lang="uk-UA" sz="2400" noProof="0" dirty="0"/>
              <a:t>Склянка</a:t>
            </a:r>
          </a:p>
          <a:p>
            <a:pPr marL="0" indent="0">
              <a:buNone/>
            </a:pPr>
            <a:r>
              <a:rPr lang="uk-UA" sz="2400" noProof="0" dirty="0"/>
              <a:t>Сірники</a:t>
            </a:r>
          </a:p>
          <a:p>
            <a:pPr marL="0" indent="0">
              <a:buNone/>
            </a:pPr>
            <a:r>
              <a:rPr lang="uk-UA" sz="2400" noProof="0" dirty="0"/>
              <a:t>Кришка</a:t>
            </a:r>
          </a:p>
        </p:txBody>
      </p:sp>
      <p:pic>
        <p:nvPicPr>
          <p:cNvPr id="6" name="Місце для вмісту 5">
            <a:extLst>
              <a:ext uri="{FF2B5EF4-FFF2-40B4-BE49-F238E27FC236}">
                <a16:creationId xmlns="" xmlns:a16="http://schemas.microsoft.com/office/drawing/2014/main" id="{2CB2BBE8-6A1F-9DDA-FD6F-5A7626ABE89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54675" y="1908041"/>
            <a:ext cx="5613093" cy="4195763"/>
          </a:xfrm>
        </p:spPr>
      </p:pic>
    </p:spTree>
    <p:extLst>
      <p:ext uri="{BB962C8B-B14F-4D97-AF65-F5344CB8AC3E}">
        <p14:creationId xmlns:p14="http://schemas.microsoft.com/office/powerpoint/2010/main" val="71600625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D69A3BE-EE03-784E-0EA5-51BA1B00E24A}"/>
              </a:ext>
            </a:extLst>
          </p:cNvPr>
          <p:cNvSpPr>
            <a:spLocks noGrp="1"/>
          </p:cNvSpPr>
          <p:nvPr>
            <p:ph type="title"/>
          </p:nvPr>
        </p:nvSpPr>
        <p:spPr>
          <a:xfrm>
            <a:off x="464213" y="393723"/>
            <a:ext cx="5902403" cy="5962831"/>
          </a:xfrm>
        </p:spPr>
        <p:txBody>
          <a:bodyPr/>
          <a:lstStyle/>
          <a:p>
            <a:r>
              <a:rPr lang="uk-UA" sz="3200" noProof="0" dirty="0"/>
              <a:t>Послідовність дій:</a:t>
            </a:r>
            <a:br>
              <a:rPr lang="uk-UA" sz="3200" noProof="0" dirty="0"/>
            </a:br>
            <a:r>
              <a:rPr lang="uk-UA" sz="2400" noProof="0" dirty="0"/>
              <a:t>1. Налити в тарілку </a:t>
            </a:r>
            <a:r>
              <a:rPr lang="uk-UA" sz="2400" noProof="0" dirty="0" smtClean="0"/>
              <a:t>воду.</a:t>
            </a:r>
            <a:r>
              <a:rPr lang="uk-UA" sz="2400" noProof="0" dirty="0"/>
              <a:t/>
            </a:r>
            <a:br>
              <a:rPr lang="uk-UA" sz="2400" noProof="0" dirty="0"/>
            </a:br>
            <a:r>
              <a:rPr lang="uk-UA" sz="2400" noProof="0" dirty="0"/>
              <a:t>2. Поставити кришку у </a:t>
            </a:r>
            <a:r>
              <a:rPr lang="uk-UA" sz="2400" noProof="0" dirty="0" smtClean="0"/>
              <a:t>воду.</a:t>
            </a:r>
            <a:r>
              <a:rPr lang="uk-UA" sz="2400" noProof="0" dirty="0"/>
              <a:t/>
            </a:r>
            <a:br>
              <a:rPr lang="uk-UA" sz="2400" noProof="0" dirty="0"/>
            </a:br>
            <a:r>
              <a:rPr lang="uk-UA" sz="2400" noProof="0" dirty="0"/>
              <a:t>3. Підпалений сірник поставити на </a:t>
            </a:r>
            <a:r>
              <a:rPr lang="uk-UA" sz="2400" noProof="0" dirty="0" smtClean="0"/>
              <a:t>кришку.</a:t>
            </a:r>
            <a:r>
              <a:rPr lang="uk-UA" sz="2400" noProof="0" dirty="0"/>
              <a:t/>
            </a:r>
            <a:br>
              <a:rPr lang="uk-UA" sz="2400" noProof="0" dirty="0"/>
            </a:br>
            <a:r>
              <a:rPr lang="uk-UA" sz="2400" noProof="0" dirty="0"/>
              <a:t>4. Накрити кришку з сірником </a:t>
            </a:r>
            <a:r>
              <a:rPr lang="uk-UA" sz="2400" noProof="0" dirty="0" smtClean="0"/>
              <a:t>склянкою.</a:t>
            </a:r>
            <a:r>
              <a:rPr lang="uk-UA" sz="2400" noProof="0" dirty="0"/>
              <a:t/>
            </a:r>
            <a:br>
              <a:rPr lang="uk-UA" sz="2400" noProof="0" dirty="0"/>
            </a:br>
            <a:r>
              <a:rPr lang="uk-UA" sz="2400" noProof="0" dirty="0"/>
              <a:t>5. Згодом можна побачити як вода з тарілки піднімається до </a:t>
            </a:r>
            <a:r>
              <a:rPr lang="uk-UA" sz="2400" noProof="0" dirty="0" smtClean="0"/>
              <a:t>склянки.</a:t>
            </a:r>
            <a:r>
              <a:rPr lang="uk-UA" sz="2400" noProof="0" dirty="0"/>
              <a:t/>
            </a:r>
            <a:br>
              <a:rPr lang="uk-UA" sz="2400" noProof="0" dirty="0"/>
            </a:br>
            <a:r>
              <a:rPr lang="uk-UA" sz="2400" noProof="0" dirty="0"/>
              <a:t/>
            </a:r>
            <a:br>
              <a:rPr lang="uk-UA" sz="2400" noProof="0" dirty="0"/>
            </a:br>
            <a:r>
              <a:rPr lang="uk-UA" sz="3200" noProof="0" dirty="0"/>
              <a:t>Висновок:</a:t>
            </a:r>
            <a:br>
              <a:rPr lang="uk-UA" sz="3200" noProof="0" dirty="0"/>
            </a:br>
            <a:r>
              <a:rPr lang="uk-UA" sz="2400" noProof="0" dirty="0"/>
              <a:t>Нагріте розріджене повітря в </a:t>
            </a:r>
            <a:r>
              <a:rPr lang="uk-UA" sz="2400" noProof="0" dirty="0" smtClean="0"/>
              <a:t>склянці, </a:t>
            </a:r>
            <a:r>
              <a:rPr lang="uk-UA" sz="2400" dirty="0" smtClean="0"/>
              <a:t>після охолодження, </a:t>
            </a:r>
            <a:r>
              <a:rPr lang="uk-UA" sz="2400" noProof="0" dirty="0" smtClean="0"/>
              <a:t>має </a:t>
            </a:r>
            <a:r>
              <a:rPr lang="uk-UA" sz="2400" noProof="0" dirty="0"/>
              <a:t>менший тиск, ніж атмосферний. Тому вода з посудини піднімається в </a:t>
            </a:r>
            <a:r>
              <a:rPr lang="uk-UA" sz="2400" noProof="0" dirty="0" smtClean="0"/>
              <a:t>склянку під дією сили різниці тиску.</a:t>
            </a:r>
            <a:r>
              <a:rPr lang="uk-UA" sz="3200" noProof="0" dirty="0"/>
              <a:t/>
            </a:r>
            <a:br>
              <a:rPr lang="uk-UA" sz="3200" noProof="0" dirty="0"/>
            </a:br>
            <a:endParaRPr lang="uk-UA" sz="3200" noProof="0" dirty="0"/>
          </a:p>
        </p:txBody>
      </p:sp>
      <p:pic>
        <p:nvPicPr>
          <p:cNvPr id="6" name="Місце для вмісту 5">
            <a:extLst>
              <a:ext uri="{FF2B5EF4-FFF2-40B4-BE49-F238E27FC236}">
                <a16:creationId xmlns="" xmlns:a16="http://schemas.microsoft.com/office/drawing/2014/main" id="{0CB0C409-BED0-B177-E1A9-8B3F988D09B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400800" y="452717"/>
            <a:ext cx="3156155" cy="3139224"/>
          </a:xfrm>
        </p:spPr>
      </p:pic>
      <p:pic>
        <p:nvPicPr>
          <p:cNvPr id="8" name="Місце для вмісту 7">
            <a:extLst>
              <a:ext uri="{FF2B5EF4-FFF2-40B4-BE49-F238E27FC236}">
                <a16:creationId xmlns="" xmlns:a16="http://schemas.microsoft.com/office/drawing/2014/main" id="{69A93532-BEFF-7B7B-44DF-8F7695554B3A}"/>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438009" y="3719727"/>
            <a:ext cx="3656705" cy="2636827"/>
          </a:xfrm>
        </p:spPr>
      </p:pic>
    </p:spTree>
    <p:extLst>
      <p:ext uri="{BB962C8B-B14F-4D97-AF65-F5344CB8AC3E}">
        <p14:creationId xmlns:p14="http://schemas.microsoft.com/office/powerpoint/2010/main" val="43256596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F2C5B52-6F96-4821-E409-CEE1C10BD4F7}"/>
              </a:ext>
            </a:extLst>
          </p:cNvPr>
          <p:cNvSpPr>
            <a:spLocks noGrp="1"/>
          </p:cNvSpPr>
          <p:nvPr>
            <p:ph type="title"/>
          </p:nvPr>
        </p:nvSpPr>
        <p:spPr>
          <a:xfrm>
            <a:off x="1" y="452718"/>
            <a:ext cx="10665150" cy="1400530"/>
          </a:xfrm>
        </p:spPr>
        <p:txBody>
          <a:bodyPr/>
          <a:lstStyle/>
          <a:p>
            <a:r>
              <a:rPr lang="uk-UA" noProof="0" dirty="0"/>
              <a:t>                 </a:t>
            </a:r>
            <a:r>
              <a:rPr lang="uk-UA" noProof="0" dirty="0" smtClean="0"/>
              <a:t>Дослід 3</a:t>
            </a:r>
            <a:r>
              <a:rPr lang="uk-UA" noProof="0" dirty="0"/>
              <a:t>. Фонтан у пробірці</a:t>
            </a:r>
          </a:p>
        </p:txBody>
      </p:sp>
      <p:sp>
        <p:nvSpPr>
          <p:cNvPr id="3" name="Місце для вмісту 2">
            <a:extLst>
              <a:ext uri="{FF2B5EF4-FFF2-40B4-BE49-F238E27FC236}">
                <a16:creationId xmlns="" xmlns:a16="http://schemas.microsoft.com/office/drawing/2014/main" id="{9A051E59-ECCB-EA0E-4B79-772436CAC222}"/>
              </a:ext>
            </a:extLst>
          </p:cNvPr>
          <p:cNvSpPr>
            <a:spLocks noGrp="1"/>
          </p:cNvSpPr>
          <p:nvPr>
            <p:ph sz="half" idx="1"/>
          </p:nvPr>
        </p:nvSpPr>
        <p:spPr>
          <a:xfrm>
            <a:off x="1699661" y="1853248"/>
            <a:ext cx="4396339" cy="4195763"/>
          </a:xfrm>
        </p:spPr>
        <p:txBody>
          <a:bodyPr>
            <a:normAutofit/>
          </a:bodyPr>
          <a:lstStyle/>
          <a:p>
            <a:pPr marL="0" indent="0">
              <a:buNone/>
            </a:pPr>
            <a:r>
              <a:rPr lang="uk-UA" sz="3200" noProof="0" dirty="0"/>
              <a:t>Потрібно:</a:t>
            </a:r>
          </a:p>
          <a:p>
            <a:pPr marL="0" indent="0">
              <a:buNone/>
            </a:pPr>
            <a:r>
              <a:rPr lang="uk-UA" sz="2400" dirty="0"/>
              <a:t>Посудина</a:t>
            </a:r>
            <a:endParaRPr lang="uk-UA" sz="2400" noProof="0" dirty="0"/>
          </a:p>
          <a:p>
            <a:pPr marL="0" indent="0">
              <a:buNone/>
            </a:pPr>
            <a:r>
              <a:rPr lang="uk-UA" sz="2400" noProof="0" dirty="0"/>
              <a:t>Підфарбована вода </a:t>
            </a:r>
          </a:p>
          <a:p>
            <a:pPr marL="0" indent="0">
              <a:buNone/>
            </a:pPr>
            <a:r>
              <a:rPr lang="uk-UA" sz="2400" noProof="0" dirty="0"/>
              <a:t>Пробірка</a:t>
            </a:r>
          </a:p>
          <a:p>
            <a:pPr marL="0" indent="0">
              <a:buNone/>
            </a:pPr>
            <a:r>
              <a:rPr lang="uk-UA" sz="2400" noProof="0" dirty="0"/>
              <a:t>Трубка</a:t>
            </a:r>
          </a:p>
          <a:p>
            <a:pPr marL="0" indent="0">
              <a:buNone/>
            </a:pPr>
            <a:r>
              <a:rPr lang="uk-UA" sz="2400" noProof="0" dirty="0"/>
              <a:t>Гумовий корок</a:t>
            </a:r>
          </a:p>
          <a:p>
            <a:pPr marL="0" indent="0">
              <a:buNone/>
            </a:pPr>
            <a:endParaRPr lang="uk-UA" sz="3200" noProof="0" dirty="0"/>
          </a:p>
        </p:txBody>
      </p:sp>
      <p:pic>
        <p:nvPicPr>
          <p:cNvPr id="6" name="Місце для вмісту 5">
            <a:extLst>
              <a:ext uri="{FF2B5EF4-FFF2-40B4-BE49-F238E27FC236}">
                <a16:creationId xmlns="" xmlns:a16="http://schemas.microsoft.com/office/drawing/2014/main" id="{A0AC8BD4-6769-A36B-7DB2-1D0F4AD9F2C3}"/>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277372" y="1853248"/>
            <a:ext cx="3773462" cy="4403090"/>
          </a:xfrm>
        </p:spPr>
      </p:pic>
    </p:spTree>
    <p:extLst>
      <p:ext uri="{BB962C8B-B14F-4D97-AF65-F5344CB8AC3E}">
        <p14:creationId xmlns:p14="http://schemas.microsoft.com/office/powerpoint/2010/main" val="351109515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B6D715A-C6C9-C938-DD39-DC4EA3CC0BBB}"/>
              </a:ext>
            </a:extLst>
          </p:cNvPr>
          <p:cNvSpPr>
            <a:spLocks noGrp="1"/>
          </p:cNvSpPr>
          <p:nvPr>
            <p:ph type="title"/>
          </p:nvPr>
        </p:nvSpPr>
        <p:spPr>
          <a:xfrm>
            <a:off x="406016" y="381484"/>
            <a:ext cx="5577020" cy="3912024"/>
          </a:xfrm>
        </p:spPr>
        <p:txBody>
          <a:bodyPr/>
          <a:lstStyle/>
          <a:p>
            <a:r>
              <a:rPr lang="uk-UA" sz="3200" noProof="0" dirty="0"/>
              <a:t>Послідовність дій:</a:t>
            </a:r>
            <a:br>
              <a:rPr lang="uk-UA" sz="3200" noProof="0" dirty="0"/>
            </a:br>
            <a:r>
              <a:rPr lang="uk-UA" sz="2400" noProof="0" dirty="0"/>
              <a:t>1. Вставити трубку в гумовий корок і закрити </a:t>
            </a:r>
            <a:r>
              <a:rPr lang="uk-UA" sz="2400" noProof="0" dirty="0" smtClean="0"/>
              <a:t>ним пробірку.</a:t>
            </a:r>
            <a:r>
              <a:rPr lang="uk-UA" sz="2400" noProof="0" dirty="0"/>
              <a:t/>
            </a:r>
            <a:br>
              <a:rPr lang="uk-UA" sz="2400" noProof="0" dirty="0"/>
            </a:br>
            <a:r>
              <a:rPr lang="uk-UA" sz="2400" noProof="0" dirty="0"/>
              <a:t>2. Нагріти пробірку над </a:t>
            </a:r>
            <a:r>
              <a:rPr lang="uk-UA" sz="2400" noProof="0" dirty="0" smtClean="0"/>
              <a:t>вогнем.</a:t>
            </a:r>
            <a:r>
              <a:rPr lang="uk-UA" sz="2400" noProof="0" dirty="0"/>
              <a:t/>
            </a:r>
            <a:br>
              <a:rPr lang="uk-UA" sz="2400" noProof="0" dirty="0"/>
            </a:br>
            <a:r>
              <a:rPr lang="uk-UA" sz="2400" noProof="0" dirty="0"/>
              <a:t>3. Гарячу пробірку поставити трубкою у </a:t>
            </a:r>
            <a:r>
              <a:rPr lang="uk-UA" sz="2400" noProof="0" dirty="0" smtClean="0"/>
              <a:t>воду.</a:t>
            </a:r>
            <a:r>
              <a:rPr lang="uk-UA" sz="2400" noProof="0" dirty="0"/>
              <a:t/>
            </a:r>
            <a:br>
              <a:rPr lang="uk-UA" sz="2400" noProof="0" dirty="0"/>
            </a:br>
            <a:r>
              <a:rPr lang="uk-UA" sz="2400" noProof="0" dirty="0"/>
              <a:t>4. Через певний час можна побачити як вода буде підніматися по трубці в пробірку та утворюватиме </a:t>
            </a:r>
            <a:r>
              <a:rPr lang="uk-UA" sz="2400" noProof="0" dirty="0" smtClean="0"/>
              <a:t>фонтан.</a:t>
            </a:r>
            <a:r>
              <a:rPr lang="uk-UA" sz="2400" noProof="0" dirty="0"/>
              <a:t/>
            </a:r>
            <a:br>
              <a:rPr lang="uk-UA" sz="2400" noProof="0" dirty="0"/>
            </a:br>
            <a:r>
              <a:rPr lang="uk-UA" sz="2400" noProof="0" dirty="0"/>
              <a:t/>
            </a:r>
            <a:br>
              <a:rPr lang="uk-UA" sz="2400" noProof="0" dirty="0"/>
            </a:br>
            <a:endParaRPr lang="uk-UA" sz="2400" noProof="0" dirty="0"/>
          </a:p>
        </p:txBody>
      </p:sp>
      <p:pic>
        <p:nvPicPr>
          <p:cNvPr id="6" name="Місце для вмісту 5">
            <a:extLst>
              <a:ext uri="{FF2B5EF4-FFF2-40B4-BE49-F238E27FC236}">
                <a16:creationId xmlns="" xmlns:a16="http://schemas.microsoft.com/office/drawing/2014/main" id="{4002244E-8AD0-C03C-4F05-F2AD3A2C3944}"/>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999385" y="3028342"/>
            <a:ext cx="2795145" cy="3352083"/>
          </a:xfrm>
        </p:spPr>
      </p:pic>
      <p:pic>
        <p:nvPicPr>
          <p:cNvPr id="8" name="Місце для вмісту 7">
            <a:extLst>
              <a:ext uri="{FF2B5EF4-FFF2-40B4-BE49-F238E27FC236}">
                <a16:creationId xmlns="" xmlns:a16="http://schemas.microsoft.com/office/drawing/2014/main" id="{90681ECA-6F0B-7963-E05C-FDAC804FA3D8}"/>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217511" y="555956"/>
            <a:ext cx="2663887" cy="3336904"/>
          </a:xfrm>
        </p:spPr>
      </p:pic>
      <p:sp>
        <p:nvSpPr>
          <p:cNvPr id="3" name="Прямоугольник 2"/>
          <p:cNvSpPr/>
          <p:nvPr/>
        </p:nvSpPr>
        <p:spPr>
          <a:xfrm>
            <a:off x="484261" y="4575519"/>
            <a:ext cx="8206811" cy="2062103"/>
          </a:xfrm>
          <a:prstGeom prst="rect">
            <a:avLst/>
          </a:prstGeom>
        </p:spPr>
        <p:txBody>
          <a:bodyPr wrap="square">
            <a:spAutoFit/>
          </a:bodyPr>
          <a:lstStyle/>
          <a:p>
            <a:r>
              <a:rPr lang="uk-UA" sz="3200" dirty="0"/>
              <a:t>Висновок:</a:t>
            </a:r>
            <a:br>
              <a:rPr lang="uk-UA" sz="3200" dirty="0"/>
            </a:br>
            <a:r>
              <a:rPr lang="uk-UA" sz="2400" dirty="0"/>
              <a:t>Повітря, нагріте в середині  пробірки,  коли охолоджується, має менший тиск, ніж </a:t>
            </a:r>
            <a:r>
              <a:rPr lang="uk-UA" sz="2400" dirty="0" smtClean="0"/>
              <a:t>атмосферний.  Тому </a:t>
            </a:r>
            <a:r>
              <a:rPr lang="uk-UA" sz="2400" dirty="0"/>
              <a:t>вода по трубці піднімається до пробірки та утворює фонтан. </a:t>
            </a:r>
          </a:p>
        </p:txBody>
      </p:sp>
    </p:spTree>
    <p:extLst>
      <p:ext uri="{BB962C8B-B14F-4D97-AF65-F5344CB8AC3E}">
        <p14:creationId xmlns:p14="http://schemas.microsoft.com/office/powerpoint/2010/main" val="369217348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88439E3-58AB-8A05-80E7-BA9F89E6F354}"/>
              </a:ext>
            </a:extLst>
          </p:cNvPr>
          <p:cNvSpPr>
            <a:spLocks noGrp="1"/>
          </p:cNvSpPr>
          <p:nvPr>
            <p:ph type="title"/>
          </p:nvPr>
        </p:nvSpPr>
        <p:spPr>
          <a:xfrm>
            <a:off x="0" y="452718"/>
            <a:ext cx="10895887" cy="1400530"/>
          </a:xfrm>
        </p:spPr>
        <p:txBody>
          <a:bodyPr/>
          <a:lstStyle/>
          <a:p>
            <a:r>
              <a:rPr lang="uk-UA" noProof="0" dirty="0"/>
              <a:t>            </a:t>
            </a:r>
            <a:r>
              <a:rPr lang="uk-UA" noProof="0" dirty="0" smtClean="0"/>
              <a:t>Дослід </a:t>
            </a:r>
            <a:r>
              <a:rPr lang="uk-UA" dirty="0"/>
              <a:t>4</a:t>
            </a:r>
            <a:r>
              <a:rPr lang="uk-UA" noProof="0" dirty="0"/>
              <a:t>. Кипіння води у шприці</a:t>
            </a:r>
          </a:p>
        </p:txBody>
      </p:sp>
      <p:sp>
        <p:nvSpPr>
          <p:cNvPr id="3" name="Місце для вмісту 2">
            <a:extLst>
              <a:ext uri="{FF2B5EF4-FFF2-40B4-BE49-F238E27FC236}">
                <a16:creationId xmlns="" xmlns:a16="http://schemas.microsoft.com/office/drawing/2014/main" id="{098E6386-208B-7692-13FB-170B4A276D45}"/>
              </a:ext>
            </a:extLst>
          </p:cNvPr>
          <p:cNvSpPr>
            <a:spLocks noGrp="1"/>
          </p:cNvSpPr>
          <p:nvPr>
            <p:ph sz="half" idx="1"/>
          </p:nvPr>
        </p:nvSpPr>
        <p:spPr>
          <a:xfrm>
            <a:off x="1866266" y="2046852"/>
            <a:ext cx="4396339" cy="4195763"/>
          </a:xfrm>
        </p:spPr>
        <p:txBody>
          <a:bodyPr>
            <a:normAutofit/>
          </a:bodyPr>
          <a:lstStyle/>
          <a:p>
            <a:pPr marL="0" indent="0">
              <a:buNone/>
            </a:pPr>
            <a:r>
              <a:rPr lang="uk-UA" sz="3200" noProof="0" dirty="0"/>
              <a:t>Потрібно:</a:t>
            </a:r>
          </a:p>
          <a:p>
            <a:pPr marL="0" indent="0">
              <a:buNone/>
            </a:pPr>
            <a:r>
              <a:rPr lang="uk-UA" sz="2400" noProof="0" dirty="0"/>
              <a:t>Шприц</a:t>
            </a:r>
          </a:p>
          <a:p>
            <a:pPr marL="0" indent="0">
              <a:buNone/>
            </a:pPr>
            <a:r>
              <a:rPr lang="uk-UA" sz="2400" noProof="0" dirty="0" smtClean="0"/>
              <a:t>Тепла вода</a:t>
            </a:r>
            <a:endParaRPr lang="uk-UA" sz="2400" noProof="0" dirty="0"/>
          </a:p>
          <a:p>
            <a:pPr marL="0" indent="0">
              <a:buNone/>
            </a:pPr>
            <a:endParaRPr lang="uk-UA" sz="2400" noProof="0" dirty="0"/>
          </a:p>
        </p:txBody>
      </p:sp>
      <p:pic>
        <p:nvPicPr>
          <p:cNvPr id="6" name="Місце для вмісту 5">
            <a:extLst>
              <a:ext uri="{FF2B5EF4-FFF2-40B4-BE49-F238E27FC236}">
                <a16:creationId xmlns="" xmlns:a16="http://schemas.microsoft.com/office/drawing/2014/main" id="{FDB5B331-4E54-825F-5326-CC62B8D15B06}"/>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262604" y="2055813"/>
            <a:ext cx="3618815" cy="4200525"/>
          </a:xfrm>
        </p:spPr>
      </p:pic>
    </p:spTree>
    <p:extLst>
      <p:ext uri="{BB962C8B-B14F-4D97-AF65-F5344CB8AC3E}">
        <p14:creationId xmlns:p14="http://schemas.microsoft.com/office/powerpoint/2010/main" val="2807395335"/>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0DDC5AA-2075-44EE-6068-D25E28C0AE55}"/>
              </a:ext>
            </a:extLst>
          </p:cNvPr>
          <p:cNvSpPr>
            <a:spLocks noGrp="1"/>
          </p:cNvSpPr>
          <p:nvPr>
            <p:ph type="title"/>
          </p:nvPr>
        </p:nvSpPr>
        <p:spPr>
          <a:xfrm>
            <a:off x="275651" y="604684"/>
            <a:ext cx="5181251" cy="5648631"/>
          </a:xfrm>
        </p:spPr>
        <p:txBody>
          <a:bodyPr/>
          <a:lstStyle/>
          <a:p>
            <a:r>
              <a:rPr lang="uk-UA" sz="3200" noProof="0" dirty="0"/>
              <a:t>Послідовність дій:</a:t>
            </a:r>
            <a:br>
              <a:rPr lang="uk-UA" sz="3200" noProof="0" dirty="0"/>
            </a:br>
            <a:r>
              <a:rPr lang="uk-UA" sz="2400" noProof="0" dirty="0"/>
              <a:t>1. Набрати у шприц трохи </a:t>
            </a:r>
            <a:r>
              <a:rPr lang="uk-UA" sz="2400" noProof="0" dirty="0" smtClean="0"/>
              <a:t>теплої води.</a:t>
            </a:r>
            <a:r>
              <a:rPr lang="uk-UA" sz="2400" noProof="0" dirty="0"/>
              <a:t/>
            </a:r>
            <a:br>
              <a:rPr lang="uk-UA" sz="2400" noProof="0" dirty="0"/>
            </a:br>
            <a:r>
              <a:rPr lang="uk-UA" sz="2400" noProof="0" dirty="0"/>
              <a:t>2. Закрити пальцем </a:t>
            </a:r>
            <a:r>
              <a:rPr lang="uk-UA" sz="2400" noProof="0" dirty="0" smtClean="0"/>
              <a:t>отвір.</a:t>
            </a:r>
            <a:r>
              <a:rPr lang="uk-UA" sz="2400" noProof="0" dirty="0"/>
              <a:t/>
            </a:r>
            <a:br>
              <a:rPr lang="uk-UA" sz="2400" noProof="0" dirty="0"/>
            </a:br>
            <a:r>
              <a:rPr lang="uk-UA" sz="2400" noProof="0" dirty="0"/>
              <a:t>3. І повільно </a:t>
            </a:r>
            <a:r>
              <a:rPr lang="uk-UA" sz="2400" dirty="0"/>
              <a:t> </a:t>
            </a:r>
            <a:r>
              <a:rPr lang="uk-UA" sz="2400" dirty="0" smtClean="0"/>
              <a:t>підняти </a:t>
            </a:r>
            <a:r>
              <a:rPr lang="uk-UA" sz="2400" noProof="0" dirty="0" smtClean="0"/>
              <a:t>поршень.</a:t>
            </a:r>
            <a:r>
              <a:rPr lang="uk-UA" sz="2400" noProof="0" dirty="0"/>
              <a:t/>
            </a:r>
            <a:br>
              <a:rPr lang="uk-UA" sz="2400" noProof="0" dirty="0"/>
            </a:br>
            <a:r>
              <a:rPr lang="uk-UA" sz="2400" noProof="0" dirty="0"/>
              <a:t>4. Можна побачити як вода починає </a:t>
            </a:r>
            <a:r>
              <a:rPr lang="uk-UA" sz="2400" noProof="0" dirty="0" smtClean="0"/>
              <a:t>закипати.</a:t>
            </a:r>
            <a:r>
              <a:rPr lang="uk-UA" sz="2400" noProof="0" dirty="0"/>
              <a:t/>
            </a:r>
            <a:br>
              <a:rPr lang="uk-UA" sz="2400" noProof="0" dirty="0"/>
            </a:br>
            <a:r>
              <a:rPr lang="uk-UA" sz="2400" noProof="0" dirty="0"/>
              <a:t/>
            </a:r>
            <a:br>
              <a:rPr lang="uk-UA" sz="2400" noProof="0" dirty="0"/>
            </a:br>
            <a:r>
              <a:rPr lang="uk-UA" sz="3200" noProof="0" dirty="0"/>
              <a:t>Висновок:</a:t>
            </a:r>
            <a:r>
              <a:rPr lang="uk-UA" sz="2400" noProof="0" dirty="0"/>
              <a:t/>
            </a:r>
            <a:br>
              <a:rPr lang="uk-UA" sz="2400" noProof="0" dirty="0"/>
            </a:br>
            <a:r>
              <a:rPr lang="uk-UA" sz="2400" noProof="0" dirty="0"/>
              <a:t>Якщо закрити отвір і потягнути поршень у </a:t>
            </a:r>
            <a:r>
              <a:rPr lang="uk-UA" sz="2400" noProof="0" dirty="0" smtClean="0"/>
              <a:t>шприці, зменшиться </a:t>
            </a:r>
            <a:r>
              <a:rPr lang="uk-UA" sz="2400" noProof="0" dirty="0"/>
              <a:t>тиск, а температура кипіння води при тиску нижче за атмосферний </a:t>
            </a:r>
            <a:r>
              <a:rPr lang="uk-UA" sz="2400" noProof="0" dirty="0" smtClean="0"/>
              <a:t>може бути рівною кімнатній</a:t>
            </a:r>
            <a:endParaRPr lang="uk-UA" sz="3200" noProof="0" dirty="0"/>
          </a:p>
        </p:txBody>
      </p:sp>
      <p:pic>
        <p:nvPicPr>
          <p:cNvPr id="6" name="Місце для вмісту 5">
            <a:extLst>
              <a:ext uri="{FF2B5EF4-FFF2-40B4-BE49-F238E27FC236}">
                <a16:creationId xmlns="" xmlns:a16="http://schemas.microsoft.com/office/drawing/2014/main" id="{57C48086-647B-4924-9F8B-62BABAD143B2}"/>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456902" y="575187"/>
            <a:ext cx="3146822" cy="3990099"/>
          </a:xfrm>
        </p:spPr>
      </p:pic>
      <p:pic>
        <p:nvPicPr>
          <p:cNvPr id="16" name="Місце для вмісту 15">
            <a:extLst>
              <a:ext uri="{FF2B5EF4-FFF2-40B4-BE49-F238E27FC236}">
                <a16:creationId xmlns="" xmlns:a16="http://schemas.microsoft.com/office/drawing/2014/main" id="{22C9A8BA-B68C-470F-0200-886C495E9D51}"/>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765956" y="2233719"/>
            <a:ext cx="3150393" cy="3990099"/>
          </a:xfrm>
        </p:spPr>
      </p:pic>
    </p:spTree>
    <p:extLst>
      <p:ext uri="{BB962C8B-B14F-4D97-AF65-F5344CB8AC3E}">
        <p14:creationId xmlns:p14="http://schemas.microsoft.com/office/powerpoint/2010/main" val="231263498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29893D8-0C4D-AC68-1179-FDA563822F3A}"/>
              </a:ext>
            </a:extLst>
          </p:cNvPr>
          <p:cNvSpPr>
            <a:spLocks noGrp="1"/>
          </p:cNvSpPr>
          <p:nvPr>
            <p:ph type="title"/>
          </p:nvPr>
        </p:nvSpPr>
        <p:spPr/>
        <p:txBody>
          <a:bodyPr/>
          <a:lstStyle/>
          <a:p>
            <a:r>
              <a:rPr lang="uk-UA" noProof="0" dirty="0"/>
              <a:t>                     </a:t>
            </a:r>
            <a:r>
              <a:rPr lang="uk-UA" noProof="0" dirty="0" smtClean="0"/>
              <a:t>Дослід </a:t>
            </a:r>
            <a:r>
              <a:rPr lang="uk-UA" noProof="0" dirty="0"/>
              <a:t>5. Лід і нитка</a:t>
            </a:r>
          </a:p>
        </p:txBody>
      </p:sp>
      <p:sp>
        <p:nvSpPr>
          <p:cNvPr id="3" name="Місце для вмісту 2">
            <a:extLst>
              <a:ext uri="{FF2B5EF4-FFF2-40B4-BE49-F238E27FC236}">
                <a16:creationId xmlns="" xmlns:a16="http://schemas.microsoft.com/office/drawing/2014/main" id="{7CFF1867-37BA-4B3C-C3B1-DACEFB60BC05}"/>
              </a:ext>
            </a:extLst>
          </p:cNvPr>
          <p:cNvSpPr>
            <a:spLocks noGrp="1"/>
          </p:cNvSpPr>
          <p:nvPr>
            <p:ph sz="half" idx="1"/>
          </p:nvPr>
        </p:nvSpPr>
        <p:spPr>
          <a:xfrm>
            <a:off x="2023178" y="1943806"/>
            <a:ext cx="4396339" cy="4195763"/>
          </a:xfrm>
        </p:spPr>
        <p:txBody>
          <a:bodyPr/>
          <a:lstStyle/>
          <a:p>
            <a:pPr marL="0" indent="0">
              <a:buNone/>
            </a:pPr>
            <a:r>
              <a:rPr lang="uk-UA" sz="3200" noProof="0" dirty="0"/>
              <a:t>Потрібно:</a:t>
            </a:r>
          </a:p>
          <a:p>
            <a:pPr marL="0" indent="0">
              <a:buNone/>
            </a:pPr>
            <a:r>
              <a:rPr lang="uk-UA" sz="2400" noProof="0" dirty="0"/>
              <a:t>Лід</a:t>
            </a:r>
          </a:p>
          <a:p>
            <a:pPr marL="0" indent="0">
              <a:buNone/>
            </a:pPr>
            <a:r>
              <a:rPr lang="uk-UA" sz="2400" noProof="0" dirty="0"/>
              <a:t>Нитка</a:t>
            </a:r>
          </a:p>
          <a:p>
            <a:pPr marL="0" indent="0">
              <a:buNone/>
            </a:pPr>
            <a:r>
              <a:rPr lang="uk-UA" sz="2400" noProof="0" dirty="0"/>
              <a:t>Сіль</a:t>
            </a:r>
          </a:p>
          <a:p>
            <a:pPr marL="0" indent="0">
              <a:buNone/>
            </a:pPr>
            <a:r>
              <a:rPr lang="uk-UA" sz="2400" noProof="0" dirty="0"/>
              <a:t>Склянка з водою</a:t>
            </a:r>
          </a:p>
          <a:p>
            <a:pPr marL="0" indent="0">
              <a:buNone/>
            </a:pPr>
            <a:endParaRPr lang="uk-UA" noProof="0" dirty="0"/>
          </a:p>
        </p:txBody>
      </p:sp>
      <p:pic>
        <p:nvPicPr>
          <p:cNvPr id="6" name="Місце для вмісту 5">
            <a:extLst>
              <a:ext uri="{FF2B5EF4-FFF2-40B4-BE49-F238E27FC236}">
                <a16:creationId xmlns="" xmlns:a16="http://schemas.microsoft.com/office/drawing/2014/main" id="{A2DCDFB7-A729-0285-99DD-E5E06FB08833}"/>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940951" y="1910750"/>
            <a:ext cx="4109883" cy="4228819"/>
          </a:xfrm>
        </p:spPr>
      </p:pic>
    </p:spTree>
    <p:extLst>
      <p:ext uri="{BB962C8B-B14F-4D97-AF65-F5344CB8AC3E}">
        <p14:creationId xmlns:p14="http://schemas.microsoft.com/office/powerpoint/2010/main" val="1489764197"/>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B20708B-CF48-EA75-86BD-53B57C06E5BA}"/>
              </a:ext>
            </a:extLst>
          </p:cNvPr>
          <p:cNvSpPr>
            <a:spLocks noGrp="1"/>
          </p:cNvSpPr>
          <p:nvPr>
            <p:ph type="title"/>
          </p:nvPr>
        </p:nvSpPr>
        <p:spPr>
          <a:xfrm>
            <a:off x="209813" y="598068"/>
            <a:ext cx="5720968" cy="2862978"/>
          </a:xfrm>
        </p:spPr>
        <p:txBody>
          <a:bodyPr/>
          <a:lstStyle/>
          <a:p>
            <a:r>
              <a:rPr lang="uk-UA" sz="3200" noProof="0" dirty="0"/>
              <a:t>Послідовність дій:</a:t>
            </a:r>
            <a:br>
              <a:rPr lang="uk-UA" sz="3200" noProof="0" dirty="0"/>
            </a:br>
            <a:r>
              <a:rPr lang="uk-UA" sz="2400" noProof="0" dirty="0"/>
              <a:t>1. Кинути </a:t>
            </a:r>
            <a:r>
              <a:rPr lang="uk-UA" sz="2400" dirty="0" smtClean="0"/>
              <a:t>шматок</a:t>
            </a:r>
            <a:r>
              <a:rPr lang="uk-UA" sz="2400" noProof="0" dirty="0" smtClean="0"/>
              <a:t> льоду і воду.</a:t>
            </a:r>
            <a:r>
              <a:rPr lang="uk-UA" sz="3200" noProof="0" dirty="0"/>
              <a:t/>
            </a:r>
            <a:br>
              <a:rPr lang="uk-UA" sz="3200" noProof="0" dirty="0"/>
            </a:br>
            <a:r>
              <a:rPr lang="uk-UA" sz="2400" noProof="0" dirty="0"/>
              <a:t>2. </a:t>
            </a:r>
            <a:r>
              <a:rPr lang="uk-UA" sz="2400" noProof="0" dirty="0" smtClean="0"/>
              <a:t>Положити </a:t>
            </a:r>
            <a:r>
              <a:rPr lang="uk-UA" sz="2400" noProof="0" dirty="0"/>
              <a:t>на </a:t>
            </a:r>
            <a:r>
              <a:rPr lang="uk-UA" sz="2400" noProof="0" dirty="0" smtClean="0"/>
              <a:t> лід нитку.</a:t>
            </a:r>
            <a:r>
              <a:rPr lang="uk-UA" sz="2400" noProof="0" dirty="0"/>
              <a:t/>
            </a:r>
            <a:br>
              <a:rPr lang="uk-UA" sz="2400" noProof="0" dirty="0"/>
            </a:br>
            <a:r>
              <a:rPr lang="uk-UA" sz="2400" noProof="0" dirty="0"/>
              <a:t>3. Посипати дрібкою </a:t>
            </a:r>
            <a:r>
              <a:rPr lang="uk-UA" sz="2400" noProof="0" dirty="0" smtClean="0"/>
              <a:t>солі лід із ниткою.</a:t>
            </a:r>
            <a:r>
              <a:rPr lang="uk-UA" sz="2400" noProof="0" dirty="0"/>
              <a:t/>
            </a:r>
            <a:br>
              <a:rPr lang="uk-UA" sz="2400" noProof="0" dirty="0"/>
            </a:br>
            <a:r>
              <a:rPr lang="uk-UA" sz="2400" noProof="0" dirty="0"/>
              <a:t>4. Почекати 1 </a:t>
            </a:r>
            <a:r>
              <a:rPr lang="uk-UA" sz="2400" noProof="0" dirty="0" smtClean="0"/>
              <a:t>хвилину.</a:t>
            </a:r>
            <a:r>
              <a:rPr lang="uk-UA" sz="2400" noProof="0" dirty="0"/>
              <a:t/>
            </a:r>
            <a:br>
              <a:rPr lang="uk-UA" sz="2400" noProof="0" dirty="0"/>
            </a:br>
            <a:r>
              <a:rPr lang="uk-UA" sz="2400" noProof="0" dirty="0"/>
              <a:t>5. Підняти лід за допомогою </a:t>
            </a:r>
            <a:r>
              <a:rPr lang="uk-UA" sz="2400" noProof="0" dirty="0" smtClean="0"/>
              <a:t>нитки.</a:t>
            </a:r>
            <a:br>
              <a:rPr lang="uk-UA" sz="2400" noProof="0" dirty="0" smtClean="0"/>
            </a:br>
            <a:r>
              <a:rPr lang="uk-UA" sz="2400" noProof="0" dirty="0"/>
              <a:t/>
            </a:r>
            <a:br>
              <a:rPr lang="uk-UA" sz="2400" noProof="0" dirty="0"/>
            </a:br>
            <a:endParaRPr lang="uk-UA" sz="3200" noProof="0" dirty="0"/>
          </a:p>
        </p:txBody>
      </p:sp>
      <p:pic>
        <p:nvPicPr>
          <p:cNvPr id="15" name="Місце для вмісту 14">
            <a:extLst>
              <a:ext uri="{FF2B5EF4-FFF2-40B4-BE49-F238E27FC236}">
                <a16:creationId xmlns="" xmlns:a16="http://schemas.microsoft.com/office/drawing/2014/main" id="{2DF05AE4-E2B2-FE43-9DC6-0A1163F12422}"/>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9043242" y="2956064"/>
            <a:ext cx="2999537" cy="3565194"/>
          </a:xfrm>
        </p:spPr>
      </p:pic>
      <p:pic>
        <p:nvPicPr>
          <p:cNvPr id="12" name="Місце для вмісту 11">
            <a:extLst>
              <a:ext uri="{FF2B5EF4-FFF2-40B4-BE49-F238E27FC236}">
                <a16:creationId xmlns="" xmlns:a16="http://schemas.microsoft.com/office/drawing/2014/main" id="{F034026D-6B8D-3D9F-C834-3D8B0CB9DA5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8608" y="603031"/>
            <a:ext cx="2709321" cy="3220248"/>
          </a:xfrm>
        </p:spPr>
      </p:pic>
      <p:sp>
        <p:nvSpPr>
          <p:cNvPr id="3" name="Прямоугольник 2"/>
          <p:cNvSpPr/>
          <p:nvPr/>
        </p:nvSpPr>
        <p:spPr>
          <a:xfrm>
            <a:off x="330435" y="3282844"/>
            <a:ext cx="7796613" cy="3877985"/>
          </a:xfrm>
          <a:prstGeom prst="rect">
            <a:avLst/>
          </a:prstGeom>
        </p:spPr>
        <p:txBody>
          <a:bodyPr wrap="square">
            <a:spAutoFit/>
          </a:bodyPr>
          <a:lstStyle/>
          <a:p>
            <a:r>
              <a:rPr lang="uk-UA" sz="3600" dirty="0"/>
              <a:t>Висновок:</a:t>
            </a:r>
            <a:br>
              <a:rPr lang="uk-UA" sz="3600" dirty="0"/>
            </a:br>
            <a:r>
              <a:rPr lang="uk-UA" sz="2400" dirty="0"/>
              <a:t>Коли посипали на нитку із людом сіль, то в цьому місці лід почав швидко плавитися під дією солі та поглинати велику кількість теплоти з води, що оточує лід. Температура води при цьому понижується, вода над льодом і ниткою через деякий час починає замерзати. Таким чином нитка опиняється в льоду, тому її разом із шматком льоду можна вийняти із води.</a:t>
            </a:r>
            <a:r>
              <a:rPr lang="uk-UA" sz="4400" dirty="0"/>
              <a:t/>
            </a:r>
            <a:br>
              <a:rPr lang="uk-UA" sz="4400" dirty="0"/>
            </a:br>
            <a:endParaRPr lang="uk-UA" dirty="0"/>
          </a:p>
        </p:txBody>
      </p:sp>
    </p:spTree>
    <p:extLst>
      <p:ext uri="{BB962C8B-B14F-4D97-AF65-F5344CB8AC3E}">
        <p14:creationId xmlns:p14="http://schemas.microsoft.com/office/powerpoint/2010/main" val="176691655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BCA43E7-B26C-77CE-615E-66EC54CB2B7C}"/>
              </a:ext>
            </a:extLst>
          </p:cNvPr>
          <p:cNvSpPr>
            <a:spLocks noGrp="1"/>
          </p:cNvSpPr>
          <p:nvPr>
            <p:ph type="title"/>
          </p:nvPr>
        </p:nvSpPr>
        <p:spPr>
          <a:xfrm>
            <a:off x="646111" y="452718"/>
            <a:ext cx="9574521" cy="1400530"/>
          </a:xfrm>
        </p:spPr>
        <p:txBody>
          <a:bodyPr/>
          <a:lstStyle/>
          <a:p>
            <a:r>
              <a:rPr lang="uk-UA" dirty="0"/>
              <a:t>           Використані джерела</a:t>
            </a:r>
            <a:endParaRPr lang="ru-RU" dirty="0"/>
          </a:p>
        </p:txBody>
      </p:sp>
      <p:sp>
        <p:nvSpPr>
          <p:cNvPr id="3" name="Місце для вмісту 2">
            <a:extLst>
              <a:ext uri="{FF2B5EF4-FFF2-40B4-BE49-F238E27FC236}">
                <a16:creationId xmlns="" xmlns:a16="http://schemas.microsoft.com/office/drawing/2014/main" id="{D574467C-AA7E-AAC9-6D35-492B79F7F0F5}"/>
              </a:ext>
            </a:extLst>
          </p:cNvPr>
          <p:cNvSpPr>
            <a:spLocks noGrp="1"/>
          </p:cNvSpPr>
          <p:nvPr>
            <p:ph idx="1"/>
          </p:nvPr>
        </p:nvSpPr>
        <p:spPr/>
        <p:txBody>
          <a:bodyPr>
            <a:normAutofit/>
          </a:bodyPr>
          <a:lstStyle/>
          <a:p>
            <a:pPr marL="0" indent="0">
              <a:buNone/>
            </a:pPr>
            <a:r>
              <a:rPr lang="en-US" sz="2400" dirty="0">
                <a:hlinkClick r:id="rId2"/>
              </a:rPr>
              <a:t>https://youtube.com/watch?v=qnLtWNEFg10&amp;feature=shared</a:t>
            </a:r>
            <a:endParaRPr lang="uk-UA" sz="2400" dirty="0"/>
          </a:p>
          <a:p>
            <a:pPr marL="0" indent="0">
              <a:buNone/>
            </a:pPr>
            <a:r>
              <a:rPr lang="en-US" sz="2400" dirty="0">
                <a:hlinkClick r:id="rId3"/>
              </a:rPr>
              <a:t>https://youtu.be/oEEpWEQ9lDI?si=P7FuyktABeDF9E_y</a:t>
            </a:r>
            <a:endParaRPr lang="uk-UA" sz="2400" dirty="0"/>
          </a:p>
          <a:p>
            <a:pPr marL="0" indent="0">
              <a:buNone/>
            </a:pPr>
            <a:r>
              <a:rPr lang="en-US" sz="2400" dirty="0">
                <a:hlinkClick r:id="rId4"/>
              </a:rPr>
              <a:t>https://vseosvita.ua/library/embed/01000xed-7236.docx.html</a:t>
            </a:r>
            <a:endParaRPr lang="uk-UA" sz="2400" dirty="0"/>
          </a:p>
          <a:p>
            <a:pPr marL="0" indent="0">
              <a:buNone/>
            </a:pPr>
            <a:endParaRPr lang="uk-UA" sz="2400" dirty="0"/>
          </a:p>
          <a:p>
            <a:pPr marL="0" indent="0">
              <a:buNone/>
            </a:pPr>
            <a:endParaRPr lang="ru-RU" sz="2400" dirty="0"/>
          </a:p>
        </p:txBody>
      </p:sp>
    </p:spTree>
    <p:extLst>
      <p:ext uri="{BB962C8B-B14F-4D97-AF65-F5344CB8AC3E}">
        <p14:creationId xmlns:p14="http://schemas.microsoft.com/office/powerpoint/2010/main" val="383004064"/>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Іон">
  <a:themeElements>
    <a:clrScheme name="І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Іо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І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579</TotalTime>
  <Words>291</Words>
  <Application>Microsoft Office PowerPoint</Application>
  <PresentationFormat>Произвольный</PresentationFormat>
  <Paragraphs>63</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Іон</vt:lpstr>
      <vt:lpstr>Презентация PowerPoint</vt:lpstr>
      <vt:lpstr>Мета роботи: презентувати свій варіант цікавих дослідів, що демонструють існування атмосферного тиску та дії сили різниці тисків,  залежність температури кипінням води від зовнішнього тиску та  дію солі на температуру плавлення льоду, використовуючи обладнання, яке можна знайти на будь-якій кухні. </vt:lpstr>
      <vt:lpstr>                          Зміст</vt:lpstr>
      <vt:lpstr>               Дослід1. Яйце падає в пляшку</vt:lpstr>
      <vt:lpstr>Послідовність дій: 1. Підпалити папірець. 2. Кинути його у пляшку. 3. Поставити до отвору яйце. 4. Можна побачити як воно почне падати у пляшку.  Висновок: Нагріте розріджене повітря, коли охолоджується, має менший тиск, ніж атмосферний. Завдяки різниці тисків яйце втягується туди, де менший тиск, у нашому випадку  - в пляшку.</vt:lpstr>
      <vt:lpstr>             Дослід 2. Вода піднімається</vt:lpstr>
      <vt:lpstr>Послідовність дій: 1. Налити в тарілку воду. 2. Поставити кришку у воду. 3. Підпалений сірник поставити на кришку. 4. Накрити кришку з сірником склянкою. 5. Згодом можна побачити як вода з тарілки піднімається до склянки.  Висновок: Нагріте розріджене повітря в склянці, після охолодження, має менший тиск, ніж атмосферний. Тому вода з посудини піднімається в склянку під дією сили різниці тиску. </vt:lpstr>
      <vt:lpstr>                 Дослід 3. Фонтан у пробірці</vt:lpstr>
      <vt:lpstr>Послідовність дій: 1. Вставити трубку в гумовий корок і закрити ним пробірку. 2. Нагріти пробірку над вогнем. 3. Гарячу пробірку поставити трубкою у воду. 4. Через певний час можна побачити як вода буде підніматися по трубці в пробірку та утворюватиме фонтан.  </vt:lpstr>
      <vt:lpstr>            Дослід 4. Кипіння води у шприці</vt:lpstr>
      <vt:lpstr>Послідовність дій: 1. Набрати у шприц трохи теплої води. 2. Закрити пальцем отвір. 3. І повільно  підняти поршень. 4. Можна побачити як вода починає закипати.  Висновок: Якщо закрити отвір і потягнути поршень у шприці, зменшиться тиск, а температура кипіння води при тиску нижче за атмосферний може бути рівною кімнатній</vt:lpstr>
      <vt:lpstr>                     Дослід 5. Лід і нитка</vt:lpstr>
      <vt:lpstr>Послідовність дій: 1. Кинути шматок льоду і воду. 2. Положити на  лід нитку. 3. Посипати дрібкою солі лід із ниткою. 4. Почекати 1 хвилину. 5. Підняти лід за допомогою нитки.  </vt:lpstr>
      <vt:lpstr>           Використані джерела</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Кузьменко Поліна</dc:creator>
  <cp:lastModifiedBy>Клименко</cp:lastModifiedBy>
  <cp:revision>11</cp:revision>
  <dcterms:created xsi:type="dcterms:W3CDTF">2025-04-09T14:09:28Z</dcterms:created>
  <dcterms:modified xsi:type="dcterms:W3CDTF">2025-04-11T13:37:11Z</dcterms:modified>
</cp:coreProperties>
</file>