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75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  <p:sldId id="271" r:id="rId15"/>
    <p:sldId id="272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6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450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213a5a83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213a5a83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5213a5a837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5213a5a837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213a5a83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213a5a837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5213a5a83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5213a5a837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213a5a837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213a5a837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213a5a837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213a5a837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213a5a837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5213a5a837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5213a5a837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5213a5a837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5213a5a837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5213a5a837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5213a5a837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5213a5a837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5213a5a837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5213a5a837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213a5a837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5213a5a837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5213a5a837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5213a5a837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5213a5a837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5213a5a837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5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F36C1-E936-483A-BBD6-60EA3E88425B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‹#›</a:t>
            </a:fld>
            <a:endParaRPr lang="uk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36227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F36C1-E936-483A-BBD6-60EA3E88425B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‹#›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35496185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F36C1-E936-483A-BBD6-60EA3E88425B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‹#›</a:t>
            </a:fld>
            <a:endParaRPr lang="uk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760652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384301"/>
            <a:ext cx="3703320" cy="3017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1"/>
            <a:ext cx="3703320" cy="3017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F36C1-E936-483A-BBD6-60EA3E88425B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‹#›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327442576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533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533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F36C1-E936-483A-BBD6-60EA3E88425B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‹#›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416800687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F36C1-E936-483A-BBD6-60EA3E88425B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‹#›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369252038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F36C1-E936-483A-BBD6-60EA3E88425B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‹#›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25311529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548640"/>
            <a:ext cx="4869180" cy="39433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4844839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F09F36C1-E936-483A-BBD6-60EA3E88425B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39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‹#›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138428345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14750"/>
            <a:ext cx="9141619" cy="142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368630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806190"/>
            <a:ext cx="7584948" cy="61722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3686307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4430267"/>
            <a:ext cx="7584948" cy="44577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F36C1-E936-483A-BBD6-60EA3E88425B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‹#›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1396939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F36C1-E936-483A-BBD6-60EA3E88425B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‹#›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14583589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11084"/>
            <a:ext cx="1971675" cy="431806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11083"/>
            <a:ext cx="5800725" cy="4318067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F36C1-E936-483A-BBD6-60EA3E88425B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‹#›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70909823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6697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800600"/>
            <a:ext cx="9144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4750737"/>
            <a:ext cx="9144001" cy="49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301"/>
            <a:ext cx="7543800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F09F36C1-E936-483A-BBD6-60EA3E88425B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‹#›</a:t>
            </a:fld>
            <a:endParaRPr lang="uk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303384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76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</p:sldLayoutIdLst>
  <p:hf sldNum="0"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9.jpeg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A%D1%96%D0%BC%D0%BC%D0%B5%D1%80%D1%96%D0%B9%D1%86%D1%96" TargetMode="External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38000" y="234576"/>
            <a:ext cx="6540706" cy="18781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800" dirty="0"/>
              <a:t>Дикий Сад - початок української культури</a:t>
            </a:r>
            <a:endParaRPr sz="480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138000" y="2858217"/>
            <a:ext cx="9026100" cy="163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1600" cap="none" dirty="0">
                <a:solidFill>
                  <a:schemeClr val="lt1"/>
                </a:solidFill>
              </a:rPr>
              <a:t>Автор: Кузьменко </a:t>
            </a:r>
            <a:r>
              <a:rPr lang="ru-RU" sz="1600" cap="none" dirty="0" err="1">
                <a:solidFill>
                  <a:schemeClr val="lt1"/>
                </a:solidFill>
              </a:rPr>
              <a:t>Євген</a:t>
            </a:r>
            <a:r>
              <a:rPr lang="ru-RU" sz="1600" cap="none" dirty="0">
                <a:solidFill>
                  <a:schemeClr val="lt1"/>
                </a:solidFill>
              </a:rPr>
              <a:t> </a:t>
            </a:r>
            <a:r>
              <a:rPr lang="ru-RU" sz="1600" cap="none" dirty="0" err="1">
                <a:solidFill>
                  <a:schemeClr val="lt1"/>
                </a:solidFill>
              </a:rPr>
              <a:t>Миколайович</a:t>
            </a:r>
            <a:endParaRPr lang="ru-RU" sz="1600" cap="none" dirty="0">
              <a:solidFill>
                <a:schemeClr val="lt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1600" cap="none" dirty="0" err="1">
                <a:solidFill>
                  <a:schemeClr val="lt1"/>
                </a:solidFill>
              </a:rPr>
              <a:t>Навчальний</a:t>
            </a:r>
            <a:r>
              <a:rPr lang="ru-RU" sz="1600" cap="none" dirty="0">
                <a:solidFill>
                  <a:schemeClr val="lt1"/>
                </a:solidFill>
              </a:rPr>
              <a:t> заклад: </a:t>
            </a:r>
            <a:r>
              <a:rPr lang="ru-RU" sz="1600" cap="none" dirty="0" err="1">
                <a:solidFill>
                  <a:schemeClr val="lt1"/>
                </a:solidFill>
              </a:rPr>
              <a:t>Миколаївський</a:t>
            </a:r>
            <a:r>
              <a:rPr lang="ru-RU" sz="1600" cap="none" dirty="0">
                <a:solidFill>
                  <a:schemeClr val="lt1"/>
                </a:solidFill>
              </a:rPr>
              <a:t> </a:t>
            </a:r>
            <a:r>
              <a:rPr lang="ru-RU" sz="1600" cap="none" dirty="0" err="1">
                <a:solidFill>
                  <a:schemeClr val="lt1"/>
                </a:solidFill>
              </a:rPr>
              <a:t>ліцей</a:t>
            </a:r>
            <a:r>
              <a:rPr lang="ru-RU" sz="1600" cap="none" dirty="0">
                <a:solidFill>
                  <a:schemeClr val="lt1"/>
                </a:solidFill>
              </a:rPr>
              <a:t> №19 </a:t>
            </a:r>
            <a:r>
              <a:rPr lang="ru-RU" sz="1600" cap="none" dirty="0" err="1">
                <a:solidFill>
                  <a:schemeClr val="lt1"/>
                </a:solidFill>
              </a:rPr>
              <a:t>Миколаївської</a:t>
            </a:r>
            <a:r>
              <a:rPr lang="ru-RU" sz="1600" cap="none" dirty="0">
                <a:solidFill>
                  <a:schemeClr val="lt1"/>
                </a:solidFill>
              </a:rPr>
              <a:t> </a:t>
            </a:r>
            <a:r>
              <a:rPr lang="ru-RU" sz="1600" cap="none" dirty="0" err="1">
                <a:solidFill>
                  <a:schemeClr val="lt1"/>
                </a:solidFill>
              </a:rPr>
              <a:t>міської</a:t>
            </a:r>
            <a:r>
              <a:rPr lang="ru-RU" sz="1600" cap="none" dirty="0">
                <a:solidFill>
                  <a:schemeClr val="lt1"/>
                </a:solidFill>
              </a:rPr>
              <a:t> ради </a:t>
            </a:r>
            <a:r>
              <a:rPr lang="ru-RU" sz="1600" cap="none" dirty="0" err="1">
                <a:solidFill>
                  <a:schemeClr val="lt1"/>
                </a:solidFill>
              </a:rPr>
              <a:t>Миколаївської</a:t>
            </a:r>
            <a:r>
              <a:rPr lang="ru-RU" sz="1600" cap="none" dirty="0">
                <a:solidFill>
                  <a:schemeClr val="lt1"/>
                </a:solidFill>
              </a:rPr>
              <a:t> </a:t>
            </a:r>
            <a:r>
              <a:rPr lang="ru-RU" sz="1600" cap="none" dirty="0" err="1">
                <a:solidFill>
                  <a:schemeClr val="lt1"/>
                </a:solidFill>
              </a:rPr>
              <a:t>області</a:t>
            </a:r>
            <a:r>
              <a:rPr lang="ru-RU" sz="1600" cap="none" dirty="0">
                <a:solidFill>
                  <a:schemeClr val="lt1"/>
                </a:solidFill>
              </a:rPr>
              <a:t>.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1600" cap="none" dirty="0">
                <a:solidFill>
                  <a:schemeClr val="lt1"/>
                </a:solidFill>
              </a:rPr>
              <a:t>Класс:9-Б.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1600" cap="none" dirty="0" err="1">
                <a:solidFill>
                  <a:schemeClr val="lt1"/>
                </a:solidFill>
              </a:rPr>
              <a:t>Територіальне</a:t>
            </a:r>
            <a:r>
              <a:rPr lang="ru-RU" sz="1600" cap="none" dirty="0">
                <a:solidFill>
                  <a:schemeClr val="lt1"/>
                </a:solidFill>
              </a:rPr>
              <a:t> </a:t>
            </a:r>
            <a:r>
              <a:rPr lang="ru-RU" sz="1600" cap="none" dirty="0" err="1">
                <a:solidFill>
                  <a:schemeClr val="lt1"/>
                </a:solidFill>
              </a:rPr>
              <a:t>відділення</a:t>
            </a:r>
            <a:r>
              <a:rPr lang="ru-RU" sz="1600" cap="none" dirty="0">
                <a:solidFill>
                  <a:schemeClr val="lt1"/>
                </a:solidFill>
              </a:rPr>
              <a:t> </a:t>
            </a:r>
            <a:r>
              <a:rPr lang="ru-RU" sz="1600" cap="none" dirty="0" err="1">
                <a:solidFill>
                  <a:schemeClr val="lt1"/>
                </a:solidFill>
              </a:rPr>
              <a:t>МАН:Миколаївське</a:t>
            </a:r>
            <a:r>
              <a:rPr lang="ru-RU" sz="1600" cap="none" dirty="0">
                <a:solidFill>
                  <a:schemeClr val="lt1"/>
                </a:solidFill>
              </a:rPr>
              <a:t> </a:t>
            </a:r>
            <a:r>
              <a:rPr lang="ru-RU" sz="1600" cap="none" dirty="0" err="1">
                <a:solidFill>
                  <a:schemeClr val="lt1"/>
                </a:solidFill>
              </a:rPr>
              <a:t>територіальне</a:t>
            </a:r>
            <a:r>
              <a:rPr lang="ru-RU" sz="1600" cap="none" dirty="0">
                <a:solidFill>
                  <a:schemeClr val="lt1"/>
                </a:solidFill>
              </a:rPr>
              <a:t> </a:t>
            </a:r>
            <a:r>
              <a:rPr lang="ru-RU" sz="1600" cap="none" dirty="0" err="1">
                <a:solidFill>
                  <a:schemeClr val="lt1"/>
                </a:solidFill>
              </a:rPr>
              <a:t>відділення</a:t>
            </a:r>
            <a:r>
              <a:rPr lang="ru-RU" sz="1600" cap="none" dirty="0">
                <a:solidFill>
                  <a:schemeClr val="lt1"/>
                </a:solidFill>
              </a:rPr>
              <a:t> при МОЦТКЕ УМ.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1600" cap="none" dirty="0">
                <a:solidFill>
                  <a:schemeClr val="lt1"/>
                </a:solidFill>
              </a:rPr>
              <a:t>Населений пункт: </a:t>
            </a:r>
            <a:r>
              <a:rPr lang="ru-RU" sz="1600" cap="none" dirty="0" err="1">
                <a:solidFill>
                  <a:schemeClr val="lt1"/>
                </a:solidFill>
              </a:rPr>
              <a:t>Миколаїв</a:t>
            </a:r>
            <a:r>
              <a:rPr lang="ru-RU" sz="1600" cap="none" dirty="0">
                <a:solidFill>
                  <a:schemeClr val="lt1"/>
                </a:solidFill>
              </a:rPr>
              <a:t>, </a:t>
            </a:r>
            <a:r>
              <a:rPr lang="ru-RU" sz="1600" cap="none" dirty="0" err="1">
                <a:solidFill>
                  <a:schemeClr val="lt1"/>
                </a:solidFill>
              </a:rPr>
              <a:t>Миколаївська</a:t>
            </a:r>
            <a:r>
              <a:rPr lang="ru-RU" sz="1600" cap="none" dirty="0">
                <a:solidFill>
                  <a:schemeClr val="lt1"/>
                </a:solidFill>
              </a:rPr>
              <a:t> область.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1600" cap="none" dirty="0" err="1">
                <a:solidFill>
                  <a:schemeClr val="lt1"/>
                </a:solidFill>
              </a:rPr>
              <a:t>Керівник</a:t>
            </a:r>
            <a:r>
              <a:rPr lang="ru-RU" sz="1600" cap="none" dirty="0">
                <a:solidFill>
                  <a:schemeClr val="lt1"/>
                </a:solidFill>
              </a:rPr>
              <a:t>: </a:t>
            </a:r>
            <a:r>
              <a:rPr lang="ru-RU" sz="1600" cap="none" dirty="0" err="1">
                <a:solidFill>
                  <a:schemeClr val="lt1"/>
                </a:solidFill>
              </a:rPr>
              <a:t>Зеркаль</a:t>
            </a:r>
            <a:r>
              <a:rPr lang="ru-RU" sz="1600" cap="none" dirty="0">
                <a:solidFill>
                  <a:schemeClr val="lt1"/>
                </a:solidFill>
              </a:rPr>
              <a:t> </a:t>
            </a:r>
            <a:r>
              <a:rPr lang="ru-RU" sz="1600" cap="none" dirty="0" err="1">
                <a:solidFill>
                  <a:schemeClr val="lt1"/>
                </a:solidFill>
              </a:rPr>
              <a:t>Миколай</a:t>
            </a:r>
            <a:r>
              <a:rPr lang="ru-RU" sz="1600" cap="none" dirty="0">
                <a:solidFill>
                  <a:schemeClr val="lt1"/>
                </a:solidFill>
              </a:rPr>
              <a:t> </a:t>
            </a:r>
            <a:r>
              <a:rPr lang="ru-RU" sz="1600" cap="none" dirty="0" err="1">
                <a:solidFill>
                  <a:schemeClr val="lt1"/>
                </a:solidFill>
              </a:rPr>
              <a:t>Миколайович</a:t>
            </a:r>
            <a:r>
              <a:rPr lang="ru-RU" sz="1600" cap="none" dirty="0">
                <a:solidFill>
                  <a:schemeClr val="lt1"/>
                </a:solidFill>
              </a:rPr>
              <a:t>, </a:t>
            </a:r>
            <a:r>
              <a:rPr lang="ru-RU" sz="1600" cap="none" dirty="0" err="1">
                <a:solidFill>
                  <a:schemeClr val="lt1"/>
                </a:solidFill>
              </a:rPr>
              <a:t>вчитель</a:t>
            </a:r>
            <a:r>
              <a:rPr lang="ru-RU" sz="1600" cap="none" dirty="0">
                <a:solidFill>
                  <a:schemeClr val="lt1"/>
                </a:solidFill>
              </a:rPr>
              <a:t> </a:t>
            </a:r>
            <a:r>
              <a:rPr lang="ru-RU" sz="1600" cap="none" dirty="0" err="1">
                <a:solidFill>
                  <a:schemeClr val="lt1"/>
                </a:solidFill>
              </a:rPr>
              <a:t>історіі</a:t>
            </a:r>
            <a:r>
              <a:rPr lang="ru-RU" sz="1600" cap="none" dirty="0">
                <a:solidFill>
                  <a:schemeClr val="lt1"/>
                </a:solidFill>
              </a:rPr>
              <a:t> </a:t>
            </a:r>
            <a:r>
              <a:rPr lang="ru-RU" sz="1600" cap="none" dirty="0" err="1">
                <a:solidFill>
                  <a:schemeClr val="lt1"/>
                </a:solidFill>
              </a:rPr>
              <a:t>Миколаївського</a:t>
            </a:r>
            <a:r>
              <a:rPr lang="ru-RU" sz="1600" cap="none" dirty="0">
                <a:solidFill>
                  <a:schemeClr val="lt1"/>
                </a:solidFill>
              </a:rPr>
              <a:t> </a:t>
            </a:r>
            <a:r>
              <a:rPr lang="ru-RU" sz="1600" cap="none" dirty="0" err="1">
                <a:solidFill>
                  <a:schemeClr val="lt1"/>
                </a:solidFill>
              </a:rPr>
              <a:t>ліцею</a:t>
            </a:r>
            <a:r>
              <a:rPr lang="ru-RU" sz="1600" cap="none" dirty="0">
                <a:solidFill>
                  <a:schemeClr val="lt1"/>
                </a:solidFill>
              </a:rPr>
              <a:t> №19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ru-RU" sz="1600" cap="none" dirty="0">
                <a:solidFill>
                  <a:schemeClr val="lt1"/>
                </a:solidFill>
              </a:rPr>
              <a:t>2025 р.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cap="none" dirty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932" y="0"/>
            <a:ext cx="2297068" cy="29705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295557" y="842211"/>
            <a:ext cx="8520600" cy="254864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 dirty="0">
                <a:solidFill>
                  <a:schemeClr val="bg1"/>
                </a:solidFill>
                <a:latin typeface="Bahnschrift" panose="020B0502040204020203" pitchFamily="34" charset="0"/>
              </a:rPr>
              <a:t>Мета:</a:t>
            </a:r>
            <a:r>
              <a:rPr lang="uk" sz="2000" dirty="0">
                <a:latin typeface="Bahnschrift" panose="020B0502040204020203" pitchFamily="34" charset="0"/>
              </a:rPr>
              <a:t> </a:t>
            </a:r>
            <a:r>
              <a:rPr lang="uk" sz="2000" dirty="0">
                <a:solidFill>
                  <a:schemeClr val="dk1"/>
                </a:solidFill>
                <a:latin typeface="Bahnschrift" panose="020B0502040204020203" pitchFamily="34" charset="0"/>
              </a:rPr>
              <a:t>Дослідити артефакти, культуру того народу який існував на території сучасного Миколаєва та Миколаївської області понад 3000 тисячі років тому, та вплив тої культурі на сьогоденну культуру України.</a:t>
            </a:r>
            <a:endParaRPr sz="2000" dirty="0">
              <a:solidFill>
                <a:schemeClr val="dk1"/>
              </a:solidFill>
              <a:latin typeface="Bahnschrift" panose="020B0502040204020203" pitchFamily="34" charset="0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 dirty="0">
                <a:solidFill>
                  <a:schemeClr val="bg1"/>
                </a:solidFill>
                <a:latin typeface="Bahnschrift" panose="020B0502040204020203" pitchFamily="34" charset="0"/>
              </a:rPr>
              <a:t>Завдання:</a:t>
            </a:r>
            <a:r>
              <a:rPr lang="uk" sz="2000" dirty="0">
                <a:solidFill>
                  <a:schemeClr val="dk1"/>
                </a:solidFill>
                <a:latin typeface="Bahnschrift" panose="020B0502040204020203" pitchFamily="34" charset="0"/>
              </a:rPr>
              <a:t> Своїм проектом розповісти про народ який проживав на территорії сучасної України, та вплив на сучасну культуру.</a:t>
            </a:r>
            <a:endParaRPr sz="2000" dirty="0">
              <a:solidFill>
                <a:schemeClr val="dk1"/>
              </a:solidFill>
              <a:latin typeface="Bahnschrift" panose="020B0502040204020203" pitchFamily="34" charset="0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 dirty="0">
                <a:solidFill>
                  <a:schemeClr val="bg1"/>
                </a:solidFill>
                <a:latin typeface="Bahnschrift" panose="020B0502040204020203" pitchFamily="34" charset="0"/>
              </a:rPr>
              <a:t>Об'єкт дослідження: </a:t>
            </a:r>
            <a:r>
              <a:rPr lang="uk" sz="2000" dirty="0">
                <a:solidFill>
                  <a:schemeClr val="dk1"/>
                </a:solidFill>
                <a:latin typeface="Bahnschrift" panose="020B0502040204020203" pitchFamily="34" charset="0"/>
              </a:rPr>
              <a:t>Історія Дикого Саду, і того народу який проживав у ньому.</a:t>
            </a:r>
            <a:endParaRPr sz="2000" dirty="0">
              <a:solidFill>
                <a:schemeClr val="dk1"/>
              </a:solidFill>
              <a:latin typeface="Bahnschrift" panose="020B0502040204020203" pitchFamily="34" charset="0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 dirty="0">
                <a:solidFill>
                  <a:schemeClr val="bg1"/>
                </a:solidFill>
                <a:latin typeface="Bahnschrift" panose="020B0502040204020203" pitchFamily="34" charset="0"/>
              </a:rPr>
              <a:t>Предмет дослідження: </a:t>
            </a:r>
            <a:r>
              <a:rPr lang="uk" sz="2000" dirty="0">
                <a:solidFill>
                  <a:schemeClr val="dk1"/>
                </a:solidFill>
                <a:latin typeface="Bahnschrift" panose="020B0502040204020203" pitchFamily="34" charset="0"/>
              </a:rPr>
              <a:t>Наукові статті, сучасні інтернет-ресурси регіанального спрямування та археологія.</a:t>
            </a:r>
            <a:endParaRPr sz="2000" dirty="0">
              <a:latin typeface="Bahnschrift" panose="020B0502040204020203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311700" y="3083574"/>
            <a:ext cx="8520600" cy="15926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uk" sz="2000" dirty="0">
                <a:solidFill>
                  <a:schemeClr val="dk1"/>
                </a:solidFill>
                <a:latin typeface="Bahnschrift" panose="020B0502040204020203" pitchFamily="34" charset="0"/>
              </a:rPr>
              <a:t>Розташований Дикий Сад у центрі м. Миколаїв,неподалік від місця злиття Південного Бугу з Інгулом. Він був частиною Білозерської культури финальної бронзи. </a:t>
            </a:r>
            <a:r>
              <a:rPr lang="uk" sz="2000" dirty="0">
                <a:solidFill>
                  <a:schemeClr val="bg1"/>
                </a:solidFill>
                <a:latin typeface="Bahnschrift" panose="020B0502040204020203" pitchFamily="34" charset="0"/>
              </a:rPr>
              <a:t>Період існування Дикого саду приблизно 1250-900 роки до н. е.</a:t>
            </a:r>
            <a:r>
              <a:rPr lang="uk" sz="2000" dirty="0">
                <a:solidFill>
                  <a:schemeClr val="dk1"/>
                </a:solidFill>
                <a:latin typeface="Bahnschrift" panose="020B0502040204020203" pitchFamily="34" charset="0"/>
              </a:rPr>
              <a:t> Та саме особливе те що це єдинне відоме степове укріплене </a:t>
            </a:r>
            <a:r>
              <a:rPr lang="uk" sz="2000" dirty="0">
                <a:solidFill>
                  <a:schemeClr val="bg1"/>
                </a:solidFill>
                <a:latin typeface="Bahnschrift" panose="020B0502040204020203" pitchFamily="34" charset="0"/>
              </a:rPr>
              <a:t>поселення епохи бронзи в Україні</a:t>
            </a:r>
            <a:r>
              <a:rPr lang="uk" sz="2000" dirty="0">
                <a:latin typeface="Bahnschrift" panose="020B0502040204020203" pitchFamily="34" charset="0"/>
              </a:rPr>
              <a:t>. </a:t>
            </a:r>
            <a:r>
              <a:rPr lang="uk" sz="2000" dirty="0">
                <a:solidFill>
                  <a:schemeClr val="dk1"/>
                </a:solidFill>
                <a:latin typeface="Bahnschrift" panose="020B0502040204020203" pitchFamily="34" charset="0"/>
              </a:rPr>
              <a:t>Та навіть Геродот писав у Одіссеї про наш Дикий сад</a:t>
            </a:r>
            <a:endParaRPr sz="2000" dirty="0">
              <a:solidFill>
                <a:schemeClr val="dk1"/>
              </a:solidFill>
              <a:latin typeface="Bahnschrif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8D82E90-F2BB-F394-1935-870694C60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0"/>
            <a:ext cx="8436446" cy="30835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239511" y="2884571"/>
            <a:ext cx="8520600" cy="16312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uk" sz="2000" dirty="0">
                <a:solidFill>
                  <a:schemeClr val="dk1"/>
                </a:solidFill>
              </a:rPr>
              <a:t>Давнє городище «Дикий Сад» </a:t>
            </a:r>
            <a:r>
              <a:rPr lang="uk" sz="2000" dirty="0">
                <a:solidFill>
                  <a:schemeClr val="bg1"/>
                </a:solidFill>
              </a:rPr>
              <a:t>датується 1250–900 роками до нашої ери</a:t>
            </a:r>
            <a:r>
              <a:rPr lang="uk" sz="2000" dirty="0">
                <a:solidFill>
                  <a:schemeClr val="dk1"/>
                </a:solidFill>
              </a:rPr>
              <a:t>. Дикий Сад — це кіммерійське місто (городище Білозерської культури), розташоване неподалік від місця злиття Південного Бугу з Інгулом</a:t>
            </a:r>
            <a:r>
              <a:rPr lang="uk" sz="2000" dirty="0"/>
              <a:t>.</a:t>
            </a:r>
            <a:r>
              <a:rPr lang="uk" sz="2000" dirty="0">
                <a:solidFill>
                  <a:schemeClr val="dk1"/>
                </a:solidFill>
              </a:rPr>
              <a:t>Городище відкрив археолог </a:t>
            </a:r>
            <a:r>
              <a:rPr lang="uk" sz="2000" dirty="0">
                <a:solidFill>
                  <a:schemeClr val="bg1"/>
                </a:solidFill>
              </a:rPr>
              <a:t>Феодосій Тимофійович Камінський 15 серпня 1927 року</a:t>
            </a:r>
            <a:r>
              <a:rPr lang="uk" sz="2000" dirty="0">
                <a:solidFill>
                  <a:schemeClr val="dk1"/>
                </a:solidFill>
              </a:rPr>
              <a:t>. Регулярні дослідження Дикого Саду розпочалися ще в 90-х роках ХХ століття і проходили під керівництвом Юрія Гребенникова. </a:t>
            </a:r>
            <a:r>
              <a:rPr lang="uk" sz="2000" dirty="0">
                <a:solidFill>
                  <a:schemeClr val="bg1"/>
                </a:solidFill>
              </a:rPr>
              <a:t> </a:t>
            </a:r>
            <a:endParaRPr sz="2000" dirty="0"/>
          </a:p>
        </p:txBody>
      </p:sp>
      <p:pic>
        <p:nvPicPr>
          <p:cNvPr id="1026" name="Picture 2" descr="Камінський Феодосій Тимофійович — Вікіпеді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80" y="27071"/>
            <a:ext cx="22764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dirty="0">
                <a:solidFill>
                  <a:schemeClr val="bg1"/>
                </a:solidFill>
              </a:rPr>
              <a:t>Культурна Дикого Саду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0" y="1152600"/>
            <a:ext cx="9144000" cy="39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dirty="0">
                <a:solidFill>
                  <a:schemeClr val="dk1"/>
                </a:solidFill>
                <a:latin typeface="Bahnschrift" panose="020B0502040204020203" pitchFamily="34" charset="0"/>
              </a:rPr>
              <a:t>Дикий Сад — унікальна археологічна пам’ятка доби пізньої бронзи (XIII–IX ст. до н.е.), що не має прямих аналогів у степовому Причорномор’ї. Вчені висунули кілька гіпотез щодо культурної належності цього поселення: </a:t>
            </a:r>
            <a:endParaRPr dirty="0">
              <a:solidFill>
                <a:schemeClr val="dk1"/>
              </a:solidFill>
              <a:latin typeface="Bahnschrift" panose="020B0502040204020203" pitchFamily="34" charset="0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dirty="0">
                <a:solidFill>
                  <a:schemeClr val="dk1"/>
                </a:solidFill>
                <a:latin typeface="Bahnschrift" panose="020B0502040204020203" pitchFamily="34" charset="0"/>
              </a:rPr>
              <a:t>1. </a:t>
            </a:r>
            <a:r>
              <a:rPr lang="uk" dirty="0">
                <a:solidFill>
                  <a:schemeClr val="bg1"/>
                </a:solidFill>
                <a:latin typeface="Bahnschrift" panose="020B0502040204020203" pitchFamily="34" charset="0"/>
              </a:rPr>
              <a:t>Білозерська культура </a:t>
            </a:r>
            <a:r>
              <a:rPr lang="uk" dirty="0">
                <a:solidFill>
                  <a:schemeClr val="dk1"/>
                </a:solidFill>
                <a:latin typeface="Bahnschrift" panose="020B0502040204020203" pitchFamily="34" charset="0"/>
              </a:rPr>
              <a:t>Поширена на Півдні України в XII–IX ст. до н.е. Характеризується курганними похованнями, бронзовою зброєю, кінським спорядженням. Просте ремесло, не оброблена кераміка без орнаменту. Пов'язується з кіммерійцями. Проте: Дикий Сад має складнішу структуру, міське планування і більш розвинуті ремесла.</a:t>
            </a:r>
            <a:endParaRPr dirty="0">
              <a:solidFill>
                <a:schemeClr val="dk1"/>
              </a:solidFill>
              <a:latin typeface="Bahnschrift" panose="020B0502040204020203" pitchFamily="34" charset="0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dirty="0">
                <a:solidFill>
                  <a:schemeClr val="dk1"/>
                </a:solidFill>
                <a:latin typeface="Bahnschrift" panose="020B0502040204020203" pitchFamily="34" charset="0"/>
              </a:rPr>
              <a:t> 2. </a:t>
            </a:r>
            <a:r>
              <a:rPr lang="uk" dirty="0">
                <a:solidFill>
                  <a:schemeClr val="bg1"/>
                </a:solidFill>
                <a:latin typeface="Bahnschrift" panose="020B0502040204020203" pitchFamily="34" charset="0"/>
              </a:rPr>
              <a:t>Черноліська культура </a:t>
            </a:r>
            <a:r>
              <a:rPr lang="uk" dirty="0">
                <a:solidFill>
                  <a:schemeClr val="dk1"/>
                </a:solidFill>
                <a:latin typeface="Bahnschrift" panose="020B0502040204020203" pitchFamily="34" charset="0"/>
              </a:rPr>
              <a:t>Лісостепова культура Центральної України (XII–IX ст. до н.е.). Властиві орнаментована кераміка, напівземлянки, оборонні вали. Розвинуте землеробство, бронзова зброя, контакти з іншими культурами. Дикий Сад має багато спільного з черноліською культурою, але знаходиться південніше її основного ареалу. </a:t>
            </a:r>
            <a:endParaRPr dirty="0">
              <a:solidFill>
                <a:schemeClr val="dk1"/>
              </a:solidFill>
              <a:latin typeface="Bahnschrift" panose="020B0502040204020203" pitchFamily="34" charset="0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dirty="0">
                <a:solidFill>
                  <a:schemeClr val="dk1"/>
                </a:solidFill>
                <a:latin typeface="Bahnschrift" panose="020B0502040204020203" pitchFamily="34" charset="0"/>
              </a:rPr>
              <a:t>3. Проте, археолог Кирило Горбенко висуває теорію, що </a:t>
            </a:r>
            <a:r>
              <a:rPr lang="uk" dirty="0">
                <a:solidFill>
                  <a:schemeClr val="bg1"/>
                </a:solidFill>
                <a:latin typeface="Bahnschrift" panose="020B0502040204020203" pitchFamily="34" charset="0"/>
              </a:rPr>
              <a:t>Дикий Сад — автономна культура</a:t>
            </a:r>
            <a:r>
              <a:rPr lang="uk" dirty="0">
                <a:solidFill>
                  <a:schemeClr val="dk1"/>
                </a:solidFill>
                <a:latin typeface="Bahnschrift" panose="020B0502040204020203" pitchFamily="34" charset="0"/>
              </a:rPr>
              <a:t>, яка виникла на перетині білозерських і черноліських впливів. Поселення мало розвинену оборонну систему, ремісниче виробництво (косторіз, металургія) та зв’язки з Егейським світом (Греція, Мікени, Троя).</a:t>
            </a:r>
            <a:endParaRPr dirty="0">
              <a:solidFill>
                <a:schemeClr val="dk1"/>
              </a:solidFill>
              <a:latin typeface="Bahnschrift" panose="020B0502040204020203" pitchFamily="34" charset="0"/>
            </a:endParaRPr>
          </a:p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uk" dirty="0">
                <a:solidFill>
                  <a:schemeClr val="dk1"/>
                </a:solidFill>
                <a:latin typeface="Bahnschrift" panose="020B0502040204020203" pitchFamily="34" charset="0"/>
              </a:rPr>
              <a:t>Скоріш за все Дикий сад і в правду був гібридом двух культур.</a:t>
            </a:r>
            <a:endParaRPr dirty="0">
              <a:solidFill>
                <a:schemeClr val="dk1"/>
              </a:solidFill>
              <a:latin typeface="Bahnschrift" panose="020B0502040204020203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body" idx="1"/>
          </p:nvPr>
        </p:nvSpPr>
        <p:spPr>
          <a:xfrm>
            <a:off x="3248526" y="2595447"/>
            <a:ext cx="5895474" cy="21737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uk" sz="2000" dirty="0">
                <a:solidFill>
                  <a:schemeClr val="dk1"/>
                </a:solidFill>
                <a:latin typeface="Bahnschrift" panose="020B0502040204020203" pitchFamily="34" charset="0"/>
              </a:rPr>
              <a:t>У Дикому Саду основні мешканці </a:t>
            </a:r>
            <a:r>
              <a:rPr lang="uk" sz="2000" dirty="0">
                <a:solidFill>
                  <a:schemeClr val="bg1"/>
                </a:solidFill>
                <a:latin typeface="Bahnschrift" panose="020B0502040204020203" pitchFamily="34" charset="0"/>
              </a:rPr>
              <a:t>були кіммерійці</a:t>
            </a:r>
            <a:r>
              <a:rPr lang="uk" sz="2000" dirty="0">
                <a:solidFill>
                  <a:schemeClr val="dk1"/>
                </a:solidFill>
                <a:latin typeface="Bahnschrift" panose="020B0502040204020203" pitchFamily="34" charset="0"/>
              </a:rPr>
              <a:t>.  Кіммерійці — це один з найбільш загадкових народів бронзової та ранньої залізної доби. Вони були кочовим або напівкочовим народом, що вийшов із середньоєвропейських степів і займався скотарством, а також мав певні землеробські традиції. Про кіммерійців відомо не так багато, оскільки їхня культура була частково </a:t>
            </a:r>
            <a:r>
              <a:rPr lang="uk" sz="2000" dirty="0">
                <a:solidFill>
                  <a:schemeClr val="bg1"/>
                </a:solidFill>
                <a:latin typeface="Bahnschrift" panose="020B0502040204020203" pitchFamily="34" charset="0"/>
              </a:rPr>
              <a:t>знищена іншими народами, зокрема скіфами</a:t>
            </a:r>
            <a:r>
              <a:rPr lang="uk" sz="2000" dirty="0">
                <a:solidFill>
                  <a:schemeClr val="dk1"/>
                </a:solidFill>
                <a:latin typeface="Bahnschrift" panose="020B0502040204020203" pitchFamily="34" charset="0"/>
              </a:rPr>
              <a:t>, але їхня присутність на території України залишила слід у вигляді археологічних знахідок.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6F48962-FB29-60DF-8219-83383C843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4852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body" idx="1"/>
          </p:nvPr>
        </p:nvSpPr>
        <p:spPr>
          <a:xfrm>
            <a:off x="311700" y="1346467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 dirty="0">
                <a:solidFill>
                  <a:schemeClr val="bg1"/>
                </a:solidFill>
                <a:latin typeface="Bahnschrift" panose="020B0502040204020203" pitchFamily="34" charset="0"/>
              </a:rPr>
              <a:t>Типи споруд</a:t>
            </a:r>
            <a:endParaRPr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600" dirty="0">
                <a:solidFill>
                  <a:schemeClr val="dk1"/>
                </a:solidFill>
                <a:latin typeface="Bahnschrift" panose="020B0502040204020203" pitchFamily="34" charset="0"/>
              </a:rPr>
              <a:t>Житлові будівлі: Більшість житлових споруд на території поселення були напівземлянками — заглибленими у землю на 0,5–1 м. Площа таких будівель варіювала від 10 до 25 м². Стіни складались із дерев’яного каркасу, обмазаного глиною. Стеля виготовлялась із жердин і соломи, часто вкопувалась у укос. Усередині розміщувалась глинобитна піч, вогнище та ями для зберігання їжі.</a:t>
            </a:r>
            <a:endParaRPr sz="1600" dirty="0">
              <a:solidFill>
                <a:schemeClr val="dk1"/>
              </a:solidFill>
              <a:latin typeface="Bahnschrift" panose="020B0502040204020203" pitchFamily="34" charset="0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600" dirty="0">
                <a:solidFill>
                  <a:schemeClr val="dk1"/>
                </a:solidFill>
                <a:latin typeface="Bahnschrift" panose="020B0502040204020203" pitchFamily="34" charset="0"/>
              </a:rPr>
              <a:t>Господарські споруди:До господарських будівель відносяться різноманітні ями-сховища та зернові ями. Також виявлено майстерні, де обробляли кістку, литво бронзи та виготовляли прикраси.</a:t>
            </a:r>
            <a:endParaRPr sz="1600" dirty="0">
              <a:solidFill>
                <a:schemeClr val="dk1"/>
              </a:solidFill>
              <a:latin typeface="Bahnschrift" panose="020B0502040204020203" pitchFamily="34" charset="0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uk" sz="1600" dirty="0">
                <a:solidFill>
                  <a:schemeClr val="bg1"/>
                </a:solidFill>
                <a:latin typeface="Bahnschrift" panose="020B0502040204020203" pitchFamily="34" charset="0"/>
              </a:rPr>
              <a:t>Оборонні споруди</a:t>
            </a:r>
            <a:endParaRPr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1600" dirty="0">
                <a:solidFill>
                  <a:schemeClr val="dk1"/>
                </a:solidFill>
                <a:latin typeface="Bahnschrift" panose="020B0502040204020203" pitchFamily="34" charset="0"/>
              </a:rPr>
              <a:t>Укріплення:Поселення було оточене земляним валом висотою до 2 м і ровом. На території існували дерев’яні частоколи, ймовірно, з бастіонами для оборони. Виявлено вхідну браму, що вела до центральної частини поселення.</a:t>
            </a:r>
            <a:endParaRPr sz="1600" dirty="0">
              <a:latin typeface="Bahnschrift" panose="020B0502040204020203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body" idx="1"/>
          </p:nvPr>
        </p:nvSpPr>
        <p:spPr>
          <a:xfrm>
            <a:off x="0" y="2871537"/>
            <a:ext cx="8520600" cy="32855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 dirty="0">
                <a:solidFill>
                  <a:schemeClr val="bg1"/>
                </a:solidFill>
                <a:latin typeface="Bahnschrift" panose="020B0502040204020203" pitchFamily="34" charset="0"/>
              </a:rPr>
              <a:t>Планування поселення </a:t>
            </a:r>
            <a:endParaRPr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200" dirty="0">
                <a:solidFill>
                  <a:schemeClr val="dk1"/>
                </a:solidFill>
                <a:latin typeface="Bahnschrift" panose="020B0502040204020203" pitchFamily="34" charset="0"/>
              </a:rPr>
              <a:t>У центрі — відкрита площа, можливо ритуального або торгового призначення. Навколо неї — житла та господарські будівлі. Поселення мало логічне зонування: житлову, ремісничу та виробничу частини.</a:t>
            </a:r>
            <a:endParaRPr sz="1200" dirty="0">
              <a:solidFill>
                <a:schemeClr val="dk1"/>
              </a:solidFill>
              <a:latin typeface="Bahnschrift" panose="020B0502040204020203" pitchFamily="34" charset="0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200" dirty="0">
                <a:solidFill>
                  <a:schemeClr val="bg1"/>
                </a:solidFill>
                <a:latin typeface="Bahnschrift" panose="020B0502040204020203" pitchFamily="34" charset="0"/>
              </a:rPr>
              <a:t>Особливості будівництва</a:t>
            </a:r>
            <a:endParaRPr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200" dirty="0">
                <a:solidFill>
                  <a:schemeClr val="dk1"/>
                </a:solidFill>
                <a:latin typeface="Bahnschrift" panose="020B0502040204020203" pitchFamily="34" charset="0"/>
              </a:rPr>
              <a:t> Для доби бронзи — надзвичайно складна і продумана архітектура. Використовували місцеві матеріали: дерево, глина, каміння. Водопостачання, можливо, здійснювалося з джерел у річковій дельті (Інгул).</a:t>
            </a:r>
            <a:endParaRPr sz="1200" dirty="0">
              <a:solidFill>
                <a:schemeClr val="dk1"/>
              </a:solidFill>
              <a:latin typeface="Bahnschrift" panose="020B0502040204020203" pitchFamily="34" charset="0"/>
            </a:endParaRPr>
          </a:p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1200" dirty="0">
                <a:solidFill>
                  <a:schemeClr val="dk1"/>
                </a:solidFill>
                <a:latin typeface="Bahnschrift" panose="020B0502040204020203" pitchFamily="34" charset="0"/>
              </a:rPr>
              <a:t>Отже Дикий Сад це прото або навіть місто, зі своєю інфраструктурою, укріпленнями. Все це свідчить про добрий рівень організації та дисципліни. </a:t>
            </a:r>
            <a:endParaRPr sz="1200" dirty="0">
              <a:solidFill>
                <a:schemeClr val="dk1"/>
              </a:solidFill>
              <a:latin typeface="Bahnschrift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310" cy="287153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body" idx="1"/>
          </p:nvPr>
        </p:nvSpPr>
        <p:spPr>
          <a:xfrm>
            <a:off x="146048" y="2420362"/>
            <a:ext cx="8520600" cy="24930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2000" dirty="0">
                <a:solidFill>
                  <a:schemeClr val="dk1"/>
                </a:solidFill>
                <a:latin typeface="Bahnschrift" panose="020B0502040204020203" pitchFamily="34" charset="0"/>
              </a:rPr>
              <a:t>Поселення Дикий Сад, ймовірно, мало важливе значення в регіональній торгівлі. </a:t>
            </a:r>
            <a:r>
              <a:rPr lang="uk" sz="2000" dirty="0">
                <a:solidFill>
                  <a:schemeClr val="bg1"/>
                </a:solidFill>
                <a:latin typeface="Bahnschrift" panose="020B0502040204020203" pitchFamily="34" charset="0"/>
              </a:rPr>
              <a:t>Воно знаходилось в стратегічному місці — на стику важливих торгових шляхів</a:t>
            </a:r>
            <a:r>
              <a:rPr lang="uk" sz="2000" dirty="0">
                <a:solidFill>
                  <a:schemeClr val="dk1"/>
                </a:solidFill>
                <a:latin typeface="Bahnschrift" panose="020B0502040204020203" pitchFamily="34" charset="0"/>
              </a:rPr>
              <a:t>, що проходили через Південну Україну, що дозволяло йому активно взаємодіяти з сусідніми культурами. Дикий Сад мав контакти з зокрема з давніми цивілізаціями Причорномор'я, Кавказу та навіть з Центральною Європою. У складі товарів, що перевозилися, могли бути металеві вироби (зокрема бронзові), прикраси, продукти харчування, а також товари для обміну. Найімовірніше, важливими товарами були також кінь, сіль, а також ремісничі вироби, такі як предмети побуту і зброя.</a:t>
            </a:r>
            <a:endParaRPr sz="2000" dirty="0">
              <a:solidFill>
                <a:schemeClr val="dk1"/>
              </a:solidFill>
              <a:latin typeface="Bahnschrif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25BE1EF-7706-3F48-7970-9E24A3B68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625" y="27143"/>
            <a:ext cx="3520431" cy="254460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body" idx="1"/>
          </p:nvPr>
        </p:nvSpPr>
        <p:spPr>
          <a:xfrm flipH="1">
            <a:off x="2459608" y="2431266"/>
            <a:ext cx="6313689" cy="19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uk" sz="2000" dirty="0">
                <a:solidFill>
                  <a:schemeClr val="dk1"/>
                </a:solidFill>
                <a:latin typeface="Bahnschrift" panose="020B0502040204020203" pitchFamily="34" charset="0"/>
              </a:rPr>
              <a:t>Хоча точних даних в нас немає, але ймовірно Дикий сад приймал участь у різних військових конфліктах. Про це свідчать </a:t>
            </a:r>
            <a:r>
              <a:rPr lang="uk" sz="2000" dirty="0">
                <a:solidFill>
                  <a:schemeClr val="bg1"/>
                </a:solidFill>
                <a:latin typeface="Bahnschrift" panose="020B0502040204020203" pitchFamily="34" charset="0"/>
              </a:rPr>
              <a:t>13 топорів які знайшли у 2008 році</a:t>
            </a:r>
            <a:r>
              <a:rPr lang="uk" sz="2000" dirty="0">
                <a:solidFill>
                  <a:schemeClr val="dk1"/>
                </a:solidFill>
                <a:latin typeface="Bahnschrift" panose="020B0502040204020203" pitchFamily="34" charset="0"/>
              </a:rPr>
              <a:t>, що стали важливою знахідкою для дослідників. Ці топори використовувалися не тільки як інструменти для обробки деревини, але і як зброя. Та і у кочових народів були розповсюджені топори як зброя, кіммерійці як раз і були кочовим народом євразії.</a:t>
            </a:r>
            <a:endParaRPr sz="2000" dirty="0">
              <a:solidFill>
                <a:schemeClr val="dk1"/>
              </a:solidFill>
              <a:latin typeface="Bahnschrif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E743E8A-12A2-0E69-26AF-5EC2C8656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22884"/>
            <a:ext cx="2398294" cy="252061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F64547-3489-2807-D1C4-BA2FC3953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2398295" cy="262288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dirty="0">
                <a:solidFill>
                  <a:schemeClr val="bg1"/>
                </a:solidFill>
              </a:rPr>
              <a:t>Міфологія та віра жителей Дикого Саду (1)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4" name="Google Shape;114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832300" cy="38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uk" sz="1600" dirty="0">
                <a:solidFill>
                  <a:schemeClr val="bg1"/>
                </a:solidFill>
                <a:latin typeface="Bahnschrift" panose="020B0502040204020203" pitchFamily="34" charset="0"/>
              </a:rPr>
              <a:t>Релігія у житті кіммерійців мала дуже важливу роль</a:t>
            </a:r>
            <a:r>
              <a:rPr lang="uk" sz="1600" dirty="0">
                <a:solidFill>
                  <a:schemeClr val="dk1"/>
                </a:solidFill>
                <a:latin typeface="Bahnschrift" panose="020B0502040204020203" pitchFamily="34" charset="0"/>
              </a:rPr>
              <a:t>, але на жаль про неї дуже мало залишилося, але збереглись археологічні находки.</a:t>
            </a:r>
            <a:endParaRPr sz="1600" dirty="0">
              <a:solidFill>
                <a:schemeClr val="dk1"/>
              </a:solidFill>
              <a:latin typeface="Bahnschrift" panose="020B0502040204020203" pitchFamily="34" charset="0"/>
            </a:endParaRPr>
          </a:p>
          <a:p>
            <a:pPr marL="0" lvl="0" indent="0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600" dirty="0">
                <a:solidFill>
                  <a:schemeClr val="bg1"/>
                </a:solidFill>
                <a:latin typeface="Bahnschrift" panose="020B0502040204020203" pitchFamily="34" charset="0"/>
              </a:rPr>
              <a:t>Статуетки</a:t>
            </a:r>
            <a:r>
              <a:rPr lang="uk" sz="1600" dirty="0">
                <a:solidFill>
                  <a:schemeClr val="dk1"/>
                </a:solidFill>
                <a:latin typeface="Bahnschrift" panose="020B0502040204020203" pitchFamily="34" charset="0"/>
              </a:rPr>
              <a:t> — малі фігурки людей, тварин, божеств, які могли бути використані для ритуальних практик.</a:t>
            </a:r>
            <a:endParaRPr sz="1600" dirty="0">
              <a:solidFill>
                <a:schemeClr val="dk1"/>
              </a:solidFill>
              <a:latin typeface="Bahnschrift" panose="020B0502040204020203" pitchFamily="34" charset="0"/>
            </a:endParaRPr>
          </a:p>
          <a:p>
            <a:pPr marL="0" lvl="0" indent="0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600" dirty="0">
                <a:solidFill>
                  <a:schemeClr val="bg1"/>
                </a:solidFill>
                <a:latin typeface="Bahnschrift" panose="020B0502040204020203" pitchFamily="34" charset="0"/>
              </a:rPr>
              <a:t>Культові предмети </a:t>
            </a:r>
            <a:r>
              <a:rPr lang="uk" sz="1600" dirty="0">
                <a:solidFill>
                  <a:schemeClr val="dk1"/>
                </a:solidFill>
                <a:latin typeface="Bahnschrift" panose="020B0502040204020203" pitchFamily="34" charset="0"/>
              </a:rPr>
              <a:t>— топори, бронзові дзеркала, прикраси, які мали сакральне значення або використовувалися в обрядах.</a:t>
            </a:r>
            <a:endParaRPr sz="1600" dirty="0">
              <a:solidFill>
                <a:schemeClr val="dk1"/>
              </a:solidFill>
              <a:latin typeface="Bahnschrift" panose="020B0502040204020203" pitchFamily="34" charset="0"/>
            </a:endParaRPr>
          </a:p>
          <a:p>
            <a:pPr marL="0" lvl="0" indent="0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600" dirty="0">
                <a:solidFill>
                  <a:schemeClr val="bg1"/>
                </a:solidFill>
                <a:latin typeface="Bahnschrift" panose="020B0502040204020203" pitchFamily="34" charset="0"/>
              </a:rPr>
              <a:t>Зображення богів та духів </a:t>
            </a:r>
            <a:r>
              <a:rPr lang="uk" sz="1600" dirty="0">
                <a:solidFill>
                  <a:schemeClr val="dk1"/>
                </a:solidFill>
                <a:latin typeface="Bahnschrift" panose="020B0502040204020203" pitchFamily="34" charset="0"/>
              </a:rPr>
              <a:t>— хоча письмових джерел про релігійні вірування кіммерійців не збереглося, ці предмети допомагають реконструювати уявлення про їхніх богів, духів природи та зв’язок з іншими культурами.</a:t>
            </a:r>
            <a:endParaRPr sz="1600" dirty="0">
              <a:solidFill>
                <a:schemeClr val="dk1"/>
              </a:solidFill>
              <a:latin typeface="Bahnschrift" panose="020B0502040204020203" pitchFamily="34" charset="0"/>
            </a:endParaRPr>
          </a:p>
          <a:p>
            <a:pPr marL="0" lvl="0" indent="0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600" dirty="0">
                <a:solidFill>
                  <a:schemeClr val="bg1"/>
                </a:solidFill>
                <a:latin typeface="Bahnschrift" panose="020B0502040204020203" pitchFamily="34" charset="0"/>
              </a:rPr>
              <a:t>Героїчні міфи </a:t>
            </a:r>
            <a:r>
              <a:rPr lang="uk" sz="1600" dirty="0">
                <a:solidFill>
                  <a:schemeClr val="dk1"/>
                </a:solidFill>
                <a:latin typeface="Bahnschrift" panose="020B0502040204020203" pitchFamily="34" charset="0"/>
              </a:rPr>
              <a:t>— можливі історії про великих воїнів, які виконували функції прототипів для майбутніх поколінь.</a:t>
            </a:r>
            <a:endParaRPr sz="1600" dirty="0">
              <a:solidFill>
                <a:schemeClr val="dk1"/>
              </a:solidFill>
              <a:latin typeface="Bahnschrift" panose="020B0502040204020203" pitchFamily="34" charset="0"/>
            </a:endParaRPr>
          </a:p>
          <a:p>
            <a:pPr marL="0" lvl="0" indent="0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1600" dirty="0">
                <a:solidFill>
                  <a:schemeClr val="bg1"/>
                </a:solidFill>
                <a:latin typeface="Bahnschrift" panose="020B0502040204020203" pitchFamily="34" charset="0"/>
              </a:rPr>
              <a:t>Космогонічні уявлення </a:t>
            </a:r>
            <a:r>
              <a:rPr lang="uk" sz="1600" dirty="0">
                <a:solidFill>
                  <a:schemeClr val="dk1"/>
                </a:solidFill>
                <a:latin typeface="Bahnschrift" panose="020B0502040204020203" pitchFamily="34" charset="0"/>
              </a:rPr>
              <a:t>— кіммерійці, ймовірно, мали міфи про створення світу, про боротьбу світла і темряви, символи сили і захисту.</a:t>
            </a:r>
            <a:endParaRPr sz="1600" dirty="0">
              <a:latin typeface="Bahnschrift" panose="020B0502040204020203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body" idx="1"/>
          </p:nvPr>
        </p:nvSpPr>
        <p:spPr>
          <a:xfrm>
            <a:off x="136845" y="3258553"/>
            <a:ext cx="8520600" cy="18849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 dirty="0">
                <a:solidFill>
                  <a:schemeClr val="dk1"/>
                </a:solidFill>
                <a:latin typeface="Bahnschrift" panose="020B0502040204020203" pitchFamily="34" charset="0"/>
              </a:rPr>
              <a:t>Як і всі язичники кіммерійцям були дуже важни капища та всілякі святилища. </a:t>
            </a:r>
            <a:r>
              <a:rPr lang="uk" sz="2000" dirty="0">
                <a:solidFill>
                  <a:schemeClr val="bg1"/>
                </a:solidFill>
                <a:latin typeface="Bahnschrift" panose="020B0502040204020203" pitchFamily="34" charset="0"/>
              </a:rPr>
              <a:t>Хоча конкретні святилища не були знайдені в Дикому Саду</a:t>
            </a:r>
            <a:r>
              <a:rPr lang="uk" sz="2000" dirty="0">
                <a:solidFill>
                  <a:schemeClr val="dk1"/>
                </a:solidFill>
                <a:latin typeface="Bahnschrift" panose="020B0502040204020203" pitchFamily="34" charset="0"/>
              </a:rPr>
              <a:t>, можливо, вони існували в інших частинах території кіммерійців. Це місця, де відбувалися жертвоприношення або інші ритуали. Знахідки жертовних предметів — топори, ножі, прикраси, які, ймовірно, використовувалися в обряді жертвопринесення.</a:t>
            </a:r>
            <a:endParaRPr sz="2000" dirty="0">
              <a:solidFill>
                <a:schemeClr val="dk1"/>
              </a:solidFill>
              <a:latin typeface="Bahnschrif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98C2F99-2D99-D31B-0105-D397B78B0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9" y="-1"/>
            <a:ext cx="3570726" cy="336826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body" idx="1"/>
          </p:nvPr>
        </p:nvSpPr>
        <p:spPr>
          <a:xfrm>
            <a:off x="311700" y="15569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dirty="0">
                <a:solidFill>
                  <a:schemeClr val="dk1"/>
                </a:solidFill>
              </a:rPr>
              <a:t>При роскопках знаходили черепа і скелети кіммерійців та </a:t>
            </a:r>
            <a:endParaRPr lang="ru-RU"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 dirty="0">
                <a:solidFill>
                  <a:schemeClr val="dk1"/>
                </a:solidFill>
              </a:rPr>
              <a:t>морфологічні риси в них європейські. 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800" b="1" dirty="0">
                <a:solidFill>
                  <a:schemeClr val="dk1"/>
                </a:solidFill>
              </a:rPr>
              <a:t> </a:t>
            </a:r>
            <a:r>
              <a:rPr lang="uk" sz="1800" dirty="0">
                <a:solidFill>
                  <a:schemeClr val="bg1"/>
                </a:solidFill>
              </a:rPr>
              <a:t>Черепа</a:t>
            </a:r>
            <a:r>
              <a:rPr lang="uk" sz="1800" dirty="0">
                <a:solidFill>
                  <a:schemeClr val="dk1"/>
                </a:solidFill>
              </a:rPr>
              <a:t>: доліхоцефальний (довгоголовий)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80181"/>
              <a:buFont typeface="Arial"/>
              <a:buNone/>
            </a:pPr>
            <a:r>
              <a:rPr lang="uk" sz="1800" dirty="0">
                <a:solidFill>
                  <a:schemeClr val="bg1"/>
                </a:solidFill>
              </a:rPr>
              <a:t>Форма обличчя</a:t>
            </a:r>
            <a:r>
              <a:rPr lang="uk" sz="1800" dirty="0">
                <a:solidFill>
                  <a:schemeClr val="dk1"/>
                </a:solidFill>
              </a:rPr>
              <a:t>: високе, вузьке, овальне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80181"/>
              <a:buFont typeface="Arial"/>
              <a:buNone/>
            </a:pPr>
            <a:r>
              <a:rPr lang="uk" sz="1800" dirty="0">
                <a:solidFill>
                  <a:schemeClr val="bg1"/>
                </a:solidFill>
              </a:rPr>
              <a:t>Ніс</a:t>
            </a:r>
            <a:r>
              <a:rPr lang="uk" sz="1800" dirty="0">
                <a:solidFill>
                  <a:schemeClr val="dk1"/>
                </a:solidFill>
              </a:rPr>
              <a:t>: довгий, вузький, іноді із легкою горбинкою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80181"/>
              <a:buFont typeface="Arial"/>
              <a:buNone/>
            </a:pPr>
            <a:r>
              <a:rPr lang="uk" sz="1800" dirty="0">
                <a:solidFill>
                  <a:schemeClr val="bg1"/>
                </a:solidFill>
              </a:rPr>
              <a:t>Скулові кістки</a:t>
            </a:r>
            <a:r>
              <a:rPr lang="uk" sz="1800" dirty="0">
                <a:solidFill>
                  <a:schemeClr val="dk1"/>
                </a:solidFill>
              </a:rPr>
              <a:t>: середньо або слабо виступаючі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80181"/>
              <a:buFont typeface="Arial"/>
              <a:buNone/>
            </a:pPr>
            <a:r>
              <a:rPr lang="uk" sz="1800" dirty="0">
                <a:solidFill>
                  <a:schemeClr val="bg1"/>
                </a:solidFill>
              </a:rPr>
              <a:t>Підборіддя:</a:t>
            </a:r>
            <a:r>
              <a:rPr lang="uk" sz="1800" dirty="0">
                <a:solidFill>
                  <a:schemeClr val="dk1"/>
                </a:solidFill>
              </a:rPr>
              <a:t> добре виражене, пряме або загострене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80181"/>
              <a:buFont typeface="Arial"/>
              <a:buNone/>
            </a:pPr>
            <a:r>
              <a:rPr lang="uk" sz="1800" dirty="0">
                <a:solidFill>
                  <a:schemeClr val="bg1"/>
                </a:solidFill>
              </a:rPr>
              <a:t>Зріст</a:t>
            </a:r>
            <a:r>
              <a:rPr lang="uk" sz="1800" dirty="0">
                <a:solidFill>
                  <a:schemeClr val="dk1"/>
                </a:solidFill>
              </a:rPr>
              <a:t>: чоловіки — 170–180 см, жінки — 160–170 см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80181"/>
              <a:buFont typeface="Arial"/>
              <a:buNone/>
            </a:pPr>
            <a:r>
              <a:rPr lang="uk" sz="1800" dirty="0">
                <a:solidFill>
                  <a:schemeClr val="bg1"/>
                </a:solidFill>
              </a:rPr>
              <a:t>Статура</a:t>
            </a:r>
            <a:r>
              <a:rPr lang="uk" sz="1800" dirty="0">
                <a:solidFill>
                  <a:schemeClr val="dk1"/>
                </a:solidFill>
              </a:rPr>
              <a:t>: струнка, кістяк масивний, м’язовий тип</a:t>
            </a:r>
            <a:endParaRPr sz="1800" dirty="0">
              <a:solidFill>
                <a:schemeClr val="dk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B6B9C5A-CBF9-043F-6E8A-AA23DBE03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2989" y="1141993"/>
            <a:ext cx="2519165" cy="395424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>
            <a:spLocks noGrp="1"/>
          </p:cNvSpPr>
          <p:nvPr>
            <p:ph type="title"/>
          </p:nvPr>
        </p:nvSpPr>
        <p:spPr>
          <a:xfrm>
            <a:off x="351805" y="140226"/>
            <a:ext cx="494209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dirty="0">
                <a:solidFill>
                  <a:schemeClr val="bg1"/>
                </a:solidFill>
              </a:rPr>
              <a:t>Культурний наслідок України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44" name="Google Shape;144;p28"/>
          <p:cNvSpPr txBox="1">
            <a:spLocks noGrp="1"/>
          </p:cNvSpPr>
          <p:nvPr>
            <p:ph type="body" idx="1"/>
          </p:nvPr>
        </p:nvSpPr>
        <p:spPr>
          <a:xfrm>
            <a:off x="0" y="2791327"/>
            <a:ext cx="8139600" cy="18657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81000" marR="3810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000" dirty="0">
                <a:solidFill>
                  <a:schemeClr val="dk1"/>
                </a:solidFill>
                <a:latin typeface="Bahnschrift" panose="020B0502040204020203" pitchFamily="34" charset="0"/>
              </a:rPr>
              <a:t>Кіммерійці були першими вільними вершниками українських степів — сильними, мобільними й гордими. Вони створили перші укріплені поселення, залишили після себе бронзові мечі, таємничі поховання й дух державності. Їхня історія — це не просто минуле, а перший подих великої України, який досі звучить у наших степах.</a:t>
            </a:r>
            <a:endParaRPr sz="2000" dirty="0">
              <a:solidFill>
                <a:schemeClr val="dk1"/>
              </a:solidFill>
              <a:latin typeface="Bahnschrift" panose="020B0502040204020203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 txBox="1">
            <a:spLocks noGrp="1"/>
          </p:cNvSpPr>
          <p:nvPr>
            <p:ph type="body" idx="1"/>
          </p:nvPr>
        </p:nvSpPr>
        <p:spPr>
          <a:xfrm>
            <a:off x="135009" y="460596"/>
            <a:ext cx="8520600" cy="21141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700" b="1" dirty="0">
                <a:solidFill>
                  <a:schemeClr val="dk1"/>
                </a:solidFill>
              </a:rPr>
              <a:t>Wikipedia — Кіммерійці (укр./рос./англ.)</a:t>
            </a:r>
            <a:br>
              <a:rPr lang="uk" sz="1700" b="1" dirty="0">
                <a:solidFill>
                  <a:schemeClr val="dk1"/>
                </a:solidFill>
              </a:rPr>
            </a:br>
            <a:r>
              <a:rPr lang="uk" sz="1700" dirty="0">
                <a:solidFill>
                  <a:schemeClr val="dk1"/>
                </a:solidFill>
              </a:rPr>
              <a:t> — Хороший огляд із джерелами для старту:</a:t>
            </a:r>
            <a:r>
              <a:rPr lang="uk" sz="1700" dirty="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uk" sz="1700" u="sng" dirty="0">
                <a:solidFill>
                  <a:schemeClr val="hlink"/>
                </a:solidFill>
                <a:hlinkClick r:id="rId3"/>
              </a:rPr>
              <a:t>https://uk.wikipedia.org/wiki/Кіммерійці</a:t>
            </a:r>
            <a:br>
              <a:rPr lang="uk" sz="1700" u="sng" dirty="0">
                <a:solidFill>
                  <a:schemeClr val="hlink"/>
                </a:solidFill>
                <a:hlinkClick r:id="rId3"/>
              </a:rPr>
            </a:br>
            <a:r>
              <a:rPr lang="uk" sz="1700" b="1" dirty="0">
                <a:solidFill>
                  <a:schemeClr val="dk1"/>
                </a:solidFill>
              </a:rPr>
              <a:t>Горбенко К. А.</a:t>
            </a:r>
            <a:endParaRPr sz="17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700" i="1" dirty="0">
                <a:solidFill>
                  <a:schemeClr val="dk1"/>
                </a:solidFill>
              </a:rPr>
              <a:t>"Пам’ятки білозерської культури у Нижньому Побужжі"</a:t>
            </a:r>
            <a:r>
              <a:rPr lang="uk" sz="1700" dirty="0">
                <a:solidFill>
                  <a:schemeClr val="dk1"/>
                </a:solidFill>
              </a:rPr>
              <a:t>.</a:t>
            </a:r>
            <a:endParaRPr sz="1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700" dirty="0">
                <a:solidFill>
                  <a:schemeClr val="dk1"/>
                </a:solidFill>
              </a:rPr>
              <a:t>— Актуальні археологічні знахідки та інтерпретації, 1998–2015 роки</a:t>
            </a:r>
            <a:endParaRPr sz="17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114</TotalTime>
  <Words>1289</Words>
  <Application>Microsoft Office PowerPoint</Application>
  <PresentationFormat>Экран (16:9)</PresentationFormat>
  <Paragraphs>55</Paragraphs>
  <Slides>15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Ретро</vt:lpstr>
      <vt:lpstr>Дикий Сад - початок української культури</vt:lpstr>
      <vt:lpstr>Презентация PowerPoint</vt:lpstr>
      <vt:lpstr>Презентация PowerPoint</vt:lpstr>
      <vt:lpstr>Презентация PowerPoint</vt:lpstr>
      <vt:lpstr>Культурна Дикого Саду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Міфологія та віра жителей Дикого Саду (1)</vt:lpstr>
      <vt:lpstr>Презентация PowerPoint</vt:lpstr>
      <vt:lpstr>Презентация PowerPoint</vt:lpstr>
      <vt:lpstr>Культурний наслідок України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проекту: &lt;Дикий Сад - початок української культури&gt;</dc:title>
  <dc:creator>asususer</dc:creator>
  <cp:lastModifiedBy>evgenijkuzmenko993@gmail.com</cp:lastModifiedBy>
  <cp:revision>21</cp:revision>
  <dcterms:modified xsi:type="dcterms:W3CDTF">2025-04-18T04:44:47Z</dcterms:modified>
</cp:coreProperties>
</file>