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873" r:id="rId1"/>
  </p:sldMasterIdLst>
  <p:notesMasterIdLst>
    <p:notesMasterId r:id="rId25"/>
  </p:notesMasterIdLst>
  <p:sldIdLst>
    <p:sldId id="256" r:id="rId2"/>
    <p:sldId id="258" r:id="rId3"/>
    <p:sldId id="259" r:id="rId4"/>
    <p:sldId id="260" r:id="rId5"/>
    <p:sldId id="261" r:id="rId6"/>
    <p:sldId id="262" r:id="rId7"/>
    <p:sldId id="276" r:id="rId8"/>
    <p:sldId id="273" r:id="rId9"/>
    <p:sldId id="277" r:id="rId10"/>
    <p:sldId id="264" r:id="rId11"/>
    <p:sldId id="274" r:id="rId12"/>
    <p:sldId id="265" r:id="rId13"/>
    <p:sldId id="266" r:id="rId14"/>
    <p:sldId id="267" r:id="rId15"/>
    <p:sldId id="269" r:id="rId16"/>
    <p:sldId id="278" r:id="rId17"/>
    <p:sldId id="282" r:id="rId18"/>
    <p:sldId id="283" r:id="rId19"/>
    <p:sldId id="279" r:id="rId20"/>
    <p:sldId id="280" r:id="rId21"/>
    <p:sldId id="281" r:id="rId22"/>
    <p:sldId id="275" r:id="rId23"/>
    <p:sldId id="285" r:id="rId24"/>
  </p:sldIdLst>
  <p:sldSz cx="12192000" cy="6858000"/>
  <p:notesSz cx="7559675" cy="10691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69F104F-9C83-4BF8-AD2D-9D428F364976}" v="1316" dt="2024-04-05T10:35:09.448"/>
    <p1510:client id="{D812F7B2-92C9-4A51-95A0-056052BCA2A4}" v="543" dt="2024-04-05T11:01:04.332"/>
    <p1510:client id="{DB67E741-B2C5-4A7A-A421-B7C18F1FE74B}" v="220" dt="2024-04-07T06:36:22.869"/>
    <p1510:client id="{E38DE1E3-3539-462B-9C33-FCEE93B78FEA}" v="291" dt="2024-04-06T07:40:11.07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Помір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091" autoAdjust="0"/>
  </p:normalViewPr>
  <p:slideViewPr>
    <p:cSldViewPr snapToGrid="0">
      <p:cViewPr varScale="1">
        <p:scale>
          <a:sx n="95" d="100"/>
          <a:sy n="95" d="100"/>
        </p:scale>
        <p:origin x="1158" y="30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6231473-05B2-419B-83B1-40B4F8614FE1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B750E54-710D-4CC5-9A97-82E8324D21A8}">
      <dgm:prSet custT="1"/>
      <dgm:spPr/>
      <dgm:t>
        <a:bodyPr/>
        <a:lstStyle/>
        <a:p>
          <a:r>
            <a:rPr lang="uk-UA" sz="2400" b="0" baseline="0" dirty="0">
              <a:solidFill>
                <a:schemeClr val="bg1"/>
              </a:solidFill>
              <a:latin typeface="Times New Roman"/>
              <a:cs typeface="Times New Roman"/>
            </a:rPr>
            <a:t>Виконав  учень 8 клас</a:t>
          </a:r>
          <a:r>
            <a:rPr lang="uk-UA" sz="2100" b="0" baseline="0" dirty="0">
              <a:solidFill>
                <a:schemeClr val="bg1"/>
              </a:solidFill>
              <a:latin typeface="Times New Roman"/>
              <a:cs typeface="Times New Roman"/>
            </a:rPr>
            <a:t>у</a:t>
          </a:r>
          <a:endParaRPr lang="en-US" sz="2100" dirty="0">
            <a:solidFill>
              <a:schemeClr val="bg1"/>
            </a:solidFill>
            <a:latin typeface="Rockwell"/>
            <a:cs typeface="Times New Roman"/>
          </a:endParaRPr>
        </a:p>
      </dgm:t>
    </dgm:pt>
    <dgm:pt modelId="{CE6E4744-8A9B-4008-AB59-C56291C0FAB4}" type="parTrans" cxnId="{7C82301B-2715-4A2E-8F68-DCB51D098A3D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C769A2BD-0652-4258-AD4E-9B8DDAEA525B}" type="sibTrans" cxnId="{7C82301B-2715-4A2E-8F68-DCB51D098A3D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A8DAF9F8-557C-446C-8619-C1362179774A}">
      <dgm:prSet/>
      <dgm:spPr/>
      <dgm:t>
        <a:bodyPr/>
        <a:lstStyle/>
        <a:p>
          <a:r>
            <a:rPr lang="uk-UA" b="0" baseline="0" dirty="0">
              <a:solidFill>
                <a:schemeClr val="bg1"/>
              </a:solidFill>
              <a:latin typeface="Times New Roman"/>
              <a:cs typeface="Times New Roman"/>
            </a:rPr>
            <a:t>Вінницького ліцею №21, </a:t>
          </a:r>
          <a:endParaRPr lang="en-US" dirty="0">
            <a:solidFill>
              <a:schemeClr val="bg1"/>
            </a:solidFill>
            <a:latin typeface="Times New Roman"/>
            <a:cs typeface="Times New Roman"/>
          </a:endParaRPr>
        </a:p>
      </dgm:t>
    </dgm:pt>
    <dgm:pt modelId="{7D4A1937-9B0C-4A4C-9C20-C02ADC0A476C}" type="parTrans" cxnId="{31E35AEC-1CD3-4B51-ADB0-78029F3E7F01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E29BDFF6-8B9B-4458-8AAD-EAAFBF61762C}" type="sibTrans" cxnId="{31E35AEC-1CD3-4B51-ADB0-78029F3E7F01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797E08D6-89A5-49C4-9425-B62C7EB50E83}">
      <dgm:prSet/>
      <dgm:spPr/>
      <dgm:t>
        <a:bodyPr/>
        <a:lstStyle/>
        <a:p>
          <a:r>
            <a:rPr lang="uk-UA" b="0" baseline="0" dirty="0">
              <a:solidFill>
                <a:schemeClr val="bg1"/>
              </a:solidFill>
              <a:latin typeface="Times New Roman"/>
              <a:cs typeface="Times New Roman"/>
            </a:rPr>
            <a:t>Вихованець секції «АСТРОНОМІЯ»</a:t>
          </a:r>
          <a:endParaRPr lang="en-US" dirty="0">
            <a:solidFill>
              <a:schemeClr val="bg1"/>
            </a:solidFill>
            <a:latin typeface="Times New Roman"/>
            <a:cs typeface="Times New Roman"/>
          </a:endParaRPr>
        </a:p>
      </dgm:t>
    </dgm:pt>
    <dgm:pt modelId="{487BBEEA-CD18-4B78-9BA9-CADDC79D778C}" type="parTrans" cxnId="{74663838-A8A9-4E4A-9A6D-3880CB1AF25A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76F3A0E5-2930-4614-825E-7B94A266CB11}" type="sibTrans" cxnId="{74663838-A8A9-4E4A-9A6D-3880CB1AF25A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ABC859CF-5123-42FD-BBC8-FBF6485C9522}">
      <dgm:prSet/>
      <dgm:spPr/>
      <dgm:t>
        <a:bodyPr/>
        <a:lstStyle/>
        <a:p>
          <a:r>
            <a:rPr lang="uk-UA" dirty="0">
              <a:solidFill>
                <a:schemeClr val="bg1"/>
              </a:solidFill>
              <a:latin typeface="Times New Roman"/>
              <a:cs typeface="Times New Roman"/>
            </a:rPr>
            <a:t>Вінницького ТВ МАН України</a:t>
          </a:r>
          <a:endParaRPr lang="en-US" dirty="0">
            <a:solidFill>
              <a:schemeClr val="bg1"/>
            </a:solidFill>
            <a:latin typeface="Times New Roman"/>
            <a:cs typeface="Times New Roman"/>
          </a:endParaRPr>
        </a:p>
      </dgm:t>
    </dgm:pt>
    <dgm:pt modelId="{23CD5260-EBD5-4AAD-BDCC-1F2C7CDD0785}" type="parTrans" cxnId="{611E2DEF-12EA-4C36-941F-69148C48CF92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C2ED84A9-79D6-4162-A661-CE25AD182C2B}" type="sibTrans" cxnId="{611E2DEF-12EA-4C36-941F-69148C48CF92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0437BC77-B23B-4358-A2C1-112681A8B954}">
      <dgm:prSet custT="1"/>
      <dgm:spPr/>
      <dgm:t>
        <a:bodyPr/>
        <a:lstStyle/>
        <a:p>
          <a:r>
            <a:rPr lang="uk-UA" sz="2800" b="1" baseline="0" dirty="0">
              <a:solidFill>
                <a:schemeClr val="bg1"/>
              </a:solidFill>
              <a:latin typeface="Times New Roman"/>
              <a:cs typeface="Times New Roman"/>
            </a:rPr>
            <a:t>Тимофій</a:t>
          </a:r>
          <a:r>
            <a:rPr lang="en-US" sz="2800" b="1" baseline="0" dirty="0">
              <a:solidFill>
                <a:schemeClr val="bg1"/>
              </a:solidFill>
              <a:latin typeface="Times New Roman"/>
              <a:cs typeface="Times New Roman"/>
            </a:rPr>
            <a:t> </a:t>
          </a:r>
          <a:r>
            <a:rPr lang="uk-UA" sz="2800" b="1" baseline="0" dirty="0">
              <a:solidFill>
                <a:schemeClr val="bg1"/>
              </a:solidFill>
              <a:latin typeface="Times New Roman"/>
              <a:cs typeface="Times New Roman"/>
            </a:rPr>
            <a:t>Кудрявцев</a:t>
          </a:r>
          <a:endParaRPr lang="en-US" sz="2800" b="1" dirty="0">
            <a:solidFill>
              <a:schemeClr val="bg1"/>
            </a:solidFill>
            <a:latin typeface="Times New Roman"/>
            <a:cs typeface="Times New Roman"/>
          </a:endParaRPr>
        </a:p>
      </dgm:t>
    </dgm:pt>
    <dgm:pt modelId="{127D1DED-86B7-423B-8A56-FF18FB1A9471}" type="parTrans" cxnId="{55264BA4-15A6-459C-A403-4E80D2088FBD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7E5B8AEC-103C-4CC2-9EDE-2A7E4D78A173}" type="sibTrans" cxnId="{55264BA4-15A6-459C-A403-4E80D2088FBD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A56F896E-5B67-447E-8A82-2490453D6A13}">
      <dgm:prSet/>
      <dgm:spPr/>
      <dgm:t>
        <a:bodyPr/>
        <a:lstStyle/>
        <a:p>
          <a:r>
            <a:rPr lang="uk-UA" b="0" baseline="0" dirty="0">
              <a:solidFill>
                <a:schemeClr val="bg1"/>
              </a:solidFill>
              <a:latin typeface="Times New Roman"/>
              <a:cs typeface="Times New Roman"/>
            </a:rPr>
            <a:t>Науковий керівник</a:t>
          </a:r>
          <a:endParaRPr lang="en-US" dirty="0">
            <a:solidFill>
              <a:schemeClr val="bg1"/>
            </a:solidFill>
            <a:latin typeface="Times New Roman"/>
            <a:cs typeface="Times New Roman"/>
          </a:endParaRPr>
        </a:p>
      </dgm:t>
    </dgm:pt>
    <dgm:pt modelId="{BBCD2866-D0B8-4EC7-A7BD-36402D795B0C}" type="parTrans" cxnId="{65DC9D0A-FE0E-457C-93EF-0F1EA0487349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A982B2D8-2090-4259-9A93-6713D6B06F67}" type="sibTrans" cxnId="{65DC9D0A-FE0E-457C-93EF-0F1EA0487349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A08F4A5B-2D57-4367-AF9D-854C5CBE1C12}">
      <dgm:prSet/>
      <dgm:spPr/>
      <dgm:t>
        <a:bodyPr/>
        <a:lstStyle/>
        <a:p>
          <a:r>
            <a:rPr lang="uk-UA" b="0" baseline="0" dirty="0" err="1">
              <a:solidFill>
                <a:schemeClr val="bg1"/>
              </a:solidFill>
              <a:latin typeface="Times New Roman"/>
              <a:cs typeface="Times New Roman"/>
            </a:rPr>
            <a:t>Почапська</a:t>
          </a:r>
          <a:r>
            <a:rPr lang="uk-UA" b="0" baseline="0" dirty="0">
              <a:solidFill>
                <a:schemeClr val="bg1"/>
              </a:solidFill>
              <a:latin typeface="Times New Roman"/>
              <a:cs typeface="Times New Roman"/>
            </a:rPr>
            <a:t> Н. І. </a:t>
          </a:r>
          <a:endParaRPr lang="en-US" dirty="0">
            <a:solidFill>
              <a:schemeClr val="bg1"/>
            </a:solidFill>
            <a:latin typeface="Times New Roman"/>
            <a:cs typeface="Times New Roman"/>
          </a:endParaRPr>
        </a:p>
      </dgm:t>
    </dgm:pt>
    <dgm:pt modelId="{15DD7354-0D01-4155-83C3-9F47CF1220E4}" type="parTrans" cxnId="{5778D11B-501E-49FD-9DB2-8BA38FD5C360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AD1E3758-AEDB-4B05-A589-84C561A5CDA2}" type="sibTrans" cxnId="{5778D11B-501E-49FD-9DB2-8BA38FD5C360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62B5245E-5B6F-4ABD-BD1D-B4ED6FE920C2}" type="pres">
      <dgm:prSet presAssocID="{06231473-05B2-419B-83B1-40B4F8614FE1}" presName="vert0" presStyleCnt="0">
        <dgm:presLayoutVars>
          <dgm:dir/>
          <dgm:animOne val="branch"/>
          <dgm:animLvl val="lvl"/>
        </dgm:presLayoutVars>
      </dgm:prSet>
      <dgm:spPr/>
    </dgm:pt>
    <dgm:pt modelId="{EBAF9033-1160-4036-9D86-F191A93D9615}" type="pres">
      <dgm:prSet presAssocID="{FB750E54-710D-4CC5-9A97-82E8324D21A8}" presName="thickLine" presStyleLbl="alignNode1" presStyleIdx="0" presStyleCnt="7"/>
      <dgm:spPr/>
    </dgm:pt>
    <dgm:pt modelId="{FE591DFD-283F-4C42-9C5E-2B242306AF6B}" type="pres">
      <dgm:prSet presAssocID="{FB750E54-710D-4CC5-9A97-82E8324D21A8}" presName="horz1" presStyleCnt="0"/>
      <dgm:spPr/>
    </dgm:pt>
    <dgm:pt modelId="{7DA42686-6725-467E-B7E0-27D1DEC5BE3D}" type="pres">
      <dgm:prSet presAssocID="{FB750E54-710D-4CC5-9A97-82E8324D21A8}" presName="tx1" presStyleLbl="revTx" presStyleIdx="0" presStyleCnt="7"/>
      <dgm:spPr/>
    </dgm:pt>
    <dgm:pt modelId="{7F946C38-6214-4583-8EF3-9BF0E1B44B4D}" type="pres">
      <dgm:prSet presAssocID="{FB750E54-710D-4CC5-9A97-82E8324D21A8}" presName="vert1" presStyleCnt="0"/>
      <dgm:spPr/>
    </dgm:pt>
    <dgm:pt modelId="{68EAAB5A-ACAB-461D-A316-5B05761F01DB}" type="pres">
      <dgm:prSet presAssocID="{A8DAF9F8-557C-446C-8619-C1362179774A}" presName="thickLine" presStyleLbl="alignNode1" presStyleIdx="1" presStyleCnt="7"/>
      <dgm:spPr/>
    </dgm:pt>
    <dgm:pt modelId="{342A932B-CABF-495D-BB14-890F420FD1B9}" type="pres">
      <dgm:prSet presAssocID="{A8DAF9F8-557C-446C-8619-C1362179774A}" presName="horz1" presStyleCnt="0"/>
      <dgm:spPr/>
    </dgm:pt>
    <dgm:pt modelId="{685AD23D-4EF4-4026-B710-86707EA824D0}" type="pres">
      <dgm:prSet presAssocID="{A8DAF9F8-557C-446C-8619-C1362179774A}" presName="tx1" presStyleLbl="revTx" presStyleIdx="1" presStyleCnt="7"/>
      <dgm:spPr/>
    </dgm:pt>
    <dgm:pt modelId="{4AD75B10-5243-451A-94CF-F09600DAC7CE}" type="pres">
      <dgm:prSet presAssocID="{A8DAF9F8-557C-446C-8619-C1362179774A}" presName="vert1" presStyleCnt="0"/>
      <dgm:spPr/>
    </dgm:pt>
    <dgm:pt modelId="{A2085293-79A7-4A53-BF22-B7FB797DBF6E}" type="pres">
      <dgm:prSet presAssocID="{797E08D6-89A5-49C4-9425-B62C7EB50E83}" presName="thickLine" presStyleLbl="alignNode1" presStyleIdx="2" presStyleCnt="7"/>
      <dgm:spPr/>
    </dgm:pt>
    <dgm:pt modelId="{D987D94D-DE4C-4831-8978-09BF3DDD855E}" type="pres">
      <dgm:prSet presAssocID="{797E08D6-89A5-49C4-9425-B62C7EB50E83}" presName="horz1" presStyleCnt="0"/>
      <dgm:spPr/>
    </dgm:pt>
    <dgm:pt modelId="{713049B0-BDBC-47CD-B0A1-DE5A89BF9E83}" type="pres">
      <dgm:prSet presAssocID="{797E08D6-89A5-49C4-9425-B62C7EB50E83}" presName="tx1" presStyleLbl="revTx" presStyleIdx="2" presStyleCnt="7"/>
      <dgm:spPr/>
    </dgm:pt>
    <dgm:pt modelId="{5065F9BE-64FD-4762-91B2-09F03F05CC1A}" type="pres">
      <dgm:prSet presAssocID="{797E08D6-89A5-49C4-9425-B62C7EB50E83}" presName="vert1" presStyleCnt="0"/>
      <dgm:spPr/>
    </dgm:pt>
    <dgm:pt modelId="{1BB7AB25-2F7A-40F4-903D-1FDA98DA4406}" type="pres">
      <dgm:prSet presAssocID="{ABC859CF-5123-42FD-BBC8-FBF6485C9522}" presName="thickLine" presStyleLbl="alignNode1" presStyleIdx="3" presStyleCnt="7"/>
      <dgm:spPr/>
    </dgm:pt>
    <dgm:pt modelId="{E188A892-9EA5-42CE-B710-FC93B0F675D4}" type="pres">
      <dgm:prSet presAssocID="{ABC859CF-5123-42FD-BBC8-FBF6485C9522}" presName="horz1" presStyleCnt="0"/>
      <dgm:spPr/>
    </dgm:pt>
    <dgm:pt modelId="{AA4065AC-C787-4A3F-839C-B3BC5731C5D3}" type="pres">
      <dgm:prSet presAssocID="{ABC859CF-5123-42FD-BBC8-FBF6485C9522}" presName="tx1" presStyleLbl="revTx" presStyleIdx="3" presStyleCnt="7"/>
      <dgm:spPr/>
    </dgm:pt>
    <dgm:pt modelId="{1243E667-65AF-47C3-95B4-3F9E9FE8F0D7}" type="pres">
      <dgm:prSet presAssocID="{ABC859CF-5123-42FD-BBC8-FBF6485C9522}" presName="vert1" presStyleCnt="0"/>
      <dgm:spPr/>
    </dgm:pt>
    <dgm:pt modelId="{7D7C2811-9CF0-4DDC-85FA-38DEFE861FAD}" type="pres">
      <dgm:prSet presAssocID="{0437BC77-B23B-4358-A2C1-112681A8B954}" presName="thickLine" presStyleLbl="alignNode1" presStyleIdx="4" presStyleCnt="7"/>
      <dgm:spPr/>
    </dgm:pt>
    <dgm:pt modelId="{A0269CDF-9A4C-4564-A9BE-E6DD38EAC748}" type="pres">
      <dgm:prSet presAssocID="{0437BC77-B23B-4358-A2C1-112681A8B954}" presName="horz1" presStyleCnt="0"/>
      <dgm:spPr/>
    </dgm:pt>
    <dgm:pt modelId="{29DC0236-DFE8-4BC2-AC41-EE92701C82EC}" type="pres">
      <dgm:prSet presAssocID="{0437BC77-B23B-4358-A2C1-112681A8B954}" presName="tx1" presStyleLbl="revTx" presStyleIdx="4" presStyleCnt="7"/>
      <dgm:spPr/>
    </dgm:pt>
    <dgm:pt modelId="{6E5A8682-3121-435E-835D-5400B01B147D}" type="pres">
      <dgm:prSet presAssocID="{0437BC77-B23B-4358-A2C1-112681A8B954}" presName="vert1" presStyleCnt="0"/>
      <dgm:spPr/>
    </dgm:pt>
    <dgm:pt modelId="{AAC085BA-955C-48D2-B218-CFA6FCADFD62}" type="pres">
      <dgm:prSet presAssocID="{A56F896E-5B67-447E-8A82-2490453D6A13}" presName="thickLine" presStyleLbl="alignNode1" presStyleIdx="5" presStyleCnt="7"/>
      <dgm:spPr/>
    </dgm:pt>
    <dgm:pt modelId="{B8184E03-A2F8-4D5D-B714-F600C02587BA}" type="pres">
      <dgm:prSet presAssocID="{A56F896E-5B67-447E-8A82-2490453D6A13}" presName="horz1" presStyleCnt="0"/>
      <dgm:spPr/>
    </dgm:pt>
    <dgm:pt modelId="{2142F27B-D2EE-4EB7-9AF1-CA3BB27088C7}" type="pres">
      <dgm:prSet presAssocID="{A56F896E-5B67-447E-8A82-2490453D6A13}" presName="tx1" presStyleLbl="revTx" presStyleIdx="5" presStyleCnt="7"/>
      <dgm:spPr/>
    </dgm:pt>
    <dgm:pt modelId="{39D505CA-C3BF-45E8-A3E3-4BAE7ED11237}" type="pres">
      <dgm:prSet presAssocID="{A56F896E-5B67-447E-8A82-2490453D6A13}" presName="vert1" presStyleCnt="0"/>
      <dgm:spPr/>
    </dgm:pt>
    <dgm:pt modelId="{9B323117-66CF-4C54-8BAA-49BD36782E44}" type="pres">
      <dgm:prSet presAssocID="{A08F4A5B-2D57-4367-AF9D-854C5CBE1C12}" presName="thickLine" presStyleLbl="alignNode1" presStyleIdx="6" presStyleCnt="7"/>
      <dgm:spPr/>
    </dgm:pt>
    <dgm:pt modelId="{CC95C1E6-A3D9-4AE6-9BD6-CB5A634F102B}" type="pres">
      <dgm:prSet presAssocID="{A08F4A5B-2D57-4367-AF9D-854C5CBE1C12}" presName="horz1" presStyleCnt="0"/>
      <dgm:spPr/>
    </dgm:pt>
    <dgm:pt modelId="{02E54715-2B19-4F5E-8D10-30D7153CE0C9}" type="pres">
      <dgm:prSet presAssocID="{A08F4A5B-2D57-4367-AF9D-854C5CBE1C12}" presName="tx1" presStyleLbl="revTx" presStyleIdx="6" presStyleCnt="7"/>
      <dgm:spPr/>
    </dgm:pt>
    <dgm:pt modelId="{B7C78993-4B92-48D8-AF87-EB8D047D87DD}" type="pres">
      <dgm:prSet presAssocID="{A08F4A5B-2D57-4367-AF9D-854C5CBE1C12}" presName="vert1" presStyleCnt="0"/>
      <dgm:spPr/>
    </dgm:pt>
  </dgm:ptLst>
  <dgm:cxnLst>
    <dgm:cxn modelId="{FC048003-78AE-4957-A5E4-12FD17282531}" type="presOf" srcId="{FB750E54-710D-4CC5-9A97-82E8324D21A8}" destId="{7DA42686-6725-467E-B7E0-27D1DEC5BE3D}" srcOrd="0" destOrd="0" presId="urn:microsoft.com/office/officeart/2008/layout/LinedList"/>
    <dgm:cxn modelId="{552EE609-6650-4E44-A85F-2EA418463863}" type="presOf" srcId="{ABC859CF-5123-42FD-BBC8-FBF6485C9522}" destId="{AA4065AC-C787-4A3F-839C-B3BC5731C5D3}" srcOrd="0" destOrd="0" presId="urn:microsoft.com/office/officeart/2008/layout/LinedList"/>
    <dgm:cxn modelId="{65DC9D0A-FE0E-457C-93EF-0F1EA0487349}" srcId="{06231473-05B2-419B-83B1-40B4F8614FE1}" destId="{A56F896E-5B67-447E-8A82-2490453D6A13}" srcOrd="5" destOrd="0" parTransId="{BBCD2866-D0B8-4EC7-A7BD-36402D795B0C}" sibTransId="{A982B2D8-2090-4259-9A93-6713D6B06F67}"/>
    <dgm:cxn modelId="{7C82301B-2715-4A2E-8F68-DCB51D098A3D}" srcId="{06231473-05B2-419B-83B1-40B4F8614FE1}" destId="{FB750E54-710D-4CC5-9A97-82E8324D21A8}" srcOrd="0" destOrd="0" parTransId="{CE6E4744-8A9B-4008-AB59-C56291C0FAB4}" sibTransId="{C769A2BD-0652-4258-AD4E-9B8DDAEA525B}"/>
    <dgm:cxn modelId="{5778D11B-501E-49FD-9DB2-8BA38FD5C360}" srcId="{06231473-05B2-419B-83B1-40B4F8614FE1}" destId="{A08F4A5B-2D57-4367-AF9D-854C5CBE1C12}" srcOrd="6" destOrd="0" parTransId="{15DD7354-0D01-4155-83C3-9F47CF1220E4}" sibTransId="{AD1E3758-AEDB-4B05-A589-84C561A5CDA2}"/>
    <dgm:cxn modelId="{85014132-FB09-48F1-90A5-6915FEDCDD92}" type="presOf" srcId="{A08F4A5B-2D57-4367-AF9D-854C5CBE1C12}" destId="{02E54715-2B19-4F5E-8D10-30D7153CE0C9}" srcOrd="0" destOrd="0" presId="urn:microsoft.com/office/officeart/2008/layout/LinedList"/>
    <dgm:cxn modelId="{74663838-A8A9-4E4A-9A6D-3880CB1AF25A}" srcId="{06231473-05B2-419B-83B1-40B4F8614FE1}" destId="{797E08D6-89A5-49C4-9425-B62C7EB50E83}" srcOrd="2" destOrd="0" parTransId="{487BBEEA-CD18-4B78-9BA9-CADDC79D778C}" sibTransId="{76F3A0E5-2930-4614-825E-7B94A266CB11}"/>
    <dgm:cxn modelId="{9565653E-9141-4E93-A970-44F191CEBB8A}" type="presOf" srcId="{06231473-05B2-419B-83B1-40B4F8614FE1}" destId="{62B5245E-5B6F-4ABD-BD1D-B4ED6FE920C2}" srcOrd="0" destOrd="0" presId="urn:microsoft.com/office/officeart/2008/layout/LinedList"/>
    <dgm:cxn modelId="{532BF852-1397-4064-9098-C2FB932E8D76}" type="presOf" srcId="{797E08D6-89A5-49C4-9425-B62C7EB50E83}" destId="{713049B0-BDBC-47CD-B0A1-DE5A89BF9E83}" srcOrd="0" destOrd="0" presId="urn:microsoft.com/office/officeart/2008/layout/LinedList"/>
    <dgm:cxn modelId="{55264BA4-15A6-459C-A403-4E80D2088FBD}" srcId="{06231473-05B2-419B-83B1-40B4F8614FE1}" destId="{0437BC77-B23B-4358-A2C1-112681A8B954}" srcOrd="4" destOrd="0" parTransId="{127D1DED-86B7-423B-8A56-FF18FB1A9471}" sibTransId="{7E5B8AEC-103C-4CC2-9EDE-2A7E4D78A173}"/>
    <dgm:cxn modelId="{C59E1CB9-9D5C-4C02-82EC-3C5B5BB6EEEE}" type="presOf" srcId="{A8DAF9F8-557C-446C-8619-C1362179774A}" destId="{685AD23D-4EF4-4026-B710-86707EA824D0}" srcOrd="0" destOrd="0" presId="urn:microsoft.com/office/officeart/2008/layout/LinedList"/>
    <dgm:cxn modelId="{6ACB1AEB-8CE1-46CE-8BB4-6F4380E874EC}" type="presOf" srcId="{A56F896E-5B67-447E-8A82-2490453D6A13}" destId="{2142F27B-D2EE-4EB7-9AF1-CA3BB27088C7}" srcOrd="0" destOrd="0" presId="urn:microsoft.com/office/officeart/2008/layout/LinedList"/>
    <dgm:cxn modelId="{31E35AEC-1CD3-4B51-ADB0-78029F3E7F01}" srcId="{06231473-05B2-419B-83B1-40B4F8614FE1}" destId="{A8DAF9F8-557C-446C-8619-C1362179774A}" srcOrd="1" destOrd="0" parTransId="{7D4A1937-9B0C-4A4C-9C20-C02ADC0A476C}" sibTransId="{E29BDFF6-8B9B-4458-8AAD-EAAFBF61762C}"/>
    <dgm:cxn modelId="{611E2DEF-12EA-4C36-941F-69148C48CF92}" srcId="{06231473-05B2-419B-83B1-40B4F8614FE1}" destId="{ABC859CF-5123-42FD-BBC8-FBF6485C9522}" srcOrd="3" destOrd="0" parTransId="{23CD5260-EBD5-4AAD-BDCC-1F2C7CDD0785}" sibTransId="{C2ED84A9-79D6-4162-A661-CE25AD182C2B}"/>
    <dgm:cxn modelId="{F6112AFF-845B-449D-B680-7D70913B3385}" type="presOf" srcId="{0437BC77-B23B-4358-A2C1-112681A8B954}" destId="{29DC0236-DFE8-4BC2-AC41-EE92701C82EC}" srcOrd="0" destOrd="0" presId="urn:microsoft.com/office/officeart/2008/layout/LinedList"/>
    <dgm:cxn modelId="{2980463E-F75A-441E-96B7-576F3F74563F}" type="presParOf" srcId="{62B5245E-5B6F-4ABD-BD1D-B4ED6FE920C2}" destId="{EBAF9033-1160-4036-9D86-F191A93D9615}" srcOrd="0" destOrd="0" presId="urn:microsoft.com/office/officeart/2008/layout/LinedList"/>
    <dgm:cxn modelId="{C4FBBE47-E70B-48EE-B293-E38E437A3BC6}" type="presParOf" srcId="{62B5245E-5B6F-4ABD-BD1D-B4ED6FE920C2}" destId="{FE591DFD-283F-4C42-9C5E-2B242306AF6B}" srcOrd="1" destOrd="0" presId="urn:microsoft.com/office/officeart/2008/layout/LinedList"/>
    <dgm:cxn modelId="{EFD175A1-F60C-4622-9654-B24B8E590835}" type="presParOf" srcId="{FE591DFD-283F-4C42-9C5E-2B242306AF6B}" destId="{7DA42686-6725-467E-B7E0-27D1DEC5BE3D}" srcOrd="0" destOrd="0" presId="urn:microsoft.com/office/officeart/2008/layout/LinedList"/>
    <dgm:cxn modelId="{1D7FED19-B72C-4560-A8E5-DC3F0D26F4AB}" type="presParOf" srcId="{FE591DFD-283F-4C42-9C5E-2B242306AF6B}" destId="{7F946C38-6214-4583-8EF3-9BF0E1B44B4D}" srcOrd="1" destOrd="0" presId="urn:microsoft.com/office/officeart/2008/layout/LinedList"/>
    <dgm:cxn modelId="{4F3426E1-EF0B-422D-98C9-95CE3617D151}" type="presParOf" srcId="{62B5245E-5B6F-4ABD-BD1D-B4ED6FE920C2}" destId="{68EAAB5A-ACAB-461D-A316-5B05761F01DB}" srcOrd="2" destOrd="0" presId="urn:microsoft.com/office/officeart/2008/layout/LinedList"/>
    <dgm:cxn modelId="{C725FAFD-6768-43C2-BC5E-E7B00CC6E782}" type="presParOf" srcId="{62B5245E-5B6F-4ABD-BD1D-B4ED6FE920C2}" destId="{342A932B-CABF-495D-BB14-890F420FD1B9}" srcOrd="3" destOrd="0" presId="urn:microsoft.com/office/officeart/2008/layout/LinedList"/>
    <dgm:cxn modelId="{3D652D30-6E8E-4FC5-9CDD-47E3681854BE}" type="presParOf" srcId="{342A932B-CABF-495D-BB14-890F420FD1B9}" destId="{685AD23D-4EF4-4026-B710-86707EA824D0}" srcOrd="0" destOrd="0" presId="urn:microsoft.com/office/officeart/2008/layout/LinedList"/>
    <dgm:cxn modelId="{CBD87E6B-24BF-43F3-9596-34DB9881B3F9}" type="presParOf" srcId="{342A932B-CABF-495D-BB14-890F420FD1B9}" destId="{4AD75B10-5243-451A-94CF-F09600DAC7CE}" srcOrd="1" destOrd="0" presId="urn:microsoft.com/office/officeart/2008/layout/LinedList"/>
    <dgm:cxn modelId="{52F01BCD-A894-4627-BE83-D5BB22494DE5}" type="presParOf" srcId="{62B5245E-5B6F-4ABD-BD1D-B4ED6FE920C2}" destId="{A2085293-79A7-4A53-BF22-B7FB797DBF6E}" srcOrd="4" destOrd="0" presId="urn:microsoft.com/office/officeart/2008/layout/LinedList"/>
    <dgm:cxn modelId="{42B9BF81-EEC8-4D0E-B760-2FB798CCC262}" type="presParOf" srcId="{62B5245E-5B6F-4ABD-BD1D-B4ED6FE920C2}" destId="{D987D94D-DE4C-4831-8978-09BF3DDD855E}" srcOrd="5" destOrd="0" presId="urn:microsoft.com/office/officeart/2008/layout/LinedList"/>
    <dgm:cxn modelId="{B0BE4BEF-4FF8-4177-9948-160989FFD96F}" type="presParOf" srcId="{D987D94D-DE4C-4831-8978-09BF3DDD855E}" destId="{713049B0-BDBC-47CD-B0A1-DE5A89BF9E83}" srcOrd="0" destOrd="0" presId="urn:microsoft.com/office/officeart/2008/layout/LinedList"/>
    <dgm:cxn modelId="{CB9D2D12-D070-434B-BB0C-00A756F055A5}" type="presParOf" srcId="{D987D94D-DE4C-4831-8978-09BF3DDD855E}" destId="{5065F9BE-64FD-4762-91B2-09F03F05CC1A}" srcOrd="1" destOrd="0" presId="urn:microsoft.com/office/officeart/2008/layout/LinedList"/>
    <dgm:cxn modelId="{6BD087A3-55EF-424E-84AD-0C387C622ED1}" type="presParOf" srcId="{62B5245E-5B6F-4ABD-BD1D-B4ED6FE920C2}" destId="{1BB7AB25-2F7A-40F4-903D-1FDA98DA4406}" srcOrd="6" destOrd="0" presId="urn:microsoft.com/office/officeart/2008/layout/LinedList"/>
    <dgm:cxn modelId="{3C947188-3208-41FD-9E3A-585A2BB4E9AB}" type="presParOf" srcId="{62B5245E-5B6F-4ABD-BD1D-B4ED6FE920C2}" destId="{E188A892-9EA5-42CE-B710-FC93B0F675D4}" srcOrd="7" destOrd="0" presId="urn:microsoft.com/office/officeart/2008/layout/LinedList"/>
    <dgm:cxn modelId="{1A66F8D5-0B21-4C3B-A558-0B99BB2B8692}" type="presParOf" srcId="{E188A892-9EA5-42CE-B710-FC93B0F675D4}" destId="{AA4065AC-C787-4A3F-839C-B3BC5731C5D3}" srcOrd="0" destOrd="0" presId="urn:microsoft.com/office/officeart/2008/layout/LinedList"/>
    <dgm:cxn modelId="{2ED72C5D-5574-4889-A93C-8C1B250C65B9}" type="presParOf" srcId="{E188A892-9EA5-42CE-B710-FC93B0F675D4}" destId="{1243E667-65AF-47C3-95B4-3F9E9FE8F0D7}" srcOrd="1" destOrd="0" presId="urn:microsoft.com/office/officeart/2008/layout/LinedList"/>
    <dgm:cxn modelId="{FBE0DCEB-B760-408D-B538-47767D68A544}" type="presParOf" srcId="{62B5245E-5B6F-4ABD-BD1D-B4ED6FE920C2}" destId="{7D7C2811-9CF0-4DDC-85FA-38DEFE861FAD}" srcOrd="8" destOrd="0" presId="urn:microsoft.com/office/officeart/2008/layout/LinedList"/>
    <dgm:cxn modelId="{33BCAC15-254B-447C-B1F9-59D0A8FAA897}" type="presParOf" srcId="{62B5245E-5B6F-4ABD-BD1D-B4ED6FE920C2}" destId="{A0269CDF-9A4C-4564-A9BE-E6DD38EAC748}" srcOrd="9" destOrd="0" presId="urn:microsoft.com/office/officeart/2008/layout/LinedList"/>
    <dgm:cxn modelId="{D36ADDC2-47F9-46EF-AB30-5E57C3E3F2B7}" type="presParOf" srcId="{A0269CDF-9A4C-4564-A9BE-E6DD38EAC748}" destId="{29DC0236-DFE8-4BC2-AC41-EE92701C82EC}" srcOrd="0" destOrd="0" presId="urn:microsoft.com/office/officeart/2008/layout/LinedList"/>
    <dgm:cxn modelId="{88BA26D6-B7B8-4137-B7BD-D6D6C01A6D45}" type="presParOf" srcId="{A0269CDF-9A4C-4564-A9BE-E6DD38EAC748}" destId="{6E5A8682-3121-435E-835D-5400B01B147D}" srcOrd="1" destOrd="0" presId="urn:microsoft.com/office/officeart/2008/layout/LinedList"/>
    <dgm:cxn modelId="{1A5F60C6-231A-4FBB-8A2A-95DA3CF3B0B8}" type="presParOf" srcId="{62B5245E-5B6F-4ABD-BD1D-B4ED6FE920C2}" destId="{AAC085BA-955C-48D2-B218-CFA6FCADFD62}" srcOrd="10" destOrd="0" presId="urn:microsoft.com/office/officeart/2008/layout/LinedList"/>
    <dgm:cxn modelId="{7F8E27E8-A4E7-4598-8409-0F8EECA94952}" type="presParOf" srcId="{62B5245E-5B6F-4ABD-BD1D-B4ED6FE920C2}" destId="{B8184E03-A2F8-4D5D-B714-F600C02587BA}" srcOrd="11" destOrd="0" presId="urn:microsoft.com/office/officeart/2008/layout/LinedList"/>
    <dgm:cxn modelId="{13EF4384-2A1A-4BC0-AD5A-3C19575CD6C8}" type="presParOf" srcId="{B8184E03-A2F8-4D5D-B714-F600C02587BA}" destId="{2142F27B-D2EE-4EB7-9AF1-CA3BB27088C7}" srcOrd="0" destOrd="0" presId="urn:microsoft.com/office/officeart/2008/layout/LinedList"/>
    <dgm:cxn modelId="{A5C23061-5802-4148-9276-DDCF98849583}" type="presParOf" srcId="{B8184E03-A2F8-4D5D-B714-F600C02587BA}" destId="{39D505CA-C3BF-45E8-A3E3-4BAE7ED11237}" srcOrd="1" destOrd="0" presId="urn:microsoft.com/office/officeart/2008/layout/LinedList"/>
    <dgm:cxn modelId="{25BF5D72-6D90-4EED-B449-3EA4D25D8D0B}" type="presParOf" srcId="{62B5245E-5B6F-4ABD-BD1D-B4ED6FE920C2}" destId="{9B323117-66CF-4C54-8BAA-49BD36782E44}" srcOrd="12" destOrd="0" presId="urn:microsoft.com/office/officeart/2008/layout/LinedList"/>
    <dgm:cxn modelId="{B4125214-0AC0-4ED2-9E28-096FA788AE0E}" type="presParOf" srcId="{62B5245E-5B6F-4ABD-BD1D-B4ED6FE920C2}" destId="{CC95C1E6-A3D9-4AE6-9BD6-CB5A634F102B}" srcOrd="13" destOrd="0" presId="urn:microsoft.com/office/officeart/2008/layout/LinedList"/>
    <dgm:cxn modelId="{A87A8D75-EE2B-4E60-A046-8F5D214C3714}" type="presParOf" srcId="{CC95C1E6-A3D9-4AE6-9BD6-CB5A634F102B}" destId="{02E54715-2B19-4F5E-8D10-30D7153CE0C9}" srcOrd="0" destOrd="0" presId="urn:microsoft.com/office/officeart/2008/layout/LinedList"/>
    <dgm:cxn modelId="{3E214917-B1AD-40FB-B436-B1BA041D51EF}" type="presParOf" srcId="{CC95C1E6-A3D9-4AE6-9BD6-CB5A634F102B}" destId="{B7C78993-4B92-48D8-AF87-EB8D047D87DD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AF9033-1160-4036-9D86-F191A93D9615}">
      <dsp:nvSpPr>
        <dsp:cNvPr id="0" name=""/>
        <dsp:cNvSpPr/>
      </dsp:nvSpPr>
      <dsp:spPr>
        <a:xfrm>
          <a:off x="0" y="383"/>
          <a:ext cx="518105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DA42686-6725-467E-B7E0-27D1DEC5BE3D}">
      <dsp:nvSpPr>
        <dsp:cNvPr id="0" name=""/>
        <dsp:cNvSpPr/>
      </dsp:nvSpPr>
      <dsp:spPr>
        <a:xfrm>
          <a:off x="0" y="383"/>
          <a:ext cx="5181051" cy="4490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400" b="0" kern="1200" baseline="0" dirty="0">
              <a:solidFill>
                <a:schemeClr val="bg1"/>
              </a:solidFill>
              <a:latin typeface="Times New Roman"/>
              <a:cs typeface="Times New Roman"/>
            </a:rPr>
            <a:t>Виконав  учень 8 клас</a:t>
          </a:r>
          <a:r>
            <a:rPr lang="uk-UA" sz="2100" b="0" kern="1200" baseline="0" dirty="0">
              <a:solidFill>
                <a:schemeClr val="bg1"/>
              </a:solidFill>
              <a:latin typeface="Times New Roman"/>
              <a:cs typeface="Times New Roman"/>
            </a:rPr>
            <a:t>у</a:t>
          </a:r>
          <a:endParaRPr lang="en-US" sz="2100" kern="1200" dirty="0">
            <a:solidFill>
              <a:schemeClr val="bg1"/>
            </a:solidFill>
            <a:latin typeface="Rockwell"/>
            <a:cs typeface="Times New Roman"/>
          </a:endParaRPr>
        </a:p>
      </dsp:txBody>
      <dsp:txXfrm>
        <a:off x="0" y="383"/>
        <a:ext cx="5181051" cy="449067"/>
      </dsp:txXfrm>
    </dsp:sp>
    <dsp:sp modelId="{68EAAB5A-ACAB-461D-A316-5B05761F01DB}">
      <dsp:nvSpPr>
        <dsp:cNvPr id="0" name=""/>
        <dsp:cNvSpPr/>
      </dsp:nvSpPr>
      <dsp:spPr>
        <a:xfrm>
          <a:off x="0" y="449451"/>
          <a:ext cx="518105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85AD23D-4EF4-4026-B710-86707EA824D0}">
      <dsp:nvSpPr>
        <dsp:cNvPr id="0" name=""/>
        <dsp:cNvSpPr/>
      </dsp:nvSpPr>
      <dsp:spPr>
        <a:xfrm>
          <a:off x="0" y="449451"/>
          <a:ext cx="5181051" cy="4490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100" b="0" kern="1200" baseline="0" dirty="0">
              <a:solidFill>
                <a:schemeClr val="bg1"/>
              </a:solidFill>
              <a:latin typeface="Times New Roman"/>
              <a:cs typeface="Times New Roman"/>
            </a:rPr>
            <a:t>Вінницького ліцею №21, </a:t>
          </a:r>
          <a:endParaRPr lang="en-US" sz="2100" kern="1200" dirty="0">
            <a:solidFill>
              <a:schemeClr val="bg1"/>
            </a:solidFill>
            <a:latin typeface="Times New Roman"/>
            <a:cs typeface="Times New Roman"/>
          </a:endParaRPr>
        </a:p>
      </dsp:txBody>
      <dsp:txXfrm>
        <a:off x="0" y="449451"/>
        <a:ext cx="5181051" cy="449067"/>
      </dsp:txXfrm>
    </dsp:sp>
    <dsp:sp modelId="{A2085293-79A7-4A53-BF22-B7FB797DBF6E}">
      <dsp:nvSpPr>
        <dsp:cNvPr id="0" name=""/>
        <dsp:cNvSpPr/>
      </dsp:nvSpPr>
      <dsp:spPr>
        <a:xfrm>
          <a:off x="0" y="898518"/>
          <a:ext cx="518105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3049B0-BDBC-47CD-B0A1-DE5A89BF9E83}">
      <dsp:nvSpPr>
        <dsp:cNvPr id="0" name=""/>
        <dsp:cNvSpPr/>
      </dsp:nvSpPr>
      <dsp:spPr>
        <a:xfrm>
          <a:off x="0" y="898518"/>
          <a:ext cx="5181051" cy="4490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100" b="0" kern="1200" baseline="0" dirty="0">
              <a:solidFill>
                <a:schemeClr val="bg1"/>
              </a:solidFill>
              <a:latin typeface="Times New Roman"/>
              <a:cs typeface="Times New Roman"/>
            </a:rPr>
            <a:t>Вихованець секції «АСТРОНОМІЯ»</a:t>
          </a:r>
          <a:endParaRPr lang="en-US" sz="2100" kern="1200" dirty="0">
            <a:solidFill>
              <a:schemeClr val="bg1"/>
            </a:solidFill>
            <a:latin typeface="Times New Roman"/>
            <a:cs typeface="Times New Roman"/>
          </a:endParaRPr>
        </a:p>
      </dsp:txBody>
      <dsp:txXfrm>
        <a:off x="0" y="898518"/>
        <a:ext cx="5181051" cy="449067"/>
      </dsp:txXfrm>
    </dsp:sp>
    <dsp:sp modelId="{1BB7AB25-2F7A-40F4-903D-1FDA98DA4406}">
      <dsp:nvSpPr>
        <dsp:cNvPr id="0" name=""/>
        <dsp:cNvSpPr/>
      </dsp:nvSpPr>
      <dsp:spPr>
        <a:xfrm>
          <a:off x="0" y="1347586"/>
          <a:ext cx="518105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A4065AC-C787-4A3F-839C-B3BC5731C5D3}">
      <dsp:nvSpPr>
        <dsp:cNvPr id="0" name=""/>
        <dsp:cNvSpPr/>
      </dsp:nvSpPr>
      <dsp:spPr>
        <a:xfrm>
          <a:off x="0" y="1347586"/>
          <a:ext cx="5181051" cy="4490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100" kern="1200" dirty="0">
              <a:solidFill>
                <a:schemeClr val="bg1"/>
              </a:solidFill>
              <a:latin typeface="Times New Roman"/>
              <a:cs typeface="Times New Roman"/>
            </a:rPr>
            <a:t>Вінницького ТВ МАН України</a:t>
          </a:r>
          <a:endParaRPr lang="en-US" sz="2100" kern="1200" dirty="0">
            <a:solidFill>
              <a:schemeClr val="bg1"/>
            </a:solidFill>
            <a:latin typeface="Times New Roman"/>
            <a:cs typeface="Times New Roman"/>
          </a:endParaRPr>
        </a:p>
      </dsp:txBody>
      <dsp:txXfrm>
        <a:off x="0" y="1347586"/>
        <a:ext cx="5181051" cy="449067"/>
      </dsp:txXfrm>
    </dsp:sp>
    <dsp:sp modelId="{7D7C2811-9CF0-4DDC-85FA-38DEFE861FAD}">
      <dsp:nvSpPr>
        <dsp:cNvPr id="0" name=""/>
        <dsp:cNvSpPr/>
      </dsp:nvSpPr>
      <dsp:spPr>
        <a:xfrm>
          <a:off x="0" y="1796653"/>
          <a:ext cx="518105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DC0236-DFE8-4BC2-AC41-EE92701C82EC}">
      <dsp:nvSpPr>
        <dsp:cNvPr id="0" name=""/>
        <dsp:cNvSpPr/>
      </dsp:nvSpPr>
      <dsp:spPr>
        <a:xfrm>
          <a:off x="0" y="1796653"/>
          <a:ext cx="5181051" cy="4490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800" b="1" kern="1200" baseline="0" dirty="0">
              <a:solidFill>
                <a:schemeClr val="bg1"/>
              </a:solidFill>
              <a:latin typeface="Times New Roman"/>
              <a:cs typeface="Times New Roman"/>
            </a:rPr>
            <a:t>Тимофій</a:t>
          </a:r>
          <a:r>
            <a:rPr lang="en-US" sz="2800" b="1" kern="1200" baseline="0" dirty="0">
              <a:solidFill>
                <a:schemeClr val="bg1"/>
              </a:solidFill>
              <a:latin typeface="Times New Roman"/>
              <a:cs typeface="Times New Roman"/>
            </a:rPr>
            <a:t> </a:t>
          </a:r>
          <a:r>
            <a:rPr lang="uk-UA" sz="2800" b="1" kern="1200" baseline="0" dirty="0">
              <a:solidFill>
                <a:schemeClr val="bg1"/>
              </a:solidFill>
              <a:latin typeface="Times New Roman"/>
              <a:cs typeface="Times New Roman"/>
            </a:rPr>
            <a:t>Кудрявцев</a:t>
          </a:r>
          <a:endParaRPr lang="en-US" sz="2800" b="1" kern="1200" dirty="0">
            <a:solidFill>
              <a:schemeClr val="bg1"/>
            </a:solidFill>
            <a:latin typeface="Times New Roman"/>
            <a:cs typeface="Times New Roman"/>
          </a:endParaRPr>
        </a:p>
      </dsp:txBody>
      <dsp:txXfrm>
        <a:off x="0" y="1796653"/>
        <a:ext cx="5181051" cy="449067"/>
      </dsp:txXfrm>
    </dsp:sp>
    <dsp:sp modelId="{AAC085BA-955C-48D2-B218-CFA6FCADFD62}">
      <dsp:nvSpPr>
        <dsp:cNvPr id="0" name=""/>
        <dsp:cNvSpPr/>
      </dsp:nvSpPr>
      <dsp:spPr>
        <a:xfrm>
          <a:off x="0" y="2245721"/>
          <a:ext cx="518105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142F27B-D2EE-4EB7-9AF1-CA3BB27088C7}">
      <dsp:nvSpPr>
        <dsp:cNvPr id="0" name=""/>
        <dsp:cNvSpPr/>
      </dsp:nvSpPr>
      <dsp:spPr>
        <a:xfrm>
          <a:off x="0" y="2245721"/>
          <a:ext cx="5181051" cy="4490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100" b="0" kern="1200" baseline="0" dirty="0">
              <a:solidFill>
                <a:schemeClr val="bg1"/>
              </a:solidFill>
              <a:latin typeface="Times New Roman"/>
              <a:cs typeface="Times New Roman"/>
            </a:rPr>
            <a:t>Науковий керівник</a:t>
          </a:r>
          <a:endParaRPr lang="en-US" sz="2100" kern="1200" dirty="0">
            <a:solidFill>
              <a:schemeClr val="bg1"/>
            </a:solidFill>
            <a:latin typeface="Times New Roman"/>
            <a:cs typeface="Times New Roman"/>
          </a:endParaRPr>
        </a:p>
      </dsp:txBody>
      <dsp:txXfrm>
        <a:off x="0" y="2245721"/>
        <a:ext cx="5181051" cy="449067"/>
      </dsp:txXfrm>
    </dsp:sp>
    <dsp:sp modelId="{9B323117-66CF-4C54-8BAA-49BD36782E44}">
      <dsp:nvSpPr>
        <dsp:cNvPr id="0" name=""/>
        <dsp:cNvSpPr/>
      </dsp:nvSpPr>
      <dsp:spPr>
        <a:xfrm>
          <a:off x="0" y="2694788"/>
          <a:ext cx="518105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E54715-2B19-4F5E-8D10-30D7153CE0C9}">
      <dsp:nvSpPr>
        <dsp:cNvPr id="0" name=""/>
        <dsp:cNvSpPr/>
      </dsp:nvSpPr>
      <dsp:spPr>
        <a:xfrm>
          <a:off x="0" y="2694788"/>
          <a:ext cx="5181051" cy="4490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100" b="0" kern="1200" baseline="0" dirty="0" err="1">
              <a:solidFill>
                <a:schemeClr val="bg1"/>
              </a:solidFill>
              <a:latin typeface="Times New Roman"/>
              <a:cs typeface="Times New Roman"/>
            </a:rPr>
            <a:t>Почапська</a:t>
          </a:r>
          <a:r>
            <a:rPr lang="uk-UA" sz="2100" b="0" kern="1200" baseline="0" dirty="0">
              <a:solidFill>
                <a:schemeClr val="bg1"/>
              </a:solidFill>
              <a:latin typeface="Times New Roman"/>
              <a:cs typeface="Times New Roman"/>
            </a:rPr>
            <a:t> Н. І. </a:t>
          </a:r>
          <a:endParaRPr lang="en-US" sz="2100" kern="1200" dirty="0">
            <a:solidFill>
              <a:schemeClr val="bg1"/>
            </a:solidFill>
            <a:latin typeface="Times New Roman"/>
            <a:cs typeface="Times New Roman"/>
          </a:endParaRPr>
        </a:p>
      </dsp:txBody>
      <dsp:txXfrm>
        <a:off x="0" y="2694788"/>
        <a:ext cx="5181051" cy="44906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4281488" y="0"/>
            <a:ext cx="3276600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FF3652-0C81-4A55-95DC-976C2CE6CC4D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215900" y="801688"/>
            <a:ext cx="7127875" cy="4010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755650" y="5078413"/>
            <a:ext cx="6048375" cy="48117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/>
              <a:t>Зразок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П'ятий рівень</a:t>
            </a:r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10155238"/>
            <a:ext cx="3276600" cy="534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4281488" y="10155238"/>
            <a:ext cx="3276600" cy="534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77F993-674E-43B0-89DA-F0B221EA0B6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102736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77F993-674E-43B0-89DA-F0B221EA0B6C}" type="slidenum">
              <a:rPr lang="uk-UA" smtClean="0"/>
              <a:t>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583999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sz="2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77F993-674E-43B0-89DA-F0B221EA0B6C}" type="slidenum">
              <a:rPr lang="uk-UA" smtClean="0"/>
              <a:t>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650906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sz="20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(1473-1543)</a:t>
            </a:r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77F993-674E-43B0-89DA-F0B221EA0B6C}" type="slidenum">
              <a:rPr lang="uk-UA" smtClean="0"/>
              <a:t>4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141579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77F993-674E-43B0-89DA-F0B221EA0B6C}" type="slidenum">
              <a:rPr lang="uk-UA" smtClean="0"/>
              <a:t>5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468637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77F993-674E-43B0-89DA-F0B221EA0B6C}" type="slidenum">
              <a:rPr lang="uk-UA" smtClean="0"/>
              <a:t>6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422256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77F993-674E-43B0-89DA-F0B221EA0B6C}" type="slidenum">
              <a:rPr lang="uk-UA" smtClean="0"/>
              <a:t>7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837381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0000"/>
              </a:lnSpc>
              <a:buNone/>
              <a:tabLst>
                <a:tab pos="0" algn="l"/>
              </a:tabLst>
            </a:pPr>
            <a:endParaRPr lang="uk-UA" b="1" spc="-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77F993-674E-43B0-89DA-F0B221EA0B6C}" type="slidenum">
              <a:rPr lang="uk-UA" smtClean="0"/>
              <a:t>10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873842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77F993-674E-43B0-89DA-F0B221EA0B6C}" type="slidenum">
              <a:rPr lang="uk-UA" smtClean="0"/>
              <a:t>11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903407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dirty="0">
                <a:solidFill>
                  <a:schemeClr val="tx1"/>
                </a:solidFill>
              </a:rPr>
              <a:t>Сертифікат  +Фото</a:t>
            </a:r>
            <a:r>
              <a:rPr lang="uk-UA" baseline="0" dirty="0">
                <a:solidFill>
                  <a:schemeClr val="tx1"/>
                </a:solidFill>
              </a:rPr>
              <a:t>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77F993-674E-43B0-89DA-F0B221EA0B6C}" type="slidenum">
              <a:rPr lang="uk-UA" smtClean="0"/>
              <a:t>15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60136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77F993-674E-43B0-89DA-F0B221EA0B6C}" type="slidenum">
              <a:rPr lang="uk-UA" smtClean="0"/>
              <a:t>17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441274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77F993-674E-43B0-89DA-F0B221EA0B6C}" type="slidenum">
              <a:rPr lang="uk-UA" smtClean="0"/>
              <a:t>19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178704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77F993-674E-43B0-89DA-F0B221EA0B6C}" type="slidenum">
              <a:rPr lang="uk-UA" smtClean="0"/>
              <a:t>22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08697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74423" y="802298"/>
            <a:ext cx="8637073" cy="2920713"/>
          </a:xfrm>
        </p:spPr>
        <p:txBody>
          <a:bodyPr bIns="0" anchor="b">
            <a:normAutofit/>
          </a:bodyPr>
          <a:lstStyle>
            <a:lvl1pPr algn="ctr">
              <a:defRPr sz="66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74424" y="3724074"/>
            <a:ext cx="8637072" cy="977621"/>
          </a:xfrm>
        </p:spPr>
        <p:txBody>
          <a:bodyPr tIns="91440" bIns="91440">
            <a:normAutofit/>
          </a:bodyPr>
          <a:lstStyle>
            <a:lvl1pPr marL="0" indent="0" algn="ctr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indent="0">
              <a:buNone/>
            </a:pPr>
            <a:r>
              <a:rPr lang="uk-UA" sz="1400" b="0" strike="noStrike" spc="-1">
                <a:solidFill>
                  <a:srgbClr val="000000"/>
                </a:solidFill>
                <a:latin typeface="Times New Roman"/>
              </a:rPr>
              <a:t>&lt;дата/час&gt;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1579" y="329307"/>
            <a:ext cx="5626774" cy="309201"/>
          </a:xfrm>
        </p:spPr>
        <p:txBody>
          <a:bodyPr/>
          <a:lstStyle/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uk-UA" sz="1400" b="0" strike="noStrike" spc="-1">
                <a:solidFill>
                  <a:srgbClr val="000000"/>
                </a:solidFill>
                <a:latin typeface="Times New Roman"/>
              </a:rPr>
              <a:t>&lt;нижній колонтитул&gt;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76834" y="798973"/>
            <a:ext cx="811019" cy="503578"/>
          </a:xfrm>
        </p:spPr>
        <p:txBody>
          <a:bodyPr/>
          <a:lstStyle/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E4EAC624-7E04-476A-BF11-438F78454DFC}" type="slidenum">
              <a:rPr lang="en-US" sz="1600" b="1" strike="noStrike" spc="-1" smtClean="0">
                <a:solidFill>
                  <a:schemeClr val="dk1">
                    <a:lumMod val="75000"/>
                    <a:lumOff val="25000"/>
                  </a:schemeClr>
                </a:solidFill>
                <a:latin typeface="Meiryo"/>
              </a:rPr>
              <a:t>‹№›</a:t>
            </a:fld>
            <a:endParaRPr lang="uk-UA" sz="16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962402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indent="0">
              <a:buNone/>
            </a:pPr>
            <a:r>
              <a:rPr lang="uk-UA" sz="1400" b="0" strike="noStrike" spc="-1">
                <a:solidFill>
                  <a:srgbClr val="000000"/>
                </a:solidFill>
                <a:latin typeface="Times New Roman"/>
              </a:rPr>
              <a:t>&lt;дата/час&gt;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uk-UA" sz="1400" b="0" strike="noStrike" spc="-1">
                <a:solidFill>
                  <a:srgbClr val="000000"/>
                </a:solidFill>
                <a:latin typeface="Times New Roman"/>
              </a:rPr>
              <a:t>&lt;нижній колонтитул&gt;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E4EAC624-7E04-476A-BF11-438F78454DFC}" type="slidenum">
              <a:rPr lang="en-US" sz="1600" b="1" strike="noStrike" spc="-1" smtClean="0">
                <a:solidFill>
                  <a:schemeClr val="dk1">
                    <a:lumMod val="75000"/>
                    <a:lumOff val="25000"/>
                  </a:schemeClr>
                </a:solidFill>
                <a:latin typeface="Meiryo"/>
              </a:rPr>
              <a:t>‹№›</a:t>
            </a:fld>
            <a:endParaRPr lang="uk-UA" sz="16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7887492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4423" y="1756130"/>
            <a:ext cx="8643154" cy="1969007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4423" y="3725137"/>
            <a:ext cx="8643154" cy="1093987"/>
          </a:xfrm>
        </p:spPr>
        <p:txBody>
          <a:bodyPr tIns="91440"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indent="0">
              <a:buNone/>
            </a:pPr>
            <a:r>
              <a:rPr lang="uk-UA" sz="1400" b="0" strike="noStrike" spc="-1">
                <a:solidFill>
                  <a:srgbClr val="000000"/>
                </a:solidFill>
                <a:latin typeface="Times New Roman"/>
              </a:rPr>
              <a:t>&lt;дата/час&gt;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uk-UA" sz="1400" b="0" strike="noStrike" spc="-1">
                <a:solidFill>
                  <a:srgbClr val="000000"/>
                </a:solidFill>
                <a:latin typeface="Times New Roman"/>
              </a:rPr>
              <a:t>&lt;нижній колонтитул&gt;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E4EAC624-7E04-476A-BF11-438F78454DFC}" type="slidenum">
              <a:rPr lang="en-US" sz="1600" b="1" strike="noStrike" spc="-1" smtClean="0">
                <a:solidFill>
                  <a:schemeClr val="dk1">
                    <a:lumMod val="75000"/>
                    <a:lumOff val="25000"/>
                  </a:schemeClr>
                </a:solidFill>
                <a:latin typeface="Meiryo"/>
              </a:rPr>
              <a:t>‹№›</a:t>
            </a:fld>
            <a:endParaRPr lang="uk-UA" sz="16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473488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293577" cy="1059305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488654" cy="3448595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54140" y="2017343"/>
            <a:ext cx="4488654" cy="3441520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indent="0">
              <a:buNone/>
            </a:pPr>
            <a:r>
              <a:rPr lang="uk-UA" sz="1400" b="0" strike="noStrike" spc="-1">
                <a:solidFill>
                  <a:srgbClr val="000000"/>
                </a:solidFill>
                <a:latin typeface="Times New Roman"/>
              </a:rPr>
              <a:t>&lt;дата/час&gt;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uk-UA" sz="1400" b="0" strike="noStrike" spc="-1">
                <a:solidFill>
                  <a:srgbClr val="000000"/>
                </a:solidFill>
                <a:latin typeface="Times New Roman"/>
              </a:rPr>
              <a:t>&lt;нижній колонтитул&gt;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E4EAC624-7E04-476A-BF11-438F78454DFC}" type="slidenum">
              <a:rPr lang="en-US" sz="1600" b="1" strike="noStrike" spc="-1" smtClean="0">
                <a:solidFill>
                  <a:schemeClr val="dk1">
                    <a:lumMod val="75000"/>
                    <a:lumOff val="25000"/>
                  </a:schemeClr>
                </a:solidFill>
                <a:latin typeface="Meiryo"/>
              </a:rPr>
              <a:t>‹№›</a:t>
            </a:fld>
            <a:endParaRPr lang="uk-UA" sz="16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637071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295603" cy="1056319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488794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488794" cy="2644457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56025" y="2023003"/>
            <a:ext cx="4488794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56025" y="2821491"/>
            <a:ext cx="4488794" cy="2637371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indent="0">
              <a:buNone/>
            </a:pPr>
            <a:r>
              <a:rPr lang="uk-UA" sz="1400" b="0" strike="noStrike" spc="-1">
                <a:solidFill>
                  <a:srgbClr val="000000"/>
                </a:solidFill>
                <a:latin typeface="Times New Roman"/>
              </a:rPr>
              <a:t>&lt;дата/час&gt;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uk-UA" sz="1400" b="0" strike="noStrike" spc="-1">
                <a:solidFill>
                  <a:srgbClr val="000000"/>
                </a:solidFill>
                <a:latin typeface="Times New Roman"/>
              </a:rPr>
              <a:t>&lt;нижній колонтитул&gt;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E4EAC624-7E04-476A-BF11-438F78454DFC}" type="slidenum">
              <a:rPr lang="en-US" sz="1600" b="1" strike="noStrike" spc="-1" smtClean="0">
                <a:solidFill>
                  <a:schemeClr val="dk1">
                    <a:lumMod val="75000"/>
                    <a:lumOff val="25000"/>
                  </a:schemeClr>
                </a:solidFill>
                <a:latin typeface="Meiryo"/>
              </a:rPr>
              <a:t>‹№›</a:t>
            </a:fld>
            <a:endParaRPr lang="uk-UA" sz="16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202969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indent="0">
              <a:buNone/>
            </a:pPr>
            <a:r>
              <a:rPr lang="uk-UA" sz="1400" b="0" strike="noStrike" spc="-1">
                <a:solidFill>
                  <a:srgbClr val="000000"/>
                </a:solidFill>
                <a:latin typeface="Times New Roman"/>
              </a:rPr>
              <a:t>&lt;дата/час&gt;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uk-UA" sz="1400" b="0" strike="noStrike" spc="-1">
                <a:solidFill>
                  <a:srgbClr val="000000"/>
                </a:solidFill>
                <a:latin typeface="Times New Roman"/>
              </a:rPr>
              <a:t>&lt;нижній колонтитул&gt;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E4EAC624-7E04-476A-BF11-438F78454DFC}" type="slidenum">
              <a:rPr lang="en-US" sz="1600" b="1" strike="noStrike" spc="-1" smtClean="0">
                <a:solidFill>
                  <a:schemeClr val="dk1">
                    <a:lumMod val="75000"/>
                    <a:lumOff val="25000"/>
                  </a:schemeClr>
                </a:solidFill>
                <a:latin typeface="Meiryo"/>
              </a:rPr>
              <a:t>‹№›</a:t>
            </a:fld>
            <a:endParaRPr lang="uk-UA" sz="16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6701537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indent="0">
              <a:buNone/>
            </a:pPr>
            <a:r>
              <a:rPr lang="uk-UA" sz="1400" b="0" strike="noStrike" spc="-1">
                <a:solidFill>
                  <a:srgbClr val="000000"/>
                </a:solidFill>
                <a:latin typeface="Times New Roman"/>
              </a:rPr>
              <a:t>&lt;дата/час&gt;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uk-UA" sz="1400" b="0" strike="noStrike" spc="-1">
                <a:solidFill>
                  <a:srgbClr val="000000"/>
                </a:solidFill>
                <a:latin typeface="Times New Roman"/>
              </a:rPr>
              <a:t>&lt;нижній колонтитул&gt;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E4EAC624-7E04-476A-BF11-438F78454DFC}" type="slidenum">
              <a:rPr lang="en-US" sz="1600" b="1" strike="noStrike" spc="-1" smtClean="0">
                <a:solidFill>
                  <a:schemeClr val="dk1">
                    <a:lumMod val="75000"/>
                    <a:lumOff val="25000"/>
                  </a:schemeClr>
                </a:solidFill>
                <a:latin typeface="Meiryo"/>
              </a:rPr>
              <a:t>‹№›</a:t>
            </a:fld>
            <a:endParaRPr lang="uk-UA" sz="16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0281662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2961967" cy="2406518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30324" y="798974"/>
            <a:ext cx="6012470" cy="4658826"/>
          </a:xfrm>
        </p:spPr>
        <p:txBody>
          <a:bodyPr anchor="ctr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2961967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indent="0">
              <a:buNone/>
            </a:pPr>
            <a:r>
              <a:rPr lang="uk-UA" sz="1400" b="0" strike="noStrike" spc="-1">
                <a:solidFill>
                  <a:srgbClr val="000000"/>
                </a:solidFill>
                <a:latin typeface="Times New Roman"/>
              </a:rPr>
              <a:t>&lt;дата/час&gt;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uk-UA" sz="1400" b="0" strike="noStrike" spc="-1">
                <a:solidFill>
                  <a:srgbClr val="000000"/>
                </a:solidFill>
                <a:latin typeface="Times New Roman"/>
              </a:rPr>
              <a:t>&lt;нижній колонтитул&gt;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E4EAC624-7E04-476A-BF11-438F78454DFC}" type="slidenum">
              <a:rPr lang="en-US" sz="1600" b="1" strike="noStrike" spc="-1" smtClean="0">
                <a:solidFill>
                  <a:schemeClr val="dk1">
                    <a:lumMod val="75000"/>
                    <a:lumOff val="25000"/>
                  </a:schemeClr>
                </a:solidFill>
                <a:latin typeface="Meiryo"/>
              </a:rPr>
              <a:t>‹№›</a:t>
            </a:fld>
            <a:endParaRPr lang="uk-UA" sz="16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2671208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>
            <a:xfrm>
              <a:off x="7477387" y="482170"/>
              <a:ext cx="4074533" cy="5149101"/>
            </a:xfrm>
            <a:prstGeom prst="rect">
              <a:avLst/>
            </a:prstGeom>
            <a:blipFill dpi="0" rotWithShape="1">
              <a:blip r:embed="rId2">
                <a:alphaModFix amt="30000"/>
              </a:blip>
              <a:srcRect/>
              <a:tile tx="0" ty="0" sx="100000" sy="100000" flip="none" algn="ctr"/>
            </a:blip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 extrusionH="76200" contourW="12700" prstMaterial="matte">
              <a:bevelT w="152400" h="50800" prst="softRound"/>
              <a:extrusionClr>
                <a:schemeClr val="tx2"/>
              </a:extrusionClr>
              <a:contourClr>
                <a:schemeClr val="bg2"/>
              </a:contourClr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38100" cmpd="sng">
              <a:solidFill>
                <a:schemeClr val="tx2">
                  <a:lumMod val="25000"/>
                </a:schemeClr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2"/>
            <a:ext cx="5532328" cy="1922299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50000"/>
              <a:lumOff val="50000"/>
              <a:alpha val="80000"/>
            </a:schemeClr>
          </a:solidFill>
          <a:ln w="9525" cap="sq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3200" dirty="0"/>
            </a:lvl1pPr>
          </a:lstStyle>
          <a:p>
            <a:pPr lvl="0" algn="ctr"/>
            <a:r>
              <a:rPr lang="uk-UA"/>
              <a:t>Клацніть піктограму, щоб додати зображення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059600"/>
            <a:ext cx="5524404" cy="2090134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pPr indent="0">
              <a:buNone/>
            </a:pPr>
            <a:r>
              <a:rPr lang="uk-UA" sz="1400" b="0" strike="noStrike" spc="-1">
                <a:solidFill>
                  <a:srgbClr val="000000"/>
                </a:solidFill>
                <a:latin typeface="Times New Roman"/>
              </a:rPr>
              <a:t>&lt;дата/час&gt;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uk-UA" sz="1400" b="0" strike="noStrike" spc="-1">
                <a:solidFill>
                  <a:srgbClr val="000000"/>
                </a:solidFill>
                <a:latin typeface="Times New Roman"/>
              </a:rPr>
              <a:t>&lt;нижній колонтитул&gt;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E4EAC624-7E04-476A-BF11-438F78454DFC}" type="slidenum">
              <a:rPr lang="en-US" sz="1600" b="1" strike="noStrike" spc="-1" smtClean="0">
                <a:solidFill>
                  <a:schemeClr val="dk1">
                    <a:lumMod val="75000"/>
                    <a:lumOff val="25000"/>
                  </a:schemeClr>
                </a:solidFill>
                <a:latin typeface="Meiryo"/>
              </a:rPr>
              <a:t>‹№›</a:t>
            </a:fld>
            <a:endParaRPr lang="uk-UA" sz="16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0354071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indent="0">
              <a:buNone/>
            </a:pPr>
            <a:r>
              <a:rPr lang="uk-UA" sz="1400" b="0" strike="noStrike" spc="-1">
                <a:solidFill>
                  <a:srgbClr val="000000"/>
                </a:solidFill>
                <a:latin typeface="Times New Roman"/>
              </a:rPr>
              <a:t>&lt;дата/час&gt;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uk-UA" sz="1400" b="0" strike="noStrike" spc="-1">
                <a:solidFill>
                  <a:srgbClr val="000000"/>
                </a:solidFill>
                <a:latin typeface="Times New Roman"/>
              </a:rPr>
              <a:t>&lt;нижній колонтитул&gt;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E4EAC624-7E04-476A-BF11-438F78454DFC}" type="slidenum">
              <a:rPr lang="en-US" sz="1600" b="1" strike="noStrike" spc="-1" smtClean="0">
                <a:solidFill>
                  <a:schemeClr val="dk1">
                    <a:lumMod val="75000"/>
                    <a:lumOff val="25000"/>
                  </a:schemeClr>
                </a:solidFill>
                <a:latin typeface="Meiryo"/>
              </a:rPr>
              <a:t>‹№›</a:t>
            </a:fld>
            <a:endParaRPr lang="uk-UA" sz="16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804038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27052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518654" cy="4659889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indent="0">
              <a:buNone/>
            </a:pPr>
            <a:r>
              <a:rPr lang="uk-UA" sz="1400" b="0" strike="noStrike" spc="-1">
                <a:solidFill>
                  <a:srgbClr val="000000"/>
                </a:solidFill>
                <a:latin typeface="Times New Roman"/>
              </a:rPr>
              <a:t>&lt;дата/час&gt;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uk-UA" sz="1400" b="0" strike="noStrike" spc="-1">
                <a:solidFill>
                  <a:srgbClr val="000000"/>
                </a:solidFill>
                <a:latin typeface="Times New Roman"/>
              </a:rPr>
              <a:t>&lt;нижній колонтитул&gt;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E4EAC624-7E04-476A-BF11-438F78454DFC}" type="slidenum">
              <a:rPr lang="en-US" sz="1600" b="1" strike="noStrike" spc="-1" smtClean="0">
                <a:solidFill>
                  <a:schemeClr val="dk1">
                    <a:lumMod val="75000"/>
                    <a:lumOff val="25000"/>
                  </a:schemeClr>
                </a:solidFill>
                <a:latin typeface="Meiryo"/>
              </a:rPr>
              <a:t>‹№›</a:t>
            </a:fld>
            <a:endParaRPr lang="uk-UA" sz="16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4420952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1920240" y="442080"/>
            <a:ext cx="8769960" cy="1344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uk-UA" sz="1800" b="0" strike="noStrike" spc="-1">
              <a:solidFill>
                <a:schemeClr val="dk1"/>
              </a:solidFill>
              <a:latin typeface="Meiryo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/>
          </p:nvPr>
        </p:nvSpPr>
        <p:spPr>
          <a:xfrm>
            <a:off x="1920240" y="2312280"/>
            <a:ext cx="8769960" cy="3650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uk-UA" sz="2800" b="0" strike="noStrike" spc="-1">
              <a:solidFill>
                <a:schemeClr val="dk1"/>
              </a:solidFill>
              <a:latin typeface="Meiryo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488592A3-4FE4-4DB4-B67C-9E052091BE6E}" type="slidenum">
              <a:t>‹№›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196348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291215" cy="10492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29121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42079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indent="0">
              <a:buNone/>
            </a:pPr>
            <a:r>
              <a:rPr lang="uk-UA" sz="1400" b="0" strike="noStrike" spc="-1">
                <a:solidFill>
                  <a:srgbClr val="000000"/>
                </a:solidFill>
                <a:latin typeface="Times New Roman"/>
              </a:rPr>
              <a:t>&lt;дата/час&gt;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626774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uk-UA" sz="1400" b="0" strike="noStrike" spc="-1">
                <a:solidFill>
                  <a:srgbClr val="000000"/>
                </a:solidFill>
                <a:latin typeface="Times New Roman"/>
              </a:rPr>
              <a:t>&lt;нижній колонтитул&gt;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fld id="{D5E11DA7-24BF-4122-A377-A6FB532F2618}" type="slidenum">
              <a:rPr lang="en-US" sz="1600" b="1" strike="noStrike" spc="-1" smtClean="0">
                <a:solidFill>
                  <a:schemeClr val="dk1">
                    <a:lumMod val="75000"/>
                    <a:lumOff val="25000"/>
                  </a:schemeClr>
                </a:solidFill>
                <a:latin typeface="Meiryo"/>
              </a:rPr>
              <a:t>‹№›</a:t>
            </a:fld>
            <a:endParaRPr lang="uk-UA" sz="16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3622291"/>
            <a:ext cx="12192000" cy="250598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>
                  <a:alpha val="80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29338"/>
            <a:ext cx="12192000" cy="742950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>
          <a:xfrm>
            <a:off x="0" y="6138142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321473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74" r:id="rId1"/>
    <p:sldLayoutId id="2147483875" r:id="rId2"/>
    <p:sldLayoutId id="2147483876" r:id="rId3"/>
    <p:sldLayoutId id="2147483877" r:id="rId4"/>
    <p:sldLayoutId id="2147483878" r:id="rId5"/>
    <p:sldLayoutId id="2147483879" r:id="rId6"/>
    <p:sldLayoutId id="2147483880" r:id="rId7"/>
    <p:sldLayoutId id="2147483881" r:id="rId8"/>
    <p:sldLayoutId id="2147483882" r:id="rId9"/>
    <p:sldLayoutId id="2147483883" r:id="rId10"/>
    <p:sldLayoutId id="2147483884" r:id="rId11"/>
    <p:sldLayoutId id="2147483885" r:id="rId12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sites.google.com/site/metfizika/konferenciie/astronomia-i-sogodenna?authuser=0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uk.wikipedia.org/wiki/MESSENGER" TargetMode="External"/><Relationship Id="rId2" Type="http://schemas.openxmlformats.org/officeDocument/2006/relationships/hyperlink" Target="https://3oko.com.ua/hariachyy-i-zahadkovyy-yak-vyhliadaie-merkuriy-kriz-ob-iektyv-bepicolombo/" TargetMode="Externa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://www.astrosvit.in.ua/statti/soniachna-systema/zahadkovyi-merkurii-vyvchaiut-kosmichni-aparaty?showall=1&amp;limitstart=" TargetMode="External"/><Relationship Id="rId5" Type="http://schemas.openxmlformats.org/officeDocument/2006/relationships/hyperlink" Target="https://uk.wikipedia.org/wiki/BepiColombo" TargetMode="External"/><Relationship Id="rId4" Type="http://schemas.openxmlformats.org/officeDocument/2006/relationships/hyperlink" Target="https://uk.wikipedia.org/wiki/&#1052;&#1072;&#1088;&#1110;&#1085;&#1077;&#1088;-10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0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60" y="0"/>
            <a:ext cx="12191040" cy="68572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FFFFFF"/>
              </a:solidFill>
              <a:latin typeface="Meiryo"/>
            </a:endParaRPr>
          </a:p>
        </p:txBody>
      </p:sp>
      <p:sp>
        <p:nvSpPr>
          <p:cNvPr id="131" name="Picture 3"/>
          <p:cNvSpPr/>
          <p:nvPr/>
        </p:nvSpPr>
        <p:spPr>
          <a:xfrm>
            <a:off x="4487400" y="0"/>
            <a:ext cx="7704000" cy="6877080"/>
          </a:xfrm>
          <a:custGeom>
            <a:avLst/>
            <a:gdLst>
              <a:gd name="textAreaLeft" fmla="*/ 0 w 7704000"/>
              <a:gd name="textAreaRight" fmla="*/ 7704720 w 7704000"/>
              <a:gd name="textAreaTop" fmla="*/ 0 h 6877080"/>
              <a:gd name="textAreaBottom" fmla="*/ 6877800 h 6877080"/>
            </a:gdLst>
            <a:ahLst/>
            <a:cxnLst/>
            <a:rect l="textAreaLeft" t="textAreaTop" r="textAreaRight" b="textAreaBottom"/>
            <a:pathLst>
              <a:path w="7704667" h="6877878">
                <a:moveTo>
                  <a:pt x="0" y="0"/>
                </a:moveTo>
                <a:lnTo>
                  <a:pt x="7704667" y="0"/>
                </a:lnTo>
                <a:lnTo>
                  <a:pt x="7704667" y="6877878"/>
                </a:lnTo>
                <a:lnTo>
                  <a:pt x="0" y="6877878"/>
                </a:lnTo>
                <a:lnTo>
                  <a:pt x="0" y="6867939"/>
                </a:lnTo>
                <a:lnTo>
                  <a:pt x="146217" y="6867939"/>
                </a:lnTo>
                <a:lnTo>
                  <a:pt x="252811" y="6795007"/>
                </a:lnTo>
                <a:cubicBezTo>
                  <a:pt x="428996" y="6667346"/>
                  <a:pt x="601946" y="6529451"/>
                  <a:pt x="776494" y="6388681"/>
                </a:cubicBezTo>
                <a:cubicBezTo>
                  <a:pt x="1734992" y="5615677"/>
                  <a:pt x="2676361" y="4981124"/>
                  <a:pt x="2676361" y="3631852"/>
                </a:cubicBezTo>
                <a:cubicBezTo>
                  <a:pt x="2676361" y="2101350"/>
                  <a:pt x="2094814" y="761014"/>
                  <a:pt x="1053668" y="20384"/>
                </a:cubicBezTo>
                <a:lnTo>
                  <a:pt x="1038069" y="9939"/>
                </a:lnTo>
                <a:lnTo>
                  <a:pt x="0" y="9939"/>
                </a:lnTo>
                <a:close/>
              </a:path>
            </a:pathLst>
          </a:custGeom>
          <a:blipFill rotWithShape="0">
            <a:blip r:embed="rId3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uk-UA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Freeform: Shape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7475040" cy="6857280"/>
          </a:xfrm>
          <a:custGeom>
            <a:avLst/>
            <a:gdLst>
              <a:gd name="textAreaLeft" fmla="*/ 0 w 7475040"/>
              <a:gd name="textAreaRight" fmla="*/ 7475760 w 7475040"/>
              <a:gd name="textAreaTop" fmla="*/ 0 h 6857280"/>
              <a:gd name="textAreaBottom" fmla="*/ 6858000 h 6857280"/>
            </a:gdLst>
            <a:ahLst/>
            <a:cxnLst/>
            <a:rect l="textAreaLeft" t="textAreaTop" r="textAreaRight" b="textAreaBottom"/>
            <a:pathLst>
              <a:path w="7475746" h="6858000">
                <a:moveTo>
                  <a:pt x="0" y="0"/>
                </a:moveTo>
                <a:lnTo>
                  <a:pt x="5859459" y="0"/>
                </a:lnTo>
                <a:lnTo>
                  <a:pt x="5874848" y="10445"/>
                </a:lnTo>
                <a:cubicBezTo>
                  <a:pt x="6902010" y="751075"/>
                  <a:pt x="7475746" y="2091411"/>
                  <a:pt x="7475746" y="3621913"/>
                </a:cubicBezTo>
                <a:cubicBezTo>
                  <a:pt x="7475746" y="4971185"/>
                  <a:pt x="6547021" y="5605738"/>
                  <a:pt x="5601397" y="6378742"/>
                </a:cubicBezTo>
                <a:cubicBezTo>
                  <a:pt x="5429193" y="6519512"/>
                  <a:pt x="5258566" y="6657407"/>
                  <a:pt x="5084748" y="6785068"/>
                </a:cubicBezTo>
                <a:lnTo>
                  <a:pt x="4979585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Meiryo"/>
            </a:endParaRPr>
          </a:p>
        </p:txBody>
      </p:sp>
      <p:sp useBgFill="1">
        <p:nvSpPr>
          <p:cNvPr id="133" name="Freeform: Shap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9800" y="0"/>
            <a:ext cx="5033040" cy="6879051"/>
          </a:xfrm>
          <a:custGeom>
            <a:avLst/>
            <a:gdLst>
              <a:gd name="textAreaLeft" fmla="*/ 0 w 4499640"/>
              <a:gd name="textAreaRight" fmla="*/ 4500360 w 4499640"/>
              <a:gd name="textAreaTop" fmla="*/ 0 h 6857280"/>
              <a:gd name="textAreaBottom" fmla="*/ 6858000 h 6857280"/>
            </a:gdLst>
            <a:ahLst/>
            <a:cxnLst/>
            <a:rect l="textAreaLeft" t="textAreaTop" r="textAreaRight" b="textAreaBottom"/>
            <a:pathLst>
              <a:path w="7163694" h="6858000">
                <a:moveTo>
                  <a:pt x="0" y="0"/>
                </a:moveTo>
                <a:lnTo>
                  <a:pt x="5525402" y="0"/>
                </a:lnTo>
                <a:lnTo>
                  <a:pt x="5541001" y="10445"/>
                </a:lnTo>
                <a:cubicBezTo>
                  <a:pt x="6582147" y="751075"/>
                  <a:pt x="7163694" y="2091411"/>
                  <a:pt x="7163694" y="3621913"/>
                </a:cubicBezTo>
                <a:cubicBezTo>
                  <a:pt x="7163694" y="4971185"/>
                  <a:pt x="6222325" y="5605738"/>
                  <a:pt x="5263827" y="6378742"/>
                </a:cubicBezTo>
                <a:cubicBezTo>
                  <a:pt x="5089279" y="6519512"/>
                  <a:pt x="4916329" y="6657407"/>
                  <a:pt x="4740144" y="6785068"/>
                </a:cubicBezTo>
                <a:lnTo>
                  <a:pt x="4633550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uk-UA" sz="1800" b="0" strike="noStrike" spc="-1">
                <a:solidFill>
                  <a:srgbClr val="FFFFFF"/>
                </a:solidFill>
                <a:latin typeface="Meiryo"/>
              </a:rPr>
              <a:t>                          </a:t>
            </a:r>
            <a:endParaRPr lang="en-US" sz="1800" b="0" strike="noStrike" spc="-1">
              <a:solidFill>
                <a:srgbClr val="FFFFFF"/>
              </a:solidFill>
              <a:latin typeface="Meiryo"/>
            </a:endParaRPr>
          </a:p>
        </p:txBody>
      </p:sp>
      <p:sp>
        <p:nvSpPr>
          <p:cNvPr id="134" name="Freeform: Shap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198400" y="0"/>
            <a:ext cx="2017372" cy="6879051"/>
          </a:xfrm>
          <a:custGeom>
            <a:avLst/>
            <a:gdLst>
              <a:gd name="textAreaLeft" fmla="*/ 0 w 2529000"/>
              <a:gd name="textAreaRight" fmla="*/ 2529720 w 2529000"/>
              <a:gd name="textAreaTop" fmla="*/ 0 h 6857280"/>
              <a:gd name="textAreaBottom" fmla="*/ 6858000 h 6857280"/>
            </a:gdLst>
            <a:ahLst/>
            <a:cxnLst/>
            <a:rect l="textAreaLeft" t="textAreaTop" r="textAreaRight" b="textAreaBottom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FFFFFF"/>
              </a:solidFill>
              <a:latin typeface="Meiryo"/>
            </a:endParaRPr>
          </a:p>
        </p:txBody>
      </p:sp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395640" y="379440"/>
            <a:ext cx="11460960" cy="2121840"/>
          </a:xfrm>
          <a:prstGeom prst="rect">
            <a:avLst/>
          </a:prstGeom>
          <a:noFill/>
          <a:ln w="0">
            <a:noFill/>
          </a:ln>
        </p:spPr>
        <p:txBody>
          <a:bodyPr lIns="109800" tIns="109800" rIns="109800" bIns="91440" anchor="b">
            <a:normAutofit fontScale="90000"/>
          </a:bodyPr>
          <a:lstStyle/>
          <a:p>
            <a:pPr indent="0" algn="ctr" defTabSz="914400">
              <a:lnSpc>
                <a:spcPct val="120000"/>
              </a:lnSpc>
              <a:buNone/>
              <a:tabLst>
                <a:tab pos="0" algn="l"/>
              </a:tabLst>
            </a:pPr>
            <a:r>
              <a:rPr lang="uk-UA" sz="6000" b="1" strike="noStrike" spc="145" dirty="0">
                <a:solidFill>
                  <a:srgbClr val="FFFF00"/>
                </a:solidFill>
                <a:latin typeface="Times New Roman"/>
                <a:ea typeface="Meiryo"/>
              </a:rPr>
              <a:t>Дослідження Меркурія космічними апаратами </a:t>
            </a:r>
            <a:endParaRPr lang="uk-UA" sz="6000" b="1" strike="noStrike" spc="-1" dirty="0">
              <a:solidFill>
                <a:srgbClr val="FFFF00"/>
              </a:solidFill>
              <a:latin typeface="Meiryo"/>
            </a:endParaRPr>
          </a:p>
        </p:txBody>
      </p:sp>
      <p:graphicFrame>
        <p:nvGraphicFramePr>
          <p:cNvPr id="138" name="PlaceHolder 2">
            <a:extLst>
              <a:ext uri="{FF2B5EF4-FFF2-40B4-BE49-F238E27FC236}">
                <a16:creationId xmlns:a16="http://schemas.microsoft.com/office/drawing/2014/main" id="{22E84DF3-0004-27D9-E00A-74F8A43D5638}"/>
              </a:ext>
            </a:extLst>
          </p:cNvPr>
          <p:cNvGraphicFramePr>
            <a:graphicFrameLocks noGrp="1"/>
          </p:cNvGraphicFramePr>
          <p:nvPr>
            <p:ph/>
            <p:extLst>
              <p:ext uri="{D42A27DB-BD31-4B8C-83A1-F6EECF244321}">
                <p14:modId xmlns:p14="http://schemas.microsoft.com/office/powerpoint/2010/main" val="742660723"/>
              </p:ext>
            </p:extLst>
          </p:nvPr>
        </p:nvGraphicFramePr>
        <p:xfrm>
          <a:off x="6507480" y="2982686"/>
          <a:ext cx="5181051" cy="31442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8088" y="2329268"/>
            <a:ext cx="5577792" cy="424397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PlaceHolder 1"/>
          <p:cNvSpPr>
            <a:spLocks noGrp="1"/>
          </p:cNvSpPr>
          <p:nvPr>
            <p:ph type="title" idx="4294967295"/>
          </p:nvPr>
        </p:nvSpPr>
        <p:spPr>
          <a:xfrm>
            <a:off x="4936367" y="347733"/>
            <a:ext cx="4836589" cy="811213"/>
          </a:xfrm>
          <a:prstGeom prst="rect">
            <a:avLst/>
          </a:prstGeom>
          <a:noFill/>
          <a:ln w="0">
            <a:noFill/>
          </a:ln>
        </p:spPr>
        <p:txBody>
          <a:bodyPr lIns="109800" tIns="109800" rIns="109800" bIns="91440" anchor="b">
            <a:noAutofit/>
          </a:bodyPr>
          <a:lstStyle/>
          <a:p>
            <a:pPr>
              <a:lnSpc>
                <a:spcPct val="130000"/>
              </a:lnSpc>
              <a:tabLst>
                <a:tab pos="0" algn="l"/>
              </a:tabLst>
            </a:pPr>
            <a:br>
              <a:rPr lang="uk-UA" sz="2400" b="1" spc="145" dirty="0">
                <a:solidFill>
                  <a:srgbClr val="FFFF00"/>
                </a:solidFill>
                <a:latin typeface="Times New Roman"/>
                <a:ea typeface="Meiryo"/>
              </a:rPr>
            </a:br>
            <a:br>
              <a:rPr lang="uk-UA" sz="2400" b="1" spc="145" dirty="0">
                <a:solidFill>
                  <a:srgbClr val="FFFF00"/>
                </a:solidFill>
                <a:latin typeface="Times New Roman"/>
                <a:ea typeface="Meiryo"/>
              </a:rPr>
            </a:br>
            <a:br>
              <a:rPr lang="uk-UA" sz="2400" b="1" spc="145" dirty="0">
                <a:solidFill>
                  <a:srgbClr val="FFFF00"/>
                </a:solidFill>
                <a:latin typeface="Times New Roman"/>
                <a:ea typeface="Meiryo"/>
              </a:rPr>
            </a:br>
            <a:br>
              <a:rPr lang="uk-UA" sz="2400" b="1" spc="145" dirty="0">
                <a:solidFill>
                  <a:srgbClr val="FFFF00"/>
                </a:solidFill>
                <a:latin typeface="Times New Roman"/>
                <a:ea typeface="Meiryo"/>
              </a:rPr>
            </a:br>
            <a:br>
              <a:rPr lang="uk-UA" sz="2400" b="1" spc="145" dirty="0">
                <a:solidFill>
                  <a:srgbClr val="FFFF00"/>
                </a:solidFill>
                <a:latin typeface="Times New Roman"/>
                <a:ea typeface="Meiryo"/>
              </a:rPr>
            </a:br>
            <a:r>
              <a:rPr lang="uk-UA" sz="2400" b="1" spc="145" dirty="0">
                <a:solidFill>
                  <a:srgbClr val="FFFF00"/>
                </a:solidFill>
                <a:latin typeface="Times New Roman"/>
                <a:ea typeface="Meiryo"/>
              </a:rPr>
              <a:t>Меркурій — найближча до Сонця планета</a:t>
            </a:r>
            <a:r>
              <a:rPr lang="uk-UA" sz="2400" spc="145" dirty="0">
                <a:solidFill>
                  <a:srgbClr val="FFFF00"/>
                </a:solidFill>
                <a:latin typeface="Times New Roman"/>
                <a:ea typeface="Meiryo"/>
              </a:rPr>
              <a:t> </a:t>
            </a:r>
            <a:endParaRPr lang="uk-UA" sz="2400" b="0" strike="noStrike" spc="-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0" name="PlaceHolder 2"/>
          <p:cNvSpPr>
            <a:spLocks noGrp="1"/>
          </p:cNvSpPr>
          <p:nvPr>
            <p:ph idx="4294967295"/>
          </p:nvPr>
        </p:nvSpPr>
        <p:spPr>
          <a:xfrm>
            <a:off x="263875" y="2973162"/>
            <a:ext cx="8667212" cy="3382486"/>
          </a:xfrm>
          <a:prstGeom prst="rect">
            <a:avLst/>
          </a:prstGeom>
          <a:noFill/>
          <a:ln w="0">
            <a:noFill/>
          </a:ln>
        </p:spPr>
        <p:txBody>
          <a:bodyPr lIns="109800" tIns="109800" rIns="109800" bIns="91440" anchor="t">
            <a:noAutofit/>
          </a:bodyPr>
          <a:lstStyle/>
          <a:p>
            <a:pPr indent="0" defTabSz="914400">
              <a:lnSpc>
                <a:spcPct val="140000"/>
              </a:lnSpc>
              <a:spcBef>
                <a:spcPts val="930"/>
              </a:spcBef>
              <a:buNone/>
              <a:tabLst>
                <a:tab pos="0" algn="l"/>
              </a:tabLst>
            </a:pPr>
            <a:r>
              <a:rPr lang="uk-UA" sz="2200" b="1" strike="noStrike" spc="145" dirty="0">
                <a:solidFill>
                  <a:schemeClr val="tx1"/>
                </a:solidFill>
                <a:latin typeface="Times New Roman"/>
                <a:ea typeface="Meiryo"/>
              </a:rPr>
              <a:t>Період його обертання навколо Сонця майже  88 земних діб. </a:t>
            </a:r>
            <a:r>
              <a:rPr lang="uk-UA" sz="2200" b="1" strike="noStrike" spc="145" dirty="0">
                <a:solidFill>
                  <a:srgbClr val="FFFF00"/>
                </a:solidFill>
                <a:latin typeface="Times New Roman"/>
                <a:ea typeface="Meiryo"/>
              </a:rPr>
              <a:t>Він  належить до внутрішніх планет, оскільки його орбіта лежить ближче до Сонця, ніж орбіта Землі. </a:t>
            </a:r>
          </a:p>
          <a:p>
            <a:pPr indent="0" defTabSz="914400">
              <a:lnSpc>
                <a:spcPct val="140000"/>
              </a:lnSpc>
              <a:spcBef>
                <a:spcPts val="930"/>
              </a:spcBef>
              <a:buNone/>
              <a:tabLst>
                <a:tab pos="0" algn="l"/>
              </a:tabLst>
            </a:pPr>
            <a:r>
              <a:rPr lang="uk-UA" sz="2200" b="1" strike="noStrike" spc="145" dirty="0">
                <a:solidFill>
                  <a:schemeClr val="tx1"/>
                </a:solidFill>
                <a:latin typeface="Times New Roman"/>
                <a:ea typeface="Meiryo"/>
              </a:rPr>
              <a:t>Меркурій є найменшою планетою Сонячної системи.</a:t>
            </a:r>
          </a:p>
          <a:p>
            <a:pPr indent="0">
              <a:lnSpc>
                <a:spcPct val="140000"/>
              </a:lnSpc>
              <a:spcBef>
                <a:spcPts val="930"/>
              </a:spcBef>
              <a:buNone/>
              <a:tabLst>
                <a:tab pos="0" algn="l"/>
              </a:tabLst>
            </a:pPr>
            <a:r>
              <a:rPr lang="uk-UA" sz="2200" b="1" spc="145" dirty="0">
                <a:latin typeface="Times New Roman"/>
                <a:ea typeface="Meiryo"/>
              </a:rPr>
              <a:t> </a:t>
            </a:r>
            <a:r>
              <a:rPr lang="uk-UA" sz="2200" b="1" strike="noStrike" spc="145" dirty="0">
                <a:solidFill>
                  <a:srgbClr val="FFFF00"/>
                </a:solidFill>
                <a:latin typeface="Times New Roman"/>
                <a:ea typeface="Meiryo"/>
              </a:rPr>
              <a:t>Планету названо на честь римського бога торгівлі  Меркурія</a:t>
            </a:r>
            <a:r>
              <a:rPr lang="uk-UA" sz="2200" spc="145" dirty="0">
                <a:solidFill>
                  <a:srgbClr val="FFFF00"/>
                </a:solidFill>
                <a:latin typeface="Times New Roman"/>
                <a:ea typeface="Meiryo"/>
              </a:rPr>
              <a:t>.</a:t>
            </a:r>
            <a:endParaRPr lang="uk-UA" sz="2200" b="0" strike="noStrike" spc="-1" dirty="0">
              <a:solidFill>
                <a:srgbClr val="FFFF00"/>
              </a:solidFill>
              <a:latin typeface="Meiryo"/>
            </a:endParaRPr>
          </a:p>
        </p:txBody>
      </p:sp>
      <p:pic>
        <p:nvPicPr>
          <p:cNvPr id="141" name="Рисунок 3" descr="Зображення, що містить будівля, музей, Класична скульптура, пам’ятник&#10;&#10;Опис створено автоматично"/>
          <p:cNvPicPr/>
          <p:nvPr/>
        </p:nvPicPr>
        <p:blipFill>
          <a:blip r:embed="rId2"/>
          <a:stretch/>
        </p:blipFill>
        <p:spPr>
          <a:xfrm>
            <a:off x="9413158" y="1003711"/>
            <a:ext cx="2116440" cy="3801240"/>
          </a:xfrm>
          <a:prstGeom prst="rect">
            <a:avLst/>
          </a:prstGeom>
          <a:ln w="0">
            <a:noFill/>
          </a:ln>
        </p:spPr>
      </p:pic>
      <p:sp>
        <p:nvSpPr>
          <p:cNvPr id="142" name="TextBox 4"/>
          <p:cNvSpPr/>
          <p:nvPr/>
        </p:nvSpPr>
        <p:spPr>
          <a:xfrm>
            <a:off x="8931087" y="5060978"/>
            <a:ext cx="3384376" cy="92333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horzOverflow="overflow" wrap="square" lIns="91440" tIns="45720" rIns="91440" bIns="45720" numCol="1" spcCol="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b="0" strike="noStrike" spc="-1" dirty="0" err="1">
                <a:latin typeface="Times New Roman" pitchFamily="18" charset="0"/>
                <a:cs typeface="Times New Roman" pitchFamily="18" charset="0"/>
              </a:rPr>
              <a:t>Бог</a:t>
            </a:r>
            <a:r>
              <a:rPr lang="en-US" b="0" strike="noStrike" spc="-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0" strike="noStrike" spc="-1" dirty="0" err="1">
                <a:latin typeface="Times New Roman" pitchFamily="18" charset="0"/>
                <a:cs typeface="Times New Roman" pitchFamily="18" charset="0"/>
              </a:rPr>
              <a:t>підприємницької</a:t>
            </a:r>
            <a:r>
              <a:rPr lang="en-US" b="0" strike="noStrike" spc="-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0" strike="noStrike" spc="-1" dirty="0" err="1">
                <a:latin typeface="Times New Roman" pitchFamily="18" charset="0"/>
                <a:cs typeface="Times New Roman" pitchFamily="18" charset="0"/>
              </a:rPr>
              <a:t>відваги</a:t>
            </a:r>
            <a:r>
              <a:rPr lang="en-US" b="0" strike="noStrike" spc="-1" dirty="0">
                <a:latin typeface="Times New Roman" pitchFamily="18" charset="0"/>
                <a:cs typeface="Times New Roman" pitchFamily="18" charset="0"/>
              </a:rPr>
              <a:t>, </a:t>
            </a:r>
            <a:endParaRPr lang="uk-UA" b="0" strike="noStrike" spc="-1" dirty="0">
              <a:latin typeface="Times New Roman" pitchFamily="18" charset="0"/>
              <a:cs typeface="Times New Roman" pitchFamily="18" charset="0"/>
            </a:endParaRPr>
          </a:p>
          <a:p>
            <a:pPr defTabSz="914400">
              <a:lnSpc>
                <a:spcPct val="100000"/>
              </a:lnSpc>
            </a:pPr>
            <a:r>
              <a:rPr lang="en-US" b="0" strike="noStrike" spc="-1" dirty="0" err="1">
                <a:latin typeface="Times New Roman" pitchFamily="18" charset="0"/>
                <a:cs typeface="Times New Roman" pitchFamily="18" charset="0"/>
              </a:rPr>
              <a:t>ділової</a:t>
            </a:r>
            <a:r>
              <a:rPr lang="en-US" b="0" strike="noStrike" spc="-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b="0" strike="noStrike" spc="-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0" strike="noStrike" spc="-1" dirty="0" err="1">
                <a:latin typeface="Times New Roman" pitchFamily="18" charset="0"/>
                <a:cs typeface="Times New Roman" pitchFamily="18" charset="0"/>
              </a:rPr>
              <a:t>спритності</a:t>
            </a:r>
            <a:r>
              <a:rPr lang="en-US" b="0" strike="noStrike" spc="-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b="0" strike="noStrike" spc="-1" dirty="0" err="1">
                <a:latin typeface="Times New Roman" pitchFamily="18" charset="0"/>
                <a:cs typeface="Times New Roman" pitchFamily="18" charset="0"/>
              </a:rPr>
              <a:t>успішної</a:t>
            </a:r>
            <a:r>
              <a:rPr lang="en-US" b="0" strike="noStrike" spc="-1" dirty="0">
                <a:latin typeface="Times New Roman" pitchFamily="18" charset="0"/>
                <a:cs typeface="Times New Roman" pitchFamily="18" charset="0"/>
              </a:rPr>
              <a:t> </a:t>
            </a:r>
            <a:endParaRPr lang="uk-UA" b="0" strike="noStrike" spc="-1" dirty="0">
              <a:latin typeface="Times New Roman" pitchFamily="18" charset="0"/>
              <a:cs typeface="Times New Roman" pitchFamily="18" charset="0"/>
            </a:endParaRPr>
          </a:p>
          <a:p>
            <a:pPr defTabSz="914400"/>
            <a:r>
              <a:rPr lang="en-US" spc="-1" dirty="0" err="1">
                <a:latin typeface="Times New Roman"/>
                <a:cs typeface="Times New Roman"/>
              </a:rPr>
              <a:t>комунікації</a:t>
            </a:r>
            <a:r>
              <a:rPr lang="en-US" spc="-1" dirty="0">
                <a:latin typeface="Times New Roman"/>
                <a:cs typeface="Times New Roman"/>
              </a:rPr>
              <a:t> </a:t>
            </a:r>
            <a:r>
              <a:rPr lang="en-US" sz="1700" spc="-1" dirty="0">
                <a:latin typeface="Times New Roman"/>
                <a:cs typeface="Times New Roman"/>
              </a:rPr>
              <a:t>—</a:t>
            </a:r>
            <a:r>
              <a:rPr lang="en-US" spc="-1" dirty="0">
                <a:latin typeface="Times New Roman"/>
                <a:cs typeface="Times New Roman"/>
              </a:rPr>
              <a:t> Меркурі</a:t>
            </a:r>
            <a:r>
              <a:rPr lang="en-US" sz="1600" spc="-1" dirty="0">
                <a:latin typeface="Arial"/>
                <a:cs typeface="Arial"/>
              </a:rPr>
              <a:t>й</a:t>
            </a:r>
            <a:endParaRPr lang="uk-UA" sz="1600" b="0" strike="noStrike" spc="-1" dirty="0">
              <a:latin typeface="Arial"/>
            </a:endParaRPr>
          </a:p>
        </p:txBody>
      </p:sp>
      <p:pic>
        <p:nvPicPr>
          <p:cNvPr id="1026" name="Picture 2" descr="Меркурій - це також найменша планета Сонячної систем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08" y="0"/>
            <a:ext cx="4471306" cy="2973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трілка: угору 3">
            <a:extLst>
              <a:ext uri="{FF2B5EF4-FFF2-40B4-BE49-F238E27FC236}">
                <a16:creationId xmlns:a16="http://schemas.microsoft.com/office/drawing/2014/main" id="{98A7EBD8-2524-F14C-4693-3A4BE6B1FBAA}"/>
              </a:ext>
            </a:extLst>
          </p:cNvPr>
          <p:cNvSpPr/>
          <p:nvPr/>
        </p:nvSpPr>
        <p:spPr>
          <a:xfrm>
            <a:off x="870857" y="1523999"/>
            <a:ext cx="87085" cy="391885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D92D60F-BFFD-48DC-2CFC-1D04578D7239}"/>
              </a:ext>
            </a:extLst>
          </p:cNvPr>
          <p:cNvSpPr txBox="1"/>
          <p:nvPr/>
        </p:nvSpPr>
        <p:spPr>
          <a:xfrm>
            <a:off x="566057" y="1915885"/>
            <a:ext cx="783771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uk-UA" sz="1000" dirty="0">
                <a:solidFill>
                  <a:schemeClr val="accent1"/>
                </a:solidFill>
              </a:rPr>
              <a:t>Меркурій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PlaceHolder 2"/>
          <p:cNvSpPr>
            <a:spLocks noGrp="1"/>
          </p:cNvSpPr>
          <p:nvPr>
            <p:ph idx="4294967295"/>
          </p:nvPr>
        </p:nvSpPr>
        <p:spPr>
          <a:xfrm>
            <a:off x="383502" y="804838"/>
            <a:ext cx="7584706" cy="4424362"/>
          </a:xfrm>
          <a:prstGeom prst="rect">
            <a:avLst/>
          </a:prstGeom>
          <a:noFill/>
          <a:ln w="0">
            <a:noFill/>
          </a:ln>
        </p:spPr>
        <p:txBody>
          <a:bodyPr lIns="109800" tIns="109800" rIns="109800" bIns="91440" anchor="t">
            <a:noAutofit/>
          </a:bodyPr>
          <a:lstStyle/>
          <a:p>
            <a:pPr indent="0">
              <a:lnSpc>
                <a:spcPct val="100000"/>
              </a:lnSpc>
              <a:spcBef>
                <a:spcPts val="930"/>
              </a:spcBef>
              <a:buNone/>
              <a:tabLst>
                <a:tab pos="0" algn="l"/>
              </a:tabLst>
            </a:pPr>
            <a:r>
              <a:rPr lang="uk-UA" sz="2800" b="1" strike="noStrike" spc="145" dirty="0">
                <a:latin typeface="Times New Roman"/>
                <a:ea typeface="Meiryo"/>
              </a:rPr>
              <a:t>Перше спостереження </a:t>
            </a:r>
            <a:r>
              <a:rPr lang="uk-UA" sz="2800" b="1" spc="145" dirty="0">
                <a:latin typeface="Times New Roman"/>
                <a:ea typeface="Meiryo"/>
              </a:rPr>
              <a:t>Меркурія в телескоп  </a:t>
            </a:r>
            <a:r>
              <a:rPr lang="uk-UA" sz="2800" b="1" strike="noStrike" spc="145" dirty="0">
                <a:latin typeface="Times New Roman"/>
                <a:ea typeface="Meiryo"/>
              </a:rPr>
              <a:t>було зроблено італійським вченим </a:t>
            </a:r>
            <a:r>
              <a:rPr lang="uk-UA" sz="2800" b="1" strike="noStrike" spc="145" dirty="0">
                <a:solidFill>
                  <a:srgbClr val="FFFF00"/>
                </a:solidFill>
                <a:latin typeface="Times New Roman"/>
                <a:ea typeface="Meiryo"/>
              </a:rPr>
              <a:t>Галілео Галілеєм</a:t>
            </a:r>
            <a:r>
              <a:rPr lang="uk-UA" sz="2800" b="1" spc="145" dirty="0">
                <a:solidFill>
                  <a:srgbClr val="FFFF00"/>
                </a:solidFill>
                <a:latin typeface="Times New Roman"/>
                <a:ea typeface="Meiryo"/>
              </a:rPr>
              <a:t> </a:t>
            </a:r>
            <a:r>
              <a:rPr lang="uk-UA" sz="2800" b="1" strike="noStrike" spc="145" dirty="0">
                <a:solidFill>
                  <a:srgbClr val="FFFF00"/>
                </a:solidFill>
                <a:latin typeface="Times New Roman"/>
                <a:ea typeface="Meiryo"/>
              </a:rPr>
              <a:t> у 1610 році.</a:t>
            </a:r>
            <a:endParaRPr lang="uk-UA" sz="2800" b="1" strike="noStrike" spc="145" dirty="0">
              <a:solidFill>
                <a:srgbClr val="FFFF00"/>
              </a:solidFill>
              <a:latin typeface="Times New Roman"/>
              <a:ea typeface="Meiryo"/>
              <a:cs typeface="Times New Roman"/>
            </a:endParaRPr>
          </a:p>
          <a:p>
            <a:pPr indent="0">
              <a:lnSpc>
                <a:spcPct val="100000"/>
              </a:lnSpc>
              <a:spcBef>
                <a:spcPts val="930"/>
              </a:spcBef>
              <a:buNone/>
              <a:tabLst>
                <a:tab pos="0" algn="l"/>
              </a:tabLst>
            </a:pPr>
            <a:r>
              <a:rPr lang="uk-UA" sz="2800" b="1" strike="noStrike" spc="145" dirty="0">
                <a:latin typeface="Times New Roman"/>
                <a:ea typeface="Meiryo"/>
                <a:cs typeface="Times New Roman"/>
              </a:rPr>
              <a:t>	Він відкрив</a:t>
            </a:r>
            <a:r>
              <a:rPr lang="uk-UA" sz="2800" b="1" spc="145" dirty="0">
                <a:latin typeface="Times New Roman"/>
                <a:ea typeface="Meiryo"/>
                <a:cs typeface="Times New Roman"/>
              </a:rPr>
              <a:t> </a:t>
            </a:r>
            <a:r>
              <a:rPr lang="uk-UA" sz="2800" b="1" strike="noStrike" spc="145" dirty="0">
                <a:latin typeface="Times New Roman"/>
                <a:ea typeface="Meiryo"/>
                <a:cs typeface="Times New Roman"/>
              </a:rPr>
              <a:t> фази Венери,</a:t>
            </a:r>
            <a:r>
              <a:rPr lang="uk-UA" sz="2800" b="1" spc="145" dirty="0">
                <a:solidFill>
                  <a:srgbClr val="FFFF00"/>
                </a:solidFill>
                <a:latin typeface="Times New Roman"/>
                <a:ea typeface="Meiryo"/>
                <a:cs typeface="Times New Roman"/>
              </a:rPr>
              <a:t> </a:t>
            </a:r>
            <a:endParaRPr lang="uk-UA" sz="2800" b="1" strike="noStrike" spc="145" dirty="0">
              <a:solidFill>
                <a:srgbClr val="FFFF00"/>
              </a:solidFill>
              <a:latin typeface="Times New Roman" pitchFamily="18" charset="0"/>
              <a:ea typeface="Meiryo"/>
              <a:cs typeface="Times New Roman" pitchFamily="18" charset="0"/>
            </a:endParaRPr>
          </a:p>
          <a:p>
            <a:pPr indent="0">
              <a:lnSpc>
                <a:spcPct val="100000"/>
              </a:lnSpc>
              <a:spcBef>
                <a:spcPts val="930"/>
              </a:spcBef>
              <a:buNone/>
              <a:tabLst>
                <a:tab pos="0" algn="l"/>
              </a:tabLst>
            </a:pPr>
            <a:r>
              <a:rPr lang="uk-UA" sz="2800" b="1" strike="noStrike" spc="145" dirty="0">
                <a:latin typeface="Times New Roman"/>
                <a:ea typeface="Meiryo"/>
                <a:cs typeface="Times New Roman"/>
              </a:rPr>
              <a:t>але</a:t>
            </a:r>
            <a:r>
              <a:rPr lang="uk-UA" sz="2800" b="1" strike="noStrike" spc="145" dirty="0">
                <a:solidFill>
                  <a:srgbClr val="FFFF00"/>
                </a:solidFill>
                <a:latin typeface="Times New Roman"/>
                <a:ea typeface="Meiryo"/>
                <a:cs typeface="Times New Roman"/>
              </a:rPr>
              <a:t> його телескоп був недостатньо потужним,</a:t>
            </a:r>
            <a:r>
              <a:rPr lang="uk-UA" sz="2800" b="1" spc="145" dirty="0">
                <a:solidFill>
                  <a:srgbClr val="FFFF00"/>
                </a:solidFill>
                <a:latin typeface="Times New Roman"/>
                <a:ea typeface="Meiryo"/>
                <a:cs typeface="Times New Roman"/>
              </a:rPr>
              <a:t> </a:t>
            </a:r>
            <a:endParaRPr lang="uk-UA" sz="2800" b="1" strike="noStrike" spc="145" dirty="0">
              <a:solidFill>
                <a:srgbClr val="FFFF00"/>
              </a:solidFill>
              <a:latin typeface="Times New Roman" pitchFamily="18" charset="0"/>
              <a:ea typeface="Meiryo"/>
              <a:cs typeface="Times New Roman" pitchFamily="18" charset="0"/>
            </a:endParaRPr>
          </a:p>
          <a:p>
            <a:pPr indent="0">
              <a:lnSpc>
                <a:spcPct val="100000"/>
              </a:lnSpc>
              <a:spcBef>
                <a:spcPts val="930"/>
              </a:spcBef>
              <a:buNone/>
              <a:tabLst>
                <a:tab pos="0" algn="l"/>
              </a:tabLst>
            </a:pPr>
            <a:r>
              <a:rPr lang="uk-UA" sz="2800" b="1" strike="noStrike" spc="145" dirty="0">
                <a:solidFill>
                  <a:srgbClr val="FFFF00"/>
                </a:solidFill>
                <a:latin typeface="Times New Roman"/>
                <a:ea typeface="Meiryo"/>
                <a:cs typeface="Times New Roman"/>
              </a:rPr>
              <a:t>щоб спостерігати фази Меркурія. </a:t>
            </a:r>
            <a:endParaRPr lang="uk-UA" sz="2800" b="1" strike="noStrike" spc="-1" dirty="0">
              <a:solidFill>
                <a:srgbClr val="FFFF00"/>
              </a:solidFill>
              <a:latin typeface="Times New Roman"/>
              <a:cs typeface="Times New Roman"/>
            </a:endParaRPr>
          </a:p>
        </p:txBody>
      </p:sp>
      <p:pic>
        <p:nvPicPr>
          <p:cNvPr id="145" name="Рисунок 3" descr="Зображення, що містить Обличчя людини, Борода людини, портрет, картина&#10;&#10;Опис створено автоматично"/>
          <p:cNvPicPr/>
          <p:nvPr/>
        </p:nvPicPr>
        <p:blipFill>
          <a:blip r:embed="rId3"/>
          <a:stretch/>
        </p:blipFill>
        <p:spPr>
          <a:xfrm>
            <a:off x="8262083" y="836712"/>
            <a:ext cx="3384720" cy="4157640"/>
          </a:xfrm>
          <a:prstGeom prst="rect">
            <a:avLst/>
          </a:prstGeom>
          <a:ln w="0">
            <a:noFill/>
          </a:ln>
        </p:spPr>
      </p:pic>
      <p:sp>
        <p:nvSpPr>
          <p:cNvPr id="2" name="Прямокутник 1"/>
          <p:cNvSpPr/>
          <p:nvPr/>
        </p:nvSpPr>
        <p:spPr>
          <a:xfrm>
            <a:off x="7968208" y="5229200"/>
            <a:ext cx="316835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200" b="1">
                <a:latin typeface="Times New Roman" pitchFamily="18" charset="0"/>
                <a:cs typeface="Times New Roman" pitchFamily="18" charset="0"/>
              </a:rPr>
              <a:t>(1564-1642)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4000"/>
                <a:satMod val="80000"/>
                <a:lumMod val="106000"/>
              </a:schemeClr>
            </a:gs>
            <a:gs pos="100000">
              <a:schemeClr val="bg1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Rectangle 152">
            <a:extLst>
              <a:ext uri="{FF2B5EF4-FFF2-40B4-BE49-F238E27FC236}">
                <a16:creationId xmlns:a16="http://schemas.microsoft.com/office/drawing/2014/main" id="{130B326A-C054-4820-AFCA-FCB009ABC6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622291"/>
            <a:ext cx="12192000" cy="250598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>
                  <a:alpha val="80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uk-UA"/>
          </a:p>
        </p:txBody>
      </p:sp>
      <p:pic>
        <p:nvPicPr>
          <p:cNvPr id="155" name="Picture 154">
            <a:extLst>
              <a:ext uri="{FF2B5EF4-FFF2-40B4-BE49-F238E27FC236}">
                <a16:creationId xmlns:a16="http://schemas.microsoft.com/office/drawing/2014/main" id="{E265DFC7-1B2A-4A32-9C43-C48EA6FF61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29338"/>
            <a:ext cx="12192000" cy="742950"/>
          </a:xfrm>
          <a:prstGeom prst="rect">
            <a:avLst/>
          </a:prstGeom>
        </p:spPr>
      </p:pic>
      <p:cxnSp>
        <p:nvCxnSpPr>
          <p:cNvPr id="157" name="Straight Connector 156">
            <a:extLst>
              <a:ext uri="{FF2B5EF4-FFF2-40B4-BE49-F238E27FC236}">
                <a16:creationId xmlns:a16="http://schemas.microsoft.com/office/drawing/2014/main" id="{853B328C-A402-44DE-AABB-9BFBB66176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8142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8" name="Рисунок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 rotWithShape="1">
          <a:blip r:embed="rId4"/>
          <a:srcRect l="8065" r="21109"/>
          <a:stretch/>
        </p:blipFill>
        <p:spPr>
          <a:xfrm>
            <a:off x="8760296" y="332656"/>
            <a:ext cx="2943119" cy="4032448"/>
          </a:xfrm>
          <a:prstGeom prst="rect">
            <a:avLst/>
          </a:prstGeom>
        </p:spPr>
      </p:pic>
      <p:sp>
        <p:nvSpPr>
          <p:cNvPr id="147" name="PlaceHolder 2"/>
          <p:cNvSpPr>
            <a:spLocks noGrp="1"/>
          </p:cNvSpPr>
          <p:nvPr>
            <p:ph idx="4294967295"/>
          </p:nvPr>
        </p:nvSpPr>
        <p:spPr>
          <a:xfrm>
            <a:off x="528178" y="68191"/>
            <a:ext cx="7981123" cy="582014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914400" lvl="2" indent="0">
              <a:lnSpc>
                <a:spcPct val="110000"/>
              </a:lnSpc>
              <a:spcBef>
                <a:spcPts val="930"/>
              </a:spcBef>
              <a:buNone/>
              <a:tabLst>
                <a:tab pos="0" algn="l"/>
              </a:tabLst>
            </a:pPr>
            <a:r>
              <a:rPr lang="en-US" sz="2800" b="1" strike="noStrike" spc="145" dirty="0">
                <a:solidFill>
                  <a:srgbClr val="FFFF00"/>
                </a:solidFill>
              </a:rPr>
              <a:t>Існує легенда, </a:t>
            </a:r>
            <a:r>
              <a:rPr lang="en-US" sz="2800" b="1" strike="noStrike" spc="145" dirty="0"/>
              <a:t>ніби </a:t>
            </a:r>
            <a:r>
              <a:rPr lang="uk-UA" sz="2800" b="1" strike="noStrike" spc="145" dirty="0"/>
              <a:t>польський астроном</a:t>
            </a:r>
            <a:r>
              <a:rPr lang="uk-UA" sz="2800" b="1" spc="145" dirty="0"/>
              <a:t> </a:t>
            </a:r>
            <a:r>
              <a:rPr lang="en-US" sz="2800" b="1" strike="noStrike" spc="145" dirty="0">
                <a:solidFill>
                  <a:srgbClr val="FFFF00"/>
                </a:solidFill>
              </a:rPr>
              <a:t>Микола</a:t>
            </a:r>
            <a:r>
              <a:rPr lang="uk-UA" sz="2800" b="1" strike="noStrike" spc="145" dirty="0">
                <a:solidFill>
                  <a:srgbClr val="FFFF00"/>
                </a:solidFill>
              </a:rPr>
              <a:t>й</a:t>
            </a:r>
            <a:r>
              <a:rPr lang="en-US" sz="2800" b="1" strike="noStrike" spc="145" dirty="0">
                <a:solidFill>
                  <a:srgbClr val="FFFF00"/>
                </a:solidFill>
              </a:rPr>
              <a:t> Коперник</a:t>
            </a:r>
            <a:r>
              <a:rPr lang="en-US" sz="2800" b="1" strike="noStrike" spc="145" dirty="0"/>
              <a:t> </a:t>
            </a:r>
            <a:endParaRPr lang="uk-UA" sz="2800" b="1" strike="noStrike" spc="145" dirty="0"/>
          </a:p>
          <a:p>
            <a:pPr marL="914400" lvl="2" indent="0">
              <a:lnSpc>
                <a:spcPct val="110000"/>
              </a:lnSpc>
              <a:spcBef>
                <a:spcPts val="930"/>
              </a:spcBef>
              <a:buNone/>
              <a:tabLst>
                <a:tab pos="0" algn="l"/>
              </a:tabLst>
            </a:pPr>
            <a:r>
              <a:rPr lang="en-US" sz="2800" b="1" strike="noStrike" spc="145" dirty="0"/>
              <a:t>за усе своє життя жодного разу не бачив Меркурій, </a:t>
            </a:r>
            <a:r>
              <a:rPr lang="uk-UA" sz="2800" b="1" strike="noStrike" spc="145" dirty="0"/>
              <a:t>бо він</a:t>
            </a:r>
            <a:r>
              <a:rPr lang="uk-UA" sz="2800" b="1" spc="145" dirty="0"/>
              <a:t> </a:t>
            </a:r>
            <a:r>
              <a:rPr lang="en-US" sz="2800" b="1" strike="noStrike" spc="145" dirty="0"/>
              <a:t> постійно ховається в промінні Сонця.</a:t>
            </a:r>
            <a:r>
              <a:rPr lang="en-US" sz="2800" b="1" spc="145" dirty="0"/>
              <a:t> </a:t>
            </a:r>
            <a:endParaRPr lang="uk-UA" sz="2800" b="1" strike="noStrike" spc="145" dirty="0"/>
          </a:p>
          <a:p>
            <a:pPr marL="0" indent="0" algn="ctr">
              <a:lnSpc>
                <a:spcPct val="110000"/>
              </a:lnSpc>
              <a:spcBef>
                <a:spcPts val="930"/>
              </a:spcBef>
              <a:buNone/>
              <a:tabLst>
                <a:tab pos="0" algn="l"/>
              </a:tabLst>
            </a:pPr>
            <a:r>
              <a:rPr lang="en-US" sz="2800" b="1" strike="noStrike" spc="145" dirty="0">
                <a:solidFill>
                  <a:srgbClr val="FFFF00"/>
                </a:solidFill>
              </a:rPr>
              <a:t>Дійсно, в безсмертній праці Коперника</a:t>
            </a:r>
            <a:r>
              <a:rPr lang="en-US" sz="2800" b="1" spc="145" dirty="0">
                <a:solidFill>
                  <a:srgbClr val="FFFF00"/>
                </a:solidFill>
              </a:rPr>
              <a:t> </a:t>
            </a:r>
            <a:endParaRPr lang="uk-UA" sz="2800" b="1" strike="noStrike" spc="145" dirty="0">
              <a:solidFill>
                <a:srgbClr val="FFFF00"/>
              </a:solidFill>
            </a:endParaRPr>
          </a:p>
          <a:p>
            <a:pPr marL="0" indent="0">
              <a:lnSpc>
                <a:spcPct val="110000"/>
              </a:lnSpc>
              <a:spcBef>
                <a:spcPts val="930"/>
              </a:spcBef>
              <a:buNone/>
              <a:tabLst>
                <a:tab pos="0" algn="l"/>
              </a:tabLst>
            </a:pPr>
            <a:r>
              <a:rPr lang="en-US" sz="2400" b="1" strike="noStrike" spc="145" dirty="0"/>
              <a:t>"Про обертання небесних сфер" не наводитися ні одного спостереження цієї планети, виконаного ним самим.</a:t>
            </a:r>
            <a:r>
              <a:rPr lang="en-US" sz="2400" b="1" spc="145" dirty="0"/>
              <a:t> </a:t>
            </a:r>
            <a:endParaRPr lang="uk-UA" sz="2400" b="1" spc="145" dirty="0"/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145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Rockwell"/>
                <a:ea typeface="+mn-ea"/>
                <a:cs typeface="+mn-cs"/>
              </a:rPr>
              <a:t>В своїх розрахунках руху </a:t>
            </a:r>
            <a:r>
              <a:rPr kumimoji="0" lang="en-US" sz="2400" b="1" i="0" u="none" strike="noStrike" kern="1200" cap="none" spc="145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/>
                <a:ea typeface="+mn-ea"/>
                <a:cs typeface="+mn-cs"/>
              </a:rPr>
              <a:t>Меркурія Коперник</a:t>
            </a:r>
            <a:endParaRPr kumimoji="0" lang="uk-UA" sz="2400" b="1" i="0" u="none" strike="noStrike" kern="1200" cap="none" spc="145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145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Rockwell"/>
                <a:ea typeface="+mn-ea"/>
                <a:cs typeface="+mn-cs"/>
              </a:rPr>
              <a:t>використову</a:t>
            </a:r>
            <a:r>
              <a:rPr kumimoji="0" lang="uk-UA" sz="2400" b="1" i="0" u="none" strike="noStrike" kern="1200" cap="none" spc="145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Rockwell"/>
                <a:ea typeface="+mn-ea"/>
                <a:cs typeface="+mn-cs"/>
              </a:rPr>
              <a:t>вав</a:t>
            </a:r>
            <a:r>
              <a:rPr kumimoji="0" lang="en-US" sz="2400" b="1" i="0" u="none" strike="noStrike" kern="1200" cap="none" spc="145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Rockwell"/>
                <a:ea typeface="+mn-ea"/>
                <a:cs typeface="+mn-cs"/>
              </a:rPr>
              <a:t> </a:t>
            </a:r>
            <a:r>
              <a:rPr kumimoji="0" lang="uk-UA" sz="2400" b="1" i="0" u="none" strike="noStrike" kern="1200" cap="none" spc="145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ea typeface="+mn-ea"/>
                <a:cs typeface="+mn-cs"/>
              </a:rPr>
              <a:t>спостереження  </a:t>
            </a:r>
            <a:r>
              <a:rPr kumimoji="0" lang="en-US" sz="2400" b="1" i="0" u="none" strike="noStrike" kern="1200" cap="none" spc="145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Rockwell"/>
                <a:ea typeface="+mn-ea"/>
                <a:cs typeface="+mn-cs"/>
              </a:rPr>
              <a:t>сучасника</a:t>
            </a:r>
            <a:r>
              <a:rPr kumimoji="0" lang="uk-UA" sz="2400" b="1" i="0" u="none" strike="noStrike" kern="1200" cap="none" spc="145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145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Rockwell"/>
                <a:ea typeface="+mn-ea"/>
                <a:cs typeface="+mn-cs"/>
              </a:rPr>
              <a:t>Птоломея</a:t>
            </a:r>
            <a:r>
              <a:rPr kumimoji="0" lang="uk-UA" sz="2400" b="1" i="0" u="none" strike="noStrike" kern="1200" cap="none" spc="145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ea typeface="+mn-ea"/>
                <a:cs typeface="+mn-cs"/>
              </a:rPr>
              <a:t> – </a:t>
            </a:r>
            <a:r>
              <a:rPr kumimoji="0" lang="en-US" sz="2400" b="1" i="0" u="none" strike="noStrike" kern="1200" cap="none" spc="145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Rockwell"/>
                <a:ea typeface="+mn-ea"/>
                <a:cs typeface="+mn-cs"/>
              </a:rPr>
              <a:t>Теона</a:t>
            </a:r>
            <a:endParaRPr kumimoji="0" lang="uk-UA" sz="2400" b="1" i="0" u="none" strike="noStrike" kern="1200" cap="none" spc="145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0" indent="0">
              <a:lnSpc>
                <a:spcPct val="110000"/>
              </a:lnSpc>
              <a:spcBef>
                <a:spcPts val="930"/>
              </a:spcBef>
              <a:buNone/>
              <a:tabLst>
                <a:tab pos="0" algn="l"/>
              </a:tabLst>
            </a:pPr>
            <a:endParaRPr lang="en-US" sz="2400" b="1" strike="noStrike" spc="-1" dirty="0"/>
          </a:p>
        </p:txBody>
      </p:sp>
      <p:sp>
        <p:nvSpPr>
          <p:cNvPr id="3" name="Прямокутник 2"/>
          <p:cNvSpPr/>
          <p:nvPr/>
        </p:nvSpPr>
        <p:spPr>
          <a:xfrm>
            <a:off x="9264351" y="4527025"/>
            <a:ext cx="243906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>
                <a:latin typeface="Times New Roman" pitchFamily="18" charset="0"/>
                <a:cs typeface="Times New Roman" pitchFamily="18" charset="0"/>
              </a:rPr>
              <a:t>(1473-1543)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PlaceHolder 2"/>
          <p:cNvSpPr>
            <a:spLocks noGrp="1"/>
          </p:cNvSpPr>
          <p:nvPr>
            <p:ph idx="4294967295"/>
          </p:nvPr>
        </p:nvSpPr>
        <p:spPr>
          <a:xfrm>
            <a:off x="41005" y="142433"/>
            <a:ext cx="7009454" cy="5289444"/>
          </a:xfrm>
          <a:prstGeom prst="rect">
            <a:avLst/>
          </a:prstGeom>
        </p:spPr>
        <p:txBody>
          <a:bodyPr vert="horz" lIns="0" tIns="45720" rIns="0" bIns="45720" rtlCol="0" anchor="t">
            <a:normAutofit fontScale="92500" lnSpcReduction="20000"/>
          </a:bodyPr>
          <a:lstStyle/>
          <a:p>
            <a:pPr indent="0" algn="ctr">
              <a:buNone/>
              <a:tabLst>
                <a:tab pos="0" algn="l"/>
              </a:tabLst>
            </a:pPr>
            <a:r>
              <a:rPr lang="en-US" sz="2600" b="0" strike="noStrike" spc="-1" dirty="0">
                <a:solidFill>
                  <a:srgbClr val="FFFF00"/>
                </a:solidFill>
                <a:latin typeface="Times New Roman"/>
                <a:cs typeface="Times New Roman"/>
              </a:rPr>
              <a:t> </a:t>
            </a:r>
            <a:r>
              <a:rPr lang="en-US" sz="2600" b="1" strike="noStrike" spc="-1" dirty="0">
                <a:solidFill>
                  <a:srgbClr val="FFFF00"/>
                </a:solidFill>
                <a:latin typeface="Times New Roman"/>
                <a:cs typeface="Times New Roman"/>
              </a:rPr>
              <a:t>«Марінер-10»</a:t>
            </a:r>
            <a:r>
              <a:rPr lang="uk-UA" sz="2600" b="1" strike="noStrike" spc="-1" dirty="0">
                <a:solidFill>
                  <a:srgbClr val="FFFF00"/>
                </a:solidFill>
                <a:latin typeface="Times New Roman"/>
                <a:cs typeface="Times New Roman"/>
              </a:rPr>
              <a:t> був</a:t>
            </a:r>
            <a:r>
              <a:rPr lang="en-US" sz="2600" b="1" strike="noStrike" spc="-1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lang="uk-UA" sz="2600" b="1" strike="noStrike" spc="-1" dirty="0">
                <a:solidFill>
                  <a:srgbClr val="FFFF00"/>
                </a:solidFill>
                <a:latin typeface="Times New Roman"/>
                <a:cs typeface="Times New Roman"/>
              </a:rPr>
              <a:t>першим </a:t>
            </a:r>
            <a:r>
              <a:rPr lang="en-US" sz="2600" b="1" strike="noStrike" spc="-1" dirty="0" err="1">
                <a:solidFill>
                  <a:srgbClr val="FFFF00"/>
                </a:solidFill>
                <a:latin typeface="Times New Roman"/>
                <a:cs typeface="Times New Roman"/>
              </a:rPr>
              <a:t>відправленим</a:t>
            </a:r>
            <a:r>
              <a:rPr lang="uk-UA" sz="2600" b="1" spc="-1" dirty="0">
                <a:solidFill>
                  <a:srgbClr val="FFFF00"/>
                </a:solidFill>
                <a:latin typeface="Times New Roman"/>
                <a:cs typeface="Times New Roman"/>
              </a:rPr>
              <a:t> </a:t>
            </a:r>
            <a:r>
              <a:rPr lang="en-US" sz="2600" b="1" strike="noStrike" spc="-1" dirty="0">
                <a:solidFill>
                  <a:srgbClr val="FFFF00"/>
                </a:solidFill>
                <a:latin typeface="Times New Roman"/>
                <a:cs typeface="Times New Roman"/>
              </a:rPr>
              <a:t> NASA 3 </a:t>
            </a:r>
            <a:r>
              <a:rPr lang="uk-UA" sz="2600" b="1" strike="noStrike" spc="-1" dirty="0">
                <a:solidFill>
                  <a:srgbClr val="FFFF00"/>
                </a:solidFill>
                <a:latin typeface="Times New Roman"/>
                <a:cs typeface="Times New Roman"/>
              </a:rPr>
              <a:t> листопада 1973 року до</a:t>
            </a:r>
            <a:r>
              <a:rPr lang="uk-UA" sz="2600" b="1" spc="-1" dirty="0">
                <a:solidFill>
                  <a:srgbClr val="FFFF00"/>
                </a:solidFill>
                <a:latin typeface="Times New Roman"/>
                <a:cs typeface="Times New Roman"/>
              </a:rPr>
              <a:t> </a:t>
            </a:r>
            <a:r>
              <a:rPr lang="en-US" sz="2600" b="1" strike="noStrike" spc="-1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lang="en-US" sz="2600" b="1" strike="noStrike" spc="-1" dirty="0" err="1">
                <a:solidFill>
                  <a:srgbClr val="FFFF00"/>
                </a:solidFill>
                <a:latin typeface="Times New Roman"/>
                <a:cs typeface="Times New Roman"/>
              </a:rPr>
              <a:t>Меркурі</a:t>
            </a:r>
            <a:r>
              <a:rPr lang="uk-UA" sz="2600" b="1" strike="noStrike" spc="-1" dirty="0">
                <a:solidFill>
                  <a:srgbClr val="FFFF00"/>
                </a:solidFill>
                <a:latin typeface="Times New Roman"/>
                <a:cs typeface="Times New Roman"/>
              </a:rPr>
              <a:t>я</a:t>
            </a:r>
            <a:r>
              <a:rPr lang="uk-UA" sz="2600" b="1" spc="-1" dirty="0">
                <a:solidFill>
                  <a:srgbClr val="FFFF00"/>
                </a:solidFill>
                <a:latin typeface="Times New Roman"/>
                <a:cs typeface="Times New Roman"/>
              </a:rPr>
              <a:t> космічним апаратом.</a:t>
            </a:r>
            <a:endParaRPr lang="uk-UA" sz="2600" b="1" spc="-1" dirty="0">
              <a:latin typeface="Times New Roman"/>
              <a:cs typeface="Times New Roman"/>
            </a:endParaRPr>
          </a:p>
          <a:p>
            <a:pPr indent="0" algn="ctr">
              <a:buNone/>
              <a:tabLst>
                <a:tab pos="0" algn="l"/>
              </a:tabLst>
            </a:pPr>
            <a:r>
              <a:rPr lang="uk-UA" sz="3000" b="1" spc="-1" dirty="0">
                <a:latin typeface="Times New Roman"/>
                <a:cs typeface="Times New Roman"/>
              </a:rPr>
              <a:t>Він першим</a:t>
            </a:r>
            <a:r>
              <a:rPr lang="uk-UA" sz="1800" b="1" spc="-1" dirty="0">
                <a:latin typeface="Times New Roman"/>
                <a:cs typeface="Times New Roman"/>
              </a:rPr>
              <a:t>:</a:t>
            </a:r>
            <a:endParaRPr lang="uk-UA" sz="1800" b="1" strike="noStrike" spc="-1" dirty="0">
              <a:latin typeface="Times New Roman"/>
              <a:cs typeface="Times New Roman"/>
            </a:endParaRPr>
          </a:p>
          <a:p>
            <a:pPr marL="685800" indent="-457200">
              <a:buFont typeface="+mj-lt"/>
              <a:buAutoNum type="arabicPeriod"/>
              <a:tabLst>
                <a:tab pos="0" algn="l"/>
              </a:tabLst>
            </a:pPr>
            <a:r>
              <a:rPr lang="en-US" sz="2600" b="1" spc="-1" dirty="0" err="1">
                <a:latin typeface="Times New Roman"/>
                <a:cs typeface="Times New Roman"/>
              </a:rPr>
              <a:t>Дослідж</a:t>
            </a:r>
            <a:r>
              <a:rPr lang="uk-UA" sz="2600" b="1" strike="noStrike" spc="-1" dirty="0" err="1">
                <a:latin typeface="Times New Roman"/>
                <a:cs typeface="Times New Roman"/>
              </a:rPr>
              <a:t>ував</a:t>
            </a:r>
            <a:r>
              <a:rPr lang="uk-UA" sz="2600" b="1" spc="-1" dirty="0">
                <a:latin typeface="Times New Roman"/>
                <a:cs typeface="Times New Roman"/>
              </a:rPr>
              <a:t> </a:t>
            </a:r>
            <a:r>
              <a:rPr lang="en-US" sz="2600" b="1" strike="noStrike" spc="-1" dirty="0">
                <a:latin typeface="Times New Roman"/>
                <a:cs typeface="Times New Roman"/>
              </a:rPr>
              <a:t> </a:t>
            </a:r>
            <a:r>
              <a:rPr lang="en-US" sz="2600" b="1" strike="noStrike" spc="-1" dirty="0" err="1">
                <a:latin typeface="Times New Roman"/>
                <a:cs typeface="Times New Roman"/>
              </a:rPr>
              <a:t>дв</a:t>
            </a:r>
            <a:r>
              <a:rPr lang="uk-UA" sz="2600" b="1" strike="noStrike" spc="-1" dirty="0">
                <a:latin typeface="Times New Roman"/>
                <a:cs typeface="Times New Roman"/>
              </a:rPr>
              <a:t>і</a:t>
            </a:r>
            <a:r>
              <a:rPr lang="en-US" sz="2600" b="1" strike="noStrike" spc="-1" dirty="0">
                <a:latin typeface="Times New Roman"/>
                <a:cs typeface="Times New Roman"/>
              </a:rPr>
              <a:t> </a:t>
            </a:r>
            <a:r>
              <a:rPr lang="en-US" sz="2600" b="1" strike="noStrike" spc="-1" dirty="0" err="1">
                <a:latin typeface="Times New Roman"/>
                <a:cs typeface="Times New Roman"/>
              </a:rPr>
              <a:t>планет</a:t>
            </a:r>
            <a:r>
              <a:rPr lang="uk-UA" sz="2600" b="1" strike="noStrike" spc="-1" dirty="0">
                <a:latin typeface="Times New Roman"/>
                <a:cs typeface="Times New Roman"/>
              </a:rPr>
              <a:t>и</a:t>
            </a:r>
            <a:r>
              <a:rPr lang="en-US" sz="2600" b="1" strike="noStrike" spc="-1" dirty="0">
                <a:latin typeface="Times New Roman"/>
                <a:cs typeface="Times New Roman"/>
              </a:rPr>
              <a:t> </a:t>
            </a:r>
            <a:r>
              <a:rPr lang="en-US" sz="2600" b="1" strike="noStrike" spc="-1" dirty="0" err="1">
                <a:latin typeface="Times New Roman"/>
                <a:cs typeface="Times New Roman"/>
              </a:rPr>
              <a:t>під</a:t>
            </a:r>
            <a:r>
              <a:rPr lang="en-US" sz="2600" b="1" strike="noStrike" spc="-1" dirty="0">
                <a:latin typeface="Times New Roman"/>
                <a:cs typeface="Times New Roman"/>
              </a:rPr>
              <a:t> </a:t>
            </a:r>
            <a:r>
              <a:rPr lang="en-US" sz="2600" b="1" strike="noStrike" spc="-1" dirty="0" err="1">
                <a:latin typeface="Times New Roman"/>
                <a:cs typeface="Times New Roman"/>
              </a:rPr>
              <a:t>час</a:t>
            </a:r>
            <a:r>
              <a:rPr lang="en-US" sz="2600" b="1" strike="noStrike" spc="-1" dirty="0">
                <a:latin typeface="Times New Roman"/>
                <a:cs typeface="Times New Roman"/>
              </a:rPr>
              <a:t> </a:t>
            </a:r>
            <a:r>
              <a:rPr lang="en-US" sz="2600" b="1" strike="noStrike" spc="-1" dirty="0" err="1">
                <a:latin typeface="Times New Roman"/>
                <a:cs typeface="Times New Roman"/>
              </a:rPr>
              <a:t>однієї</a:t>
            </a:r>
            <a:r>
              <a:rPr lang="en-US" sz="2600" b="1" strike="noStrike" spc="-1" dirty="0">
                <a:latin typeface="Times New Roman"/>
                <a:cs typeface="Times New Roman"/>
              </a:rPr>
              <a:t> </a:t>
            </a:r>
            <a:r>
              <a:rPr lang="en-US" sz="2600" b="1" strike="noStrike" spc="-1" dirty="0" err="1">
                <a:latin typeface="Times New Roman"/>
                <a:cs typeface="Times New Roman"/>
              </a:rPr>
              <a:t>місії</a:t>
            </a:r>
            <a:r>
              <a:rPr lang="en-US" sz="2600" b="1" strike="noStrike" spc="-1" dirty="0">
                <a:latin typeface="Times New Roman"/>
                <a:cs typeface="Times New Roman"/>
              </a:rPr>
              <a:t>; </a:t>
            </a:r>
            <a:endParaRPr lang="uk-UA" sz="2600" b="1" strike="noStrike" spc="-1" dirty="0">
              <a:latin typeface="Times New Roman"/>
              <a:cs typeface="Times New Roman"/>
            </a:endParaRPr>
          </a:p>
          <a:p>
            <a:pPr marL="685800" indent="-457200">
              <a:buFont typeface="+mj-lt"/>
              <a:buAutoNum type="arabicPeriod"/>
              <a:tabLst>
                <a:tab pos="0" algn="l"/>
              </a:tabLst>
            </a:pPr>
            <a:r>
              <a:rPr lang="en-US" sz="2600" b="1" spc="-1" dirty="0" err="1">
                <a:solidFill>
                  <a:srgbClr val="FFFF00"/>
                </a:solidFill>
                <a:latin typeface="Times New Roman"/>
                <a:cs typeface="Times New Roman"/>
              </a:rPr>
              <a:t>Використав</a:t>
            </a:r>
            <a:r>
              <a:rPr lang="en-US" sz="2600" b="1" strike="noStrike" spc="-1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lang="en-US" sz="2600" b="1" strike="noStrike" spc="-1" dirty="0" err="1">
                <a:solidFill>
                  <a:srgbClr val="FFFF00"/>
                </a:solidFill>
                <a:latin typeface="Times New Roman"/>
                <a:cs typeface="Times New Roman"/>
              </a:rPr>
              <a:t>гравітаційн</a:t>
            </a:r>
            <a:r>
              <a:rPr lang="uk-UA" sz="2600" b="1" strike="noStrike" spc="-1" dirty="0" err="1">
                <a:solidFill>
                  <a:srgbClr val="FFFF00"/>
                </a:solidFill>
                <a:latin typeface="Times New Roman"/>
                <a:cs typeface="Times New Roman"/>
              </a:rPr>
              <a:t>ий</a:t>
            </a:r>
            <a:r>
              <a:rPr lang="uk-UA" sz="2600" b="1" strike="noStrike" spc="-1" dirty="0">
                <a:solidFill>
                  <a:srgbClr val="FFFF00"/>
                </a:solidFill>
                <a:latin typeface="Times New Roman"/>
                <a:cs typeface="Times New Roman"/>
              </a:rPr>
              <a:t> маневр </a:t>
            </a:r>
            <a:r>
              <a:rPr lang="en-US" sz="2600" b="1" strike="noStrike" spc="-1" dirty="0" err="1">
                <a:solidFill>
                  <a:srgbClr val="FFFF00"/>
                </a:solidFill>
                <a:latin typeface="Times New Roman"/>
                <a:cs typeface="Times New Roman"/>
              </a:rPr>
              <a:t>для</a:t>
            </a:r>
            <a:r>
              <a:rPr lang="en-US" sz="2600" b="1" strike="noStrike" spc="-1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lang="en-US" sz="2600" b="1" strike="noStrike" spc="-1" dirty="0" err="1">
                <a:solidFill>
                  <a:srgbClr val="FFFF00"/>
                </a:solidFill>
                <a:latin typeface="Times New Roman"/>
                <a:cs typeface="Times New Roman"/>
              </a:rPr>
              <a:t>зміни</a:t>
            </a:r>
            <a:r>
              <a:rPr lang="en-US" sz="2600" b="1" strike="noStrike" spc="-1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lang="en-US" sz="2600" b="1" strike="noStrike" spc="-1" dirty="0" err="1">
                <a:solidFill>
                  <a:srgbClr val="FFFF00"/>
                </a:solidFill>
                <a:latin typeface="Times New Roman"/>
                <a:cs typeface="Times New Roman"/>
              </a:rPr>
              <a:t>траєкторії</a:t>
            </a:r>
            <a:r>
              <a:rPr lang="en-US" sz="2600" b="1" strike="noStrike" spc="-1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lang="en-US" sz="2600" b="1" strike="noStrike" spc="-1" dirty="0" err="1">
                <a:solidFill>
                  <a:srgbClr val="FFFF00"/>
                </a:solidFill>
                <a:latin typeface="Times New Roman"/>
                <a:cs typeface="Times New Roman"/>
              </a:rPr>
              <a:t>польоту</a:t>
            </a:r>
            <a:r>
              <a:rPr lang="en-US" sz="2600" b="1" strike="noStrike" spc="-1" dirty="0">
                <a:solidFill>
                  <a:srgbClr val="FFFF00"/>
                </a:solidFill>
                <a:latin typeface="Times New Roman"/>
                <a:cs typeface="Times New Roman"/>
              </a:rPr>
              <a:t>; </a:t>
            </a:r>
            <a:endParaRPr lang="uk-UA" sz="2600" b="1" strike="noStrike" spc="-1" dirty="0">
              <a:solidFill>
                <a:srgbClr val="FFFF00"/>
              </a:solidFill>
              <a:latin typeface="Times New Roman"/>
              <a:cs typeface="Times New Roman"/>
            </a:endParaRPr>
          </a:p>
          <a:p>
            <a:pPr marL="685800" indent="-457200">
              <a:buFont typeface="+mj-lt"/>
              <a:buAutoNum type="arabicPeriod"/>
              <a:tabLst>
                <a:tab pos="0" algn="l"/>
              </a:tabLst>
            </a:pPr>
            <a:r>
              <a:rPr lang="en-US" sz="2600" b="1" spc="-1" dirty="0" err="1">
                <a:latin typeface="Times New Roman"/>
                <a:cs typeface="Times New Roman"/>
              </a:rPr>
              <a:t>Повер</a:t>
            </a:r>
            <a:r>
              <a:rPr lang="uk-UA" sz="2600" b="1" strike="noStrike" spc="-1" dirty="0" err="1">
                <a:latin typeface="Times New Roman"/>
                <a:cs typeface="Times New Roman"/>
              </a:rPr>
              <a:t>нувся</a:t>
            </a:r>
            <a:r>
              <a:rPr lang="uk-UA" sz="2600" b="1" spc="-1" dirty="0">
                <a:latin typeface="Times New Roman"/>
                <a:cs typeface="Times New Roman"/>
              </a:rPr>
              <a:t> </a:t>
            </a:r>
            <a:r>
              <a:rPr lang="en-US" sz="2600" b="1" strike="noStrike" spc="-1" dirty="0">
                <a:latin typeface="Times New Roman"/>
                <a:cs typeface="Times New Roman"/>
              </a:rPr>
              <a:t> </a:t>
            </a:r>
            <a:r>
              <a:rPr lang="en-US" sz="2600" b="1" strike="noStrike" spc="-1" dirty="0" err="1">
                <a:latin typeface="Times New Roman"/>
                <a:cs typeface="Times New Roman"/>
              </a:rPr>
              <a:t>до</a:t>
            </a:r>
            <a:r>
              <a:rPr lang="en-US" sz="2600" b="1" strike="noStrike" spc="-1" dirty="0">
                <a:latin typeface="Times New Roman"/>
                <a:cs typeface="Times New Roman"/>
              </a:rPr>
              <a:t> </a:t>
            </a:r>
            <a:r>
              <a:rPr lang="en-US" sz="2600" b="1" strike="noStrike" spc="-1" dirty="0" err="1">
                <a:latin typeface="Times New Roman"/>
                <a:cs typeface="Times New Roman"/>
              </a:rPr>
              <a:t>своєї</a:t>
            </a:r>
            <a:r>
              <a:rPr lang="en-US" sz="2600" b="1" strike="noStrike" spc="-1" dirty="0">
                <a:latin typeface="Times New Roman"/>
                <a:cs typeface="Times New Roman"/>
              </a:rPr>
              <a:t> </a:t>
            </a:r>
            <a:r>
              <a:rPr lang="en-US" sz="2600" b="1" strike="noStrike" spc="-1" dirty="0" err="1">
                <a:latin typeface="Times New Roman"/>
                <a:cs typeface="Times New Roman"/>
              </a:rPr>
              <a:t>цілі</a:t>
            </a:r>
            <a:r>
              <a:rPr lang="en-US" sz="2600" b="1" strike="noStrike" spc="-1" dirty="0">
                <a:latin typeface="Times New Roman"/>
                <a:cs typeface="Times New Roman"/>
              </a:rPr>
              <a:t> </a:t>
            </a:r>
            <a:r>
              <a:rPr lang="en-US" sz="2600" b="1" strike="noStrike" spc="-1" dirty="0" err="1">
                <a:latin typeface="Times New Roman"/>
                <a:cs typeface="Times New Roman"/>
              </a:rPr>
              <a:t>після</a:t>
            </a:r>
            <a:r>
              <a:rPr lang="en-US" sz="2600" b="1" strike="noStrike" spc="-1" dirty="0">
                <a:latin typeface="Times New Roman"/>
                <a:cs typeface="Times New Roman"/>
              </a:rPr>
              <a:t> </a:t>
            </a:r>
            <a:r>
              <a:rPr lang="en-US" sz="2600" b="1" strike="noStrike" spc="-1" dirty="0" err="1">
                <a:latin typeface="Times New Roman"/>
                <a:cs typeface="Times New Roman"/>
              </a:rPr>
              <a:t>початкової</a:t>
            </a:r>
            <a:r>
              <a:rPr lang="en-US" sz="2600" b="1" strike="noStrike" spc="-1" dirty="0">
                <a:latin typeface="Times New Roman"/>
                <a:cs typeface="Times New Roman"/>
              </a:rPr>
              <a:t> </a:t>
            </a:r>
            <a:r>
              <a:rPr lang="en-US" sz="2600" b="1" strike="noStrike" spc="-1" dirty="0" err="1">
                <a:latin typeface="Times New Roman"/>
                <a:cs typeface="Times New Roman"/>
              </a:rPr>
              <a:t>зустрічі</a:t>
            </a:r>
            <a:r>
              <a:rPr lang="en-US" sz="2600" b="1" strike="noStrike" spc="-1" dirty="0">
                <a:latin typeface="Times New Roman"/>
                <a:cs typeface="Times New Roman"/>
              </a:rPr>
              <a:t>; </a:t>
            </a:r>
            <a:endParaRPr lang="uk-UA" sz="2600" b="1" strike="noStrike" spc="-1" dirty="0">
              <a:latin typeface="Times New Roman"/>
              <a:cs typeface="Times New Roman"/>
            </a:endParaRPr>
          </a:p>
          <a:p>
            <a:pPr marL="685800" indent="-457200">
              <a:buFont typeface="+mj-lt"/>
              <a:buAutoNum type="arabicPeriod"/>
              <a:tabLst>
                <a:tab pos="0" algn="l"/>
              </a:tabLst>
            </a:pPr>
            <a:r>
              <a:rPr lang="en-US" sz="2600" b="1" spc="-1" dirty="0" err="1">
                <a:solidFill>
                  <a:srgbClr val="FFFF00"/>
                </a:solidFill>
                <a:latin typeface="Times New Roman"/>
                <a:cs typeface="Times New Roman"/>
              </a:rPr>
              <a:t>Використав</a:t>
            </a:r>
            <a:r>
              <a:rPr lang="en-US" sz="2600" b="1" strike="noStrike" spc="-1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lang="en-US" sz="2600" b="1" strike="noStrike" spc="-1" dirty="0" err="1">
                <a:solidFill>
                  <a:srgbClr val="FFFF00"/>
                </a:solidFill>
                <a:latin typeface="Times New Roman"/>
                <a:cs typeface="Times New Roman"/>
              </a:rPr>
              <a:t>сонячний</a:t>
            </a:r>
            <a:r>
              <a:rPr lang="en-US" sz="2600" b="1" strike="noStrike" spc="-1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lang="en-US" sz="2600" b="1" strike="noStrike" spc="-1" dirty="0" err="1">
                <a:solidFill>
                  <a:srgbClr val="FFFF00"/>
                </a:solidFill>
                <a:latin typeface="Times New Roman"/>
                <a:cs typeface="Times New Roman"/>
              </a:rPr>
              <a:t>вітер</a:t>
            </a:r>
            <a:r>
              <a:rPr lang="en-US" sz="2600" b="1" strike="noStrike" spc="-1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lang="en-US" sz="2600" b="1" strike="noStrike" spc="-1" dirty="0" err="1">
                <a:solidFill>
                  <a:srgbClr val="FFFF00"/>
                </a:solidFill>
                <a:latin typeface="Times New Roman"/>
                <a:cs typeface="Times New Roman"/>
              </a:rPr>
              <a:t>як</a:t>
            </a:r>
            <a:r>
              <a:rPr lang="en-US" sz="2600" b="1" strike="noStrike" spc="-1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lang="en-US" sz="2600" b="1" strike="noStrike" spc="-1" dirty="0" err="1">
                <a:solidFill>
                  <a:srgbClr val="FFFF00"/>
                </a:solidFill>
                <a:latin typeface="Times New Roman"/>
                <a:cs typeface="Times New Roman"/>
              </a:rPr>
              <a:t>основний</a:t>
            </a:r>
            <a:r>
              <a:rPr lang="en-US" sz="2600" b="1" strike="noStrike" spc="-1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lang="en-US" sz="2600" b="1" strike="noStrike" spc="-1" dirty="0" err="1">
                <a:solidFill>
                  <a:srgbClr val="FFFF00"/>
                </a:solidFill>
                <a:latin typeface="Times New Roman"/>
                <a:cs typeface="Times New Roman"/>
              </a:rPr>
              <a:t>засіб</a:t>
            </a:r>
            <a:r>
              <a:rPr lang="en-US" sz="2600" b="1" strike="noStrike" spc="-1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lang="en-US" sz="2600" b="1" strike="noStrike" spc="-1" dirty="0" err="1">
                <a:solidFill>
                  <a:srgbClr val="FFFF00"/>
                </a:solidFill>
                <a:latin typeface="Times New Roman"/>
                <a:cs typeface="Times New Roman"/>
              </a:rPr>
              <a:t>орієнтації</a:t>
            </a:r>
            <a:r>
              <a:rPr lang="en-US" sz="2600" b="1" strike="noStrike" spc="-1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lang="en-US" sz="2600" b="1" strike="noStrike" spc="-1" dirty="0" err="1">
                <a:solidFill>
                  <a:srgbClr val="FFFF00"/>
                </a:solidFill>
                <a:latin typeface="Times New Roman"/>
                <a:cs typeface="Times New Roman"/>
              </a:rPr>
              <a:t>космічного</a:t>
            </a:r>
            <a:r>
              <a:rPr lang="en-US" sz="2600" b="1" strike="noStrike" spc="-1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lang="en-US" sz="2600" b="1" strike="noStrike" spc="-1" dirty="0" err="1">
                <a:solidFill>
                  <a:srgbClr val="FFFF00"/>
                </a:solidFill>
                <a:latin typeface="Times New Roman"/>
                <a:cs typeface="Times New Roman"/>
              </a:rPr>
              <a:t>корабля</a:t>
            </a:r>
            <a:r>
              <a:rPr lang="en-US" sz="2600" b="1" strike="noStrike" spc="-1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lang="en-US" sz="2600" b="1" strike="noStrike" spc="-1" dirty="0" err="1">
                <a:solidFill>
                  <a:srgbClr val="FFFF00"/>
                </a:solidFill>
                <a:latin typeface="Times New Roman"/>
                <a:cs typeface="Times New Roman"/>
              </a:rPr>
              <a:t>під</a:t>
            </a:r>
            <a:r>
              <a:rPr lang="en-US" sz="2600" b="1" strike="noStrike" spc="-1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lang="en-US" sz="2600" b="1" strike="noStrike" spc="-1" dirty="0" err="1">
                <a:solidFill>
                  <a:srgbClr val="FFFF00"/>
                </a:solidFill>
                <a:latin typeface="Times New Roman"/>
                <a:cs typeface="Times New Roman"/>
              </a:rPr>
              <a:t>час</a:t>
            </a:r>
            <a:r>
              <a:rPr lang="en-US" sz="2600" b="1" strike="noStrike" spc="-1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lang="en-US" sz="2600" b="1" strike="noStrike" spc="-1" dirty="0" err="1">
                <a:solidFill>
                  <a:srgbClr val="FFFF00"/>
                </a:solidFill>
                <a:latin typeface="Times New Roman"/>
                <a:cs typeface="Times New Roman"/>
              </a:rPr>
              <a:t>польоту</a:t>
            </a:r>
            <a:r>
              <a:rPr lang="en-US" sz="2600" b="1" strike="noStrike" spc="-1" dirty="0">
                <a:latin typeface="Times New Roman"/>
                <a:cs typeface="Times New Roman"/>
              </a:rPr>
              <a:t>.</a:t>
            </a:r>
            <a:r>
              <a:rPr lang="en-US" sz="2600" b="1" spc="-1" dirty="0">
                <a:latin typeface="Times New Roman"/>
                <a:cs typeface="Times New Roman"/>
              </a:rPr>
              <a:t> </a:t>
            </a:r>
            <a:endParaRPr lang="en-US" sz="2600" b="1" strike="noStrike" spc="-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 rotWithShape="1">
          <a:blip r:embed="rId3"/>
          <a:srcRect r="2487" b="2"/>
          <a:stretch/>
        </p:blipFill>
        <p:spPr>
          <a:xfrm>
            <a:off x="7055966" y="605975"/>
            <a:ext cx="4797800" cy="4013054"/>
          </a:xfrm>
          <a:prstGeom prst="rect">
            <a:avLst/>
          </a:prstGeom>
        </p:spPr>
      </p:pic>
      <p:sp>
        <p:nvSpPr>
          <p:cNvPr id="2" name="Прямокутник 1"/>
          <p:cNvSpPr/>
          <p:nvPr/>
        </p:nvSpPr>
        <p:spPr>
          <a:xfrm>
            <a:off x="526700" y="5202921"/>
            <a:ext cx="1144927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spc="-1" dirty="0" err="1">
                <a:latin typeface="Times New Roman" pitchFamily="18" charset="0"/>
                <a:cs typeface="Times New Roman" pitchFamily="18" charset="0"/>
              </a:rPr>
              <a:t>Основною</a:t>
            </a:r>
            <a:r>
              <a:rPr lang="en-US" sz="2800" b="1" spc="-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spc="-1" dirty="0" err="1">
                <a:latin typeface="Times New Roman" pitchFamily="18" charset="0"/>
                <a:cs typeface="Times New Roman" pitchFamily="18" charset="0"/>
              </a:rPr>
              <a:t>метою</a:t>
            </a:r>
            <a:r>
              <a:rPr lang="en-US" sz="2800" b="1" spc="-1" dirty="0">
                <a:latin typeface="Times New Roman" pitchFamily="18" charset="0"/>
                <a:cs typeface="Times New Roman" pitchFamily="18" charset="0"/>
              </a:rPr>
              <a:t> Марінер-10 </a:t>
            </a:r>
            <a:r>
              <a:rPr lang="en-US" sz="2800" b="1" spc="-1" dirty="0" err="1">
                <a:latin typeface="Times New Roman" pitchFamily="18" charset="0"/>
                <a:cs typeface="Times New Roman" pitchFamily="18" charset="0"/>
              </a:rPr>
              <a:t>було</a:t>
            </a:r>
            <a:r>
              <a:rPr lang="en-US" sz="2800" b="1" spc="-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spc="-1" dirty="0" err="1">
                <a:latin typeface="Times New Roman" pitchFamily="18" charset="0"/>
                <a:cs typeface="Times New Roman" pitchFamily="18" charset="0"/>
              </a:rPr>
              <a:t>вивчення</a:t>
            </a:r>
            <a:r>
              <a:rPr lang="en-US" sz="2800" b="1" spc="-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spc="-1" dirty="0" err="1">
                <a:latin typeface="Times New Roman" pitchFamily="18" charset="0"/>
                <a:cs typeface="Times New Roman" pitchFamily="18" charset="0"/>
              </a:rPr>
              <a:t>атмосфери</a:t>
            </a:r>
            <a:r>
              <a:rPr lang="en-US" sz="2800" b="1" spc="-1" dirty="0">
                <a:latin typeface="Times New Roman" pitchFamily="18" charset="0"/>
                <a:cs typeface="Times New Roman" pitchFamily="18" charset="0"/>
              </a:rPr>
              <a:t>, </a:t>
            </a:r>
            <a:endParaRPr lang="uk-UA" sz="2800" b="1" spc="-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2800" b="1" spc="-1" dirty="0" err="1">
                <a:latin typeface="Times New Roman" pitchFamily="18" charset="0"/>
                <a:cs typeface="Times New Roman" pitchFamily="18" charset="0"/>
              </a:rPr>
              <a:t>поверхні</a:t>
            </a:r>
            <a:r>
              <a:rPr lang="en-US" sz="2800" b="1" spc="-1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en-US" sz="2800" b="1" spc="-1" dirty="0" err="1">
                <a:latin typeface="Times New Roman" pitchFamily="18" charset="0"/>
                <a:cs typeface="Times New Roman" pitchFamily="18" charset="0"/>
              </a:rPr>
              <a:t>фізичних</a:t>
            </a:r>
            <a:r>
              <a:rPr lang="en-US" sz="2800" b="1" spc="-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spc="-1" dirty="0" err="1">
                <a:latin typeface="Times New Roman" pitchFamily="18" charset="0"/>
                <a:cs typeface="Times New Roman" pitchFamily="18" charset="0"/>
              </a:rPr>
              <a:t>характеристик</a:t>
            </a:r>
            <a:r>
              <a:rPr lang="en-US" sz="2800" b="1" spc="-1" dirty="0">
                <a:latin typeface="Times New Roman" pitchFamily="18" charset="0"/>
                <a:cs typeface="Times New Roman" pitchFamily="18" charset="0"/>
              </a:rPr>
              <a:t> Меркурія. </a:t>
            </a:r>
            <a:br>
              <a:rPr lang="en-US" sz="2800" b="1" dirty="0">
                <a:latin typeface="Times New Roman" pitchFamily="18" charset="0"/>
                <a:cs typeface="Times New Roman" pitchFamily="18" charset="0"/>
              </a:rPr>
            </a:br>
            <a:endParaRPr lang="uk-UA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PlaceHolder 2"/>
          <p:cNvSpPr>
            <a:spLocks noGrp="1"/>
          </p:cNvSpPr>
          <p:nvPr>
            <p:ph idx="4294967295"/>
          </p:nvPr>
        </p:nvSpPr>
        <p:spPr>
          <a:xfrm>
            <a:off x="0" y="927445"/>
            <a:ext cx="6192689" cy="1971574"/>
          </a:xfrm>
          <a:prstGeom prst="rect">
            <a:avLst/>
          </a:prstGeom>
        </p:spPr>
        <p:txBody>
          <a:bodyPr vert="horz" lIns="0" tIns="45720" rIns="0" bIns="45720" rtlCol="0" anchor="t">
            <a:noAutofit/>
          </a:bodyPr>
          <a:lstStyle/>
          <a:p>
            <a:pPr indent="0">
              <a:buNone/>
            </a:pPr>
            <a:r>
              <a:rPr lang="uk-UA" sz="2400" spc="-1" dirty="0">
                <a:solidFill>
                  <a:srgbClr val="FFFFFF"/>
                </a:solidFill>
              </a:rPr>
              <a:t>    </a:t>
            </a:r>
            <a:r>
              <a:rPr lang="en-US" sz="2800" spc="-1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en-US" sz="2800" b="0" strike="noStrike" spc="-1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ісля</a:t>
            </a:r>
            <a:r>
              <a:rPr lang="en-US" sz="2800" b="0" strike="noStrike" spc="-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strike="noStrike" spc="-1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виходу</a:t>
            </a:r>
            <a:r>
              <a:rPr lang="en-US" sz="2800" b="0" strike="noStrike" spc="-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en-US" sz="2800" b="0" strike="noStrike" spc="-1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навколоземної</a:t>
            </a:r>
            <a:r>
              <a:rPr lang="en-US" sz="2800" b="0" strike="noStrike" spc="-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strike="noStrike" spc="-1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орбіти</a:t>
            </a:r>
            <a:r>
              <a:rPr lang="en-US" sz="2800" b="0" strike="noStrike" spc="-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Марінер</a:t>
            </a:r>
            <a:r>
              <a:rPr lang="en-US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-10</a:t>
            </a:r>
            <a:r>
              <a:rPr lang="uk-UA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spc="-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uk-UA" sz="2800" b="0" strike="noStrike" spc="-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ередав</a:t>
            </a:r>
            <a:r>
              <a:rPr lang="uk-UA" sz="2800" spc="-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800" b="0" strike="noStrike" spc="-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strike="noStrike" spc="-1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вражаючі</a:t>
            </a:r>
            <a:r>
              <a:rPr lang="en-US" sz="2800" b="0" strike="noStrike" spc="-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b="0" strike="noStrike" spc="-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знімки</a:t>
            </a:r>
            <a:r>
              <a:rPr lang="uk-UA" sz="2800" spc="-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800" b="0" strike="noStrike" spc="-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strike="noStrike" spc="-1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Землі</a:t>
            </a:r>
            <a:r>
              <a:rPr lang="en-US" sz="2800" b="0" strike="noStrike" spc="-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strike="noStrike" spc="-1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lang="en-US" sz="2800" b="0" strike="noStrike" spc="-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strike="noStrike" spc="-1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Місяця</a:t>
            </a:r>
            <a:r>
              <a:rPr lang="uk-UA" sz="2800" b="0" strike="noStrike" spc="-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0">
              <a:buNone/>
            </a:pPr>
            <a:endParaRPr lang="en-US" dirty="0"/>
          </a:p>
        </p:txBody>
      </p:sp>
      <p:sp>
        <p:nvSpPr>
          <p:cNvPr id="2" name="Прямокутник 1"/>
          <p:cNvSpPr/>
          <p:nvPr/>
        </p:nvSpPr>
        <p:spPr>
          <a:xfrm>
            <a:off x="396035" y="3980813"/>
            <a:ext cx="1041648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0">
              <a:buFont typeface="Calibri" panose="020F0502020204030204" pitchFamily="34" charset="0"/>
              <a:buNone/>
            </a:pPr>
            <a:r>
              <a:rPr lang="en-US" sz="3200" b="1" spc="-1" dirty="0" err="1">
                <a:latin typeface="Times New Roman" pitchFamily="18" charset="0"/>
                <a:cs typeface="Times New Roman" pitchFamily="18" charset="0"/>
              </a:rPr>
              <a:t>Останній</a:t>
            </a:r>
            <a:r>
              <a:rPr lang="en-US" sz="3200" b="1" spc="-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spc="-1" dirty="0" err="1">
                <a:latin typeface="Times New Roman" pitchFamily="18" charset="0"/>
                <a:cs typeface="Times New Roman" pitchFamily="18" charset="0"/>
              </a:rPr>
              <a:t>контакт</a:t>
            </a:r>
            <a:r>
              <a:rPr lang="en-US" sz="3200" b="1" spc="-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spc="-1" dirty="0" err="1"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en-US" sz="3200" b="1" spc="-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3200" b="1" spc="-1" dirty="0">
                <a:latin typeface="Times New Roman" pitchFamily="18" charset="0"/>
                <a:cs typeface="Times New Roman" pitchFamily="18" charset="0"/>
              </a:rPr>
              <a:t> КА </a:t>
            </a:r>
            <a:r>
              <a:rPr lang="en-US" sz="3200" b="1" spc="-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spc="-1" dirty="0" err="1">
                <a:latin typeface="Times New Roman" pitchFamily="18" charset="0"/>
                <a:cs typeface="Times New Roman" pitchFamily="18" charset="0"/>
              </a:rPr>
              <a:t>відбувся</a:t>
            </a:r>
            <a:r>
              <a:rPr lang="en-US" sz="3200" b="1" spc="-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spc="-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24 </a:t>
            </a:r>
            <a:r>
              <a:rPr lang="en-US" sz="3200" b="1" spc="-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березня</a:t>
            </a:r>
            <a:r>
              <a:rPr lang="en-US" sz="3200" b="1" spc="-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1975 </a:t>
            </a:r>
            <a:r>
              <a:rPr lang="en-US" sz="3200" b="1" spc="-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року</a:t>
            </a:r>
            <a:r>
              <a:rPr lang="en-US" sz="3200" b="1" spc="-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endParaRPr lang="uk-UA" sz="3200" b="1" spc="-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0">
              <a:buFont typeface="Calibri" panose="020F0502020204030204" pitchFamily="34" charset="0"/>
              <a:buNone/>
            </a:pPr>
            <a:r>
              <a:rPr lang="en-US" sz="3200" b="1" spc="-1" dirty="0" err="1">
                <a:latin typeface="Times New Roman" pitchFamily="18" charset="0"/>
                <a:cs typeface="Times New Roman" pitchFamily="18" charset="0"/>
              </a:rPr>
              <a:t>після</a:t>
            </a:r>
            <a:r>
              <a:rPr lang="en-US" sz="3200" b="1" spc="-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spc="-1" dirty="0" err="1">
                <a:latin typeface="Times New Roman" pitchFamily="18" charset="0"/>
                <a:cs typeface="Times New Roman" pitchFamily="18" charset="0"/>
              </a:rPr>
              <a:t>того</a:t>
            </a:r>
            <a:r>
              <a:rPr lang="en-US" sz="3200" b="1" spc="-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200" b="1" spc="-1" dirty="0" err="1">
                <a:latin typeface="Times New Roman" pitchFamily="18" charset="0"/>
                <a:cs typeface="Times New Roman" pitchFamily="18" charset="0"/>
              </a:rPr>
              <a:t>як</a:t>
            </a:r>
            <a:r>
              <a:rPr lang="en-US" sz="3200" b="1" spc="-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spc="-1" dirty="0" err="1">
                <a:latin typeface="Times New Roman" pitchFamily="18" charset="0"/>
                <a:cs typeface="Times New Roman" pitchFamily="18" charset="0"/>
              </a:rPr>
              <a:t>корабель</a:t>
            </a:r>
            <a:r>
              <a:rPr lang="en-US" sz="3200" b="1" spc="-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spc="-1" dirty="0" err="1">
                <a:latin typeface="Times New Roman" pitchFamily="18" charset="0"/>
                <a:cs typeface="Times New Roman" pitchFamily="18" charset="0"/>
              </a:rPr>
              <a:t>вичерпав</a:t>
            </a:r>
            <a:r>
              <a:rPr lang="en-US" sz="3200" b="1" spc="-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spc="-1" dirty="0" err="1">
                <a:latin typeface="Times New Roman" pitchFamily="18" charset="0"/>
                <a:cs typeface="Times New Roman" pitchFamily="18" charset="0"/>
              </a:rPr>
              <a:t>запас</a:t>
            </a:r>
            <a:r>
              <a:rPr lang="en-US" sz="3200" b="1" spc="-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3200" b="1" spc="-1" dirty="0">
                <a:latin typeface="Times New Roman" pitchFamily="18" charset="0"/>
                <a:cs typeface="Times New Roman" pitchFamily="18" charset="0"/>
              </a:rPr>
              <a:t>пального , тому втратив </a:t>
            </a:r>
            <a:r>
              <a:rPr lang="en-US" sz="3200" b="1" spc="-1" dirty="0" err="1">
                <a:latin typeface="Times New Roman" pitchFamily="18" charset="0"/>
                <a:cs typeface="Times New Roman" pitchFamily="18" charset="0"/>
              </a:rPr>
              <a:t>орієнтаці</a:t>
            </a:r>
            <a:r>
              <a:rPr lang="uk-UA" sz="3200" b="1" spc="-1" dirty="0">
                <a:latin typeface="Times New Roman" pitchFamily="18" charset="0"/>
                <a:cs typeface="Times New Roman" pitchFamily="18" charset="0"/>
              </a:rPr>
              <a:t>ю</a:t>
            </a:r>
            <a:r>
              <a:rPr lang="en-US" sz="3200" b="1" spc="-1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t="14352" b="17474"/>
          <a:stretch/>
        </p:blipFill>
        <p:spPr>
          <a:xfrm>
            <a:off x="6192689" y="629864"/>
            <a:ext cx="5735959" cy="315893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2971714" y="121596"/>
            <a:ext cx="7529241" cy="584775"/>
          </a:xfrm>
          <a:prstGeom prst="rect">
            <a:avLst/>
          </a:prstGeom>
        </p:spPr>
        <p:txBody>
          <a:bodyPr wrap="none" lIns="91440" tIns="45720" rIns="91440" bIns="45720" anchor="t">
            <a:spAutoFit/>
          </a:bodyPr>
          <a:lstStyle/>
          <a:p>
            <a:r>
              <a:rPr lang="uk-UA" sz="3200" b="1" dirty="0">
                <a:solidFill>
                  <a:srgbClr val="FFFF00"/>
                </a:solidFill>
                <a:latin typeface="Times New Roman"/>
                <a:cs typeface="Times New Roman"/>
              </a:rPr>
              <a:t>Що побачив «</a:t>
            </a:r>
            <a:r>
              <a:rPr lang="uk-UA" sz="3200" b="1" dirty="0" err="1">
                <a:solidFill>
                  <a:srgbClr val="FFFF00"/>
                </a:solidFill>
                <a:latin typeface="Times New Roman"/>
                <a:cs typeface="Times New Roman"/>
              </a:rPr>
              <a:t>Марінер</a:t>
            </a:r>
            <a:r>
              <a:rPr lang="uk-UA" sz="3200" b="1" dirty="0">
                <a:solidFill>
                  <a:srgbClr val="FFFF00"/>
                </a:solidFill>
                <a:latin typeface="Times New Roman"/>
                <a:cs typeface="Times New Roman"/>
              </a:rPr>
              <a:t> 10» на Меркурії</a:t>
            </a:r>
            <a:r>
              <a:rPr lang="uk-UA" sz="2800" b="1" dirty="0">
                <a:solidFill>
                  <a:srgbClr val="FFFF00"/>
                </a:solidFill>
                <a:latin typeface="Times New Roman"/>
                <a:cs typeface="Times New Roman"/>
              </a:rPr>
              <a:t>:</a:t>
            </a:r>
            <a:endParaRPr lang="ru-RU" sz="2800" b="1" dirty="0">
              <a:solidFill>
                <a:srgbClr val="FFFF00"/>
              </a:solidFill>
              <a:latin typeface="Times New Roman"/>
              <a:cs typeface="Times New Roman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1BBD756-EDB9-4087-F197-1791A0F7433E}"/>
              </a:ext>
            </a:extLst>
          </p:cNvPr>
          <p:cNvSpPr txBox="1"/>
          <p:nvPr/>
        </p:nvSpPr>
        <p:spPr>
          <a:xfrm>
            <a:off x="119336" y="1052736"/>
            <a:ext cx="6483901" cy="39703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ct val="150000"/>
              </a:lnSpc>
            </a:pPr>
            <a:r>
              <a:rPr lang="uk-UA" sz="2400" b="1" dirty="0">
                <a:latin typeface="Times New Roman"/>
                <a:ea typeface="Lato"/>
                <a:cs typeface="Lato"/>
              </a:rPr>
              <a:t>П</a:t>
            </a:r>
            <a:r>
              <a:rPr lang="en-US" sz="2400" b="1" dirty="0" err="1">
                <a:latin typeface="Times New Roman"/>
                <a:ea typeface="Lato"/>
                <a:cs typeface="Lato"/>
              </a:rPr>
              <a:t>обачив</a:t>
            </a:r>
            <a:r>
              <a:rPr lang="uk-UA" sz="2400" b="1" dirty="0">
                <a:latin typeface="Times New Roman"/>
                <a:ea typeface="Lato"/>
                <a:cs typeface="Lato"/>
              </a:rPr>
              <a:t>:</a:t>
            </a:r>
            <a:r>
              <a:rPr lang="en-US" sz="2400" b="1" dirty="0">
                <a:latin typeface="Times New Roman"/>
                <a:ea typeface="Lato"/>
                <a:cs typeface="Lato"/>
              </a:rPr>
              <a:t> </a:t>
            </a:r>
            <a:endParaRPr lang="uk-UA" sz="2400" b="1" dirty="0">
              <a:latin typeface="Times New Roman"/>
              <a:ea typeface="Lato"/>
              <a:cs typeface="Lato"/>
            </a:endParaRPr>
          </a:p>
          <a:p>
            <a:pPr>
              <a:lnSpc>
                <a:spcPct val="150000"/>
              </a:lnSpc>
            </a:pPr>
            <a:r>
              <a:rPr lang="uk-UA" sz="2400" b="1" dirty="0">
                <a:solidFill>
                  <a:srgbClr val="FFFF00"/>
                </a:solidFill>
                <a:latin typeface="Times New Roman"/>
                <a:ea typeface="Lato"/>
                <a:cs typeface="Lato"/>
              </a:rPr>
              <a:t>1) </a:t>
            </a:r>
            <a:r>
              <a:rPr lang="en-US" sz="2400" b="1" dirty="0" err="1">
                <a:solidFill>
                  <a:srgbClr val="FFFF00"/>
                </a:solidFill>
                <a:latin typeface="Times New Roman"/>
                <a:ea typeface="Lato"/>
                <a:cs typeface="Lato"/>
              </a:rPr>
              <a:t>дуже</a:t>
            </a:r>
            <a:r>
              <a:rPr lang="en-US" sz="2400" b="1" dirty="0">
                <a:solidFill>
                  <a:srgbClr val="FFFF00"/>
                </a:solidFill>
                <a:latin typeface="Times New Roman"/>
                <a:ea typeface="Lato"/>
                <a:cs typeface="Lato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latin typeface="Times New Roman"/>
                <a:ea typeface="Lato"/>
                <a:cs typeface="Lato"/>
              </a:rPr>
              <a:t>тонкий</a:t>
            </a:r>
            <a:r>
              <a:rPr lang="en-US" sz="2400" b="1" dirty="0">
                <a:solidFill>
                  <a:srgbClr val="FFFF00"/>
                </a:solidFill>
                <a:latin typeface="Times New Roman"/>
                <a:ea typeface="Lato"/>
                <a:cs typeface="Lato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latin typeface="Times New Roman"/>
                <a:ea typeface="Lato"/>
                <a:cs typeface="Lato"/>
              </a:rPr>
              <a:t>шар</a:t>
            </a:r>
            <a:r>
              <a:rPr lang="en-US" sz="2400" b="1" dirty="0">
                <a:solidFill>
                  <a:srgbClr val="FFFF00"/>
                </a:solidFill>
                <a:latin typeface="Times New Roman"/>
                <a:ea typeface="Lato"/>
                <a:cs typeface="Lato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latin typeface="Times New Roman"/>
                <a:ea typeface="Lato"/>
                <a:cs typeface="Lato"/>
              </a:rPr>
              <a:t>атмосфери</a:t>
            </a:r>
            <a:r>
              <a:rPr lang="en-US" sz="2400" b="1" dirty="0">
                <a:solidFill>
                  <a:srgbClr val="FFFF00"/>
                </a:solidFill>
                <a:latin typeface="Times New Roman"/>
                <a:ea typeface="Lato"/>
                <a:cs typeface="Lato"/>
              </a:rPr>
              <a:t>.</a:t>
            </a:r>
            <a:endParaRPr lang="uk-UA" sz="2400" b="1" dirty="0">
              <a:solidFill>
                <a:srgbClr val="FFFF00"/>
              </a:solidFill>
            </a:endParaRPr>
          </a:p>
          <a:p>
            <a:pPr>
              <a:lnSpc>
                <a:spcPct val="150000"/>
              </a:lnSpc>
            </a:pPr>
            <a:r>
              <a:rPr lang="uk-UA" sz="2400" b="1" dirty="0">
                <a:solidFill>
                  <a:srgbClr val="FFFF00"/>
                </a:solidFill>
                <a:latin typeface="Times New Roman"/>
                <a:ea typeface="+mn-lt"/>
                <a:cs typeface="+mn-lt"/>
              </a:rPr>
              <a:t>2) </a:t>
            </a:r>
            <a:r>
              <a:rPr lang="en-US" sz="2400" b="1" dirty="0">
                <a:solidFill>
                  <a:srgbClr val="FFFF00"/>
                </a:solidFill>
                <a:latin typeface="Times New Roman"/>
                <a:ea typeface="+mn-lt"/>
                <a:cs typeface="+mn-lt"/>
              </a:rPr>
              <a:t>Меркурій </a:t>
            </a:r>
            <a:r>
              <a:rPr lang="en-US" sz="2400" b="1" dirty="0" err="1">
                <a:solidFill>
                  <a:srgbClr val="FFFF00"/>
                </a:solidFill>
                <a:latin typeface="Times New Roman"/>
                <a:ea typeface="+mn-lt"/>
                <a:cs typeface="+mn-lt"/>
              </a:rPr>
              <a:t>дуже</a:t>
            </a:r>
            <a:r>
              <a:rPr lang="en-US" sz="2400" b="1" dirty="0">
                <a:solidFill>
                  <a:srgbClr val="FFFF00"/>
                </a:solidFill>
                <a:latin typeface="Times New Roman"/>
                <a:ea typeface="+mn-lt"/>
                <a:cs typeface="+mn-lt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latin typeface="Times New Roman"/>
                <a:ea typeface="+mn-lt"/>
                <a:cs typeface="+mn-lt"/>
              </a:rPr>
              <a:t>схожий</a:t>
            </a:r>
            <a:r>
              <a:rPr lang="en-US" sz="2400" b="1" dirty="0">
                <a:solidFill>
                  <a:srgbClr val="FFFF00"/>
                </a:solidFill>
                <a:latin typeface="Times New Roman"/>
                <a:ea typeface="+mn-lt"/>
                <a:cs typeface="+mn-lt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latin typeface="Times New Roman"/>
                <a:ea typeface="+mn-lt"/>
                <a:cs typeface="+mn-lt"/>
              </a:rPr>
              <a:t>на</a:t>
            </a:r>
            <a:r>
              <a:rPr lang="en-US" sz="2400" b="1" dirty="0">
                <a:solidFill>
                  <a:srgbClr val="FFFF00"/>
                </a:solidFill>
                <a:latin typeface="Times New Roman"/>
                <a:ea typeface="+mn-lt"/>
                <a:cs typeface="+mn-lt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latin typeface="Times New Roman"/>
                <a:ea typeface="+mn-lt"/>
                <a:cs typeface="+mn-lt"/>
              </a:rPr>
              <a:t>Місяць</a:t>
            </a:r>
            <a:r>
              <a:rPr lang="en-US" sz="2400" b="1" dirty="0">
                <a:solidFill>
                  <a:srgbClr val="FFFF00"/>
                </a:solidFill>
                <a:latin typeface="Times New Roman"/>
                <a:ea typeface="+mn-lt"/>
                <a:cs typeface="+mn-lt"/>
              </a:rPr>
              <a:t>.</a:t>
            </a:r>
            <a:endParaRPr lang="uk-UA" sz="2400" b="1" dirty="0">
              <a:solidFill>
                <a:srgbClr val="FFFF00"/>
              </a:solidFill>
              <a:latin typeface="Times New Roman"/>
              <a:ea typeface="+mn-lt"/>
              <a:cs typeface="+mn-lt"/>
            </a:endParaRPr>
          </a:p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FFFF00"/>
                </a:solidFill>
                <a:latin typeface="Times New Roman"/>
                <a:ea typeface="+mn-lt"/>
                <a:cs typeface="+mn-lt"/>
              </a:rPr>
              <a:t> </a:t>
            </a:r>
          </a:p>
          <a:p>
            <a:pPr>
              <a:lnSpc>
                <a:spcPct val="150000"/>
              </a:lnSpc>
            </a:pPr>
            <a:r>
              <a:rPr lang="en-US" sz="2400" b="1" dirty="0">
                <a:latin typeface="Times New Roman"/>
                <a:ea typeface="+mn-lt"/>
                <a:cs typeface="+mn-lt"/>
              </a:rPr>
              <a:t> </a:t>
            </a:r>
            <a:r>
              <a:rPr lang="en-US" sz="2400" b="1" dirty="0" err="1">
                <a:latin typeface="Times New Roman"/>
                <a:ea typeface="+mn-lt"/>
                <a:cs typeface="+mn-lt"/>
              </a:rPr>
              <a:t>Показники</a:t>
            </a:r>
            <a:r>
              <a:rPr lang="en-US" sz="2400" b="1" dirty="0">
                <a:latin typeface="Times New Roman"/>
                <a:ea typeface="+mn-lt"/>
                <a:cs typeface="+mn-lt"/>
              </a:rPr>
              <a:t> </a:t>
            </a:r>
            <a:r>
              <a:rPr lang="en-US" sz="2400" b="1" dirty="0" err="1">
                <a:latin typeface="Times New Roman"/>
                <a:ea typeface="+mn-lt"/>
                <a:cs typeface="+mn-lt"/>
              </a:rPr>
              <a:t>радіометра</a:t>
            </a:r>
            <a:r>
              <a:rPr lang="en-US" sz="2400" b="1" dirty="0">
                <a:latin typeface="Times New Roman"/>
                <a:ea typeface="+mn-lt"/>
                <a:cs typeface="+mn-lt"/>
              </a:rPr>
              <a:t> </a:t>
            </a:r>
            <a:r>
              <a:rPr lang="en-US" sz="2400" b="1" dirty="0" err="1">
                <a:latin typeface="Times New Roman"/>
                <a:ea typeface="+mn-lt"/>
                <a:cs typeface="+mn-lt"/>
              </a:rPr>
              <a:t>свідчили</a:t>
            </a:r>
            <a:r>
              <a:rPr lang="en-US" sz="2400" b="1" dirty="0">
                <a:latin typeface="Times New Roman"/>
                <a:ea typeface="+mn-lt"/>
                <a:cs typeface="+mn-lt"/>
              </a:rPr>
              <a:t> </a:t>
            </a:r>
            <a:r>
              <a:rPr lang="uk-UA" sz="2400" b="1" dirty="0">
                <a:latin typeface="Times New Roman"/>
                <a:ea typeface="+mn-lt"/>
                <a:cs typeface="+mn-lt"/>
              </a:rPr>
              <a:t>:</a:t>
            </a:r>
          </a:p>
          <a:p>
            <a:pPr>
              <a:lnSpc>
                <a:spcPct val="150000"/>
              </a:lnSpc>
            </a:pPr>
            <a:r>
              <a:rPr lang="en-US" sz="2400" b="1" dirty="0" err="1">
                <a:solidFill>
                  <a:srgbClr val="FFFF00"/>
                </a:solidFill>
                <a:latin typeface="Times New Roman"/>
                <a:ea typeface="+mn-lt"/>
                <a:cs typeface="+mn-lt"/>
              </a:rPr>
              <a:t>нічн</a:t>
            </a:r>
            <a:r>
              <a:rPr lang="uk-UA" sz="2400" b="1" dirty="0">
                <a:solidFill>
                  <a:srgbClr val="FFFF00"/>
                </a:solidFill>
                <a:latin typeface="Times New Roman"/>
                <a:ea typeface="+mn-lt"/>
                <a:cs typeface="+mn-lt"/>
              </a:rPr>
              <a:t>а</a:t>
            </a:r>
            <a:r>
              <a:rPr lang="en-US" sz="2400" b="1" dirty="0">
                <a:solidFill>
                  <a:srgbClr val="FFFF00"/>
                </a:solidFill>
                <a:latin typeface="Times New Roman"/>
                <a:ea typeface="+mn-lt"/>
                <a:cs typeface="+mn-lt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latin typeface="Times New Roman"/>
                <a:ea typeface="+mn-lt"/>
                <a:cs typeface="+mn-lt"/>
              </a:rPr>
              <a:t>температур</a:t>
            </a:r>
            <a:r>
              <a:rPr lang="uk-UA" sz="2400" b="1" dirty="0">
                <a:solidFill>
                  <a:srgbClr val="FFFF00"/>
                </a:solidFill>
                <a:latin typeface="Times New Roman"/>
                <a:ea typeface="+mn-lt"/>
                <a:cs typeface="+mn-lt"/>
              </a:rPr>
              <a:t>а</a:t>
            </a:r>
            <a:r>
              <a:rPr lang="en-US" sz="2400" b="1" dirty="0">
                <a:solidFill>
                  <a:srgbClr val="FFFF00"/>
                </a:solidFill>
                <a:latin typeface="Times New Roman"/>
                <a:ea typeface="+mn-lt"/>
                <a:cs typeface="+mn-lt"/>
              </a:rPr>
              <a:t> </a:t>
            </a:r>
            <a:r>
              <a:rPr lang="en-US" sz="2400" b="1" dirty="0" err="1">
                <a:solidFill>
                  <a:srgbClr val="FFFF00"/>
                </a:solidFill>
                <a:latin typeface="Times New Roman"/>
                <a:ea typeface="+mn-lt"/>
                <a:cs typeface="+mn-lt"/>
              </a:rPr>
              <a:t>на</a:t>
            </a:r>
            <a:r>
              <a:rPr lang="en-US" sz="2400" b="1" dirty="0">
                <a:solidFill>
                  <a:srgbClr val="FFFF00"/>
                </a:solidFill>
                <a:latin typeface="Times New Roman"/>
                <a:ea typeface="+mn-lt"/>
                <a:cs typeface="+mn-lt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latin typeface="Times New Roman"/>
                <a:ea typeface="+mn-lt"/>
                <a:cs typeface="+mn-lt"/>
              </a:rPr>
              <a:t>Меркурії</a:t>
            </a:r>
            <a:r>
              <a:rPr lang="en-US" sz="2400" b="1" dirty="0">
                <a:solidFill>
                  <a:srgbClr val="FFFF00"/>
                </a:solidFill>
                <a:latin typeface="Times New Roman"/>
                <a:ea typeface="+mn-lt"/>
                <a:cs typeface="+mn-lt"/>
              </a:rPr>
              <a:t> </a:t>
            </a:r>
            <a:r>
              <a:rPr lang="uk-UA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- 183</a:t>
            </a:r>
            <a:r>
              <a:rPr lang="uk-UA" sz="2400" b="1" baseline="30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uk-UA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С,</a:t>
            </a:r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FFFF00"/>
                </a:solidFill>
                <a:latin typeface="Times New Roman"/>
                <a:ea typeface="+mn-lt"/>
                <a:cs typeface="+mn-lt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latin typeface="Times New Roman"/>
                <a:ea typeface="+mn-lt"/>
                <a:cs typeface="+mn-lt"/>
              </a:rPr>
              <a:t>денн</a:t>
            </a:r>
            <a:r>
              <a:rPr lang="uk-UA" sz="2400" b="1" dirty="0">
                <a:solidFill>
                  <a:srgbClr val="FFFF00"/>
                </a:solidFill>
                <a:latin typeface="Times New Roman"/>
                <a:ea typeface="+mn-lt"/>
                <a:cs typeface="+mn-lt"/>
              </a:rPr>
              <a:t>А</a:t>
            </a:r>
            <a:r>
              <a:rPr lang="en-US" sz="2400" b="1" dirty="0">
                <a:solidFill>
                  <a:srgbClr val="FFFF00"/>
                </a:solidFill>
                <a:latin typeface="Times New Roman"/>
                <a:ea typeface="+mn-lt"/>
                <a:cs typeface="+mn-lt"/>
              </a:rPr>
              <a:t> </a:t>
            </a:r>
            <a:r>
              <a:rPr lang="uk-UA" sz="2400" b="1" dirty="0">
                <a:solidFill>
                  <a:srgbClr val="FFFF00"/>
                </a:solidFill>
                <a:latin typeface="Times New Roman"/>
                <a:ea typeface="+mn-lt"/>
                <a:cs typeface="+mn-lt"/>
              </a:rPr>
              <a:t> - </a:t>
            </a:r>
            <a:r>
              <a:rPr lang="en-US" sz="2400" b="1" dirty="0">
                <a:solidFill>
                  <a:srgbClr val="FFFF00"/>
                </a:solidFill>
                <a:latin typeface="Times New Roman"/>
                <a:ea typeface="+mn-lt"/>
                <a:cs typeface="+mn-lt"/>
              </a:rPr>
              <a:t> </a:t>
            </a:r>
            <a:r>
              <a:rPr lang="uk-UA" sz="2400" b="1" dirty="0">
                <a:solidFill>
                  <a:srgbClr val="FFFF00"/>
                </a:solidFill>
                <a:latin typeface="Times New Roman"/>
                <a:ea typeface="+mn-lt"/>
                <a:cs typeface="+mn-lt"/>
              </a:rPr>
              <a:t> </a:t>
            </a:r>
            <a:r>
              <a:rPr lang="uk-UA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+187</a:t>
            </a:r>
            <a:r>
              <a:rPr lang="uk-UA" sz="2400" b="1" baseline="30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uk-UA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uk-UA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4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2ADF3D7-A9D0-E119-FB40-C631B2DA66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3237" y="955196"/>
            <a:ext cx="4916275" cy="5131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4991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2"/>
          <p:cNvSpPr txBox="1">
            <a:spLocks/>
          </p:cNvSpPr>
          <p:nvPr/>
        </p:nvSpPr>
        <p:spPr>
          <a:xfrm>
            <a:off x="367122" y="667489"/>
            <a:ext cx="7313055" cy="57129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tabLst>
                <a:tab pos="0" algn="l"/>
              </a:tabLst>
            </a:pPr>
            <a:r>
              <a:rPr lang="uk-UA" sz="2400" spc="-1" dirty="0">
                <a:solidFill>
                  <a:srgbClr val="FFFF00"/>
                </a:solidFill>
                <a:latin typeface="Times New Roman"/>
                <a:cs typeface="Times New Roman"/>
              </a:rPr>
              <a:t>Його с</a:t>
            </a:r>
            <a:r>
              <a:rPr lang="en-US" sz="2400" spc="-1" dirty="0" err="1">
                <a:solidFill>
                  <a:srgbClr val="FFFF00"/>
                </a:solidFill>
                <a:latin typeface="Times New Roman"/>
                <a:cs typeface="Times New Roman"/>
              </a:rPr>
              <a:t>тартова</a:t>
            </a:r>
            <a:r>
              <a:rPr lang="en-US" sz="2400" spc="-1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lang="en-US" sz="2400" spc="-1" dirty="0" err="1">
                <a:solidFill>
                  <a:srgbClr val="FFFF00"/>
                </a:solidFill>
                <a:latin typeface="Times New Roman"/>
                <a:cs typeface="Times New Roman"/>
              </a:rPr>
              <a:t>маса</a:t>
            </a:r>
            <a:r>
              <a:rPr lang="en-US" sz="2400" spc="-1" dirty="0">
                <a:solidFill>
                  <a:srgbClr val="FFFF00"/>
                </a:solidFill>
                <a:latin typeface="Times New Roman"/>
                <a:cs typeface="Times New Roman"/>
              </a:rPr>
              <a:t>  </a:t>
            </a:r>
            <a:r>
              <a:rPr lang="uk-UA" sz="2400" spc="-1" dirty="0">
                <a:solidFill>
                  <a:srgbClr val="FFFF00"/>
                </a:solidFill>
                <a:latin typeface="Times New Roman"/>
                <a:cs typeface="Times New Roman"/>
              </a:rPr>
              <a:t>близько </a:t>
            </a:r>
            <a:r>
              <a:rPr lang="en-US" sz="2400" spc="-1" dirty="0">
                <a:solidFill>
                  <a:srgbClr val="FFFF00"/>
                </a:solidFill>
                <a:latin typeface="Times New Roman"/>
                <a:cs typeface="Times New Roman"/>
              </a:rPr>
              <a:t> 100 </a:t>
            </a:r>
            <a:r>
              <a:rPr lang="en-US" sz="2400" spc="-1" dirty="0" err="1">
                <a:solidFill>
                  <a:srgbClr val="FFFF00"/>
                </a:solidFill>
                <a:latin typeface="Times New Roman"/>
                <a:cs typeface="Times New Roman"/>
              </a:rPr>
              <a:t>кг</a:t>
            </a:r>
            <a:r>
              <a:rPr lang="en-US" sz="2400" spc="-1" dirty="0">
                <a:solidFill>
                  <a:srgbClr val="FFFF00"/>
                </a:solidFill>
                <a:latin typeface="Times New Roman"/>
                <a:cs typeface="Times New Roman"/>
              </a:rPr>
              <a:t>,</a:t>
            </a:r>
            <a:r>
              <a:rPr lang="en-US" sz="2400" spc="-1" dirty="0">
                <a:latin typeface="Times New Roman"/>
                <a:cs typeface="Times New Roman"/>
              </a:rPr>
              <a:t> </a:t>
            </a:r>
            <a:endParaRPr lang="uk-UA" sz="2400" spc="-1" dirty="0">
              <a:latin typeface="Times New Roman"/>
              <a:cs typeface="Times New Roman"/>
            </a:endParaRPr>
          </a:p>
          <a:p>
            <a:pPr>
              <a:tabLst>
                <a:tab pos="0" algn="l"/>
              </a:tabLst>
            </a:pPr>
            <a:r>
              <a:rPr lang="uk-UA" sz="2400" spc="-1" dirty="0">
                <a:latin typeface="Times New Roman"/>
                <a:cs typeface="Times New Roman"/>
              </a:rPr>
              <a:t>П</a:t>
            </a:r>
            <a:r>
              <a:rPr lang="en-US" sz="2400" spc="-1" dirty="0" err="1">
                <a:latin typeface="Times New Roman"/>
                <a:cs typeface="Times New Roman"/>
              </a:rPr>
              <a:t>аливо</a:t>
            </a:r>
            <a:r>
              <a:rPr lang="uk-UA" sz="2400" spc="-1" dirty="0">
                <a:latin typeface="Times New Roman"/>
                <a:cs typeface="Times New Roman"/>
              </a:rPr>
              <a:t> </a:t>
            </a:r>
            <a:r>
              <a:rPr lang="en-US" sz="2400" spc="-1" dirty="0">
                <a:latin typeface="Times New Roman"/>
                <a:cs typeface="Times New Roman"/>
              </a:rPr>
              <a:t>— </a:t>
            </a:r>
            <a:r>
              <a:rPr lang="en-US" sz="2400" spc="-1" dirty="0" err="1">
                <a:latin typeface="Times New Roman"/>
                <a:cs typeface="Times New Roman"/>
              </a:rPr>
              <a:t>майже</a:t>
            </a:r>
            <a:r>
              <a:rPr lang="en-US" sz="2400" spc="-1" dirty="0">
                <a:latin typeface="Times New Roman"/>
                <a:cs typeface="Times New Roman"/>
              </a:rPr>
              <a:t> 600 </a:t>
            </a:r>
            <a:r>
              <a:rPr lang="en-US" sz="2400" spc="-1" dirty="0" err="1">
                <a:latin typeface="Times New Roman"/>
                <a:cs typeface="Times New Roman"/>
              </a:rPr>
              <a:t>кг</a:t>
            </a:r>
            <a:r>
              <a:rPr lang="en-US" sz="2400" spc="-1" dirty="0">
                <a:latin typeface="Times New Roman"/>
                <a:cs typeface="Times New Roman"/>
              </a:rPr>
              <a:t> </a:t>
            </a:r>
            <a:endParaRPr lang="uk-UA" sz="2400" spc="-1" dirty="0">
              <a:latin typeface="Times New Roman"/>
              <a:cs typeface="Times New Roman"/>
            </a:endParaRPr>
          </a:p>
          <a:p>
            <a:pPr>
              <a:tabLst>
                <a:tab pos="0" algn="l"/>
              </a:tabLst>
            </a:pPr>
            <a:r>
              <a:rPr lang="en-US" sz="2400" b="1" spc="-1" dirty="0" err="1">
                <a:solidFill>
                  <a:srgbClr val="FFFF00"/>
                </a:solidFill>
                <a:latin typeface="Times New Roman"/>
                <a:cs typeface="Times New Roman"/>
              </a:rPr>
              <a:t>Корпус</a:t>
            </a:r>
            <a:r>
              <a:rPr lang="en-US" sz="2400" b="1" spc="-1" dirty="0">
                <a:solidFill>
                  <a:srgbClr val="FFFF00"/>
                </a:solidFill>
                <a:latin typeface="Times New Roman"/>
                <a:cs typeface="Times New Roman"/>
              </a:rPr>
              <a:t> з</a:t>
            </a:r>
            <a:r>
              <a:rPr lang="uk-UA" sz="2400" b="1" spc="-1" dirty="0">
                <a:solidFill>
                  <a:srgbClr val="FFFF00"/>
                </a:solidFill>
                <a:latin typeface="Times New Roman"/>
                <a:cs typeface="Times New Roman"/>
              </a:rPr>
              <a:t> - </a:t>
            </a:r>
            <a:r>
              <a:rPr lang="en-US" sz="2400" b="1" spc="-1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lang="en-US" sz="2400" b="1" spc="-1" dirty="0" err="1">
                <a:solidFill>
                  <a:srgbClr val="FFFF00"/>
                </a:solidFill>
                <a:latin typeface="Times New Roman"/>
                <a:cs typeface="Times New Roman"/>
              </a:rPr>
              <a:t>композиційного</a:t>
            </a:r>
            <a:r>
              <a:rPr lang="en-US" sz="2400" b="1" spc="-1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lang="en-US" sz="2400" b="1" spc="-1" dirty="0" err="1">
                <a:solidFill>
                  <a:srgbClr val="FFFF00"/>
                </a:solidFill>
                <a:latin typeface="Times New Roman"/>
                <a:cs typeface="Times New Roman"/>
              </a:rPr>
              <a:t>графітового</a:t>
            </a:r>
            <a:r>
              <a:rPr lang="en-US" sz="2400" b="1" spc="-1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lang="en-US" sz="2400" b="1" spc="-1" dirty="0" err="1">
                <a:solidFill>
                  <a:srgbClr val="FFFF00"/>
                </a:solidFill>
                <a:latin typeface="Times New Roman"/>
                <a:cs typeface="Times New Roman"/>
              </a:rPr>
              <a:t>матеріалу</a:t>
            </a:r>
            <a:r>
              <a:rPr lang="en-US" sz="2400" b="1" spc="-1" dirty="0">
                <a:solidFill>
                  <a:srgbClr val="FFFF00"/>
                </a:solidFill>
                <a:latin typeface="Times New Roman"/>
                <a:cs typeface="Times New Roman"/>
              </a:rPr>
              <a:t> і </a:t>
            </a:r>
            <a:r>
              <a:rPr lang="en-US" sz="2400" b="1" spc="-1" dirty="0" err="1">
                <a:solidFill>
                  <a:srgbClr val="FFFF00"/>
                </a:solidFill>
                <a:latin typeface="Times New Roman"/>
                <a:cs typeface="Times New Roman"/>
              </a:rPr>
              <a:t>має</a:t>
            </a:r>
            <a:r>
              <a:rPr lang="en-US" sz="2400" b="1" spc="-1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lang="en-US" sz="2400" b="1" spc="-1" dirty="0" err="1">
                <a:solidFill>
                  <a:srgbClr val="FFFF00"/>
                </a:solidFill>
                <a:latin typeface="Times New Roman"/>
                <a:cs typeface="Times New Roman"/>
              </a:rPr>
              <a:t>розміри</a:t>
            </a:r>
            <a:r>
              <a:rPr lang="en-US" sz="2400" b="1" spc="-1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lang="en-US" sz="2400" b="1" spc="-1" dirty="0">
                <a:latin typeface="Times New Roman"/>
                <a:cs typeface="Times New Roman"/>
              </a:rPr>
              <a:t>1,42×1,85×1,27 м. </a:t>
            </a:r>
            <a:endParaRPr lang="uk-UA" sz="2400" b="1" spc="-1" dirty="0">
              <a:latin typeface="Times New Roman" pitchFamily="18" charset="0"/>
              <a:cs typeface="Times New Roman" pitchFamily="18" charset="0"/>
            </a:endParaRPr>
          </a:p>
          <a:p>
            <a:pPr>
              <a:tabLst>
                <a:tab pos="0" algn="l"/>
              </a:tabLst>
            </a:pPr>
            <a:r>
              <a:rPr lang="en-US" sz="2400" spc="-1" dirty="0">
                <a:latin typeface="Times New Roman"/>
                <a:cs typeface="Times New Roman"/>
              </a:rPr>
              <a:t> </a:t>
            </a:r>
            <a:r>
              <a:rPr lang="en-US" sz="2400" spc="-1" dirty="0" err="1">
                <a:latin typeface="Times New Roman"/>
                <a:cs typeface="Times New Roman"/>
              </a:rPr>
              <a:t>Спеціальний</a:t>
            </a:r>
            <a:r>
              <a:rPr lang="en-US" sz="2400" spc="-1" dirty="0">
                <a:latin typeface="Times New Roman"/>
                <a:cs typeface="Times New Roman"/>
              </a:rPr>
              <a:t> </a:t>
            </a:r>
            <a:r>
              <a:rPr lang="en-US" sz="2400" spc="-1" dirty="0" err="1">
                <a:latin typeface="Times New Roman"/>
                <a:cs typeface="Times New Roman"/>
              </a:rPr>
              <a:t>захисний</a:t>
            </a:r>
            <a:r>
              <a:rPr lang="en-US" sz="2400" spc="-1" dirty="0">
                <a:latin typeface="Times New Roman"/>
                <a:cs typeface="Times New Roman"/>
              </a:rPr>
              <a:t> </a:t>
            </a:r>
            <a:r>
              <a:rPr lang="en-US" sz="2400" spc="-1" dirty="0" err="1">
                <a:latin typeface="Times New Roman"/>
                <a:cs typeface="Times New Roman"/>
              </a:rPr>
              <a:t>екран</a:t>
            </a:r>
            <a:r>
              <a:rPr lang="en-US" sz="2400" spc="-1" dirty="0">
                <a:latin typeface="Times New Roman"/>
                <a:cs typeface="Times New Roman"/>
              </a:rPr>
              <a:t> </a:t>
            </a:r>
            <a:r>
              <a:rPr lang="en-US" sz="2400" spc="-1" dirty="0" err="1">
                <a:latin typeface="Times New Roman"/>
                <a:cs typeface="Times New Roman"/>
              </a:rPr>
              <a:t>прикрива</a:t>
            </a:r>
            <a:r>
              <a:rPr lang="uk-UA" sz="2400" spc="-1" dirty="0">
                <a:latin typeface="Times New Roman"/>
                <a:cs typeface="Times New Roman"/>
              </a:rPr>
              <a:t>в</a:t>
            </a:r>
            <a:r>
              <a:rPr lang="en-US" sz="2400" spc="-1" dirty="0">
                <a:latin typeface="Times New Roman"/>
                <a:cs typeface="Times New Roman"/>
              </a:rPr>
              <a:t> </a:t>
            </a:r>
            <a:r>
              <a:rPr lang="en-US" sz="2400" spc="-1" dirty="0" err="1">
                <a:latin typeface="Times New Roman"/>
                <a:cs typeface="Times New Roman"/>
              </a:rPr>
              <a:t>звернений</a:t>
            </a:r>
            <a:r>
              <a:rPr lang="en-US" sz="2400" spc="-1" dirty="0">
                <a:latin typeface="Times New Roman"/>
                <a:cs typeface="Times New Roman"/>
              </a:rPr>
              <a:t> </a:t>
            </a:r>
            <a:r>
              <a:rPr lang="en-US" sz="2400" spc="-1" dirty="0" err="1">
                <a:latin typeface="Times New Roman"/>
                <a:cs typeface="Times New Roman"/>
              </a:rPr>
              <a:t>до</a:t>
            </a:r>
            <a:r>
              <a:rPr lang="en-US" sz="2400" spc="-1" dirty="0">
                <a:latin typeface="Times New Roman"/>
                <a:cs typeface="Times New Roman"/>
              </a:rPr>
              <a:t> </a:t>
            </a:r>
            <a:r>
              <a:rPr lang="en-US" sz="2400" spc="-1" dirty="0" err="1">
                <a:latin typeface="Times New Roman"/>
                <a:cs typeface="Times New Roman"/>
              </a:rPr>
              <a:t>Сонця</a:t>
            </a:r>
            <a:r>
              <a:rPr lang="en-US" sz="2400" spc="-1" dirty="0">
                <a:latin typeface="Times New Roman"/>
                <a:cs typeface="Times New Roman"/>
              </a:rPr>
              <a:t> </a:t>
            </a:r>
            <a:r>
              <a:rPr lang="en-US" sz="2400" spc="-1" dirty="0" err="1">
                <a:latin typeface="Times New Roman"/>
                <a:cs typeface="Times New Roman"/>
              </a:rPr>
              <a:t>бік</a:t>
            </a:r>
            <a:r>
              <a:rPr lang="en-US" sz="2400" spc="-1" dirty="0">
                <a:latin typeface="Times New Roman"/>
                <a:cs typeface="Times New Roman"/>
              </a:rPr>
              <a:t> </a:t>
            </a:r>
            <a:r>
              <a:rPr lang="en-US" sz="2400" spc="-1" dirty="0" err="1">
                <a:latin typeface="Times New Roman"/>
                <a:cs typeface="Times New Roman"/>
              </a:rPr>
              <a:t>апарат</a:t>
            </a:r>
            <a:r>
              <a:rPr lang="uk-UA" sz="2400" spc="-1" dirty="0">
                <a:latin typeface="Times New Roman"/>
                <a:cs typeface="Times New Roman"/>
              </a:rPr>
              <a:t>у</a:t>
            </a:r>
            <a:r>
              <a:rPr lang="en-US" sz="2400" spc="-1" dirty="0">
                <a:latin typeface="Times New Roman"/>
                <a:cs typeface="Times New Roman"/>
              </a:rPr>
              <a:t>, </a:t>
            </a:r>
            <a:endParaRPr lang="uk-UA" sz="2400" spc="-1" dirty="0">
              <a:latin typeface="Times New Roman"/>
              <a:cs typeface="Times New Roman"/>
            </a:endParaRPr>
          </a:p>
          <a:p>
            <a:pPr>
              <a:tabLst>
                <a:tab pos="0" algn="l"/>
              </a:tabLst>
            </a:pPr>
            <a:r>
              <a:rPr lang="uk-UA" sz="2400" b="1" spc="-1" dirty="0">
                <a:solidFill>
                  <a:srgbClr val="FFFF00"/>
                </a:solidFill>
                <a:latin typeface="Times New Roman"/>
                <a:cs typeface="Times New Roman"/>
              </a:rPr>
              <a:t>К</a:t>
            </a:r>
            <a:r>
              <a:rPr lang="en-US" sz="2400" b="1" spc="-1" dirty="0" err="1">
                <a:solidFill>
                  <a:srgbClr val="FFFF00"/>
                </a:solidFill>
                <a:latin typeface="Times New Roman"/>
                <a:cs typeface="Times New Roman"/>
              </a:rPr>
              <a:t>орпус</a:t>
            </a:r>
            <a:r>
              <a:rPr lang="en-US" sz="2400" b="1" spc="-1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lang="uk-UA" sz="2400" b="1" spc="-1" dirty="0">
                <a:solidFill>
                  <a:srgbClr val="FFFF00"/>
                </a:solidFill>
                <a:latin typeface="Times New Roman"/>
                <a:cs typeface="Times New Roman"/>
              </a:rPr>
              <a:t>об</a:t>
            </a:r>
            <a:r>
              <a:rPr lang="en-US" sz="2400" b="1" spc="-1" dirty="0" err="1">
                <a:solidFill>
                  <a:srgbClr val="FFFF00"/>
                </a:solidFill>
                <a:latin typeface="Times New Roman"/>
                <a:cs typeface="Times New Roman"/>
              </a:rPr>
              <a:t>горнуто</a:t>
            </a:r>
            <a:r>
              <a:rPr lang="en-US" sz="2400" b="1" spc="-1" dirty="0">
                <a:solidFill>
                  <a:srgbClr val="FFFF00"/>
                </a:solidFill>
                <a:latin typeface="Times New Roman"/>
                <a:cs typeface="Times New Roman"/>
              </a:rPr>
              <a:t> у </a:t>
            </a:r>
            <a:r>
              <a:rPr lang="en-US" sz="2400" b="1" spc="-1" dirty="0" err="1">
                <a:solidFill>
                  <a:srgbClr val="FFFF00"/>
                </a:solidFill>
                <a:latin typeface="Times New Roman"/>
                <a:cs typeface="Times New Roman"/>
              </a:rPr>
              <a:t>багатошарову</a:t>
            </a:r>
            <a:r>
              <a:rPr lang="en-US" sz="2400" b="1" spc="-1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lang="en-US" sz="2400" b="1" spc="-1" dirty="0" err="1">
                <a:solidFill>
                  <a:srgbClr val="FFFF00"/>
                </a:solidFill>
                <a:latin typeface="Times New Roman"/>
                <a:cs typeface="Times New Roman"/>
              </a:rPr>
              <a:t>теплоізоляцію</a:t>
            </a:r>
            <a:r>
              <a:rPr lang="en-US" sz="2400" spc="-1" dirty="0">
                <a:latin typeface="Times New Roman"/>
                <a:cs typeface="Times New Roman"/>
              </a:rPr>
              <a:t>,</a:t>
            </a:r>
            <a:endParaRPr lang="uk-UA" sz="2400" spc="-1" dirty="0">
              <a:latin typeface="Times New Roman"/>
              <a:cs typeface="Times New Roman"/>
            </a:endParaRPr>
          </a:p>
          <a:p>
            <a:pPr>
              <a:tabLst>
                <a:tab pos="0" algn="l"/>
              </a:tabLst>
            </a:pPr>
            <a:r>
              <a:rPr lang="en-US" sz="2400" spc="-1" dirty="0">
                <a:latin typeface="Times New Roman"/>
                <a:cs typeface="Times New Roman"/>
              </a:rPr>
              <a:t> </a:t>
            </a:r>
            <a:r>
              <a:rPr lang="uk-UA" sz="2400" spc="-1" dirty="0">
                <a:latin typeface="Times New Roman"/>
                <a:cs typeface="Times New Roman"/>
              </a:rPr>
              <a:t>Для </a:t>
            </a:r>
            <a:r>
              <a:rPr lang="en-US" sz="2400" spc="-1" dirty="0" err="1">
                <a:latin typeface="Times New Roman"/>
                <a:cs typeface="Times New Roman"/>
              </a:rPr>
              <a:t>відведення</a:t>
            </a:r>
            <a:r>
              <a:rPr lang="en-US" sz="2400" spc="-1" dirty="0">
                <a:latin typeface="Times New Roman"/>
                <a:cs typeface="Times New Roman"/>
              </a:rPr>
              <a:t> </a:t>
            </a:r>
            <a:r>
              <a:rPr lang="en-US" sz="2400" spc="-1" dirty="0" err="1">
                <a:latin typeface="Times New Roman"/>
                <a:cs typeface="Times New Roman"/>
              </a:rPr>
              <a:t>тепла</a:t>
            </a:r>
            <a:r>
              <a:rPr lang="en-US" sz="2400" spc="-1" dirty="0">
                <a:latin typeface="Times New Roman"/>
                <a:cs typeface="Times New Roman"/>
              </a:rPr>
              <a:t> </a:t>
            </a:r>
            <a:r>
              <a:rPr lang="en-US" sz="2400" spc="-1" dirty="0" err="1">
                <a:latin typeface="Times New Roman"/>
                <a:cs typeface="Times New Roman"/>
              </a:rPr>
              <a:t>від</a:t>
            </a:r>
            <a:r>
              <a:rPr lang="en-US" sz="2400" spc="-1" dirty="0">
                <a:latin typeface="Times New Roman"/>
                <a:cs typeface="Times New Roman"/>
              </a:rPr>
              <a:t> </a:t>
            </a:r>
            <a:r>
              <a:rPr lang="en-US" sz="2400" spc="-1" dirty="0" err="1">
                <a:latin typeface="Times New Roman"/>
                <a:cs typeface="Times New Roman"/>
              </a:rPr>
              <a:t>корпус</a:t>
            </a:r>
            <a:r>
              <a:rPr lang="uk-UA" sz="2400" spc="-1" dirty="0">
                <a:latin typeface="Times New Roman"/>
                <a:cs typeface="Times New Roman"/>
              </a:rPr>
              <a:t>у</a:t>
            </a:r>
            <a:r>
              <a:rPr lang="en-US" sz="2400" spc="-1" dirty="0">
                <a:latin typeface="Times New Roman"/>
                <a:cs typeface="Times New Roman"/>
              </a:rPr>
              <a:t> </a:t>
            </a:r>
            <a:r>
              <a:rPr lang="en-US" sz="2400" spc="-1" dirty="0" err="1">
                <a:latin typeface="Times New Roman"/>
                <a:cs typeface="Times New Roman"/>
              </a:rPr>
              <a:t>передбачено</a:t>
            </a:r>
            <a:r>
              <a:rPr lang="en-US" sz="2400" spc="-1" dirty="0">
                <a:latin typeface="Times New Roman"/>
                <a:cs typeface="Times New Roman"/>
              </a:rPr>
              <a:t> </a:t>
            </a:r>
            <a:r>
              <a:rPr lang="en-US" sz="2400" spc="-1" dirty="0" err="1">
                <a:latin typeface="Times New Roman"/>
                <a:cs typeface="Times New Roman"/>
              </a:rPr>
              <a:t>радіатори</a:t>
            </a:r>
            <a:r>
              <a:rPr lang="en-US" sz="2400" spc="-1" dirty="0">
                <a:latin typeface="Times New Roman"/>
                <a:cs typeface="Times New Roman"/>
              </a:rPr>
              <a:t> й </a:t>
            </a:r>
            <a:r>
              <a:rPr lang="en-US" sz="2400" spc="-1" dirty="0" err="1">
                <a:latin typeface="Times New Roman"/>
                <a:cs typeface="Times New Roman"/>
              </a:rPr>
              <a:t>теплові</a:t>
            </a:r>
            <a:r>
              <a:rPr lang="en-US" sz="2400" spc="-1" dirty="0">
                <a:latin typeface="Times New Roman"/>
                <a:cs typeface="Times New Roman"/>
              </a:rPr>
              <a:t> </a:t>
            </a:r>
            <a:r>
              <a:rPr lang="en-US" sz="2400" spc="-1" dirty="0" err="1">
                <a:latin typeface="Times New Roman"/>
                <a:cs typeface="Times New Roman"/>
              </a:rPr>
              <a:t>труби</a:t>
            </a:r>
            <a:r>
              <a:rPr lang="en-US" sz="2400" spc="-1" dirty="0"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4" name="Прямокутник 3"/>
          <p:cNvSpPr/>
          <p:nvPr/>
        </p:nvSpPr>
        <p:spPr>
          <a:xfrm>
            <a:off x="1675937" y="50246"/>
            <a:ext cx="5724987" cy="954107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uk-UA" sz="2800" dirty="0"/>
              <a:t> 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ЕНДЖЕР 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був запущений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NASA 3 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серпня 2004 року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53" t="19239" r="27980" b="21029"/>
          <a:stretch/>
        </p:blipFill>
        <p:spPr bwMode="auto">
          <a:xfrm>
            <a:off x="7778147" y="502003"/>
            <a:ext cx="3972500" cy="3021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кутник 5"/>
          <p:cNvSpPr/>
          <p:nvPr/>
        </p:nvSpPr>
        <p:spPr>
          <a:xfrm>
            <a:off x="7680177" y="3881830"/>
            <a:ext cx="442155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b="1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Мессенджер</a:t>
            </a:r>
            <a:r>
              <a:rPr lang="uk-UA" sz="2800" b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» на орбіті навколо Меркурія</a:t>
            </a:r>
          </a:p>
          <a:p>
            <a:r>
              <a:rPr lang="uk-UA" sz="2800" b="1">
                <a:latin typeface="Times New Roman" pitchFamily="18" charset="0"/>
                <a:cs typeface="Times New Roman" pitchFamily="18" charset="0"/>
              </a:rPr>
              <a:t> (В уявлені художника)</a:t>
            </a:r>
          </a:p>
        </p:txBody>
      </p:sp>
    </p:spTree>
    <p:extLst>
      <p:ext uri="{BB962C8B-B14F-4D97-AF65-F5344CB8AC3E}">
        <p14:creationId xmlns:p14="http://schemas.microsoft.com/office/powerpoint/2010/main" val="30995419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2249068" y="206018"/>
            <a:ext cx="7366873" cy="646331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uk-UA" sz="3600" b="1" spc="-1" dirty="0">
                <a:solidFill>
                  <a:srgbClr val="FFFF00"/>
                </a:solidFill>
                <a:latin typeface="Times New Roman"/>
                <a:cs typeface="Times New Roman"/>
              </a:rPr>
              <a:t>Основні завдання КА </a:t>
            </a:r>
            <a:r>
              <a:rPr lang="uk-UA" sz="3600" b="1" spc="-1" dirty="0" err="1">
                <a:solidFill>
                  <a:srgbClr val="FFFF00"/>
                </a:solidFill>
                <a:latin typeface="Times New Roman"/>
                <a:cs typeface="Times New Roman"/>
              </a:rPr>
              <a:t>Месенджер</a:t>
            </a:r>
            <a:endParaRPr lang="uk-UA" sz="3600" dirty="0">
              <a:solidFill>
                <a:srgbClr val="FFFF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130B9B1-C193-258B-9B54-2F869C3BFEFD}"/>
              </a:ext>
            </a:extLst>
          </p:cNvPr>
          <p:cNvSpPr txBox="1"/>
          <p:nvPr/>
        </p:nvSpPr>
        <p:spPr>
          <a:xfrm>
            <a:off x="178802" y="961191"/>
            <a:ext cx="7371925" cy="470898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uk-UA" dirty="0">
              <a:solidFill>
                <a:srgbClr val="FFFF00"/>
              </a:solidFill>
            </a:endParaRPr>
          </a:p>
          <a:p>
            <a:pPr marL="285750" indent="-285750">
              <a:buFont typeface="Calibri"/>
              <a:buChar char="-"/>
            </a:pPr>
            <a:r>
              <a:rPr lang="uk-UA" sz="2400" b="1" dirty="0">
                <a:solidFill>
                  <a:srgbClr val="FFFF00"/>
                </a:solidFill>
                <a:latin typeface="Times New Roman"/>
                <a:ea typeface="+mn-lt"/>
                <a:cs typeface="+mn-lt"/>
              </a:rPr>
              <a:t>Картографування поверхні Меркурія</a:t>
            </a:r>
          </a:p>
          <a:p>
            <a:pPr marL="285750" indent="-285750">
              <a:buFont typeface="Calibri"/>
              <a:buChar char="-"/>
            </a:pPr>
            <a:endParaRPr lang="uk-UA" sz="2400" b="1" dirty="0">
              <a:solidFill>
                <a:srgbClr val="FFFF00"/>
              </a:solidFill>
              <a:latin typeface="Times New Roman"/>
              <a:ea typeface="+mn-lt"/>
              <a:cs typeface="+mn-lt"/>
            </a:endParaRPr>
          </a:p>
          <a:p>
            <a:pPr marL="285750" indent="-285750">
              <a:buFont typeface="Calibri"/>
              <a:buChar char="-"/>
            </a:pPr>
            <a:r>
              <a:rPr lang="uk-UA" sz="2400" b="1" dirty="0">
                <a:latin typeface="Times New Roman"/>
                <a:ea typeface="+mn-lt"/>
                <a:cs typeface="+mn-lt"/>
              </a:rPr>
              <a:t>Дослідження магнітосфери і магнітного поля</a:t>
            </a:r>
          </a:p>
          <a:p>
            <a:pPr marL="285750" indent="-285750">
              <a:buFont typeface="Calibri"/>
              <a:buChar char="-"/>
            </a:pPr>
            <a:endParaRPr lang="uk-UA" sz="2400" b="1" dirty="0">
              <a:latin typeface="Times New Roman"/>
              <a:ea typeface="+mn-lt"/>
              <a:cs typeface="+mn-lt"/>
            </a:endParaRPr>
          </a:p>
          <a:p>
            <a:pPr marL="285750" indent="-285750">
              <a:buFont typeface="Calibri"/>
              <a:buChar char="-"/>
            </a:pPr>
            <a:r>
              <a:rPr lang="uk-UA" sz="2400" b="1" dirty="0">
                <a:solidFill>
                  <a:srgbClr val="FFFF00"/>
                </a:solidFill>
                <a:latin typeface="Times New Roman"/>
                <a:ea typeface="+mn-lt"/>
                <a:cs typeface="+mn-lt"/>
              </a:rPr>
              <a:t>Аналіз хімічного складу поверхні</a:t>
            </a:r>
            <a:r>
              <a:rPr lang="uk-UA" sz="2400" dirty="0">
                <a:latin typeface="Times New Roman"/>
                <a:ea typeface="+mn-lt"/>
                <a:cs typeface="+mn-lt"/>
              </a:rPr>
              <a:t>.</a:t>
            </a:r>
          </a:p>
          <a:p>
            <a:pPr marL="285750" indent="-285750">
              <a:buFont typeface="Calibri"/>
              <a:buChar char="-"/>
            </a:pPr>
            <a:endParaRPr lang="uk-UA" sz="2400" dirty="0">
              <a:latin typeface="Times New Roman"/>
              <a:cs typeface="Times New Roman"/>
            </a:endParaRPr>
          </a:p>
          <a:p>
            <a:pPr marL="342900" indent="-342900">
              <a:buFont typeface="Calibri"/>
              <a:buChar char="-"/>
            </a:pPr>
            <a:r>
              <a:rPr lang="uk-UA" sz="2400" b="1" dirty="0">
                <a:latin typeface="Times New Roman"/>
                <a:ea typeface="+mn-lt"/>
                <a:cs typeface="+mn-lt"/>
              </a:rPr>
              <a:t>Дослідження товщини кори</a:t>
            </a:r>
            <a:r>
              <a:rPr lang="uk-UA" sz="2400" dirty="0">
                <a:solidFill>
                  <a:srgbClr val="FFFF00"/>
                </a:solidFill>
                <a:latin typeface="Times New Roman"/>
                <a:ea typeface="+mn-lt"/>
                <a:cs typeface="+mn-lt"/>
              </a:rPr>
              <a:t>.</a:t>
            </a:r>
          </a:p>
          <a:p>
            <a:pPr marL="342900" indent="-342900">
              <a:buFont typeface="Calibri"/>
              <a:buChar char="-"/>
            </a:pPr>
            <a:endParaRPr lang="uk-UA" sz="2400" dirty="0">
              <a:solidFill>
                <a:srgbClr val="FFFF00"/>
              </a:solidFill>
              <a:latin typeface="Times New Roman"/>
              <a:ea typeface="+mn-lt"/>
              <a:cs typeface="+mn-lt"/>
            </a:endParaRPr>
          </a:p>
          <a:p>
            <a:pPr marL="342900" indent="-342900">
              <a:buFont typeface="Calibri"/>
              <a:buChar char="-"/>
            </a:pPr>
            <a:r>
              <a:rPr lang="uk-UA" sz="2400" b="1" dirty="0">
                <a:solidFill>
                  <a:srgbClr val="FFFF00"/>
                </a:solidFill>
                <a:latin typeface="Times New Roman"/>
                <a:ea typeface="+mn-lt"/>
                <a:cs typeface="+mn-lt"/>
              </a:rPr>
              <a:t>Вивчення атмосфери і поверхневого середовища</a:t>
            </a:r>
            <a:r>
              <a:rPr lang="uk-UA" sz="2400" dirty="0">
                <a:solidFill>
                  <a:srgbClr val="FFFF00"/>
                </a:solidFill>
                <a:latin typeface="Times New Roman"/>
                <a:ea typeface="+mn-lt"/>
                <a:cs typeface="+mn-lt"/>
              </a:rPr>
              <a:t>.</a:t>
            </a:r>
          </a:p>
          <a:p>
            <a:pPr marL="342900" indent="-342900">
              <a:buFont typeface="Calibri"/>
              <a:buChar char="-"/>
            </a:pPr>
            <a:endParaRPr lang="uk-UA" sz="2400" dirty="0">
              <a:solidFill>
                <a:srgbClr val="FFFF00"/>
              </a:solidFill>
              <a:latin typeface="Times New Roman"/>
              <a:ea typeface="+mn-lt"/>
              <a:cs typeface="+mn-lt"/>
            </a:endParaRPr>
          </a:p>
          <a:p>
            <a:pPr marL="342900" indent="-342900">
              <a:buFont typeface="Calibri"/>
              <a:buChar char="-"/>
            </a:pPr>
            <a:r>
              <a:rPr lang="uk-UA" sz="2400" b="1" dirty="0">
                <a:latin typeface="Times New Roman"/>
                <a:ea typeface="+mn-lt"/>
                <a:cs typeface="+mn-lt"/>
              </a:rPr>
              <a:t>Пошук води, льоду</a:t>
            </a:r>
            <a:r>
              <a:rPr lang="uk-UA" sz="2400" dirty="0">
                <a:latin typeface="Times New Roman"/>
                <a:ea typeface="+mn-lt"/>
                <a:cs typeface="+mn-lt"/>
              </a:rPr>
              <a:t> та можливої  наявності життя</a:t>
            </a:r>
            <a:r>
              <a:rPr lang="uk-UA" sz="2400" dirty="0">
                <a:solidFill>
                  <a:srgbClr val="FFFF00"/>
                </a:solidFill>
                <a:latin typeface="Times New Roman"/>
                <a:ea typeface="+mn-lt"/>
                <a:cs typeface="+mn-lt"/>
              </a:rPr>
              <a:t>.</a:t>
            </a:r>
          </a:p>
          <a:p>
            <a:endParaRPr lang="uk-UA" dirty="0">
              <a:latin typeface="Times New Roman"/>
              <a:cs typeface="Times New Roman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0727" y="1565902"/>
            <a:ext cx="4296620" cy="322246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C3CC481-60E4-801F-3474-957E8A04EA3F}"/>
              </a:ext>
            </a:extLst>
          </p:cNvPr>
          <p:cNvSpPr txBox="1"/>
          <p:nvPr/>
        </p:nvSpPr>
        <p:spPr>
          <a:xfrm>
            <a:off x="571500" y="5538898"/>
            <a:ext cx="111013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>
                <a:solidFill>
                  <a:srgbClr val="FFFF00"/>
                </a:solidFill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Закінчив свій політ </a:t>
            </a:r>
            <a:r>
              <a:rPr lang="uk-UA" sz="2400" b="1" i="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30 квітня 2015 року, вдарившись об поверхню Меркурія. </a:t>
            </a:r>
            <a:endParaRPr lang="en-US" sz="24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val="18427686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PlaceHolder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31036" y="243916"/>
            <a:ext cx="6681025" cy="335756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lnSpc>
                <a:spcPct val="150000"/>
              </a:lnSpc>
              <a:buNone/>
              <a:tabLst>
                <a:tab pos="0" algn="l"/>
              </a:tabLst>
            </a:pPr>
            <a:r>
              <a:rPr lang="uk-UA" b="1" spc="-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400" b="1" strike="noStrike" spc="-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</a:t>
            </a:r>
            <a:r>
              <a:rPr lang="en-US" sz="2400" b="1" strike="noStrike" spc="-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strike="noStrike" spc="-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складу</a:t>
            </a:r>
            <a:r>
              <a:rPr lang="en-US" sz="2400" b="1" strike="noStrike" spc="-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strike="noStrike" spc="-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наукової</a:t>
            </a:r>
            <a:r>
              <a:rPr lang="en-US" sz="2400" b="1" strike="noStrike" spc="-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strike="noStrike" spc="-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апаратури</a:t>
            </a:r>
            <a:r>
              <a:rPr lang="en-US" sz="2400" b="1" strike="noStrike" spc="-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</a:t>
            </a:r>
            <a:r>
              <a:rPr lang="uk-UA" sz="2400" b="1" strike="noStrike" spc="-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есенжера</a:t>
            </a:r>
            <a:r>
              <a:rPr lang="uk-UA" sz="2400" b="1" strike="noStrike" spc="-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strike="noStrike" spc="-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strike="noStrike" spc="-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входили</a:t>
            </a:r>
            <a:r>
              <a:rPr lang="en-US" sz="2400" b="1" strike="noStrike" spc="-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uk-UA" sz="24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uk-UA" sz="2400" b="1" strike="noStrike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en-US" sz="2400" b="1" strike="noStrike" spc="-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Дворежимна</a:t>
            </a:r>
            <a:r>
              <a:rPr lang="en-US" sz="2400" b="1" strike="noStrike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strike="noStrike" spc="-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камера</a:t>
            </a:r>
            <a:r>
              <a:rPr lang="en-US" sz="2400" b="1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400" b="1" strike="noStrike" spc="-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MDIS </a:t>
            </a:r>
            <a:r>
              <a:rPr lang="uk-UA" sz="2400" b="1" strike="noStrike" spc="-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uk-UA" sz="2400" b="1" strike="noStrike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en-US" sz="2400" b="1" strike="noStrike" spc="-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Рентгенівський</a:t>
            </a:r>
            <a:r>
              <a:rPr lang="en-US" sz="2400" b="1" strike="noStrike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strike="noStrike" spc="-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спектрометр</a:t>
            </a:r>
            <a:r>
              <a:rPr lang="en-US" sz="2400" b="1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400" b="1" strike="noStrike" spc="-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XRS</a:t>
            </a:r>
            <a:endParaRPr lang="uk-UA" sz="2400" b="1" spc="-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uk-UA" sz="2400" b="1" strike="noStrike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 </a:t>
            </a:r>
            <a:r>
              <a:rPr lang="en-US" sz="2400" b="1" strike="noStrike" spc="-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Гамма</a:t>
            </a:r>
            <a:r>
              <a:rPr lang="uk-UA" sz="2400" b="1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strike="noStrike" spc="-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lang="en-US" sz="2400" b="1" strike="noStrike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strike="noStrike" spc="-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нейтронний</a:t>
            </a:r>
            <a:r>
              <a:rPr lang="en-US" sz="2400" b="1" strike="noStrike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strike="noStrike" spc="-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спектрометр</a:t>
            </a:r>
            <a:r>
              <a:rPr lang="uk-UA" sz="2400" b="1" strike="noStrike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en-US" sz="2400" b="1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400" b="1" strike="noStrike" spc="-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GRNS </a:t>
            </a:r>
            <a:endParaRPr lang="uk-UA" sz="2400" b="1" spc="-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uk-UA" sz="2400" b="1" strike="noStrike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4) </a:t>
            </a:r>
            <a:r>
              <a:rPr lang="en-US" sz="2400" b="1" strike="noStrike" spc="-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Спектрометр</a:t>
            </a:r>
            <a:r>
              <a:rPr lang="en-US" sz="2400" b="1" strike="noStrike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strike="noStrike" spc="-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енергійних</a:t>
            </a:r>
            <a:r>
              <a:rPr lang="en-US" sz="2400" b="1" strike="noStrike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strike="noStrike" spc="-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частинок</a:t>
            </a:r>
            <a:r>
              <a:rPr lang="en-US" sz="2400" b="1" strike="noStrike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400" b="1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uk-UA" sz="2400" b="1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sz="2400" b="1" strike="noStrike" spc="-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lang="en-US" sz="2400" b="1" strike="noStrike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strike="noStrike" spc="-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плазми</a:t>
            </a:r>
            <a:r>
              <a:rPr lang="en-US" sz="2400" b="1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400" b="1" strike="noStrike" spc="-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EPPS</a:t>
            </a:r>
            <a:r>
              <a:rPr lang="en-US" sz="2400" b="1" spc="-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uk-UA" sz="2400" b="1" spc="-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uk-UA" sz="2400" b="1" spc="-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5) </a:t>
            </a:r>
            <a:r>
              <a:rPr lang="en-US" sz="2400" b="1" spc="-1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Спектрометр</a:t>
            </a:r>
            <a:r>
              <a:rPr lang="en-US" sz="2400" b="1" spc="-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400" b="1" spc="-1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en-US" sz="2400" b="1" spc="-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400" b="1" spc="-1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en-US" sz="2400" b="1" spc="-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400" b="1" spc="-1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складу</a:t>
            </a:r>
            <a:r>
              <a:rPr lang="en-US" sz="2400" b="1" spc="-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400" b="1" spc="-1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атмосфери</a:t>
            </a:r>
            <a:r>
              <a:rPr lang="en-US" sz="2400" b="1" spc="-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400" b="1" spc="-1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lang="en-US" sz="2400" b="1" spc="-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400" b="1" spc="-1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поверхні</a:t>
            </a:r>
            <a:r>
              <a:rPr lang="en-US" sz="2400" b="1" spc="-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400" b="1" spc="-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MASCS </a:t>
            </a:r>
            <a:r>
              <a:rPr lang="uk-UA" sz="2400" b="1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6)</a:t>
            </a:r>
            <a:r>
              <a:rPr lang="uk-UA" sz="2400" b="1" spc="-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400" b="1" spc="-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Лазерний</a:t>
            </a:r>
            <a:r>
              <a:rPr lang="en-US" sz="2400" b="1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400" b="1" spc="-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висотомір</a:t>
            </a:r>
            <a:r>
              <a:rPr lang="en-US" sz="2400" b="1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uk-UA" sz="2400" b="1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spc="-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MLA </a:t>
            </a:r>
            <a:r>
              <a:rPr lang="en-US" sz="2400" b="1" spc="-1" dirty="0">
                <a:solidFill>
                  <a:srgbClr val="FFFF00"/>
                </a:solidFill>
                <a:latin typeface="Times New Roman"/>
                <a:cs typeface="Times New Roman"/>
              </a:rPr>
              <a:t> </a:t>
            </a:r>
            <a:endParaRPr lang="en-US" sz="2400" spc="-1" dirty="0">
              <a:solidFill>
                <a:srgbClr val="FFFF00"/>
              </a:solidFill>
              <a:latin typeface="Times New Roman"/>
              <a:cs typeface="Times New Roman"/>
            </a:endParaRPr>
          </a:p>
          <a:p>
            <a:pPr>
              <a:lnSpc>
                <a:spcPct val="150000"/>
              </a:lnSpc>
              <a:tabLst>
                <a:tab pos="0" algn="l"/>
              </a:tabLst>
            </a:pPr>
            <a:endParaRPr lang="en-US" sz="1700" b="1" spc="-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  <a:tabLst>
                <a:tab pos="0" algn="l"/>
              </a:tabLst>
            </a:pPr>
            <a:endParaRPr lang="en-US" sz="1700" spc="-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50000"/>
              </a:lnSpc>
              <a:buNone/>
              <a:tabLst>
                <a:tab pos="0" algn="l"/>
              </a:tabLst>
            </a:pPr>
            <a:endParaRPr lang="en-US" sz="1700" b="1" spc="-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50000"/>
              </a:lnSpc>
              <a:buNone/>
              <a:tabLst>
                <a:tab pos="0" algn="l"/>
              </a:tabLst>
            </a:pPr>
            <a:endParaRPr lang="uk-UA" sz="1700" b="1" spc="-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0" name="Рисунок 4" descr="Ficheiro:MESSENGER - Sonda.png - Wikipedia, a enciclopedia libre"/>
          <p:cNvPicPr/>
          <p:nvPr/>
        </p:nvPicPr>
        <p:blipFill>
          <a:blip r:embed="rId3"/>
          <a:stretch/>
        </p:blipFill>
        <p:spPr>
          <a:xfrm>
            <a:off x="7220612" y="859619"/>
            <a:ext cx="4662259" cy="4086454"/>
          </a:xfrm>
          <a:prstGeom prst="rect">
            <a:avLst/>
          </a:prstGeom>
        </p:spPr>
      </p:pic>
      <p:sp>
        <p:nvSpPr>
          <p:cNvPr id="2" name="Прямокутник 1"/>
          <p:cNvSpPr/>
          <p:nvPr/>
        </p:nvSpPr>
        <p:spPr>
          <a:xfrm>
            <a:off x="11519313" y="5233038"/>
            <a:ext cx="727116" cy="374974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10000"/>
              </a:lnSpc>
              <a:tabLst>
                <a:tab pos="0" algn="l"/>
              </a:tabLst>
            </a:pPr>
            <a:endParaRPr lang="en-US" spc="-1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2674549" y="191074"/>
            <a:ext cx="6581203" cy="52322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uk-UA" sz="2800" b="1" dirty="0">
                <a:latin typeface="Times New Roman"/>
                <a:cs typeface="Times New Roman"/>
              </a:rPr>
              <a:t>Відкриття зроблені </a:t>
            </a:r>
            <a:r>
              <a:rPr lang="uk-UA" sz="2800" b="1" dirty="0" err="1">
                <a:latin typeface="Times New Roman"/>
                <a:cs typeface="Times New Roman"/>
              </a:rPr>
              <a:t>Месенджером</a:t>
            </a:r>
            <a:r>
              <a:rPr lang="uk-UA" sz="2800" dirty="0">
                <a:latin typeface="Times New Roman"/>
                <a:cs typeface="Times New Roman"/>
              </a:rPr>
              <a:t>:</a:t>
            </a:r>
            <a:endParaRPr lang="uk-UA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3A25C24-CDF0-D123-624B-C504A39B1E13}"/>
              </a:ext>
            </a:extLst>
          </p:cNvPr>
          <p:cNvSpPr txBox="1"/>
          <p:nvPr/>
        </p:nvSpPr>
        <p:spPr>
          <a:xfrm>
            <a:off x="212764" y="714294"/>
            <a:ext cx="11577454" cy="563231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71450" indent="-171450">
              <a:buFont typeface="Calibri"/>
              <a:buChar char="-"/>
            </a:pPr>
            <a:r>
              <a:rPr lang="uk-UA" sz="2400" b="1" dirty="0" err="1">
                <a:solidFill>
                  <a:srgbClr val="FFFF00"/>
                </a:solidFill>
                <a:latin typeface="Times New Roman"/>
                <a:ea typeface="+mn-lt"/>
                <a:cs typeface="+mn-lt"/>
              </a:rPr>
              <a:t>Закартографовано</a:t>
            </a:r>
            <a:r>
              <a:rPr lang="uk-UA" sz="2400" b="1" dirty="0">
                <a:solidFill>
                  <a:srgbClr val="FFFF00"/>
                </a:solidFill>
                <a:latin typeface="Times New Roman"/>
                <a:ea typeface="+mn-lt"/>
                <a:cs typeface="+mn-lt"/>
              </a:rPr>
              <a:t> великий обсяг  поверхні Меркурія</a:t>
            </a:r>
            <a:r>
              <a:rPr lang="uk-UA" sz="2400" dirty="0">
                <a:solidFill>
                  <a:srgbClr val="ECECEC"/>
                </a:solidFill>
                <a:latin typeface="Times New Roman"/>
                <a:ea typeface="+mn-lt"/>
                <a:cs typeface="+mn-lt"/>
              </a:rPr>
              <a:t>. </a:t>
            </a:r>
          </a:p>
          <a:p>
            <a:pPr marL="171450" indent="-171450">
              <a:buFont typeface="Calibri"/>
              <a:buChar char="-"/>
            </a:pPr>
            <a:r>
              <a:rPr lang="uk-UA" sz="2400" dirty="0">
                <a:solidFill>
                  <a:srgbClr val="ECECEC"/>
                </a:solidFill>
                <a:latin typeface="Times New Roman"/>
                <a:ea typeface="+mn-lt"/>
                <a:cs typeface="+mn-lt"/>
              </a:rPr>
              <a:t>Це дозволило краще розуміти процеси, що відбуваються на планеті.</a:t>
            </a:r>
            <a:endParaRPr lang="uk-UA" sz="2400" dirty="0">
              <a:latin typeface="Times New Roman"/>
              <a:cs typeface="Times New Roman"/>
            </a:endParaRPr>
          </a:p>
          <a:p>
            <a:endParaRPr lang="uk-UA" sz="2400" dirty="0">
              <a:solidFill>
                <a:srgbClr val="FFFF00"/>
              </a:solidFill>
              <a:latin typeface="Times New Roman"/>
              <a:ea typeface="+mn-lt"/>
              <a:cs typeface="+mn-lt"/>
            </a:endParaRPr>
          </a:p>
          <a:p>
            <a:pPr marL="171450" indent="-171450">
              <a:buFont typeface="Calibri"/>
              <a:buChar char="-"/>
            </a:pPr>
            <a:r>
              <a:rPr lang="uk-UA" sz="2400" b="1" dirty="0">
                <a:solidFill>
                  <a:srgbClr val="FFFF00"/>
                </a:solidFill>
                <a:latin typeface="Times New Roman"/>
                <a:ea typeface="+mn-lt"/>
                <a:cs typeface="+mn-lt"/>
              </a:rPr>
              <a:t>Виявлено його магнітне поле. </a:t>
            </a:r>
          </a:p>
          <a:p>
            <a:pPr marL="171450" indent="-171450">
              <a:buFont typeface="Calibri"/>
              <a:buChar char="-"/>
            </a:pPr>
            <a:r>
              <a:rPr lang="uk-UA" sz="2400" dirty="0">
                <a:latin typeface="Times New Roman"/>
                <a:ea typeface="+mn-lt"/>
                <a:cs typeface="+mn-lt"/>
              </a:rPr>
              <a:t>Воно набагато слабше, ніж у Землі. </a:t>
            </a:r>
            <a:endParaRPr lang="uk-UA" sz="2400" dirty="0">
              <a:latin typeface="Times New Roman"/>
              <a:cs typeface="Times New Roman"/>
            </a:endParaRPr>
          </a:p>
          <a:p>
            <a:endParaRPr lang="uk-UA" sz="2400" dirty="0">
              <a:solidFill>
                <a:srgbClr val="ECECEC"/>
              </a:solidFill>
              <a:latin typeface="Times New Roman"/>
              <a:ea typeface="+mn-lt"/>
              <a:cs typeface="+mn-lt"/>
            </a:endParaRPr>
          </a:p>
          <a:p>
            <a:pPr marL="171450" indent="-171450">
              <a:buFont typeface="Calibri"/>
              <a:buChar char="-"/>
            </a:pPr>
            <a:r>
              <a:rPr lang="uk-UA" sz="2400" b="1" dirty="0">
                <a:solidFill>
                  <a:srgbClr val="FFFF00"/>
                </a:solidFill>
                <a:latin typeface="Times New Roman"/>
                <a:ea typeface="+mn-lt"/>
                <a:cs typeface="+mn-lt"/>
              </a:rPr>
              <a:t>Досліджено, що кора Меркурія відносно тонка.</a:t>
            </a:r>
            <a:r>
              <a:rPr lang="uk-UA" sz="2400" dirty="0">
                <a:solidFill>
                  <a:srgbClr val="FFFF00"/>
                </a:solidFill>
                <a:latin typeface="Times New Roman"/>
                <a:ea typeface="+mn-lt"/>
                <a:cs typeface="+mn-lt"/>
              </a:rPr>
              <a:t> </a:t>
            </a:r>
          </a:p>
          <a:p>
            <a:pPr marL="171450" indent="-171450">
              <a:buFont typeface="Calibri"/>
              <a:buChar char="-"/>
            </a:pPr>
            <a:r>
              <a:rPr lang="uk-UA" sz="2400" dirty="0">
                <a:latin typeface="Times New Roman"/>
                <a:ea typeface="+mn-lt"/>
                <a:cs typeface="+mn-lt"/>
              </a:rPr>
              <a:t>Це свідчить про геологічну активність в минулому.</a:t>
            </a:r>
            <a:endParaRPr lang="uk-UA" sz="2400" dirty="0">
              <a:latin typeface="Times New Roman"/>
              <a:cs typeface="Times New Roman"/>
            </a:endParaRPr>
          </a:p>
          <a:p>
            <a:endParaRPr lang="uk-UA" sz="2400" dirty="0">
              <a:solidFill>
                <a:srgbClr val="FFFF00"/>
              </a:solidFill>
              <a:latin typeface="Times New Roman"/>
              <a:ea typeface="+mn-lt"/>
              <a:cs typeface="+mn-lt"/>
            </a:endParaRPr>
          </a:p>
          <a:p>
            <a:r>
              <a:rPr lang="uk-UA" sz="2400" b="1" dirty="0">
                <a:solidFill>
                  <a:srgbClr val="FFFF00"/>
                </a:solidFill>
                <a:latin typeface="Times New Roman"/>
                <a:ea typeface="+mn-lt"/>
                <a:cs typeface="+mn-lt"/>
              </a:rPr>
              <a:t> Виявлено</a:t>
            </a:r>
            <a:r>
              <a:rPr lang="uk-UA" sz="2400" dirty="0">
                <a:solidFill>
                  <a:srgbClr val="ECECEC"/>
                </a:solidFill>
                <a:latin typeface="Times New Roman"/>
                <a:ea typeface="+mn-lt"/>
                <a:cs typeface="+mn-lt"/>
              </a:rPr>
              <a:t> </a:t>
            </a:r>
            <a:r>
              <a:rPr lang="uk-UA" sz="2400" b="1" dirty="0">
                <a:solidFill>
                  <a:srgbClr val="FFFF00"/>
                </a:solidFill>
                <a:latin typeface="Times New Roman"/>
                <a:ea typeface="+mn-lt"/>
                <a:cs typeface="+mn-lt"/>
              </a:rPr>
              <a:t>численні кратери і вулканічні структури.</a:t>
            </a:r>
            <a:endParaRPr lang="uk-UA" sz="2400" dirty="0">
              <a:solidFill>
                <a:srgbClr val="FFFF00"/>
              </a:solidFill>
              <a:latin typeface="Times New Roman"/>
              <a:ea typeface="+mn-lt"/>
              <a:cs typeface="+mn-lt"/>
            </a:endParaRPr>
          </a:p>
          <a:p>
            <a:pPr marL="171450" indent="-171450">
              <a:buFont typeface="Calibri"/>
              <a:buChar char="-"/>
            </a:pPr>
            <a:r>
              <a:rPr lang="uk-UA" sz="2400" b="1" dirty="0">
                <a:solidFill>
                  <a:srgbClr val="FFFF00"/>
                </a:solidFill>
                <a:latin typeface="Times New Roman"/>
                <a:ea typeface="+mn-lt"/>
                <a:cs typeface="+mn-lt"/>
              </a:rPr>
              <a:t>Підтверджено наявність водяних льодів у приполюсних кратерах Меркурія.</a:t>
            </a:r>
          </a:p>
          <a:p>
            <a:pPr marL="171450" indent="-171450">
              <a:buFont typeface="Calibri"/>
              <a:buChar char="-"/>
            </a:pPr>
            <a:endParaRPr lang="uk-UA" sz="2400" b="1" dirty="0">
              <a:solidFill>
                <a:srgbClr val="FFFF00"/>
              </a:solidFill>
              <a:latin typeface="Times New Roman"/>
              <a:ea typeface="+mn-lt"/>
              <a:cs typeface="+mn-lt"/>
            </a:endParaRPr>
          </a:p>
          <a:p>
            <a:pPr marL="171450" indent="-171450">
              <a:buFont typeface="Calibri"/>
              <a:buChar char="-"/>
            </a:pPr>
            <a:r>
              <a:rPr lang="uk-UA" sz="2400" b="1" dirty="0">
                <a:solidFill>
                  <a:srgbClr val="FFFF00"/>
                </a:solidFill>
                <a:latin typeface="Times New Roman"/>
                <a:ea typeface="+mn-lt"/>
                <a:cs typeface="+mn-lt"/>
              </a:rPr>
              <a:t> </a:t>
            </a:r>
            <a:r>
              <a:rPr lang="uk-UA" sz="2400" dirty="0">
                <a:solidFill>
                  <a:srgbClr val="ECECEC"/>
                </a:solidFill>
                <a:latin typeface="Times New Roman"/>
                <a:ea typeface="+mn-lt"/>
                <a:cs typeface="+mn-lt"/>
              </a:rPr>
              <a:t>Це було великим сюрпризом для вчених і вказує на можливість утримання води на найближчій до Сонця планеті.</a:t>
            </a:r>
            <a:endParaRPr lang="uk-UA" sz="2400" dirty="0">
              <a:latin typeface="Times New Roman"/>
              <a:cs typeface="Times New Roman"/>
            </a:endParaRPr>
          </a:p>
          <a:p>
            <a:pPr algn="l"/>
            <a:endParaRPr lang="uk-UA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t="7437" b="15481"/>
          <a:stretch/>
        </p:blipFill>
        <p:spPr>
          <a:xfrm>
            <a:off x="7709094" y="1544715"/>
            <a:ext cx="3976468" cy="2717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8412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PlaceHolder 1"/>
          <p:cNvSpPr>
            <a:spLocks noGrp="1"/>
          </p:cNvSpPr>
          <p:nvPr>
            <p:ph type="title" idx="4294967295"/>
          </p:nvPr>
        </p:nvSpPr>
        <p:spPr>
          <a:xfrm>
            <a:off x="1" y="0"/>
            <a:ext cx="12192000" cy="980729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0000"/>
          </a:bodyPr>
          <a:lstStyle/>
          <a:p>
            <a:pPr indent="0"/>
            <a:r>
              <a:rPr lang="en-US" sz="4000" b="1" strike="noStrike" spc="-1" dirty="0" err="1">
                <a:solidFill>
                  <a:srgbClr val="FFFF00"/>
                </a:solidFill>
                <a:latin typeface="Times New Roman"/>
                <a:cs typeface="Times New Roman"/>
              </a:rPr>
              <a:t>Бепі</a:t>
            </a:r>
            <a:r>
              <a:rPr lang="en-US" sz="4000" b="1" strike="noStrike" spc="-1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lang="en-US" sz="4000" b="1" strike="noStrike" spc="-1" dirty="0" err="1">
                <a:solidFill>
                  <a:srgbClr val="FFFF00"/>
                </a:solidFill>
                <a:latin typeface="Times New Roman"/>
                <a:cs typeface="Times New Roman"/>
              </a:rPr>
              <a:t>Коломбо</a:t>
            </a:r>
            <a:r>
              <a:rPr lang="uk-UA" sz="4000" b="1" strike="noStrike" spc="-1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lang="en-US" sz="4000" b="1" spc="-1" dirty="0">
                <a:solidFill>
                  <a:srgbClr val="FFFF00"/>
                </a:solidFill>
                <a:latin typeface="Times New Roman"/>
                <a:cs typeface="Times New Roman"/>
              </a:rPr>
              <a:t>— </a:t>
            </a:r>
            <a:r>
              <a:rPr lang="en-US" b="1" spc="-1" dirty="0" err="1">
                <a:solidFill>
                  <a:srgbClr val="FFFF00"/>
                </a:solidFill>
                <a:latin typeface="Times New Roman"/>
                <a:cs typeface="Times New Roman"/>
              </a:rPr>
              <a:t>спільна</a:t>
            </a:r>
            <a:r>
              <a:rPr lang="en-US" b="1" spc="-1" dirty="0">
                <a:solidFill>
                  <a:srgbClr val="FFFF00"/>
                </a:solidFill>
                <a:latin typeface="Times New Roman"/>
                <a:cs typeface="Times New Roman"/>
              </a:rPr>
              <a:t> </a:t>
            </a:r>
            <a:r>
              <a:rPr lang="en-US" b="1" spc="-1" dirty="0" err="1">
                <a:solidFill>
                  <a:srgbClr val="FFFF00"/>
                </a:solidFill>
                <a:latin typeface="Times New Roman"/>
                <a:cs typeface="Times New Roman"/>
              </a:rPr>
              <a:t>космічна</a:t>
            </a:r>
            <a:r>
              <a:rPr lang="en-US" b="1" spc="-1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lang="en-US" b="1" spc="-1" dirty="0" err="1">
                <a:solidFill>
                  <a:srgbClr val="FFFF00"/>
                </a:solidFill>
                <a:latin typeface="Times New Roman"/>
                <a:cs typeface="Times New Roman"/>
              </a:rPr>
              <a:t>місія</a:t>
            </a:r>
            <a:r>
              <a:rPr lang="en-US" b="1" spc="-1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lang="uk-UA" b="1" spc="-1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lang="en-US" b="1" spc="-1" dirty="0">
                <a:solidFill>
                  <a:srgbClr val="FFFF00"/>
                </a:solidFill>
                <a:latin typeface="Times New Roman"/>
                <a:cs typeface="Times New Roman"/>
              </a:rPr>
              <a:t>Є</a:t>
            </a:r>
            <a:r>
              <a:rPr lang="uk-UA" b="1" spc="-1" dirty="0">
                <a:solidFill>
                  <a:srgbClr val="FFFF00"/>
                </a:solidFill>
                <a:latin typeface="Times New Roman"/>
                <a:cs typeface="Times New Roman"/>
              </a:rPr>
              <a:t>ка і </a:t>
            </a:r>
            <a:r>
              <a:rPr lang="en-US" b="1" spc="-1" dirty="0">
                <a:solidFill>
                  <a:schemeClr val="tx1"/>
                </a:solidFill>
                <a:latin typeface="Times New Roman"/>
                <a:cs typeface="Times New Roman"/>
              </a:rPr>
              <a:t>JAXA</a:t>
            </a:r>
            <a:endParaRPr lang="en-US" b="1" strike="noStrike" spc="-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2" name="PlaceHolder 2"/>
          <p:cNvSpPr>
            <a:spLocks noGrp="1"/>
          </p:cNvSpPr>
          <p:nvPr>
            <p:ph idx="4294967295"/>
          </p:nvPr>
        </p:nvSpPr>
        <p:spPr>
          <a:xfrm>
            <a:off x="336885" y="980729"/>
            <a:ext cx="8213130" cy="619919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lnSpc>
                <a:spcPct val="150000"/>
              </a:lnSpc>
              <a:buNone/>
              <a:tabLst>
                <a:tab pos="0" algn="l"/>
              </a:tabLst>
            </a:pPr>
            <a:r>
              <a:rPr lang="en-US" sz="2800" b="0" strike="noStrike" spc="-1" dirty="0" err="1">
                <a:solidFill>
                  <a:srgbClr val="FFFFFF"/>
                </a:solidFill>
                <a:latin typeface="Times New Roman"/>
                <a:cs typeface="Times New Roman"/>
              </a:rPr>
              <a:t>Місія</a:t>
            </a:r>
            <a:r>
              <a:rPr lang="en-US" sz="2800" b="0" strike="noStrike" spc="-1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en-US" sz="2800" b="0" strike="noStrike" spc="-1" dirty="0" err="1">
                <a:solidFill>
                  <a:srgbClr val="FFFFFF"/>
                </a:solidFill>
                <a:latin typeface="Times New Roman"/>
                <a:cs typeface="Times New Roman"/>
              </a:rPr>
              <a:t>складається</a:t>
            </a:r>
            <a:r>
              <a:rPr lang="en-US" sz="2800" b="0" strike="noStrike" spc="-1" dirty="0">
                <a:solidFill>
                  <a:srgbClr val="FFFFFF"/>
                </a:solidFill>
                <a:latin typeface="Times New Roman"/>
                <a:cs typeface="Times New Roman"/>
              </a:rPr>
              <a:t> з </a:t>
            </a:r>
            <a:r>
              <a:rPr lang="en-US" sz="2800" b="0" strike="noStrike" spc="-1" dirty="0" err="1">
                <a:solidFill>
                  <a:srgbClr val="FFFFFF"/>
                </a:solidFill>
                <a:latin typeface="Times New Roman"/>
                <a:cs typeface="Times New Roman"/>
              </a:rPr>
              <a:t>двох</a:t>
            </a:r>
            <a:r>
              <a:rPr lang="en-US" sz="2800" b="0" strike="noStrike" spc="-1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en-US" sz="2800" b="0" strike="noStrike" spc="-1" dirty="0" err="1">
                <a:solidFill>
                  <a:srgbClr val="FFFFFF"/>
                </a:solidFill>
                <a:latin typeface="Times New Roman"/>
                <a:cs typeface="Times New Roman"/>
              </a:rPr>
              <a:t>космічних</a:t>
            </a:r>
            <a:r>
              <a:rPr lang="en-US" sz="2800" b="0" strike="noStrike" spc="-1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en-US" sz="2800" b="0" strike="noStrike" spc="-1" dirty="0" err="1">
                <a:solidFill>
                  <a:srgbClr val="FFFFFF"/>
                </a:solidFill>
                <a:latin typeface="Times New Roman"/>
                <a:cs typeface="Times New Roman"/>
              </a:rPr>
              <a:t>апаратів</a:t>
            </a:r>
            <a:r>
              <a:rPr lang="en-US" sz="2800" b="0" strike="noStrike" spc="-1" dirty="0">
                <a:solidFill>
                  <a:srgbClr val="FFFFFF"/>
                </a:solidFill>
                <a:latin typeface="Times New Roman"/>
                <a:cs typeface="Times New Roman"/>
              </a:rPr>
              <a:t>, </a:t>
            </a:r>
            <a:r>
              <a:rPr lang="en-US" sz="2800" b="0" strike="noStrike" spc="-1" dirty="0" err="1">
                <a:solidFill>
                  <a:srgbClr val="FFFFFF"/>
                </a:solidFill>
                <a:latin typeface="Times New Roman"/>
                <a:cs typeface="Times New Roman"/>
              </a:rPr>
              <a:t>які</a:t>
            </a:r>
            <a:r>
              <a:rPr lang="en-US" sz="2800" b="0" strike="noStrike" spc="-1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en-US" sz="2800" b="0" strike="noStrike" spc="-1" dirty="0" err="1">
                <a:solidFill>
                  <a:srgbClr val="FFFFFF"/>
                </a:solidFill>
                <a:latin typeface="Times New Roman"/>
                <a:cs typeface="Times New Roman"/>
              </a:rPr>
              <a:t>запущені</a:t>
            </a:r>
            <a:r>
              <a:rPr lang="en-US" sz="2800" b="0" strike="noStrike" spc="-1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en-US" sz="2800" b="0" strike="noStrike" spc="-1" dirty="0" err="1">
                <a:solidFill>
                  <a:srgbClr val="FFFFFF"/>
                </a:solidFill>
                <a:latin typeface="Times New Roman"/>
                <a:cs typeface="Times New Roman"/>
              </a:rPr>
              <a:t>разом</a:t>
            </a:r>
            <a:r>
              <a:rPr lang="en-US" sz="2800" b="0" strike="noStrike" spc="-1" dirty="0">
                <a:solidFill>
                  <a:srgbClr val="FFFFFF"/>
                </a:solidFill>
                <a:latin typeface="Times New Roman"/>
                <a:cs typeface="Times New Roman"/>
              </a:rPr>
              <a:t>:</a:t>
            </a:r>
            <a:r>
              <a:rPr lang="en-US" sz="2800" b="1" strike="noStrike" spc="-1" dirty="0">
                <a:solidFill>
                  <a:srgbClr val="FFFF00"/>
                </a:solidFill>
                <a:latin typeface="Times New Roman"/>
                <a:cs typeface="Times New Roman"/>
              </a:rPr>
              <a:t> </a:t>
            </a:r>
            <a:r>
              <a:rPr lang="en-US" sz="2800" b="1" spc="-1" dirty="0">
                <a:solidFill>
                  <a:srgbClr val="FFFF00"/>
                </a:solidFill>
                <a:latin typeface="Times New Roman"/>
                <a:cs typeface="Times New Roman"/>
              </a:rPr>
              <a:t>MPO</a:t>
            </a:r>
            <a:r>
              <a:rPr lang="en-US" sz="2800" b="1" strike="noStrike" spc="-1" dirty="0">
                <a:solidFill>
                  <a:srgbClr val="FFFF00"/>
                </a:solidFill>
                <a:latin typeface="Times New Roman"/>
                <a:cs typeface="Times New Roman"/>
              </a:rPr>
              <a:t> </a:t>
            </a:r>
            <a:r>
              <a:rPr lang="en-US" sz="2800" b="1" strike="noStrike" spc="-1" dirty="0" err="1">
                <a:solidFill>
                  <a:srgbClr val="FFFF00"/>
                </a:solidFill>
                <a:latin typeface="Times New Roman"/>
                <a:cs typeface="Times New Roman"/>
              </a:rPr>
              <a:t>та</a:t>
            </a:r>
            <a:r>
              <a:rPr lang="en-US" sz="2800" b="1" strike="noStrike" spc="-1" dirty="0">
                <a:solidFill>
                  <a:srgbClr val="FFFF00"/>
                </a:solidFill>
                <a:latin typeface="Times New Roman"/>
                <a:cs typeface="Times New Roman"/>
              </a:rPr>
              <a:t> </a:t>
            </a:r>
            <a:r>
              <a:rPr lang="en-US" sz="2800" b="1" spc="-1" dirty="0">
                <a:solidFill>
                  <a:srgbClr val="FFFF00"/>
                </a:solidFill>
                <a:latin typeface="Times New Roman"/>
                <a:cs typeface="Times New Roman"/>
              </a:rPr>
              <a:t>MMO</a:t>
            </a:r>
            <a:r>
              <a:rPr lang="uk-UA" sz="2800" b="0" strike="noStrike" spc="-1" dirty="0">
                <a:solidFill>
                  <a:srgbClr val="FFFFFF"/>
                </a:solidFill>
                <a:latin typeface="Times New Roman"/>
                <a:cs typeface="Times New Roman"/>
              </a:rPr>
              <a:t>. </a:t>
            </a:r>
          </a:p>
          <a:p>
            <a:pPr marL="0" indent="0">
              <a:lnSpc>
                <a:spcPct val="150000"/>
              </a:lnSpc>
              <a:buNone/>
              <a:tabLst>
                <a:tab pos="0" algn="l"/>
              </a:tabLst>
            </a:pPr>
            <a:r>
              <a:rPr lang="en-US" sz="2800" b="1" strike="noStrike" spc="-1" dirty="0" err="1">
                <a:solidFill>
                  <a:srgbClr val="FFFF00"/>
                </a:solidFill>
                <a:latin typeface="Times New Roman"/>
                <a:cs typeface="Times New Roman"/>
              </a:rPr>
              <a:t>Місія</a:t>
            </a:r>
            <a:r>
              <a:rPr lang="en-US" sz="2800" b="1" strike="noStrike" spc="-1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lang="uk-UA" sz="2800" b="1" strike="noStrike" spc="-1" dirty="0">
                <a:solidFill>
                  <a:srgbClr val="FFFF00"/>
                </a:solidFill>
                <a:latin typeface="Times New Roman"/>
                <a:cs typeface="Times New Roman"/>
              </a:rPr>
              <a:t>буде </a:t>
            </a:r>
            <a:r>
              <a:rPr lang="en-US" sz="2800" b="1" strike="noStrike" spc="-1" dirty="0" err="1">
                <a:solidFill>
                  <a:srgbClr val="FFFF00"/>
                </a:solidFill>
                <a:latin typeface="Times New Roman"/>
                <a:cs typeface="Times New Roman"/>
              </a:rPr>
              <a:t>дослідж</a:t>
            </a:r>
            <a:r>
              <a:rPr lang="uk-UA" sz="2800" b="1" strike="noStrike" spc="-1" dirty="0" err="1">
                <a:solidFill>
                  <a:srgbClr val="FFFF00"/>
                </a:solidFill>
                <a:latin typeface="Times New Roman"/>
                <a:cs typeface="Times New Roman"/>
              </a:rPr>
              <a:t>увати</a:t>
            </a:r>
            <a:r>
              <a:rPr lang="en-US" sz="2800" b="1" strike="noStrike" spc="-1" dirty="0">
                <a:solidFill>
                  <a:srgbClr val="FFFF00"/>
                </a:solidFill>
                <a:latin typeface="Times New Roman"/>
                <a:cs typeface="Times New Roman"/>
              </a:rPr>
              <a:t>: </a:t>
            </a:r>
            <a:r>
              <a:rPr lang="en-US" sz="2800" b="0" strike="noStrike" spc="-1" dirty="0" err="1">
                <a:solidFill>
                  <a:srgbClr val="FFFFFF"/>
                </a:solidFill>
                <a:latin typeface="Times New Roman"/>
                <a:cs typeface="Times New Roman"/>
              </a:rPr>
              <a:t>магнітне</a:t>
            </a:r>
            <a:r>
              <a:rPr lang="en-US" sz="2800" b="0" strike="noStrike" spc="-1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en-US" sz="2800" b="0" strike="noStrike" spc="-1" dirty="0" err="1">
                <a:solidFill>
                  <a:srgbClr val="FFFFFF"/>
                </a:solidFill>
                <a:latin typeface="Times New Roman"/>
                <a:cs typeface="Times New Roman"/>
              </a:rPr>
              <a:t>поле</a:t>
            </a:r>
            <a:r>
              <a:rPr lang="en-US" sz="2800" b="0" strike="noStrike" spc="-1" dirty="0">
                <a:solidFill>
                  <a:srgbClr val="FFFFFF"/>
                </a:solidFill>
                <a:latin typeface="Times New Roman"/>
                <a:cs typeface="Times New Roman"/>
              </a:rPr>
              <a:t>, </a:t>
            </a:r>
            <a:r>
              <a:rPr lang="en-US" sz="2800" b="0" strike="noStrike" spc="-1" dirty="0" err="1">
                <a:solidFill>
                  <a:srgbClr val="FFFFFF"/>
                </a:solidFill>
                <a:latin typeface="Times New Roman"/>
                <a:cs typeface="Times New Roman"/>
              </a:rPr>
              <a:t>магнітосферу</a:t>
            </a:r>
            <a:r>
              <a:rPr lang="en-US" sz="2800" b="0" strike="noStrike" spc="-1" dirty="0">
                <a:solidFill>
                  <a:srgbClr val="FFFFFF"/>
                </a:solidFill>
                <a:latin typeface="Times New Roman"/>
                <a:cs typeface="Times New Roman"/>
              </a:rPr>
              <a:t>, </a:t>
            </a:r>
            <a:r>
              <a:rPr lang="en-US" sz="2800" b="0" strike="noStrike" spc="-1" dirty="0" err="1">
                <a:solidFill>
                  <a:srgbClr val="FFFFFF"/>
                </a:solidFill>
                <a:latin typeface="Times New Roman"/>
                <a:cs typeface="Times New Roman"/>
              </a:rPr>
              <a:t>структуру</a:t>
            </a:r>
            <a:r>
              <a:rPr lang="en-US" sz="2800" b="0" strike="noStrike" spc="-1" dirty="0">
                <a:solidFill>
                  <a:srgbClr val="FFFFFF"/>
                </a:solidFill>
                <a:latin typeface="Times New Roman"/>
                <a:cs typeface="Times New Roman"/>
              </a:rPr>
              <a:t> і </a:t>
            </a:r>
            <a:r>
              <a:rPr lang="en-US" sz="2800" b="0" strike="noStrike" spc="-1" dirty="0" err="1">
                <a:solidFill>
                  <a:srgbClr val="FFFFFF"/>
                </a:solidFill>
                <a:latin typeface="Times New Roman"/>
                <a:cs typeface="Times New Roman"/>
              </a:rPr>
              <a:t>поверхню</a:t>
            </a:r>
            <a:r>
              <a:rPr lang="uk-UA" sz="2800" b="0" strike="noStrike" spc="-1" dirty="0">
                <a:solidFill>
                  <a:srgbClr val="FFFFFF"/>
                </a:solidFill>
                <a:latin typeface="Times New Roman"/>
                <a:cs typeface="Times New Roman"/>
              </a:rPr>
              <a:t> Меркурія</a:t>
            </a:r>
            <a:r>
              <a:rPr lang="en-US" sz="2800" b="0" strike="noStrike" spc="-1" dirty="0">
                <a:solidFill>
                  <a:srgbClr val="FFFFFF"/>
                </a:solidFill>
                <a:latin typeface="Times New Roman"/>
                <a:cs typeface="Times New Roman"/>
              </a:rPr>
              <a:t>. </a:t>
            </a:r>
            <a:endParaRPr lang="uk-UA" sz="2800" b="0" strike="noStrike" spc="-1" dirty="0">
              <a:solidFill>
                <a:srgbClr val="FFFFFF"/>
              </a:solidFill>
              <a:latin typeface="Times New Roman"/>
              <a:cs typeface="Times New Roman"/>
            </a:endParaRPr>
          </a:p>
          <a:p>
            <a:pPr marL="0" indent="0">
              <a:lnSpc>
                <a:spcPct val="150000"/>
              </a:lnSpc>
              <a:buNone/>
              <a:tabLst>
                <a:tab pos="0" algn="l"/>
              </a:tabLst>
            </a:pPr>
            <a:r>
              <a:rPr lang="en-US" sz="2800" b="0" strike="noStrike" spc="-1" dirty="0" err="1">
                <a:solidFill>
                  <a:srgbClr val="FFFFFF"/>
                </a:solidFill>
                <a:latin typeface="Times New Roman"/>
                <a:cs typeface="Times New Roman"/>
              </a:rPr>
              <a:t>Запуск</a:t>
            </a:r>
            <a:r>
              <a:rPr lang="en-US" sz="2800" b="0" strike="noStrike" spc="-1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en-US" sz="2800" b="0" strike="noStrike" spc="-1" dirty="0" err="1">
                <a:solidFill>
                  <a:srgbClr val="FFFFFF"/>
                </a:solidFill>
                <a:latin typeface="Times New Roman"/>
                <a:cs typeface="Times New Roman"/>
              </a:rPr>
              <a:t>здійснено</a:t>
            </a:r>
            <a:r>
              <a:rPr lang="en-US" sz="2800" b="0" strike="noStrike" spc="-1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en-US" sz="2800" b="0" strike="noStrike" spc="-1" dirty="0">
                <a:solidFill>
                  <a:srgbClr val="FFFF00"/>
                </a:solidFill>
                <a:latin typeface="Times New Roman"/>
                <a:cs typeface="Times New Roman"/>
              </a:rPr>
              <a:t>20 </a:t>
            </a:r>
            <a:r>
              <a:rPr lang="en-US" sz="2800" b="0" strike="noStrike" spc="-1" dirty="0" err="1">
                <a:solidFill>
                  <a:srgbClr val="FFFF00"/>
                </a:solidFill>
                <a:latin typeface="Times New Roman"/>
                <a:cs typeface="Times New Roman"/>
              </a:rPr>
              <a:t>жовтня</a:t>
            </a:r>
            <a:r>
              <a:rPr lang="en-US" sz="2800" b="0" strike="noStrike" spc="-1" dirty="0">
                <a:solidFill>
                  <a:srgbClr val="FFFF00"/>
                </a:solidFill>
                <a:latin typeface="Times New Roman"/>
                <a:cs typeface="Times New Roman"/>
              </a:rPr>
              <a:t> 2018</a:t>
            </a:r>
            <a:r>
              <a:rPr lang="uk-UA" sz="2800" b="0" strike="noStrike" spc="-1" dirty="0">
                <a:solidFill>
                  <a:srgbClr val="FFFF00"/>
                </a:solidFill>
                <a:latin typeface="Times New Roman"/>
                <a:cs typeface="Times New Roman"/>
              </a:rPr>
              <a:t> р.</a:t>
            </a:r>
            <a:r>
              <a:rPr lang="en-US" sz="2800" b="0" strike="noStrike" spc="-1" dirty="0">
                <a:solidFill>
                  <a:srgbClr val="FFFFFF"/>
                </a:solidFill>
                <a:latin typeface="Times New Roman"/>
                <a:cs typeface="Times New Roman"/>
              </a:rPr>
              <a:t>, </a:t>
            </a:r>
            <a:r>
              <a:rPr lang="en-US" sz="2800" b="0" strike="noStrike" spc="-1" dirty="0" err="1">
                <a:solidFill>
                  <a:srgbClr val="FFFFFF"/>
                </a:solidFill>
                <a:latin typeface="Times New Roman"/>
                <a:cs typeface="Times New Roman"/>
              </a:rPr>
              <a:t>прибуття</a:t>
            </a:r>
            <a:r>
              <a:rPr lang="en-US" sz="2800" b="0" strike="noStrike" spc="-1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en-US" sz="2800" b="0" strike="noStrike" spc="-1" dirty="0" err="1">
                <a:solidFill>
                  <a:srgbClr val="FFFFFF"/>
                </a:solidFill>
                <a:latin typeface="Times New Roman"/>
                <a:cs typeface="Times New Roman"/>
              </a:rPr>
              <a:t>до</a:t>
            </a:r>
            <a:r>
              <a:rPr lang="en-US" sz="2800" b="0" strike="noStrike" spc="-1" dirty="0">
                <a:solidFill>
                  <a:srgbClr val="FFFFFF"/>
                </a:solidFill>
                <a:latin typeface="Times New Roman"/>
                <a:cs typeface="Times New Roman"/>
              </a:rPr>
              <a:t> Меркурія </a:t>
            </a:r>
            <a:r>
              <a:rPr lang="en-US" sz="2800" b="0" strike="noStrike" spc="-1" dirty="0" err="1">
                <a:solidFill>
                  <a:srgbClr val="FFFFFF"/>
                </a:solidFill>
                <a:latin typeface="Times New Roman"/>
                <a:cs typeface="Times New Roman"/>
              </a:rPr>
              <a:t>планується</a:t>
            </a:r>
            <a:r>
              <a:rPr lang="en-US" sz="2800" b="0" strike="noStrike" spc="-1" dirty="0">
                <a:solidFill>
                  <a:srgbClr val="FFFFFF"/>
                </a:solidFill>
                <a:latin typeface="Times New Roman"/>
                <a:cs typeface="Times New Roman"/>
              </a:rPr>
              <a:t> у </a:t>
            </a:r>
            <a:r>
              <a:rPr lang="en-US" sz="2800" b="0" strike="noStrike" spc="-1" dirty="0" err="1">
                <a:solidFill>
                  <a:srgbClr val="FFFF00"/>
                </a:solidFill>
                <a:latin typeface="Times New Roman"/>
                <a:cs typeface="Times New Roman"/>
              </a:rPr>
              <a:t>грудні</a:t>
            </a:r>
            <a:r>
              <a:rPr lang="en-US" sz="2800" b="0" strike="noStrike" spc="-1" dirty="0">
                <a:solidFill>
                  <a:srgbClr val="FFFF00"/>
                </a:solidFill>
                <a:latin typeface="Times New Roman"/>
                <a:cs typeface="Times New Roman"/>
              </a:rPr>
              <a:t> 2025 </a:t>
            </a:r>
            <a:r>
              <a:rPr lang="en-US" sz="2800" b="0" strike="noStrike" spc="-1" dirty="0" err="1">
                <a:solidFill>
                  <a:srgbClr val="FFFF00"/>
                </a:solidFill>
                <a:latin typeface="Times New Roman"/>
                <a:cs typeface="Times New Roman"/>
              </a:rPr>
              <a:t>року</a:t>
            </a:r>
            <a:r>
              <a:rPr lang="en-US" sz="2800" b="0" strike="noStrike" spc="-1" dirty="0">
                <a:solidFill>
                  <a:srgbClr val="FFFF00"/>
                </a:solidFill>
                <a:latin typeface="Times New Roman"/>
                <a:cs typeface="Times New Roman"/>
              </a:rPr>
              <a:t>, </a:t>
            </a:r>
            <a:endParaRPr lang="uk-UA" sz="2800" b="0" strike="noStrike" spc="-1" dirty="0">
              <a:solidFill>
                <a:srgbClr val="FFFF00"/>
              </a:solidFill>
              <a:latin typeface="Times New Roman"/>
              <a:cs typeface="Times New Roman"/>
            </a:endParaRPr>
          </a:p>
          <a:p>
            <a:pPr marL="0" indent="0">
              <a:lnSpc>
                <a:spcPct val="150000"/>
              </a:lnSpc>
              <a:buNone/>
              <a:tabLst>
                <a:tab pos="0" algn="l"/>
              </a:tabLst>
            </a:pPr>
            <a:r>
              <a:rPr lang="en-US" sz="2800" b="0" strike="noStrike" spc="-1" dirty="0" err="1">
                <a:solidFill>
                  <a:srgbClr val="FFFFFF"/>
                </a:solidFill>
                <a:latin typeface="Times New Roman"/>
                <a:cs typeface="Times New Roman"/>
              </a:rPr>
              <a:t>після</a:t>
            </a:r>
            <a:r>
              <a:rPr lang="en-US" sz="2800" b="0" strike="noStrike" spc="-1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en-US" sz="2800" spc="-1" dirty="0" err="1">
                <a:solidFill>
                  <a:srgbClr val="FFFFFF"/>
                </a:solidFill>
                <a:latin typeface="Times New Roman"/>
                <a:cs typeface="Times New Roman"/>
              </a:rPr>
              <a:t>виконання</a:t>
            </a:r>
            <a:r>
              <a:rPr lang="en-US" sz="2800" spc="-1" dirty="0">
                <a:solidFill>
                  <a:srgbClr val="FFFFFF"/>
                </a:solidFill>
                <a:latin typeface="Times New Roman"/>
                <a:cs typeface="Times New Roman"/>
              </a:rPr>
              <a:t> </a:t>
            </a:r>
            <a:r>
              <a:rPr lang="en-US" sz="2800" spc="-1" dirty="0" err="1">
                <a:solidFill>
                  <a:srgbClr val="FFFFFF"/>
                </a:solidFill>
                <a:latin typeface="Times New Roman"/>
                <a:cs typeface="Times New Roman"/>
              </a:rPr>
              <a:t>гравітаційного</a:t>
            </a:r>
            <a:r>
              <a:rPr lang="en-US" sz="2800" spc="-1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en-US" sz="2800" spc="-1" dirty="0" err="1">
                <a:solidFill>
                  <a:srgbClr val="FFFFFF"/>
                </a:solidFill>
                <a:latin typeface="Times New Roman"/>
                <a:cs typeface="Times New Roman"/>
              </a:rPr>
              <a:t>маневру</a:t>
            </a:r>
            <a:r>
              <a:rPr lang="en-US" sz="2800" b="0" strike="noStrike" spc="-1" dirty="0">
                <a:solidFill>
                  <a:srgbClr val="FFFFFF"/>
                </a:solidFill>
                <a:latin typeface="Times New Roman"/>
                <a:cs typeface="Times New Roman"/>
              </a:rPr>
              <a:t>.</a:t>
            </a:r>
            <a:r>
              <a:rPr lang="uk-UA" sz="2800" b="0" strike="noStrike" spc="-1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</a:p>
          <a:p>
            <a:pPr marL="0" indent="0">
              <a:lnSpc>
                <a:spcPct val="150000"/>
              </a:lnSpc>
              <a:buNone/>
              <a:tabLst>
                <a:tab pos="0" algn="l"/>
              </a:tabLst>
            </a:pPr>
            <a:r>
              <a:rPr lang="en-US" sz="2800" b="0" strike="noStrike" spc="-1" dirty="0" err="1">
                <a:solidFill>
                  <a:srgbClr val="FFFF00"/>
                </a:solidFill>
                <a:latin typeface="Times New Roman"/>
                <a:cs typeface="Times New Roman"/>
              </a:rPr>
              <a:t>Це</a:t>
            </a:r>
            <a:r>
              <a:rPr lang="en-US" sz="2800" b="0" strike="noStrike" spc="-1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lang="en-US" sz="2800" b="0" strike="noStrike" spc="-1" dirty="0" err="1">
                <a:solidFill>
                  <a:srgbClr val="FFFF00"/>
                </a:solidFill>
                <a:latin typeface="Times New Roman"/>
                <a:cs typeface="Times New Roman"/>
              </a:rPr>
              <a:t>остання</a:t>
            </a:r>
            <a:r>
              <a:rPr lang="en-US" sz="2800" b="0" strike="noStrike" spc="-1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lang="en-US" sz="2800" b="0" strike="noStrike" spc="-1" dirty="0" err="1">
                <a:solidFill>
                  <a:srgbClr val="FFFF00"/>
                </a:solidFill>
                <a:latin typeface="Times New Roman"/>
                <a:cs typeface="Times New Roman"/>
              </a:rPr>
              <a:t>місія</a:t>
            </a:r>
            <a:r>
              <a:rPr lang="en-US" sz="2800" b="0" strike="noStrike" spc="-1" dirty="0">
                <a:solidFill>
                  <a:srgbClr val="FFFF00"/>
                </a:solidFill>
                <a:latin typeface="Times New Roman"/>
                <a:cs typeface="Times New Roman"/>
              </a:rPr>
              <a:t> за </a:t>
            </a:r>
            <a:r>
              <a:rPr lang="en-US" sz="2800" b="0" strike="noStrike" spc="-1" dirty="0" err="1">
                <a:solidFill>
                  <a:srgbClr val="FFFF00"/>
                </a:solidFill>
                <a:latin typeface="Times New Roman"/>
                <a:cs typeface="Times New Roman"/>
              </a:rPr>
              <a:t>програмою</a:t>
            </a:r>
            <a:r>
              <a:rPr lang="uk-UA" sz="2800" b="0" strike="noStrike" spc="-1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lang="en-US" sz="2800" spc="-1" dirty="0">
                <a:solidFill>
                  <a:srgbClr val="FFFF00"/>
                </a:solidFill>
                <a:latin typeface="Times New Roman"/>
                <a:cs typeface="Times New Roman"/>
              </a:rPr>
              <a:t>Horizon 2000+.</a:t>
            </a:r>
            <a:endParaRPr lang="ru-RU" sz="2800" b="0" strike="noStrike" spc="-1" dirty="0">
              <a:solidFill>
                <a:srgbClr val="FFFF00"/>
              </a:solidFill>
              <a:latin typeface="Times New Roman"/>
              <a:cs typeface="Times New Roman"/>
            </a:endParaRPr>
          </a:p>
        </p:txBody>
      </p:sp>
      <p:pic>
        <p:nvPicPr>
          <p:cNvPr id="163" name="Рисунок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 rotWithShape="1">
          <a:blip r:embed="rId2"/>
          <a:srcRect l="16137" r="3762" b="5"/>
          <a:stretch/>
        </p:blipFill>
        <p:spPr>
          <a:xfrm>
            <a:off x="8105524" y="1467806"/>
            <a:ext cx="4086477" cy="3669793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2"/>
          <p:cNvSpPr>
            <a:spLocks noGrp="1"/>
          </p:cNvSpPr>
          <p:nvPr>
            <p:ph idx="4294967295"/>
          </p:nvPr>
        </p:nvSpPr>
        <p:spPr>
          <a:xfrm>
            <a:off x="59562" y="473859"/>
            <a:ext cx="6907318" cy="538150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lnSpc>
                <a:spcPct val="150000"/>
              </a:lnSpc>
              <a:buNone/>
              <a:tabLst>
                <a:tab pos="0" algn="l"/>
              </a:tabLst>
            </a:pPr>
            <a:r>
              <a:rPr lang="en-US" sz="2400" b="1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Бепі </a:t>
            </a:r>
            <a:r>
              <a:rPr lang="en-US" sz="2400" b="1" spc="-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Коломбо</a:t>
            </a:r>
            <a:r>
              <a:rPr lang="en-US" sz="2400" b="1" spc="-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400" b="1" spc="-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названо</a:t>
            </a:r>
            <a:r>
              <a:rPr lang="en-US" sz="2400" b="1" spc="-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spc="-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sz="2400" b="1" spc="-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spc="-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честь</a:t>
            </a:r>
            <a:r>
              <a:rPr lang="en-US" sz="2400" b="1" spc="-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spc="-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італійського</a:t>
            </a:r>
            <a:r>
              <a:rPr lang="en-US" sz="2400" b="1" spc="-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spc="-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математика</a:t>
            </a:r>
            <a:r>
              <a:rPr lang="en-US" sz="2400" b="1" spc="-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en-US" sz="2400" b="1" spc="-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інженера</a:t>
            </a:r>
            <a:r>
              <a:rPr lang="en-US" sz="2400" b="1" spc="-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 </a:t>
            </a:r>
            <a:r>
              <a:rPr lang="en-US" sz="2400" b="1" spc="-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відомого</a:t>
            </a:r>
            <a:r>
              <a:rPr lang="en-US" sz="2400" b="1" spc="-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spc="-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en-US" sz="2400" b="1" spc="-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spc="-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ім'ям</a:t>
            </a:r>
            <a:r>
              <a:rPr lang="en-US" sz="2400" b="1" spc="-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«Bepi Colombo». </a:t>
            </a:r>
            <a:endParaRPr lang="uk-UA" sz="2400" b="1" strike="noStrike" spc="-1" dirty="0">
              <a:latin typeface="Times New Roman"/>
              <a:cs typeface="Times New Roman"/>
            </a:endParaRPr>
          </a:p>
          <a:p>
            <a:pPr marL="0" indent="0">
              <a:lnSpc>
                <a:spcPct val="150000"/>
              </a:lnSpc>
              <a:buNone/>
              <a:tabLst>
                <a:tab pos="0" algn="l"/>
              </a:tabLst>
            </a:pPr>
            <a:r>
              <a:rPr lang="en-US" sz="2400" b="1" strike="noStrike" spc="-1" dirty="0">
                <a:latin typeface="Times New Roman"/>
                <a:cs typeface="Times New Roman"/>
              </a:rPr>
              <a:t>Він </a:t>
            </a:r>
            <a:r>
              <a:rPr lang="en-US" sz="2400" b="1" strike="noStrike" spc="-1" dirty="0" err="1">
                <a:latin typeface="Times New Roman"/>
                <a:cs typeface="Times New Roman"/>
              </a:rPr>
              <a:t>розробив</a:t>
            </a:r>
            <a:r>
              <a:rPr lang="en-US" sz="2400" b="1" strike="noStrike" spc="-1" dirty="0">
                <a:latin typeface="Times New Roman"/>
                <a:cs typeface="Times New Roman"/>
              </a:rPr>
              <a:t> </a:t>
            </a:r>
            <a:r>
              <a:rPr lang="en-US" sz="2400" b="1" strike="noStrike" spc="-1" dirty="0" err="1">
                <a:latin typeface="Times New Roman"/>
                <a:cs typeface="Times New Roman"/>
              </a:rPr>
              <a:t>теорію</a:t>
            </a:r>
            <a:r>
              <a:rPr lang="en-US" sz="2400" b="1" strike="noStrike" spc="-1" dirty="0">
                <a:latin typeface="Times New Roman"/>
                <a:cs typeface="Times New Roman"/>
              </a:rPr>
              <a:t> </a:t>
            </a:r>
            <a:r>
              <a:rPr lang="en-US" sz="2400" b="1" strike="noStrike" spc="-1" dirty="0" err="1">
                <a:latin typeface="Times New Roman"/>
                <a:cs typeface="Times New Roman"/>
              </a:rPr>
              <a:t>гравітаційного</a:t>
            </a:r>
            <a:r>
              <a:rPr lang="en-US" sz="2400" b="1" strike="noStrike" spc="-1" dirty="0">
                <a:latin typeface="Times New Roman"/>
                <a:cs typeface="Times New Roman"/>
              </a:rPr>
              <a:t> </a:t>
            </a:r>
            <a:r>
              <a:rPr lang="en-US" sz="2400" b="1" strike="noStrike" spc="-1" dirty="0" err="1">
                <a:latin typeface="Times New Roman"/>
                <a:cs typeface="Times New Roman"/>
              </a:rPr>
              <a:t>маневру</a:t>
            </a:r>
            <a:r>
              <a:rPr lang="en-US" sz="2400" b="1" strike="noStrike" spc="-1" dirty="0">
                <a:latin typeface="Times New Roman"/>
                <a:cs typeface="Times New Roman"/>
              </a:rPr>
              <a:t>,</a:t>
            </a:r>
            <a:endParaRPr lang="uk-UA" sz="2400" b="1" strike="noStrike" spc="-1" dirty="0">
              <a:latin typeface="Times New Roman"/>
              <a:cs typeface="Times New Roman"/>
            </a:endParaRPr>
          </a:p>
          <a:p>
            <a:pPr marL="0" indent="0">
              <a:lnSpc>
                <a:spcPct val="150000"/>
              </a:lnSpc>
              <a:buNone/>
              <a:tabLst>
                <a:tab pos="0" algn="l"/>
              </a:tabLst>
            </a:pPr>
            <a:r>
              <a:rPr lang="en-US" sz="2400" b="1" strike="noStrike" spc="-1" dirty="0">
                <a:latin typeface="Times New Roman"/>
                <a:cs typeface="Times New Roman"/>
              </a:rPr>
              <a:t> </a:t>
            </a:r>
            <a:r>
              <a:rPr lang="en-US" sz="2400" b="1" strike="noStrike" spc="-1" dirty="0" err="1">
                <a:latin typeface="Times New Roman"/>
                <a:cs typeface="Times New Roman"/>
              </a:rPr>
              <a:t>яка</a:t>
            </a:r>
            <a:r>
              <a:rPr lang="en-US" sz="2400" b="1" strike="noStrike" spc="-1" dirty="0">
                <a:latin typeface="Times New Roman"/>
                <a:cs typeface="Times New Roman"/>
              </a:rPr>
              <a:t> </a:t>
            </a:r>
            <a:r>
              <a:rPr lang="en-US" sz="2400" b="1" strike="noStrike" spc="-1" dirty="0" err="1">
                <a:latin typeface="Times New Roman"/>
                <a:cs typeface="Times New Roman"/>
              </a:rPr>
              <a:t>застосовується</a:t>
            </a:r>
            <a:r>
              <a:rPr lang="en-US" sz="2400" b="1" strike="noStrike" spc="-1" dirty="0">
                <a:latin typeface="Times New Roman"/>
                <a:cs typeface="Times New Roman"/>
              </a:rPr>
              <a:t> </a:t>
            </a:r>
            <a:r>
              <a:rPr lang="en-US" sz="2400" b="1" strike="noStrike" spc="-1" dirty="0" err="1">
                <a:latin typeface="Times New Roman"/>
                <a:cs typeface="Times New Roman"/>
              </a:rPr>
              <a:t>для</a:t>
            </a:r>
            <a:r>
              <a:rPr lang="en-US" sz="2400" b="1" strike="noStrike" spc="-1" dirty="0">
                <a:latin typeface="Times New Roman"/>
                <a:cs typeface="Times New Roman"/>
              </a:rPr>
              <a:t> </a:t>
            </a:r>
            <a:r>
              <a:rPr lang="en-US" sz="2400" b="1" strike="noStrike" spc="-1" dirty="0" err="1">
                <a:latin typeface="Times New Roman"/>
                <a:cs typeface="Times New Roman"/>
              </a:rPr>
              <a:t>польотів</a:t>
            </a:r>
            <a:r>
              <a:rPr lang="en-US" sz="2400" b="1" strike="noStrike" spc="-1" dirty="0">
                <a:latin typeface="Times New Roman"/>
                <a:cs typeface="Times New Roman"/>
              </a:rPr>
              <a:t> </a:t>
            </a:r>
            <a:r>
              <a:rPr lang="en-US" sz="2400" b="1" strike="noStrike" spc="-1" dirty="0" err="1">
                <a:latin typeface="Times New Roman"/>
                <a:cs typeface="Times New Roman"/>
              </a:rPr>
              <a:t>космічних</a:t>
            </a:r>
            <a:r>
              <a:rPr lang="en-US" sz="2400" b="1" strike="noStrike" spc="-1" dirty="0">
                <a:latin typeface="Times New Roman"/>
                <a:cs typeface="Times New Roman"/>
              </a:rPr>
              <a:t> </a:t>
            </a:r>
            <a:r>
              <a:rPr lang="en-US" sz="2400" b="1" strike="noStrike" spc="-1" dirty="0" err="1">
                <a:latin typeface="Times New Roman"/>
                <a:cs typeface="Times New Roman"/>
              </a:rPr>
              <a:t>апаратів</a:t>
            </a:r>
            <a:r>
              <a:rPr lang="en-US" sz="2400" b="1" strike="noStrike" spc="-1" dirty="0">
                <a:latin typeface="Times New Roman"/>
                <a:cs typeface="Times New Roman"/>
              </a:rPr>
              <a:t> </a:t>
            </a:r>
            <a:r>
              <a:rPr lang="en-US" sz="2400" b="1" strike="noStrike" spc="-1" dirty="0" err="1">
                <a:latin typeface="Times New Roman"/>
                <a:cs typeface="Times New Roman"/>
              </a:rPr>
              <a:t>до</a:t>
            </a:r>
            <a:r>
              <a:rPr lang="en-US" sz="2400" b="1" strike="noStrike" spc="-1" dirty="0">
                <a:latin typeface="Times New Roman"/>
                <a:cs typeface="Times New Roman"/>
              </a:rPr>
              <a:t> </a:t>
            </a:r>
            <a:r>
              <a:rPr lang="en-US" sz="2400" b="1" strike="noStrike" spc="-1" dirty="0" err="1">
                <a:latin typeface="Times New Roman"/>
                <a:cs typeface="Times New Roman"/>
              </a:rPr>
              <a:t>інших</a:t>
            </a:r>
            <a:r>
              <a:rPr lang="en-US" sz="2400" b="1" strike="noStrike" spc="-1" dirty="0">
                <a:latin typeface="Times New Roman"/>
                <a:cs typeface="Times New Roman"/>
              </a:rPr>
              <a:t> </a:t>
            </a:r>
            <a:r>
              <a:rPr lang="en-US" sz="2400" b="1" strike="noStrike" spc="-1" dirty="0" err="1">
                <a:latin typeface="Times New Roman"/>
                <a:cs typeface="Times New Roman"/>
              </a:rPr>
              <a:t>планет</a:t>
            </a:r>
            <a:r>
              <a:rPr lang="en-US" sz="2400" b="1" strike="noStrike" spc="-1" dirty="0">
                <a:latin typeface="Times New Roman"/>
                <a:cs typeface="Times New Roman"/>
              </a:rPr>
              <a:t>.</a:t>
            </a:r>
            <a:endParaRPr lang="uk-UA" sz="2400" b="1" strike="noStrike" spc="-1" dirty="0">
              <a:latin typeface="Times New Roman"/>
              <a:cs typeface="Times New Roman"/>
            </a:endParaRPr>
          </a:p>
          <a:p>
            <a:pPr marL="0" indent="0">
              <a:lnSpc>
                <a:spcPct val="150000"/>
              </a:lnSpc>
              <a:buNone/>
              <a:tabLst>
                <a:tab pos="0" algn="l"/>
              </a:tabLst>
            </a:pPr>
            <a:r>
              <a:rPr lang="en-US" sz="2400" b="0" strike="noStrike" spc="-1" dirty="0">
                <a:latin typeface="Times New Roman"/>
                <a:cs typeface="Times New Roman"/>
              </a:rPr>
              <a:t> </a:t>
            </a:r>
            <a:r>
              <a:rPr lang="en-US" sz="2400" b="1" strike="noStrike" spc="-1" dirty="0" err="1">
                <a:solidFill>
                  <a:srgbClr val="FFFF00"/>
                </a:solidFill>
                <a:latin typeface="Times New Roman"/>
                <a:cs typeface="Times New Roman"/>
              </a:rPr>
              <a:t>Коломбо</a:t>
            </a:r>
            <a:r>
              <a:rPr lang="en-US" sz="2400" b="1" strike="noStrike" spc="-1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lang="en-US" sz="2400" b="1" strike="noStrike" spc="-1" dirty="0" err="1">
                <a:solidFill>
                  <a:srgbClr val="FFFF00"/>
                </a:solidFill>
                <a:latin typeface="Times New Roman"/>
                <a:cs typeface="Times New Roman"/>
              </a:rPr>
              <a:t>брав</a:t>
            </a:r>
            <a:r>
              <a:rPr lang="en-US" sz="2400" b="1" strike="noStrike" spc="-1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lang="en-US" sz="2400" b="1" strike="noStrike" spc="-1" dirty="0" err="1">
                <a:solidFill>
                  <a:srgbClr val="FFFF00"/>
                </a:solidFill>
                <a:latin typeface="Times New Roman"/>
                <a:cs typeface="Times New Roman"/>
              </a:rPr>
              <a:t>участь</a:t>
            </a:r>
            <a:r>
              <a:rPr lang="en-US" sz="2400" b="1" strike="noStrike" spc="-1" dirty="0">
                <a:solidFill>
                  <a:srgbClr val="FFFF00"/>
                </a:solidFill>
                <a:latin typeface="Times New Roman"/>
                <a:cs typeface="Times New Roman"/>
              </a:rPr>
              <a:t> у </a:t>
            </a:r>
            <a:r>
              <a:rPr lang="en-US" sz="2400" b="1" strike="noStrike" spc="-1" dirty="0" err="1">
                <a:solidFill>
                  <a:srgbClr val="FFFF00"/>
                </a:solidFill>
                <a:latin typeface="Times New Roman"/>
                <a:cs typeface="Times New Roman"/>
              </a:rPr>
              <a:t>розробці</a:t>
            </a:r>
            <a:r>
              <a:rPr lang="en-US" sz="2400" b="1" strike="noStrike" spc="-1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lang="en-US" sz="2400" b="1" strike="noStrike" spc="-1" dirty="0" err="1">
                <a:solidFill>
                  <a:srgbClr val="FFFF00"/>
                </a:solidFill>
                <a:latin typeface="Times New Roman"/>
                <a:cs typeface="Times New Roman"/>
              </a:rPr>
              <a:t>траєкторії</a:t>
            </a:r>
            <a:r>
              <a:rPr lang="en-US" sz="2400" b="1" strike="noStrike" spc="-1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lang="en-US" sz="2400" b="1" strike="noStrike" spc="-1" dirty="0" err="1">
                <a:solidFill>
                  <a:srgbClr val="FFFF00"/>
                </a:solidFill>
                <a:latin typeface="Times New Roman"/>
                <a:cs typeface="Times New Roman"/>
              </a:rPr>
              <a:t>корабля</a:t>
            </a:r>
            <a:r>
              <a:rPr lang="en-US" sz="2400" b="1" strike="noStrike" spc="-1" dirty="0">
                <a:solidFill>
                  <a:srgbClr val="FFFF00"/>
                </a:solidFill>
                <a:latin typeface="Times New Roman"/>
                <a:cs typeface="Times New Roman"/>
              </a:rPr>
              <a:t> «Марінер-10» — </a:t>
            </a:r>
            <a:r>
              <a:rPr lang="en-US" sz="2400" b="1" strike="noStrike" spc="-1" dirty="0" err="1">
                <a:solidFill>
                  <a:srgbClr val="FFFF00"/>
                </a:solidFill>
                <a:latin typeface="Times New Roman"/>
                <a:cs typeface="Times New Roman"/>
              </a:rPr>
              <a:t>який</a:t>
            </a:r>
            <a:r>
              <a:rPr lang="en-US" sz="2400" b="1" strike="noStrike" spc="-1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lang="uk-UA" sz="2400" b="1" strike="noStrike" spc="-1" dirty="0">
                <a:solidFill>
                  <a:srgbClr val="FFFF00"/>
                </a:solidFill>
                <a:latin typeface="Times New Roman"/>
                <a:cs typeface="Times New Roman"/>
              </a:rPr>
              <a:t>раніше </a:t>
            </a:r>
            <a:r>
              <a:rPr lang="en-US" sz="2400" b="1" strike="noStrike" spc="-1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lang="en-US" sz="2400" b="1" strike="noStrike" spc="-1" dirty="0" err="1">
                <a:solidFill>
                  <a:srgbClr val="FFFF00"/>
                </a:solidFill>
                <a:latin typeface="Times New Roman"/>
                <a:cs typeface="Times New Roman"/>
              </a:rPr>
              <a:t>зробив</a:t>
            </a:r>
            <a:r>
              <a:rPr lang="en-US" sz="2400" b="1" strike="noStrike" spc="-1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lang="en-US" sz="2400" b="1" strike="noStrike" spc="-1" dirty="0" err="1">
                <a:solidFill>
                  <a:srgbClr val="FFFF00"/>
                </a:solidFill>
                <a:latin typeface="Times New Roman"/>
                <a:cs typeface="Times New Roman"/>
              </a:rPr>
              <a:t>гравітаційний</a:t>
            </a:r>
            <a:r>
              <a:rPr lang="en-US" sz="2400" b="1" strike="noStrike" spc="-1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lang="en-US" sz="2400" b="1" strike="noStrike" spc="-1" dirty="0" err="1">
                <a:solidFill>
                  <a:srgbClr val="FFFF00"/>
                </a:solidFill>
                <a:latin typeface="Times New Roman"/>
                <a:cs typeface="Times New Roman"/>
              </a:rPr>
              <a:t>маневр</a:t>
            </a:r>
            <a:r>
              <a:rPr lang="en-US" sz="2400" b="1" strike="noStrike" spc="-1" dirty="0">
                <a:solidFill>
                  <a:srgbClr val="FFFF00"/>
                </a:solidFill>
                <a:latin typeface="Times New Roman"/>
                <a:cs typeface="Times New Roman"/>
              </a:rPr>
              <a:t> (</a:t>
            </a:r>
            <a:r>
              <a:rPr lang="en-US" sz="2400" b="1" strike="noStrike" spc="-1" dirty="0" err="1">
                <a:solidFill>
                  <a:srgbClr val="FFFF00"/>
                </a:solidFill>
                <a:latin typeface="Times New Roman"/>
                <a:cs typeface="Times New Roman"/>
              </a:rPr>
              <a:t>поблизу</a:t>
            </a:r>
            <a:r>
              <a:rPr lang="en-US" sz="2400" b="1" strike="noStrike" spc="-1" dirty="0">
                <a:solidFill>
                  <a:srgbClr val="FFFF00"/>
                </a:solidFill>
                <a:latin typeface="Times New Roman"/>
                <a:cs typeface="Times New Roman"/>
              </a:rPr>
              <a:t> </a:t>
            </a:r>
            <a:r>
              <a:rPr lang="en-US" sz="2400" b="1" strike="noStrike" spc="-1" dirty="0" err="1">
                <a:solidFill>
                  <a:srgbClr val="FFFF00"/>
                </a:solidFill>
                <a:latin typeface="Times New Roman"/>
                <a:cs typeface="Times New Roman"/>
              </a:rPr>
              <a:t>Венери</a:t>
            </a:r>
            <a:r>
              <a:rPr lang="en-US" sz="2400" b="1" strike="noStrike" spc="-1" dirty="0">
                <a:solidFill>
                  <a:srgbClr val="FFFF00"/>
                </a:solidFill>
                <a:latin typeface="Times New Roman"/>
                <a:cs typeface="Times New Roman"/>
              </a:rPr>
              <a:t>).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5034" y="281355"/>
            <a:ext cx="3536578" cy="4721914"/>
          </a:xfrm>
          <a:prstGeom prst="rect">
            <a:avLst/>
          </a:prstGeom>
        </p:spPr>
      </p:pic>
      <p:sp>
        <p:nvSpPr>
          <p:cNvPr id="4" name="Прямокутник 3"/>
          <p:cNvSpPr/>
          <p:nvPr/>
        </p:nvSpPr>
        <p:spPr>
          <a:xfrm>
            <a:off x="8598880" y="5298217"/>
            <a:ext cx="15488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(1920—1984) </a:t>
            </a:r>
            <a:endParaRPr lang="uk-UA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Рисунок 3" descr="Меркурій продовжує зменшуватися: планета втратила вже 7 км свого радіуса"/>
          <p:cNvPicPr/>
          <p:nvPr/>
        </p:nvPicPr>
        <p:blipFill rotWithShape="1">
          <a:blip r:embed="rId2">
            <a:alphaModFix amt="50000"/>
          </a:blip>
          <a:srcRect t="5443" r="-1" b="10285"/>
          <a:stretch/>
        </p:blipFill>
        <p:spPr>
          <a:xfrm>
            <a:off x="305" y="10"/>
            <a:ext cx="12191695" cy="6857990"/>
          </a:xfrm>
          <a:prstGeom prst="rect">
            <a:avLst/>
          </a:prstGeom>
        </p:spPr>
      </p:pic>
      <p:sp>
        <p:nvSpPr>
          <p:cNvPr id="167" name="PlaceHolder 1"/>
          <p:cNvSpPr>
            <a:spLocks noGrp="1"/>
          </p:cNvSpPr>
          <p:nvPr>
            <p:ph type="title" idx="4294967295"/>
          </p:nvPr>
        </p:nvSpPr>
        <p:spPr>
          <a:xfrm>
            <a:off x="1773610" y="123541"/>
            <a:ext cx="8645083" cy="12203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0"/>
            <a:r>
              <a:rPr lang="en-US" sz="4000" strike="noStrike" spc="-1" dirty="0">
                <a:solidFill>
                  <a:srgbClr val="FFFF00"/>
                </a:solidFill>
              </a:rPr>
              <a:t>Особливості спостереження й обертання Меркурія</a:t>
            </a:r>
          </a:p>
        </p:txBody>
      </p:sp>
      <p:sp>
        <p:nvSpPr>
          <p:cNvPr id="168" name="PlaceHolder 2"/>
          <p:cNvSpPr>
            <a:spLocks noGrp="1"/>
          </p:cNvSpPr>
          <p:nvPr>
            <p:ph idx="4294967295"/>
          </p:nvPr>
        </p:nvSpPr>
        <p:spPr>
          <a:xfrm>
            <a:off x="193964" y="1871002"/>
            <a:ext cx="11998036" cy="39670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600" b="0" strike="noStrike" spc="-1" dirty="0">
                <a:latin typeface="Times New Roman"/>
                <a:cs typeface="Times New Roman"/>
              </a:rPr>
              <a:t> </a:t>
            </a:r>
            <a:r>
              <a:rPr lang="en-US" sz="3600" b="0" strike="noStrike" spc="-1" dirty="0">
                <a:latin typeface="Times New Roman"/>
                <a:cs typeface="Times New Roman"/>
              </a:rPr>
              <a:t>Меркурій </a:t>
            </a:r>
            <a:r>
              <a:rPr lang="en-US" sz="3600" b="0" strike="noStrike" spc="-1" dirty="0" err="1">
                <a:latin typeface="Times New Roman"/>
                <a:cs typeface="Times New Roman"/>
              </a:rPr>
              <a:t>рухаєтеся</a:t>
            </a:r>
            <a:r>
              <a:rPr lang="en-US" sz="3600" b="0" strike="noStrike" spc="-1" dirty="0">
                <a:latin typeface="Times New Roman"/>
                <a:cs typeface="Times New Roman"/>
              </a:rPr>
              <a:t> навколо Сонця </a:t>
            </a:r>
            <a:r>
              <a:rPr lang="en-US" sz="3600" b="0" strike="noStrike" spc="-1" dirty="0" err="1">
                <a:latin typeface="Times New Roman"/>
                <a:cs typeface="Times New Roman"/>
              </a:rPr>
              <a:t>по</a:t>
            </a:r>
            <a:r>
              <a:rPr lang="uk-UA" sz="3600" b="0" strike="noStrike" spc="-1" dirty="0">
                <a:latin typeface="Times New Roman"/>
                <a:cs typeface="Times New Roman"/>
              </a:rPr>
              <a:t> дуже</a:t>
            </a:r>
            <a:r>
              <a:rPr lang="en-US" sz="3600" b="0" strike="noStrike" spc="-1" dirty="0">
                <a:latin typeface="Times New Roman"/>
                <a:cs typeface="Times New Roman"/>
              </a:rPr>
              <a:t> </a:t>
            </a:r>
            <a:r>
              <a:rPr lang="en-US" sz="3600" b="0" strike="noStrike" spc="-1" dirty="0" err="1">
                <a:latin typeface="Times New Roman"/>
                <a:cs typeface="Times New Roman"/>
              </a:rPr>
              <a:t>витягнутій</a:t>
            </a:r>
            <a:r>
              <a:rPr lang="en-US" sz="3600" b="0" strike="noStrike" spc="-1" dirty="0">
                <a:latin typeface="Times New Roman"/>
                <a:cs typeface="Times New Roman"/>
              </a:rPr>
              <a:t> </a:t>
            </a:r>
            <a:r>
              <a:rPr lang="en-US" sz="3600" b="0" strike="noStrike" spc="-1" dirty="0" err="1">
                <a:latin typeface="Times New Roman"/>
                <a:cs typeface="Times New Roman"/>
              </a:rPr>
              <a:t>еліптичній</a:t>
            </a:r>
            <a:r>
              <a:rPr lang="en-US" sz="3600" b="0" strike="noStrike" spc="-1" dirty="0">
                <a:latin typeface="Times New Roman"/>
                <a:cs typeface="Times New Roman"/>
              </a:rPr>
              <a:t> </a:t>
            </a:r>
            <a:r>
              <a:rPr lang="en-US" sz="3600" b="0" strike="noStrike" spc="-1" dirty="0" err="1">
                <a:latin typeface="Times New Roman"/>
                <a:cs typeface="Times New Roman"/>
              </a:rPr>
              <a:t>орбіті</a:t>
            </a:r>
            <a:r>
              <a:rPr lang="en-US" sz="3600" b="0" strike="noStrike" spc="-1" dirty="0">
                <a:latin typeface="Times New Roman"/>
                <a:cs typeface="Times New Roman"/>
              </a:rPr>
              <a:t>, </a:t>
            </a:r>
            <a:endParaRPr lang="uk-UA" sz="3600" b="0" strike="noStrike" spc="-1" dirty="0">
              <a:latin typeface="Times New Roman"/>
              <a:cs typeface="Times New Roman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3600" b="0" strike="noStrike" spc="-1" dirty="0" err="1">
                <a:latin typeface="Times New Roman"/>
                <a:cs typeface="Times New Roman"/>
              </a:rPr>
              <a:t>перигелійна</a:t>
            </a:r>
            <a:r>
              <a:rPr lang="en-US" sz="3600" b="0" strike="noStrike" spc="-1" dirty="0">
                <a:latin typeface="Times New Roman"/>
                <a:cs typeface="Times New Roman"/>
              </a:rPr>
              <a:t> </a:t>
            </a:r>
            <a:r>
              <a:rPr lang="en-US" sz="3600" b="0" strike="noStrike" spc="-1" dirty="0" err="1">
                <a:latin typeface="Times New Roman"/>
                <a:cs typeface="Times New Roman"/>
              </a:rPr>
              <a:t>відстань</a:t>
            </a:r>
            <a:r>
              <a:rPr lang="en-US" sz="3600" b="0" strike="noStrike" spc="-1" dirty="0">
                <a:latin typeface="Times New Roman"/>
                <a:cs typeface="Times New Roman"/>
              </a:rPr>
              <a:t> </a:t>
            </a:r>
            <a:r>
              <a:rPr lang="en-US" sz="3600" b="0" strike="noStrike" spc="-1" dirty="0" err="1">
                <a:latin typeface="Times New Roman"/>
                <a:cs typeface="Times New Roman"/>
              </a:rPr>
              <a:t>становить</a:t>
            </a:r>
            <a:r>
              <a:rPr lang="en-US" sz="3600" b="0" strike="noStrike" spc="-1" dirty="0">
                <a:latin typeface="Times New Roman"/>
                <a:cs typeface="Times New Roman"/>
              </a:rPr>
              <a:t> 45,9 </a:t>
            </a:r>
            <a:r>
              <a:rPr lang="en-US" sz="3600" b="0" strike="noStrike" spc="-1" dirty="0" err="1">
                <a:latin typeface="Times New Roman"/>
                <a:cs typeface="Times New Roman"/>
              </a:rPr>
              <a:t>млн</a:t>
            </a:r>
            <a:r>
              <a:rPr lang="en-US" sz="3600" b="0" strike="noStrike" spc="-1" dirty="0">
                <a:latin typeface="Times New Roman"/>
                <a:cs typeface="Times New Roman"/>
              </a:rPr>
              <a:t> </a:t>
            </a:r>
            <a:r>
              <a:rPr lang="en-US" sz="3600" b="0" strike="noStrike" spc="-1" dirty="0" err="1">
                <a:latin typeface="Times New Roman"/>
                <a:cs typeface="Times New Roman"/>
              </a:rPr>
              <a:t>км</a:t>
            </a:r>
            <a:r>
              <a:rPr lang="en-US" sz="3600" b="0" strike="noStrike" spc="-1" dirty="0">
                <a:latin typeface="Times New Roman"/>
                <a:cs typeface="Times New Roman"/>
              </a:rPr>
              <a:t>, </a:t>
            </a:r>
            <a:endParaRPr lang="uk-UA" sz="3600" b="0" strike="noStrike" spc="-1" dirty="0">
              <a:latin typeface="Times New Roman"/>
              <a:cs typeface="Times New Roman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3600" b="0" strike="noStrike" spc="-1" dirty="0" err="1">
                <a:latin typeface="Times New Roman"/>
                <a:cs typeface="Times New Roman"/>
              </a:rPr>
              <a:t>афелійна</a:t>
            </a:r>
            <a:r>
              <a:rPr lang="en-US" sz="3600" b="0" strike="noStrike" spc="-1" dirty="0">
                <a:latin typeface="Times New Roman"/>
                <a:cs typeface="Times New Roman"/>
              </a:rPr>
              <a:t> — 69,7 </a:t>
            </a:r>
            <a:r>
              <a:rPr lang="en-US" sz="3600" b="0" strike="noStrike" spc="-1" dirty="0" err="1">
                <a:latin typeface="Times New Roman"/>
                <a:cs typeface="Times New Roman"/>
              </a:rPr>
              <a:t>млн</a:t>
            </a:r>
            <a:r>
              <a:rPr lang="en-US" sz="3600" b="0" strike="noStrike" spc="-1" dirty="0">
                <a:latin typeface="Times New Roman"/>
                <a:cs typeface="Times New Roman"/>
              </a:rPr>
              <a:t> </a:t>
            </a:r>
            <a:r>
              <a:rPr lang="en-US" sz="3600" b="0" strike="noStrike" spc="-1" dirty="0" err="1">
                <a:latin typeface="Times New Roman"/>
                <a:cs typeface="Times New Roman"/>
              </a:rPr>
              <a:t>км</a:t>
            </a:r>
            <a:r>
              <a:rPr lang="en-US" sz="3600" b="0" strike="noStrike" spc="-1" dirty="0">
                <a:latin typeface="Times New Roman"/>
                <a:cs typeface="Times New Roman"/>
              </a:rPr>
              <a:t>. </a:t>
            </a:r>
            <a:endParaRPr lang="uk-UA" sz="3600" b="0" strike="noStrike" spc="-1" dirty="0">
              <a:latin typeface="Times New Roman"/>
              <a:cs typeface="Times New Roman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3600" b="0" strike="noStrike" spc="-1" dirty="0" err="1">
                <a:latin typeface="Times New Roman"/>
                <a:cs typeface="Times New Roman"/>
              </a:rPr>
              <a:t>Середня</a:t>
            </a:r>
            <a:r>
              <a:rPr lang="en-US" sz="3600" b="0" strike="noStrike" spc="-1" dirty="0">
                <a:latin typeface="Times New Roman"/>
                <a:cs typeface="Times New Roman"/>
              </a:rPr>
              <a:t> </a:t>
            </a:r>
            <a:r>
              <a:rPr lang="en-US" sz="3600" b="0" strike="noStrike" spc="-1" dirty="0" err="1">
                <a:latin typeface="Times New Roman"/>
                <a:cs typeface="Times New Roman"/>
              </a:rPr>
              <a:t>швидкість</a:t>
            </a:r>
            <a:r>
              <a:rPr lang="en-US" sz="3600" b="0" strike="noStrike" spc="-1" dirty="0">
                <a:latin typeface="Times New Roman"/>
                <a:cs typeface="Times New Roman"/>
              </a:rPr>
              <a:t> руху планети </a:t>
            </a:r>
            <a:r>
              <a:rPr lang="en-US" sz="3600" b="0" strike="noStrike" spc="-1" dirty="0" err="1">
                <a:latin typeface="Times New Roman"/>
                <a:cs typeface="Times New Roman"/>
              </a:rPr>
              <a:t>по</a:t>
            </a:r>
            <a:r>
              <a:rPr lang="en-US" sz="3600" b="0" strike="noStrike" spc="-1" dirty="0">
                <a:latin typeface="Times New Roman"/>
                <a:cs typeface="Times New Roman"/>
              </a:rPr>
              <a:t> </a:t>
            </a:r>
            <a:r>
              <a:rPr lang="en-US" sz="3600" b="0" strike="noStrike" spc="-1" dirty="0" err="1">
                <a:latin typeface="Times New Roman"/>
                <a:cs typeface="Times New Roman"/>
              </a:rPr>
              <a:t>орбіті</a:t>
            </a:r>
            <a:r>
              <a:rPr lang="en-US" sz="3600" b="0" strike="noStrike" spc="-1" dirty="0">
                <a:latin typeface="Times New Roman"/>
                <a:cs typeface="Times New Roman"/>
              </a:rPr>
              <a:t> — 48 </a:t>
            </a:r>
            <a:r>
              <a:rPr lang="en-US" sz="3600" b="0" strike="noStrike" spc="-1" dirty="0" err="1">
                <a:latin typeface="Times New Roman"/>
                <a:cs typeface="Times New Roman"/>
              </a:rPr>
              <a:t>км</a:t>
            </a:r>
            <a:r>
              <a:rPr lang="en-US" sz="3600" b="0" strike="noStrike" spc="-1" dirty="0">
                <a:latin typeface="Times New Roman"/>
                <a:cs typeface="Times New Roman"/>
              </a:rPr>
              <a:t>/с. </a:t>
            </a:r>
            <a:r>
              <a:rPr lang="en-US" sz="3600" b="0" strike="noStrike" spc="-1" dirty="0" err="1">
                <a:latin typeface="Times New Roman"/>
                <a:cs typeface="Times New Roman"/>
              </a:rPr>
              <a:t>Нахил</a:t>
            </a:r>
            <a:r>
              <a:rPr lang="en-US" sz="3600" b="0" strike="noStrike" spc="-1" dirty="0">
                <a:latin typeface="Times New Roman"/>
                <a:cs typeface="Times New Roman"/>
              </a:rPr>
              <a:t> </a:t>
            </a:r>
            <a:r>
              <a:rPr lang="en-US" sz="3600" b="0" strike="noStrike" spc="-1" dirty="0" err="1">
                <a:latin typeface="Times New Roman"/>
                <a:cs typeface="Times New Roman"/>
              </a:rPr>
              <a:t>орбіти</a:t>
            </a:r>
            <a:r>
              <a:rPr lang="en-US" sz="3600" b="0" strike="noStrike" spc="-1" dirty="0">
                <a:latin typeface="Times New Roman"/>
                <a:cs typeface="Times New Roman"/>
              </a:rPr>
              <a:t> </a:t>
            </a:r>
            <a:r>
              <a:rPr lang="en-US" sz="3600" b="0" strike="noStrike" spc="-1" dirty="0" err="1">
                <a:latin typeface="Times New Roman"/>
                <a:cs typeface="Times New Roman"/>
              </a:rPr>
              <a:t>до</a:t>
            </a:r>
            <a:r>
              <a:rPr lang="en-US" sz="3600" b="0" strike="noStrike" spc="-1" dirty="0">
                <a:latin typeface="Times New Roman"/>
                <a:cs typeface="Times New Roman"/>
              </a:rPr>
              <a:t> </a:t>
            </a:r>
            <a:r>
              <a:rPr lang="en-US" sz="3600" b="0" strike="noStrike" spc="-1" dirty="0" err="1">
                <a:latin typeface="Times New Roman"/>
                <a:cs typeface="Times New Roman"/>
              </a:rPr>
              <a:t>площини</a:t>
            </a:r>
            <a:r>
              <a:rPr lang="en-US" sz="3600" b="0" strike="noStrike" spc="-1" dirty="0">
                <a:latin typeface="Times New Roman"/>
                <a:cs typeface="Times New Roman"/>
              </a:rPr>
              <a:t> </a:t>
            </a:r>
            <a:r>
              <a:rPr lang="en-US" sz="3600" b="0" strike="noStrike" spc="-1" dirty="0" err="1">
                <a:latin typeface="Times New Roman"/>
                <a:cs typeface="Times New Roman"/>
              </a:rPr>
              <a:t>екліптики</a:t>
            </a:r>
            <a:r>
              <a:rPr lang="en-US" sz="3600" b="0" strike="noStrike" spc="-1" dirty="0">
                <a:latin typeface="Times New Roman"/>
                <a:cs typeface="Times New Roman"/>
              </a:rPr>
              <a:t> </a:t>
            </a:r>
            <a:r>
              <a:rPr lang="en-US" sz="3600" b="0" strike="noStrike" spc="-1" dirty="0" err="1">
                <a:latin typeface="Times New Roman"/>
                <a:cs typeface="Times New Roman"/>
              </a:rPr>
              <a:t>дорівнює</a:t>
            </a:r>
            <a:r>
              <a:rPr lang="en-US" sz="3600" b="0" strike="noStrike" spc="-1" dirty="0">
                <a:latin typeface="Times New Roman"/>
                <a:cs typeface="Times New Roman"/>
              </a:rPr>
              <a:t> 7°. </a:t>
            </a:r>
          </a:p>
          <a:p>
            <a:pPr>
              <a:lnSpc>
                <a:spcPct val="110000"/>
              </a:lnSpc>
            </a:pPr>
            <a:endParaRPr lang="en-US" sz="3600" b="0" strike="noStrike" spc="-1" dirty="0">
              <a:latin typeface="Times New Roman"/>
              <a:cs typeface="Times New Roman"/>
            </a:endParaRPr>
          </a:p>
          <a:p>
            <a:pPr>
              <a:lnSpc>
                <a:spcPct val="110000"/>
              </a:lnSpc>
            </a:pPr>
            <a:endParaRPr lang="en-US" sz="3200" b="0" strike="noStrike" spc="-1" dirty="0"/>
          </a:p>
          <a:p>
            <a:pPr>
              <a:lnSpc>
                <a:spcPct val="110000"/>
              </a:lnSpc>
              <a:tabLst>
                <a:tab pos="0" algn="l"/>
              </a:tabLst>
            </a:pPr>
            <a:endParaRPr lang="en-US" sz="1700" b="0" strike="noStrike" spc="-1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PlaceHolder 1"/>
          <p:cNvSpPr>
            <a:spLocks noGrp="1"/>
          </p:cNvSpPr>
          <p:nvPr>
            <p:ph type="title" idx="4294967295"/>
          </p:nvPr>
        </p:nvSpPr>
        <p:spPr>
          <a:xfrm>
            <a:off x="794657" y="345621"/>
            <a:ext cx="10125879" cy="1309688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uk-UA" sz="4400" b="0" strike="noStrike" spc="-1" dirty="0">
                <a:solidFill>
                  <a:srgbClr val="FFFF00"/>
                </a:solidFill>
                <a:latin typeface="Times New Roman" panose="02020603050405020304" pitchFamily="18" charset="0"/>
                <a:ea typeface="Meiryo"/>
                <a:cs typeface="Times New Roman" panose="02020603050405020304" pitchFamily="18" charset="0"/>
              </a:rPr>
              <a:t>Особливості спостереження й обертання Меркурія</a:t>
            </a:r>
            <a:endParaRPr lang="uk-UA" sz="4400" b="0" strike="noStrike" spc="-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4" name="PlaceHolder 2"/>
          <p:cNvSpPr>
            <a:spLocks noGrp="1"/>
          </p:cNvSpPr>
          <p:nvPr>
            <p:ph idx="4294967295"/>
          </p:nvPr>
        </p:nvSpPr>
        <p:spPr>
          <a:xfrm>
            <a:off x="119336" y="1655308"/>
            <a:ext cx="6552728" cy="3413997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2200" b="0" strike="noStrike" spc="-1" dirty="0">
                <a:latin typeface="Times New Roman"/>
                <a:ea typeface="Tahoma"/>
              </a:rPr>
              <a:t>Меркурій знаходиться близько до Сонця, віддаляється від нього не більше, ніж на </a:t>
            </a:r>
            <a:r>
              <a:rPr lang="uk-UA" sz="2400" dirty="0">
                <a:latin typeface="Times New Roman" panose="02020603050405020304" pitchFamily="18" charset="0"/>
                <a:ea typeface="DengXian"/>
                <a:cs typeface="Times New Roman" panose="02020603050405020304" pitchFamily="18" charset="0"/>
              </a:rPr>
              <a:t>28</a:t>
            </a:r>
            <a:r>
              <a:rPr lang="uk-UA" sz="2400" baseline="30000" dirty="0">
                <a:latin typeface="Times New Roman" panose="02020603050405020304" pitchFamily="18" charset="0"/>
                <a:ea typeface="DengXian"/>
                <a:cs typeface="Times New Roman" panose="02020603050405020304" pitchFamily="18" charset="0"/>
              </a:rPr>
              <a:t>0</a:t>
            </a:r>
            <a:r>
              <a:rPr lang="uk-UA" sz="2400" dirty="0">
                <a:latin typeface="Calibri" panose="020F0502020204030204" pitchFamily="34" charset="0"/>
                <a:ea typeface="DengXian"/>
                <a:cs typeface="Arial" panose="020B0604020202020204" pitchFamily="34" charset="0"/>
              </a:rPr>
              <a:t> </a:t>
            </a:r>
            <a:r>
              <a:rPr lang="uk-UA" sz="2200" spc="-1" dirty="0">
                <a:latin typeface="Times New Roman"/>
                <a:ea typeface="Tahoma"/>
              </a:rPr>
              <a:t>і ховається в його променях, </a:t>
            </a:r>
            <a:r>
              <a:rPr lang="uk-UA" sz="2200" b="0" strike="noStrike" spc="-1" dirty="0">
                <a:latin typeface="Times New Roman"/>
                <a:ea typeface="Tahoma"/>
              </a:rPr>
              <a:t>тому його не зручно спостерігати.</a:t>
            </a:r>
          </a:p>
          <a:p>
            <a:pPr indent="0" defTabSz="914400">
              <a:lnSpc>
                <a:spcPct val="150000"/>
              </a:lnSpc>
              <a:buNone/>
            </a:pPr>
            <a:r>
              <a:rPr lang="uk-UA" sz="2400" b="1" strike="noStrike" spc="-1" dirty="0">
                <a:solidFill>
                  <a:srgbClr val="FFFF00"/>
                </a:solidFill>
                <a:latin typeface="Times New Roman"/>
                <a:ea typeface="Tahoma"/>
              </a:rPr>
              <a:t>Існує повільна прецесія орбіти Меркурія.</a:t>
            </a:r>
          </a:p>
          <a:p>
            <a:pPr indent="0" defTabSz="914400">
              <a:lnSpc>
                <a:spcPct val="150000"/>
              </a:lnSpc>
              <a:buNone/>
            </a:pPr>
            <a:r>
              <a:rPr lang="uk-UA" sz="2200" b="0" strike="noStrike" spc="-1" dirty="0">
                <a:latin typeface="Times New Roman"/>
                <a:ea typeface="Tahoma"/>
              </a:rPr>
              <a:t> Прецесія перигелію Меркурія складає 5600 кутових секунд за століття.</a:t>
            </a:r>
            <a:endParaRPr lang="uk-UA" sz="2200" b="0" strike="noStrike" spc="-1" dirty="0">
              <a:latin typeface="Meiryo"/>
            </a:endParaRPr>
          </a:p>
        </p:txBody>
      </p:sp>
      <p:pic>
        <p:nvPicPr>
          <p:cNvPr id="175" name="Рисунок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6913260" y="1993514"/>
            <a:ext cx="4215600" cy="3852000"/>
          </a:xfrm>
          <a:prstGeom prst="rect">
            <a:avLst/>
          </a:prstGeom>
          <a:ln w="0">
            <a:noFill/>
          </a:ln>
        </p:spPr>
      </p:pic>
      <p:sp>
        <p:nvSpPr>
          <p:cNvPr id="176" name="TextBox 4"/>
          <p:cNvSpPr/>
          <p:nvPr/>
        </p:nvSpPr>
        <p:spPr>
          <a:xfrm>
            <a:off x="7979040" y="6183720"/>
            <a:ext cx="2084040" cy="36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horzOverflow="overflow" numCol="1" spcCol="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uk-UA" sz="1800" b="0" strike="noStrike" spc="-1">
                <a:solidFill>
                  <a:srgbClr val="FFFFFF"/>
                </a:solidFill>
                <a:latin typeface="Times New Roman"/>
              </a:rPr>
              <a:t>Прецесія Меркурія</a:t>
            </a:r>
            <a:endParaRPr lang="uk-UA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1777" y="247166"/>
            <a:ext cx="5387926" cy="373747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609" y="247166"/>
            <a:ext cx="4887852" cy="3018968"/>
          </a:xfrm>
          <a:prstGeom prst="rect">
            <a:avLst/>
          </a:prstGeom>
        </p:spPr>
      </p:pic>
      <p:sp>
        <p:nvSpPr>
          <p:cNvPr id="5" name="Прямокутник 4"/>
          <p:cNvSpPr/>
          <p:nvPr/>
        </p:nvSpPr>
        <p:spPr>
          <a:xfrm>
            <a:off x="301114" y="3366041"/>
            <a:ext cx="5716843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Участь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юних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астрономів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ОЦТТУМ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Всеукраїнській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конференції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8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Астрономія</a:t>
            </a:r>
            <a:r>
              <a:rPr lang="ru-RU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8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сьогодення</a:t>
            </a:r>
            <a:r>
              <a:rPr lang="ru-RU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2024»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ВДПУ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разом з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науковцями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кутник 1"/>
          <p:cNvSpPr/>
          <p:nvPr/>
        </p:nvSpPr>
        <p:spPr>
          <a:xfrm>
            <a:off x="5937740" y="4064615"/>
            <a:ext cx="6096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2400" dirty="0"/>
              <a:t>Ознайомитися з моєю публікацією можна на сторінці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186</a:t>
            </a:r>
            <a:r>
              <a:rPr lang="uk-UA" sz="2400" dirty="0"/>
              <a:t> можна за покликанням: </a:t>
            </a:r>
          </a:p>
          <a:p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</a:t>
            </a:r>
            <a:r>
              <a:rPr lang="uk-UA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://</a:t>
            </a: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sites</a:t>
            </a:r>
            <a:r>
              <a:rPr lang="uk-UA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</a:t>
            </a:r>
            <a:r>
              <a:rPr lang="en-US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google</a:t>
            </a:r>
            <a:r>
              <a:rPr lang="uk-UA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</a:t>
            </a: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</a:t>
            </a:r>
            <a:r>
              <a:rPr lang="uk-UA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site</a:t>
            </a:r>
            <a:r>
              <a:rPr lang="uk-UA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r>
              <a:rPr lang="en-US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metfizika</a:t>
            </a:r>
            <a:r>
              <a:rPr lang="uk-UA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r>
              <a:rPr lang="en-US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konferenciie</a:t>
            </a:r>
            <a:r>
              <a:rPr lang="uk-UA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r>
              <a:rPr lang="en-US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astronomia</a:t>
            </a:r>
            <a:r>
              <a:rPr lang="uk-UA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-</a:t>
            </a: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</a:t>
            </a:r>
            <a:r>
              <a:rPr lang="uk-UA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-</a:t>
            </a:r>
            <a:r>
              <a:rPr lang="en-US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sogodenna</a:t>
            </a:r>
            <a:r>
              <a:rPr lang="uk-UA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?</a:t>
            </a:r>
            <a:r>
              <a:rPr lang="en-US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authuser</a:t>
            </a:r>
            <a:r>
              <a:rPr lang="uk-UA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=0</a:t>
            </a:r>
            <a:endParaRPr lang="uk-UA" sz="24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75903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044DC7C-4830-04A8-CDB5-A31A1DD149AB}"/>
              </a:ext>
            </a:extLst>
          </p:cNvPr>
          <p:cNvSpPr txBox="1"/>
          <p:nvPr/>
        </p:nvSpPr>
        <p:spPr>
          <a:xfrm>
            <a:off x="344993" y="1435163"/>
            <a:ext cx="6859675" cy="51848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/>
              <a:t>BepiColombo, </a:t>
            </a:r>
            <a:r>
              <a:rPr lang="uk-UA" sz="2800" dirty="0"/>
              <a:t>який </a:t>
            </a:r>
            <a:r>
              <a:rPr lang="uk-UA" sz="2800" dirty="0">
                <a:solidFill>
                  <a:srgbClr val="FFFF00"/>
                </a:solidFill>
              </a:rPr>
              <a:t>був запущений у жовтні 2018 року</a:t>
            </a:r>
            <a:r>
              <a:rPr lang="uk-UA" sz="2800" dirty="0"/>
              <a:t>, вже виконав декілька гравітаційних маневрів для уповільнення і підготовки до виходу на орбіту. Під час шостого прольоту планети </a:t>
            </a:r>
            <a:r>
              <a:rPr lang="uk-UA" sz="2800" dirty="0">
                <a:solidFill>
                  <a:srgbClr val="FFFF00"/>
                </a:solidFill>
              </a:rPr>
              <a:t>апарат зробив деталізовані фото</a:t>
            </a:r>
            <a:r>
              <a:rPr lang="uk-UA" sz="2800" dirty="0"/>
              <a:t>, на яких видно особливості текстури та рельєфу її поверхні. </a:t>
            </a:r>
            <a:endParaRPr lang="en-US" sz="2800" dirty="0">
              <a:solidFill>
                <a:srgbClr val="FFFF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7DDAE99-E6A1-517A-5B26-601CF653BE00}"/>
              </a:ext>
            </a:extLst>
          </p:cNvPr>
          <p:cNvSpPr txBox="1"/>
          <p:nvPr/>
        </p:nvSpPr>
        <p:spPr>
          <a:xfrm>
            <a:off x="1684773" y="197171"/>
            <a:ext cx="882245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3200" b="1" dirty="0">
                <a:solidFill>
                  <a:srgbClr val="FFFF00"/>
                </a:solidFill>
              </a:rPr>
              <a:t>Зонд ЄКА </a:t>
            </a:r>
            <a:r>
              <a:rPr lang="uk-UA" sz="3200" dirty="0">
                <a:solidFill>
                  <a:srgbClr val="FFFF00"/>
                </a:solidFill>
              </a:rPr>
              <a:t>і </a:t>
            </a:r>
            <a:r>
              <a:rPr lang="uk-UA" sz="3200" b="1" dirty="0">
                <a:solidFill>
                  <a:srgbClr val="FFFF00"/>
                </a:solidFill>
              </a:rPr>
              <a:t>ААДЯ </a:t>
            </a:r>
            <a:r>
              <a:rPr lang="ru-RU" sz="3200" b="1" dirty="0" err="1">
                <a:solidFill>
                  <a:srgbClr val="FFFF00"/>
                </a:solidFill>
              </a:rPr>
              <a:t>наблизився</a:t>
            </a:r>
            <a:r>
              <a:rPr lang="ru-RU" sz="3200" b="1" dirty="0">
                <a:solidFill>
                  <a:srgbClr val="FFFF00"/>
                </a:solidFill>
              </a:rPr>
              <a:t> до</a:t>
            </a:r>
            <a:r>
              <a:rPr lang="ru-RU" sz="3200" dirty="0">
                <a:solidFill>
                  <a:srgbClr val="FFFF00"/>
                </a:solidFill>
              </a:rPr>
              <a:t> </a:t>
            </a:r>
            <a:r>
              <a:rPr lang="ru-RU" sz="3200" dirty="0" err="1">
                <a:solidFill>
                  <a:srgbClr val="FFFF00"/>
                </a:solidFill>
              </a:rPr>
              <a:t>нічного</a:t>
            </a:r>
            <a:r>
              <a:rPr lang="ru-RU" sz="3200" dirty="0">
                <a:solidFill>
                  <a:srgbClr val="FFFF00"/>
                </a:solidFill>
              </a:rPr>
              <a:t> боку </a:t>
            </a:r>
            <a:r>
              <a:rPr lang="ru-RU" sz="3200" b="1" dirty="0" err="1">
                <a:solidFill>
                  <a:srgbClr val="FFFF00"/>
                </a:solidFill>
              </a:rPr>
              <a:t>Меркурія</a:t>
            </a:r>
            <a:r>
              <a:rPr lang="ru-RU" sz="3200" b="1" dirty="0">
                <a:solidFill>
                  <a:srgbClr val="FFFF00"/>
                </a:solidFill>
              </a:rPr>
              <a:t> </a:t>
            </a:r>
            <a:r>
              <a:rPr lang="ru-RU" sz="3200" dirty="0">
                <a:solidFill>
                  <a:srgbClr val="FFFF00"/>
                </a:solidFill>
              </a:rPr>
              <a:t>на </a:t>
            </a:r>
            <a:r>
              <a:rPr lang="ru-RU" sz="3200" b="1" dirty="0">
                <a:solidFill>
                  <a:srgbClr val="FFFF00"/>
                </a:solidFill>
              </a:rPr>
              <a:t>295 </a:t>
            </a:r>
            <a:r>
              <a:rPr lang="ru-RU" sz="3200" b="1" dirty="0" err="1">
                <a:solidFill>
                  <a:srgbClr val="FFFF00"/>
                </a:solidFill>
              </a:rPr>
              <a:t>кілометрів</a:t>
            </a:r>
            <a:r>
              <a:rPr lang="uk-UA" sz="3200" b="1" dirty="0">
                <a:solidFill>
                  <a:srgbClr val="FFFF00"/>
                </a:solidFill>
              </a:rPr>
              <a:t>  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88F70D7-D53B-516A-6C0C-66AA41704B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630" y="1745156"/>
            <a:ext cx="4357006" cy="4361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6151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9C09366-6E29-E802-7AEC-AF1BE1AE00D6}"/>
              </a:ext>
            </a:extLst>
          </p:cNvPr>
          <p:cNvSpPr txBox="1"/>
          <p:nvPr/>
        </p:nvSpPr>
        <p:spPr>
          <a:xfrm>
            <a:off x="361742" y="189940"/>
            <a:ext cx="7666892" cy="6478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uk-UA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січня 2025 року 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космічний </a:t>
            </a:r>
            <a:r>
              <a:rPr lang="uk-UA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апарат </a:t>
            </a:r>
            <a:r>
              <a:rPr lang="en-US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BepiColombo </a:t>
            </a:r>
            <a:r>
              <a:rPr lang="uk-UA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завершив свій шостий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uk-UA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останній гравітаційний маневр навколо Меркурія.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/>
              <a:t>Під час прольоту зонд наблизився до нічного боку планети </a:t>
            </a:r>
            <a:r>
              <a:rPr lang="uk-UA" sz="2800" dirty="0">
                <a:solidFill>
                  <a:srgbClr val="FFFF00"/>
                </a:solidFill>
              </a:rPr>
              <a:t>на 295 кілометрів і пройшов над її північним полюсом</a:t>
            </a:r>
            <a:r>
              <a:rPr lang="uk-UA" sz="2800" dirty="0"/>
              <a:t>, зробивши декілька знімків. Одне з фото закарбувало </a:t>
            </a:r>
            <a:r>
              <a:rPr lang="uk-UA" sz="2800" dirty="0">
                <a:solidFill>
                  <a:srgbClr val="FFFF00"/>
                </a:solidFill>
              </a:rPr>
              <a:t>момент перетину </a:t>
            </a:r>
            <a:r>
              <a:rPr lang="en-US" sz="2800" dirty="0">
                <a:solidFill>
                  <a:srgbClr val="FFFF00"/>
                </a:solidFill>
              </a:rPr>
              <a:t>BepiColombo </a:t>
            </a:r>
            <a:r>
              <a:rPr lang="uk-UA" sz="2800" dirty="0">
                <a:solidFill>
                  <a:srgbClr val="FFFF00"/>
                </a:solidFill>
              </a:rPr>
              <a:t>лінії термінатора</a:t>
            </a:r>
            <a:r>
              <a:rPr lang="uk-UA" sz="2800" dirty="0"/>
              <a:t>, що розділяє нічний і 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денний боки Меркурія. Це дало змогу </a:t>
            </a:r>
            <a:r>
              <a:rPr lang="uk-UA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зазирнути у вічно затінені кратери планети.</a:t>
            </a:r>
            <a:endParaRPr lang="uk-UA" sz="28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593E079-3B6E-5638-560B-75B220BA62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8634" y="1471586"/>
            <a:ext cx="3914827" cy="3914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2328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кутник 3"/>
          <p:cNvSpPr/>
          <p:nvPr/>
        </p:nvSpPr>
        <p:spPr>
          <a:xfrm>
            <a:off x="2423160" y="98601"/>
            <a:ext cx="478709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ДОДАТОК</a:t>
            </a:r>
            <a:r>
              <a:rPr lang="uk-UA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ВІКТОРИНА</a:t>
            </a:r>
            <a:endParaRPr lang="ru-RU" sz="32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кутник 1"/>
          <p:cNvSpPr/>
          <p:nvPr/>
        </p:nvSpPr>
        <p:spPr>
          <a:xfrm>
            <a:off x="0" y="861829"/>
            <a:ext cx="6541479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uk-UA" sz="1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1. Який апарат відкрив лід на Меркурії?</a:t>
            </a:r>
          </a:p>
          <a:p>
            <a:pPr>
              <a:lnSpc>
                <a:spcPct val="200000"/>
              </a:lnSpc>
            </a:pPr>
            <a:r>
              <a:rPr lang="uk-UA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А) </a:t>
            </a:r>
            <a:r>
              <a:rPr lang="uk-UA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Марінер</a:t>
            </a:r>
            <a:r>
              <a:rPr lang="uk-UA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-10  </a:t>
            </a:r>
          </a:p>
          <a:p>
            <a:pPr>
              <a:lnSpc>
                <a:spcPct val="200000"/>
              </a:lnSpc>
            </a:pPr>
            <a:r>
              <a:rPr lang="uk-UA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Б) </a:t>
            </a:r>
            <a:r>
              <a:rPr lang="uk-UA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Бепі</a:t>
            </a:r>
            <a:r>
              <a:rPr lang="uk-UA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Коломбо</a:t>
            </a:r>
          </a:p>
          <a:p>
            <a:pPr>
              <a:lnSpc>
                <a:spcPct val="200000"/>
              </a:lnSpc>
            </a:pPr>
            <a:r>
              <a:rPr lang="uk-UA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В) </a:t>
            </a:r>
            <a:r>
              <a:rPr lang="uk-UA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Мессенджер</a:t>
            </a:r>
            <a:endParaRPr lang="uk-UA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r>
              <a:rPr lang="uk-UA" sz="1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2. Чи існує вода на </a:t>
            </a:r>
            <a:r>
              <a:rPr lang="uk-UA" sz="1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Меркуріїї</a:t>
            </a:r>
            <a:r>
              <a:rPr lang="uk-UA" sz="1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>
              <a:lnSpc>
                <a:spcPct val="200000"/>
              </a:lnSpc>
            </a:pPr>
            <a:r>
              <a:rPr lang="uk-UA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А) Так, в твердому вигляді</a:t>
            </a:r>
            <a:br>
              <a:rPr lang="uk-UA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Б) Так, в рідкому вигляді</a:t>
            </a:r>
            <a:br>
              <a:rPr lang="uk-UA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В) Немає правильної відповіді</a:t>
            </a:r>
          </a:p>
          <a:p>
            <a:pPr>
              <a:lnSpc>
                <a:spcPct val="200000"/>
              </a:lnSpc>
            </a:pPr>
            <a:r>
              <a:rPr lang="uk-UA" sz="1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3. Що відкрив </a:t>
            </a:r>
            <a:r>
              <a:rPr lang="uk-UA" sz="1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Бепі</a:t>
            </a:r>
            <a:r>
              <a:rPr lang="uk-UA" sz="1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Коломбо на Венері?</a:t>
            </a:r>
            <a:endParaRPr lang="uk-UA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r>
              <a:rPr lang="uk-UA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А) Лід</a:t>
            </a:r>
            <a:br>
              <a:rPr lang="uk-UA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Б) Пил в атмосфері</a:t>
            </a:r>
            <a:br>
              <a:rPr lang="uk-UA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В) Гори</a:t>
            </a:r>
            <a:endParaRPr lang="uk-UA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кутник 2"/>
          <p:cNvSpPr/>
          <p:nvPr/>
        </p:nvSpPr>
        <p:spPr>
          <a:xfrm>
            <a:off x="6541479" y="861829"/>
            <a:ext cx="5650521" cy="643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ru-RU" sz="1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4. </a:t>
            </a:r>
            <a:r>
              <a:rPr lang="ru-RU" sz="1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Поверхня</a:t>
            </a:r>
            <a:r>
              <a:rPr lang="ru-RU" sz="1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Меркурія</a:t>
            </a:r>
            <a:r>
              <a:rPr lang="ru-RU" sz="1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схожа на </a:t>
            </a:r>
            <a:r>
              <a:rPr lang="ru-RU" sz="1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поверхню</a:t>
            </a:r>
            <a:r>
              <a:rPr lang="ru-RU" sz="1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</a:p>
          <a:p>
            <a:pPr>
              <a:lnSpc>
                <a:spcPct val="200000"/>
              </a:lnSpc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А) Марса</a:t>
            </a:r>
          </a:p>
          <a:p>
            <a:pPr>
              <a:lnSpc>
                <a:spcPct val="200000"/>
              </a:lnSpc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Б)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Місяця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В)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Землі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r>
              <a:rPr lang="ru-RU" sz="1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5. </a:t>
            </a:r>
            <a:r>
              <a:rPr lang="ru-RU" sz="1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Назвіть</a:t>
            </a:r>
            <a:r>
              <a:rPr lang="ru-RU" sz="1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найбільший</a:t>
            </a:r>
            <a:r>
              <a:rPr lang="ru-RU" sz="1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кратер на </a:t>
            </a:r>
            <a:r>
              <a:rPr lang="ru-RU" sz="1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Меркурії</a:t>
            </a:r>
            <a:endParaRPr lang="ru-RU" sz="16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А) Кратер Койпера</a:t>
            </a:r>
          </a:p>
          <a:p>
            <a:pPr>
              <a:lnSpc>
                <a:spcPct val="200000"/>
              </a:lnSpc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Б) Хуан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Кало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В)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Рівнина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Спеки</a:t>
            </a:r>
          </a:p>
          <a:p>
            <a:pPr>
              <a:lnSpc>
                <a:spcPct val="200000"/>
              </a:lnSpc>
            </a:pPr>
            <a:r>
              <a:rPr lang="ru-RU" sz="1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6. </a:t>
            </a:r>
            <a:r>
              <a:rPr lang="ru-RU" sz="1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Хто</a:t>
            </a:r>
            <a:r>
              <a:rPr lang="ru-RU" sz="1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провів</a:t>
            </a:r>
            <a:r>
              <a:rPr lang="ru-RU" sz="1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перше </a:t>
            </a:r>
            <a:r>
              <a:rPr lang="ru-RU" sz="1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телескопічне</a:t>
            </a:r>
            <a:r>
              <a:rPr lang="ru-RU" sz="1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спостереження</a:t>
            </a:r>
            <a:r>
              <a:rPr lang="ru-RU" sz="1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Меркурія</a:t>
            </a:r>
            <a:r>
              <a:rPr lang="ru-RU" sz="1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>
              <a:lnSpc>
                <a:spcPct val="200000"/>
              </a:lnSpc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А) М. Коперник</a:t>
            </a:r>
          </a:p>
          <a:p>
            <a:pPr>
              <a:lnSpc>
                <a:spcPct val="200000"/>
              </a:lnSpc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Б) Ганс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Персгейн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В)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Галілео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Галілей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49352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66425" y="0"/>
            <a:ext cx="7737231" cy="804519"/>
          </a:xfrm>
        </p:spPr>
        <p:txBody>
          <a:bodyPr/>
          <a:lstStyle/>
          <a:p>
            <a:r>
              <a:rPr lang="uk-UA" dirty="0">
                <a:solidFill>
                  <a:srgbClr val="FFFF00"/>
                </a:solidFill>
              </a:rPr>
              <a:t>Вікторина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7033" y="661183"/>
            <a:ext cx="5725551" cy="6196818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uk-UA" sz="1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uk-UA" sz="1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Який космічний апарат вперше закартографував планету Меркурій?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uk-UA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А) Марінер-10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uk-UA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Б) Паркер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uk-UA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В) </a:t>
            </a:r>
            <a:r>
              <a:rPr lang="uk-UA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Мессенджер</a:t>
            </a:r>
            <a:endParaRPr lang="uk-UA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uk-UA" sz="1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8. Назвіть діаметр найбільшого на Меркурії кратера.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uk-UA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А) 1000 км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uk-UA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Б) 200 км.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uk-UA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В) 1500 км.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uk-UA" sz="1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9. Який космічний апарат встановив рекорд точності зближення з планетою?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uk-UA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А) Марінер-10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uk-UA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Б) Галілео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uk-UA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В) </a:t>
            </a:r>
            <a:r>
              <a:rPr lang="uk-UA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Мессенджер</a:t>
            </a:r>
            <a:endParaRPr lang="uk-UA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627077" y="606902"/>
            <a:ext cx="6564923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uk-UA" sz="1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10. Яка загальна вага космічного апарату «</a:t>
            </a:r>
            <a:r>
              <a:rPr lang="uk-UA" sz="1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Месенджер</a:t>
            </a:r>
            <a:r>
              <a:rPr lang="uk-UA" sz="1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»?</a:t>
            </a:r>
          </a:p>
          <a:p>
            <a:pPr>
              <a:lnSpc>
                <a:spcPct val="200000"/>
              </a:lnSpc>
            </a:pPr>
            <a:r>
              <a:rPr lang="uk-UA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А) 700 кілограмів</a:t>
            </a:r>
          </a:p>
          <a:p>
            <a:pPr>
              <a:lnSpc>
                <a:spcPct val="200000"/>
              </a:lnSpc>
            </a:pPr>
            <a:r>
              <a:rPr lang="uk-UA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Б) 513 кілограмів</a:t>
            </a:r>
          </a:p>
          <a:p>
            <a:pPr>
              <a:lnSpc>
                <a:spcPct val="200000"/>
              </a:lnSpc>
            </a:pPr>
            <a:r>
              <a:rPr lang="uk-UA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В) Жодна відповідь не є правильною</a:t>
            </a:r>
          </a:p>
          <a:p>
            <a:pPr>
              <a:lnSpc>
                <a:spcPct val="200000"/>
              </a:lnSpc>
            </a:pPr>
            <a:r>
              <a:rPr lang="uk-UA" sz="1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11. Марінер-10 був ...</a:t>
            </a:r>
          </a:p>
          <a:p>
            <a:pPr>
              <a:lnSpc>
                <a:spcPct val="200000"/>
              </a:lnSpc>
            </a:pPr>
            <a:r>
              <a:rPr lang="uk-UA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А)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Другим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космічним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апаратом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застосував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гравітаційний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маневр</a:t>
            </a:r>
            <a:endParaRPr lang="uk-UA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r>
              <a:rPr lang="uk-UA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Б) Першим космічним апаратом, який застосував гравітаційний маневр </a:t>
            </a:r>
          </a:p>
          <a:p>
            <a:pPr>
              <a:lnSpc>
                <a:spcPct val="200000"/>
              </a:lnSpc>
            </a:pPr>
            <a:r>
              <a:rPr lang="uk-UA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В) Третім космічним апаратом, який застосував гравітаційний маневр</a:t>
            </a:r>
          </a:p>
          <a:p>
            <a:pPr>
              <a:lnSpc>
                <a:spcPct val="200000"/>
              </a:lnSpc>
            </a:pPr>
            <a:r>
              <a:rPr lang="uk-UA" sz="1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12. «</a:t>
            </a:r>
            <a:r>
              <a:rPr lang="en-US" sz="1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Bepi</a:t>
            </a:r>
            <a:r>
              <a:rPr lang="en-US" sz="1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Colombo» — </a:t>
            </a:r>
            <a:r>
              <a:rPr lang="uk-UA" sz="1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спільна об’єднана місія двох космічних </a:t>
            </a:r>
            <a:r>
              <a:rPr lang="uk-UA" sz="1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агенств</a:t>
            </a:r>
            <a:r>
              <a:rPr lang="uk-UA" sz="1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Яких саме?</a:t>
            </a:r>
          </a:p>
          <a:p>
            <a:pPr>
              <a:lnSpc>
                <a:spcPct val="200000"/>
              </a:lnSpc>
            </a:pPr>
            <a:r>
              <a:rPr lang="uk-UA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А) Японського аерокосмічного </a:t>
            </a:r>
            <a:r>
              <a:rPr lang="uk-UA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агенства</a:t>
            </a:r>
            <a:r>
              <a:rPr lang="uk-UA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НАСА</a:t>
            </a:r>
          </a:p>
          <a:p>
            <a:pPr>
              <a:lnSpc>
                <a:spcPct val="200000"/>
              </a:lnSpc>
            </a:pPr>
            <a:r>
              <a:rPr lang="uk-UA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Б)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Японського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аерокосмічного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агенства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Європейського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космічного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агенства</a:t>
            </a:r>
            <a:endParaRPr lang="uk-UA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r>
              <a:rPr lang="uk-UA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В) Європейського космічного </a:t>
            </a:r>
            <a:r>
              <a:rPr lang="uk-UA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агенства</a:t>
            </a:r>
            <a:r>
              <a:rPr lang="uk-UA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НАСА</a:t>
            </a:r>
          </a:p>
        </p:txBody>
      </p:sp>
    </p:spTree>
    <p:extLst>
      <p:ext uri="{BB962C8B-B14F-4D97-AF65-F5344CB8AC3E}">
        <p14:creationId xmlns:p14="http://schemas.microsoft.com/office/powerpoint/2010/main" val="10337496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45702" y="129270"/>
            <a:ext cx="9291215" cy="1049235"/>
          </a:xfrm>
        </p:spPr>
        <p:txBody>
          <a:bodyPr/>
          <a:lstStyle/>
          <a:p>
            <a:r>
              <a:rPr lang="uk-UA" dirty="0">
                <a:solidFill>
                  <a:srgbClr val="FFFF00"/>
                </a:solidFill>
              </a:rPr>
              <a:t>Відповіді до вікторини</a:t>
            </a:r>
          </a:p>
        </p:txBody>
      </p:sp>
      <p:graphicFrame>
        <p:nvGraphicFramePr>
          <p:cNvPr id="6" name="Місце для вмісту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31932261"/>
              </p:ext>
            </p:extLst>
          </p:nvPr>
        </p:nvGraphicFramePr>
        <p:xfrm>
          <a:off x="196948" y="1364201"/>
          <a:ext cx="11788725" cy="46849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34904">
                  <a:extLst>
                    <a:ext uri="{9D8B030D-6E8A-4147-A177-3AD203B41FA5}">
                      <a16:colId xmlns:a16="http://schemas.microsoft.com/office/drawing/2014/main" val="1760490261"/>
                    </a:ext>
                  </a:extLst>
                </a:gridCol>
                <a:gridCol w="844062">
                  <a:extLst>
                    <a:ext uri="{9D8B030D-6E8A-4147-A177-3AD203B41FA5}">
                      <a16:colId xmlns:a16="http://schemas.microsoft.com/office/drawing/2014/main" val="330325654"/>
                    </a:ext>
                  </a:extLst>
                </a:gridCol>
                <a:gridCol w="858129">
                  <a:extLst>
                    <a:ext uri="{9D8B030D-6E8A-4147-A177-3AD203B41FA5}">
                      <a16:colId xmlns:a16="http://schemas.microsoft.com/office/drawing/2014/main" val="2668396212"/>
                    </a:ext>
                  </a:extLst>
                </a:gridCol>
                <a:gridCol w="858129">
                  <a:extLst>
                    <a:ext uri="{9D8B030D-6E8A-4147-A177-3AD203B41FA5}">
                      <a16:colId xmlns:a16="http://schemas.microsoft.com/office/drawing/2014/main" val="2982361155"/>
                    </a:ext>
                  </a:extLst>
                </a:gridCol>
                <a:gridCol w="829994">
                  <a:extLst>
                    <a:ext uri="{9D8B030D-6E8A-4147-A177-3AD203B41FA5}">
                      <a16:colId xmlns:a16="http://schemas.microsoft.com/office/drawing/2014/main" val="2928116433"/>
                    </a:ext>
                  </a:extLst>
                </a:gridCol>
                <a:gridCol w="801859">
                  <a:extLst>
                    <a:ext uri="{9D8B030D-6E8A-4147-A177-3AD203B41FA5}">
                      <a16:colId xmlns:a16="http://schemas.microsoft.com/office/drawing/2014/main" val="4054169435"/>
                    </a:ext>
                  </a:extLst>
                </a:gridCol>
                <a:gridCol w="801858">
                  <a:extLst>
                    <a:ext uri="{9D8B030D-6E8A-4147-A177-3AD203B41FA5}">
                      <a16:colId xmlns:a16="http://schemas.microsoft.com/office/drawing/2014/main" val="2086827219"/>
                    </a:ext>
                  </a:extLst>
                </a:gridCol>
                <a:gridCol w="787791">
                  <a:extLst>
                    <a:ext uri="{9D8B030D-6E8A-4147-A177-3AD203B41FA5}">
                      <a16:colId xmlns:a16="http://schemas.microsoft.com/office/drawing/2014/main" val="3517486108"/>
                    </a:ext>
                  </a:extLst>
                </a:gridCol>
                <a:gridCol w="872197">
                  <a:extLst>
                    <a:ext uri="{9D8B030D-6E8A-4147-A177-3AD203B41FA5}">
                      <a16:colId xmlns:a16="http://schemas.microsoft.com/office/drawing/2014/main" val="1209075097"/>
                    </a:ext>
                  </a:extLst>
                </a:gridCol>
                <a:gridCol w="872197">
                  <a:extLst>
                    <a:ext uri="{9D8B030D-6E8A-4147-A177-3AD203B41FA5}">
                      <a16:colId xmlns:a16="http://schemas.microsoft.com/office/drawing/2014/main" val="2754044223"/>
                    </a:ext>
                  </a:extLst>
                </a:gridCol>
                <a:gridCol w="956603">
                  <a:extLst>
                    <a:ext uri="{9D8B030D-6E8A-4147-A177-3AD203B41FA5}">
                      <a16:colId xmlns:a16="http://schemas.microsoft.com/office/drawing/2014/main" val="1902758203"/>
                    </a:ext>
                  </a:extLst>
                </a:gridCol>
                <a:gridCol w="844061">
                  <a:extLst>
                    <a:ext uri="{9D8B030D-6E8A-4147-A177-3AD203B41FA5}">
                      <a16:colId xmlns:a16="http://schemas.microsoft.com/office/drawing/2014/main" val="81573744"/>
                    </a:ext>
                  </a:extLst>
                </a:gridCol>
                <a:gridCol w="1026941">
                  <a:extLst>
                    <a:ext uri="{9D8B030D-6E8A-4147-A177-3AD203B41FA5}">
                      <a16:colId xmlns:a16="http://schemas.microsoft.com/office/drawing/2014/main" val="688667017"/>
                    </a:ext>
                  </a:extLst>
                </a:gridCol>
              </a:tblGrid>
              <a:tr h="1561635">
                <a:tc>
                  <a:txBody>
                    <a:bodyPr/>
                    <a:lstStyle/>
                    <a:p>
                      <a:endParaRPr lang="uk-UA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 gridSpan="12">
                  <a:txBody>
                    <a:bodyPr/>
                    <a:lstStyle/>
                    <a:p>
                      <a:endParaRPr lang="uk-UA" dirty="0"/>
                    </a:p>
                    <a:p>
                      <a:endParaRPr lang="uk-UA" dirty="0"/>
                    </a:p>
                    <a:p>
                      <a:pPr algn="ctr"/>
                      <a:r>
                        <a:rPr lang="uk-UA" sz="2400" dirty="0"/>
                        <a:t>№ запитання</a:t>
                      </a:r>
                    </a:p>
                  </a:txBody>
                  <a:tcPr>
                    <a:lnL w="12700" cmpd="sng">
                      <a:noFill/>
                    </a:lnL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4286960"/>
                  </a:ext>
                </a:extLst>
              </a:tr>
              <a:tr h="1561635">
                <a:tc>
                  <a:txBody>
                    <a:bodyPr/>
                    <a:lstStyle/>
                    <a:p>
                      <a:endParaRPr lang="uk-UA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uk-UA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uk-UA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uk-UA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uk-UA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uk-UA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uk-UA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uk-UA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uk-UA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uk-UA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uk-UA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uk-UA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uk-UA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uk-UA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uk-UA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uk-UA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uk-UA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uk-UA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uk-UA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uk-UA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uk-UA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uk-UA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uk-UA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uk-UA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uk-UA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031069"/>
                  </a:ext>
                </a:extLst>
              </a:tr>
              <a:tr h="1561635">
                <a:tc>
                  <a:txBody>
                    <a:bodyPr/>
                    <a:lstStyle/>
                    <a:p>
                      <a:r>
                        <a:rPr lang="uk-UA" dirty="0"/>
                        <a:t>Правильні відповіді</a:t>
                      </a:r>
                    </a:p>
                  </a:txBody>
                  <a:tcPr>
                    <a:lnT w="12700" cmpd="sng">
                      <a:noFill/>
                    </a:lnT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uk-UA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В)</a:t>
                      </a:r>
                    </a:p>
                    <a:p>
                      <a:pPr algn="ctr"/>
                      <a:endParaRPr lang="uk-UA" dirty="0"/>
                    </a:p>
                    <a:p>
                      <a:pPr algn="ctr"/>
                      <a:endParaRPr lang="uk-UA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uk-UA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А)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uk-UA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Б)</a:t>
                      </a:r>
                    </a:p>
                    <a:p>
                      <a:pPr algn="ctr"/>
                      <a:endParaRPr lang="uk-UA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uk-UA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Б)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uk-UA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В)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uk-UA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В)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uk-UA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А)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uk-UA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В)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uk-UA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В)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uk-UA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А)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uk-UA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Б)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uk-UA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Б)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35564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793031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4615004" y="0"/>
            <a:ext cx="29815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600" dirty="0"/>
              <a:t>Висновок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A985335-0C88-1CFC-83F8-58D3699B0136}"/>
              </a:ext>
            </a:extLst>
          </p:cNvPr>
          <p:cNvSpPr txBox="1"/>
          <p:nvPr/>
        </p:nvSpPr>
        <p:spPr>
          <a:xfrm>
            <a:off x="281355" y="323165"/>
            <a:ext cx="12189244" cy="701730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ct val="150000"/>
              </a:lnSpc>
            </a:pPr>
            <a:r>
              <a:rPr lang="uk-UA" sz="2800" b="1" dirty="0" err="1">
                <a:solidFill>
                  <a:srgbClr val="FFFF00"/>
                </a:solidFill>
              </a:rPr>
              <a:t>Дослідженння</a:t>
            </a:r>
            <a:r>
              <a:rPr lang="uk-UA" sz="2800" b="1" dirty="0">
                <a:solidFill>
                  <a:srgbClr val="FFFF00"/>
                </a:solidFill>
              </a:rPr>
              <a:t> Меркурія КА внесли серйозні зміни у розвиток космонавтики. </a:t>
            </a:r>
          </a:p>
          <a:p>
            <a:pPr indent="625475">
              <a:lnSpc>
                <a:spcPct val="150000"/>
              </a:lnSpc>
            </a:pPr>
            <a:r>
              <a:rPr lang="uk-UA" sz="2800" b="1" dirty="0"/>
              <a:t>Вперше космічні апарати використали сонячний вітер </a:t>
            </a:r>
          </a:p>
          <a:p>
            <a:pPr>
              <a:lnSpc>
                <a:spcPct val="150000"/>
              </a:lnSpc>
            </a:pPr>
            <a:r>
              <a:rPr lang="uk-UA" sz="2800" b="1" dirty="0"/>
              <a:t>як основний засіб</a:t>
            </a:r>
            <a:r>
              <a:rPr lang="uk-UA" sz="2800" b="1" dirty="0">
                <a:latin typeface="Times New Roman"/>
                <a:cs typeface="Times New Roman"/>
              </a:rPr>
              <a:t> </a:t>
            </a:r>
            <a:r>
              <a:rPr lang="en-US" sz="2800" b="1" dirty="0" err="1">
                <a:latin typeface="Times New Roman"/>
                <a:cs typeface="Times New Roman"/>
              </a:rPr>
              <a:t>орієнтації</a:t>
            </a:r>
            <a:r>
              <a:rPr lang="en-US" sz="2800" b="1" dirty="0">
                <a:latin typeface="Times New Roman"/>
                <a:cs typeface="Times New Roman"/>
              </a:rPr>
              <a:t> </a:t>
            </a:r>
            <a:r>
              <a:rPr lang="en-US" sz="2800" b="1" dirty="0" err="1">
                <a:latin typeface="Times New Roman"/>
                <a:cs typeface="Times New Roman"/>
              </a:rPr>
              <a:t>під</a:t>
            </a:r>
            <a:r>
              <a:rPr lang="en-US" sz="2800" b="1" dirty="0">
                <a:latin typeface="Times New Roman"/>
                <a:cs typeface="Times New Roman"/>
              </a:rPr>
              <a:t> </a:t>
            </a:r>
            <a:r>
              <a:rPr lang="en-US" sz="2800" b="1" dirty="0" err="1">
                <a:latin typeface="Times New Roman"/>
                <a:cs typeface="Times New Roman"/>
              </a:rPr>
              <a:t>час</a:t>
            </a:r>
            <a:r>
              <a:rPr lang="en-US" sz="2800" b="1" dirty="0">
                <a:latin typeface="Times New Roman"/>
                <a:cs typeface="Times New Roman"/>
              </a:rPr>
              <a:t> </a:t>
            </a:r>
            <a:r>
              <a:rPr lang="en-US" sz="2800" b="1" dirty="0" err="1">
                <a:latin typeface="Times New Roman"/>
                <a:cs typeface="Times New Roman"/>
              </a:rPr>
              <a:t>польоту</a:t>
            </a:r>
            <a:r>
              <a:rPr lang="en-US" sz="2800" b="1" dirty="0">
                <a:latin typeface="Times New Roman"/>
                <a:cs typeface="Times New Roman"/>
              </a:rPr>
              <a:t>.</a:t>
            </a:r>
            <a:endParaRPr lang="uk-UA" sz="2800" b="1" dirty="0">
              <a:latin typeface="Times New Roman"/>
              <a:cs typeface="Times New Roman"/>
            </a:endParaRPr>
          </a:p>
          <a:p>
            <a:pPr indent="722313">
              <a:lnSpc>
                <a:spcPct val="150000"/>
              </a:lnSpc>
            </a:pPr>
            <a:r>
              <a:rPr lang="uk-UA" sz="2800" b="1" dirty="0">
                <a:solidFill>
                  <a:srgbClr val="FFFF00"/>
                </a:solidFill>
                <a:latin typeface="Times New Roman"/>
                <a:cs typeface="Times New Roman"/>
              </a:rPr>
              <a:t>З</a:t>
            </a:r>
            <a:r>
              <a:rPr lang="en-US" sz="2800" b="1" dirty="0" err="1">
                <a:solidFill>
                  <a:srgbClr val="FFFF00"/>
                </a:solidFill>
                <a:latin typeface="Times New Roman"/>
                <a:cs typeface="Times New Roman"/>
              </a:rPr>
              <a:t>дійснен</a:t>
            </a:r>
            <a:r>
              <a:rPr lang="uk-UA" sz="2800" b="1" dirty="0">
                <a:solidFill>
                  <a:srgbClr val="FFFF00"/>
                </a:solidFill>
                <a:latin typeface="Times New Roman"/>
                <a:cs typeface="Times New Roman"/>
              </a:rPr>
              <a:t>о</a:t>
            </a:r>
            <a:r>
              <a:rPr lang="en-US" sz="2800" b="1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lang="en-US" sz="2800" b="1" dirty="0" err="1">
                <a:solidFill>
                  <a:srgbClr val="FFFF00"/>
                </a:solidFill>
                <a:latin typeface="Times New Roman"/>
                <a:cs typeface="Times New Roman"/>
              </a:rPr>
              <a:t>детальне</a:t>
            </a:r>
            <a:r>
              <a:rPr lang="en-US" sz="2800" b="1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lang="en-US" sz="2800" b="1" dirty="0" err="1">
                <a:solidFill>
                  <a:srgbClr val="FFFF00"/>
                </a:solidFill>
                <a:latin typeface="Times New Roman"/>
                <a:cs typeface="Times New Roman"/>
              </a:rPr>
              <a:t>картографування</a:t>
            </a:r>
            <a:r>
              <a:rPr lang="en-US" sz="2800" b="1" dirty="0">
                <a:solidFill>
                  <a:srgbClr val="FFFF00"/>
                </a:solidFill>
                <a:latin typeface="Times New Roman"/>
                <a:cs typeface="Times New Roman"/>
              </a:rPr>
              <a:t> планети. </a:t>
            </a:r>
            <a:endParaRPr lang="uk-UA" sz="2800" b="1" dirty="0">
              <a:solidFill>
                <a:srgbClr val="FFFF00"/>
              </a:solidFill>
              <a:latin typeface="Times New Roman"/>
              <a:cs typeface="Times New Roman"/>
            </a:endParaRPr>
          </a:p>
          <a:p>
            <a:pPr indent="722313">
              <a:lnSpc>
                <a:spcPct val="150000"/>
              </a:lnSpc>
            </a:pPr>
            <a:r>
              <a:rPr lang="en-US" sz="2800" b="1" dirty="0" err="1">
                <a:latin typeface="Times New Roman"/>
                <a:cs typeface="Times New Roman"/>
              </a:rPr>
              <a:t>Отрима</a:t>
            </a:r>
            <a:r>
              <a:rPr lang="uk-UA" sz="2800" b="1" dirty="0">
                <a:latin typeface="Times New Roman"/>
                <a:cs typeface="Times New Roman"/>
              </a:rPr>
              <a:t>но </a:t>
            </a:r>
            <a:r>
              <a:rPr lang="en-US" sz="2800" b="1" dirty="0">
                <a:latin typeface="Times New Roman"/>
                <a:cs typeface="Times New Roman"/>
              </a:rPr>
              <a:t> </a:t>
            </a:r>
            <a:r>
              <a:rPr lang="en-US" sz="2800" b="1" dirty="0" err="1">
                <a:latin typeface="Times New Roman"/>
                <a:cs typeface="Times New Roman"/>
              </a:rPr>
              <a:t>данні</a:t>
            </a:r>
            <a:r>
              <a:rPr lang="en-US" sz="2800" b="1" dirty="0">
                <a:latin typeface="Times New Roman"/>
                <a:cs typeface="Times New Roman"/>
              </a:rPr>
              <a:t> </a:t>
            </a:r>
            <a:r>
              <a:rPr lang="en-US" sz="2800" b="1" dirty="0" err="1">
                <a:latin typeface="Times New Roman"/>
                <a:cs typeface="Times New Roman"/>
              </a:rPr>
              <a:t>про</a:t>
            </a:r>
            <a:r>
              <a:rPr lang="en-US" sz="2800" b="1" dirty="0">
                <a:latin typeface="Times New Roman"/>
                <a:cs typeface="Times New Roman"/>
              </a:rPr>
              <a:t> </a:t>
            </a:r>
            <a:r>
              <a:rPr lang="en-US" sz="2800" b="1" dirty="0" err="1">
                <a:latin typeface="Times New Roman"/>
                <a:cs typeface="Times New Roman"/>
              </a:rPr>
              <a:t>товщину</a:t>
            </a:r>
            <a:r>
              <a:rPr lang="en-US" sz="2800" b="1" dirty="0">
                <a:latin typeface="Times New Roman"/>
                <a:cs typeface="Times New Roman"/>
              </a:rPr>
              <a:t> </a:t>
            </a:r>
            <a:r>
              <a:rPr lang="en-US" sz="2800" b="1" dirty="0" err="1">
                <a:latin typeface="Times New Roman"/>
                <a:cs typeface="Times New Roman"/>
              </a:rPr>
              <a:t>кори</a:t>
            </a:r>
            <a:r>
              <a:rPr lang="en-US" sz="2800" b="1" dirty="0">
                <a:latin typeface="Times New Roman"/>
                <a:cs typeface="Times New Roman"/>
              </a:rPr>
              <a:t> Меркурія. </a:t>
            </a:r>
            <a:endParaRPr lang="uk-UA" sz="2800" b="1" dirty="0">
              <a:latin typeface="Times New Roman"/>
              <a:cs typeface="Times New Roman"/>
            </a:endParaRPr>
          </a:p>
          <a:p>
            <a:pPr>
              <a:lnSpc>
                <a:spcPct val="150000"/>
              </a:lnSpc>
            </a:pPr>
            <a:r>
              <a:rPr lang="en-US" sz="2800" b="1" dirty="0">
                <a:latin typeface="Times New Roman"/>
                <a:cs typeface="Times New Roman"/>
              </a:rPr>
              <a:t> </a:t>
            </a:r>
            <a:r>
              <a:rPr lang="uk-UA" sz="2800" b="1" dirty="0" err="1">
                <a:solidFill>
                  <a:srgbClr val="FFFF00"/>
                </a:solidFill>
                <a:latin typeface="Times New Roman"/>
                <a:cs typeface="Times New Roman"/>
              </a:rPr>
              <a:t>Підтвержено</a:t>
            </a:r>
            <a:r>
              <a:rPr lang="uk-UA" sz="2800" b="1" dirty="0">
                <a:solidFill>
                  <a:srgbClr val="FFFF00"/>
                </a:solidFill>
                <a:latin typeface="Times New Roman"/>
                <a:cs typeface="Times New Roman"/>
              </a:rPr>
              <a:t> наявність водяних льодів у полюсних кратерах.</a:t>
            </a:r>
          </a:p>
          <a:p>
            <a:pPr>
              <a:lnSpc>
                <a:spcPct val="150000"/>
              </a:lnSpc>
            </a:pPr>
            <a:r>
              <a:rPr lang="uk-UA" sz="2800" b="1" dirty="0">
                <a:solidFill>
                  <a:srgbClr val="FFFF00"/>
                </a:solidFill>
                <a:latin typeface="Times New Roman"/>
                <a:cs typeface="Times New Roman"/>
              </a:rPr>
              <a:t>	Здійснено підліт до нього на 295 км </a:t>
            </a:r>
            <a:r>
              <a:rPr lang="uk-UA" sz="2800" b="1" dirty="0">
                <a:latin typeface="Times New Roman"/>
                <a:cs typeface="Times New Roman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uk-UA" sz="2800" b="1" dirty="0">
                <a:latin typeface="Times New Roman"/>
                <a:cs typeface="Times New Roman"/>
              </a:rPr>
              <a:t>8 січня 2025 року космічний апарат </a:t>
            </a:r>
            <a:r>
              <a:rPr lang="en-US" sz="2800" b="1" dirty="0">
                <a:latin typeface="Times New Roman"/>
                <a:cs typeface="Times New Roman"/>
              </a:rPr>
              <a:t>BepiColombo </a:t>
            </a:r>
            <a:r>
              <a:rPr lang="uk-UA" sz="2800" b="1" dirty="0">
                <a:latin typeface="Times New Roman"/>
                <a:cs typeface="Times New Roman"/>
              </a:rPr>
              <a:t>завершив свій шостий і останній гравітаційний маневр навколо Меркурія. </a:t>
            </a:r>
            <a:endParaRPr lang="uk-UA" sz="2400" b="1" dirty="0">
              <a:latin typeface="Segoe UI"/>
              <a:cs typeface="Segoe UI"/>
            </a:endParaRPr>
          </a:p>
          <a:p>
            <a:pPr>
              <a:lnSpc>
                <a:spcPct val="150000"/>
              </a:lnSpc>
            </a:pPr>
            <a:endParaRPr lang="en-US" sz="2400" dirty="0">
              <a:latin typeface="Times New Roman"/>
              <a:cs typeface="Times New Roman"/>
            </a:endParaRPr>
          </a:p>
        </p:txBody>
      </p:sp>
      <p:pic>
        <p:nvPicPr>
          <p:cNvPr id="4" name="Picture 2" descr="ПЛАНЕТИ СОНЯЧНОЇ СИСТЕМИ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93" t="13921" r="7753" b="7808"/>
          <a:stretch/>
        </p:blipFill>
        <p:spPr bwMode="auto">
          <a:xfrm>
            <a:off x="8685629" y="2166425"/>
            <a:ext cx="3173435" cy="2250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95876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5727C4-4E11-6493-79E4-07A9E44CAB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240" y="442080"/>
            <a:ext cx="8769960" cy="713480"/>
          </a:xfrm>
        </p:spPr>
        <p:txBody>
          <a:bodyPr/>
          <a:lstStyle/>
          <a:p>
            <a:r>
              <a:rPr lang="uk-UA" dirty="0" err="1">
                <a:solidFill>
                  <a:srgbClr val="FFFF00"/>
                </a:solidFill>
              </a:rPr>
              <a:t>ДЖЕРЕла</a:t>
            </a:r>
            <a:r>
              <a:rPr lang="uk-UA" dirty="0">
                <a:solidFill>
                  <a:srgbClr val="FFFF00"/>
                </a:solidFill>
              </a:rPr>
              <a:t> </a:t>
            </a:r>
            <a:r>
              <a:rPr lang="uk-UA" dirty="0" err="1">
                <a:solidFill>
                  <a:srgbClr val="FFFF00"/>
                </a:solidFill>
              </a:rPr>
              <a:t>інформаціїї</a:t>
            </a:r>
            <a:endParaRPr lang="uk-UA" dirty="0">
              <a:solidFill>
                <a:srgbClr val="FFFF00"/>
              </a:solidFill>
            </a:endParaRP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F8C88124-A614-7A41-6534-E88B4245E767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413657" y="1200379"/>
            <a:ext cx="11364686" cy="4738197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FB8C29"/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uk-UA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1. Гарячий і загадковий: </a:t>
            </a:r>
            <a:r>
              <a:rPr kumimoji="0" lang="uk-U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Як виглядає Меркурій крізь об’єктив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BepiColombo</a:t>
            </a:r>
            <a:r>
              <a:rPr kumimoji="0" lang="uk-U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kumimoji="0" lang="en-US" sz="2000" b="0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URL</a:t>
            </a:r>
            <a:r>
              <a:rPr kumimoji="0" lang="uk-UA" sz="2000" b="0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: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https://3oko.com.ua/hariachyy-i-zahadkovyy-yak-vyhliadaie-merkuriy-kriz-ob-iektyv-bepicolombo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indent="0">
              <a:buNone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en-US" b="0" i="0" dirty="0">
                <a:solidFill>
                  <a:srgbClr val="F8F9F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MESSENGER</a:t>
            </a:r>
            <a:r>
              <a:rPr lang="uk-UA" b="0" i="0" dirty="0">
                <a:solidFill>
                  <a:srgbClr val="F8F9F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b="0" i="0" dirty="0">
                <a:solidFill>
                  <a:srgbClr val="F8F9F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URL:</a:t>
            </a:r>
            <a:r>
              <a:rPr lang="uk-UA" b="0" i="0" dirty="0">
                <a:solidFill>
                  <a:srgbClr val="F8F9F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https://uk.wikipedia.org/wiki/MESSENGER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uk-UA" b="0" i="0" dirty="0">
                <a:solidFill>
                  <a:srgbClr val="F8F9F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3. Марінер-10. </a:t>
            </a:r>
            <a:r>
              <a:rPr lang="en-US" b="0" i="0" dirty="0">
                <a:solidFill>
                  <a:srgbClr val="F8F9F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URL:</a:t>
            </a:r>
            <a:r>
              <a:rPr lang="uk-UA" b="0" i="0" dirty="0">
                <a:solidFill>
                  <a:srgbClr val="F8F9F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0" i="0" u="sng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https://uk.wikipedia.org/wiki/</a:t>
            </a:r>
            <a:r>
              <a:rPr lang="uk-UA" b="0" i="0" u="sng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Марінер-10</a:t>
            </a:r>
            <a:endParaRPr lang="uk-UA" b="0" i="0" u="sng" dirty="0">
              <a:solidFill>
                <a:srgbClr val="00206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uk-UA" b="0" i="0" dirty="0">
                <a:solidFill>
                  <a:srgbClr val="F8F9F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4.</a:t>
            </a:r>
            <a:r>
              <a:rPr lang="en-US" b="0" i="0" dirty="0">
                <a:solidFill>
                  <a:srgbClr val="F8F9F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BepiColombo</a:t>
            </a:r>
            <a:r>
              <a:rPr lang="uk-UA" b="0" i="0" dirty="0">
                <a:solidFill>
                  <a:srgbClr val="F8F9F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b="0" i="0" dirty="0">
                <a:solidFill>
                  <a:srgbClr val="F8F9F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URL:</a:t>
            </a:r>
            <a:r>
              <a:rPr lang="uk-UA" b="0" i="0" dirty="0">
                <a:solidFill>
                  <a:srgbClr val="F8F9F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https://uk.wikipedia.org/wiki/BepiColombo</a:t>
            </a:r>
            <a:endParaRPr lang="uk-UA" b="0" i="0" dirty="0">
              <a:solidFill>
                <a:srgbClr val="00206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uk-UA" b="0" i="0" dirty="0">
                <a:solidFill>
                  <a:srgbClr val="F8F9F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uk-UA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Загадковий</a:t>
            </a:r>
            <a:r>
              <a:rPr lang="ru-RU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Меркурій</a:t>
            </a:r>
            <a:r>
              <a:rPr lang="ru-RU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вивчають</a:t>
            </a:r>
            <a:r>
              <a:rPr lang="ru-RU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космічні апарати</a:t>
            </a:r>
            <a:r>
              <a:rPr lang="uk-UA" b="0" i="0" dirty="0">
                <a:solidFill>
                  <a:srgbClr val="F8F9F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b="0" i="0" dirty="0">
                <a:solidFill>
                  <a:srgbClr val="F8F9F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URL:</a:t>
            </a:r>
            <a:r>
              <a:rPr lang="uk-UA" b="0" i="0" dirty="0">
                <a:solidFill>
                  <a:srgbClr val="F8F9F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http://www.astrosvit.in.ua/statti/soniachna-systema/zahadkovyi-merkurii-vyvchaiut-kosmichni-aparaty?showall=1&amp;limitstart=</a:t>
            </a:r>
            <a:endParaRPr lang="uk-UA" b="0" i="0" dirty="0">
              <a:solidFill>
                <a:srgbClr val="00206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b="0" i="0" dirty="0">
              <a:solidFill>
                <a:srgbClr val="F8F9FA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uk-UA" b="0" i="0" dirty="0">
              <a:solidFill>
                <a:srgbClr val="F8F9FA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b="0" i="0" dirty="0">
              <a:solidFill>
                <a:srgbClr val="F8F9FA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b="0" i="0" dirty="0">
              <a:solidFill>
                <a:srgbClr val="F8F9FA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392479467"/>
      </p:ext>
    </p:extLst>
  </p:cSld>
  <p:clrMapOvr>
    <a:masterClrMapping/>
  </p:clrMapOvr>
</p:sld>
</file>

<file path=ppt/theme/theme1.xml><?xml version="1.0" encoding="utf-8"?>
<a:theme xmlns:a="http://schemas.openxmlformats.org/drawingml/2006/main" name="Галерея">
  <a:themeElements>
    <a:clrScheme name="Галерея">
      <a:dk1>
        <a:sysClr val="windowText" lastClr="000000"/>
      </a:dk1>
      <a:lt1>
        <a:sysClr val="window" lastClr="FFFFFF"/>
      </a:lt1>
      <a:dk2>
        <a:srgbClr val="454545"/>
      </a:dk2>
      <a:lt2>
        <a:srgbClr val="DFD9D5"/>
      </a:lt2>
      <a:accent1>
        <a:srgbClr val="FB8C29"/>
      </a:accent1>
      <a:accent2>
        <a:srgbClr val="F2C351"/>
      </a:accent2>
      <a:accent3>
        <a:srgbClr val="D0CBA5"/>
      </a:accent3>
      <a:accent4>
        <a:srgbClr val="A2C476"/>
      </a:accent4>
      <a:accent5>
        <a:srgbClr val="57C293"/>
      </a:accent5>
      <a:accent6>
        <a:srgbClr val="06BFDE"/>
      </a:accent6>
      <a:hlink>
        <a:srgbClr val="FBAE29"/>
      </a:hlink>
      <a:folHlink>
        <a:srgbClr val="EDC47E"/>
      </a:folHlink>
    </a:clrScheme>
    <a:fontScheme name="Галерея">
      <a:majorFont>
        <a:latin typeface="Rockwel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алерея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BB5F5D82-B5E9-469E-A815-C655ED4AF243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571</TotalTime>
  <Words>1596</Words>
  <Application>Microsoft Office PowerPoint</Application>
  <PresentationFormat>Широкий екран</PresentationFormat>
  <Paragraphs>267</Paragraphs>
  <Slides>23</Slides>
  <Notes>12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23</vt:i4>
      </vt:variant>
    </vt:vector>
  </HeadingPairs>
  <TitlesOfParts>
    <vt:vector size="30" baseType="lpstr">
      <vt:lpstr>Meiryo</vt:lpstr>
      <vt:lpstr>Arial</vt:lpstr>
      <vt:lpstr>Calibri</vt:lpstr>
      <vt:lpstr>Rockwell</vt:lpstr>
      <vt:lpstr>Segoe UI</vt:lpstr>
      <vt:lpstr>Times New Roman</vt:lpstr>
      <vt:lpstr>Галерея</vt:lpstr>
      <vt:lpstr>Дослідження Меркурія космічними апаратами </vt:lpstr>
      <vt:lpstr>     Меркурій — найближча до Сонця планета 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Бепі Коломбо — спільна космічна місія  Єка і JAXA</vt:lpstr>
      <vt:lpstr>Презентація PowerPoint</vt:lpstr>
      <vt:lpstr>Особливості спостереження й обертання Меркурія</vt:lpstr>
      <vt:lpstr>Особливості спостереження й обертання Меркурія</vt:lpstr>
      <vt:lpstr>Презентація PowerPoint</vt:lpstr>
      <vt:lpstr>Презентація PowerPoint</vt:lpstr>
      <vt:lpstr>Презентація PowerPoint</vt:lpstr>
      <vt:lpstr>Презентація PowerPoint</vt:lpstr>
      <vt:lpstr>Вікторина</vt:lpstr>
      <vt:lpstr>Відповіді до вікторини</vt:lpstr>
      <vt:lpstr>Презентація PowerPoint</vt:lpstr>
      <vt:lpstr>ДЖЕРЕла інформаціїї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subject/>
  <dc:creator>Sasha</dc:creator>
  <dc:description/>
  <cp:lastModifiedBy>Тетяна Біленька-Кудрявцева</cp:lastModifiedBy>
  <cp:revision>409</cp:revision>
  <dcterms:created xsi:type="dcterms:W3CDTF">2024-03-17T07:30:45Z</dcterms:created>
  <dcterms:modified xsi:type="dcterms:W3CDTF">2025-04-14T17:28:59Z</dcterms:modified>
  <dc:language>uk-UA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Широкий екран</vt:lpwstr>
  </property>
  <property fmtid="{D5CDD505-2E9C-101B-9397-08002B2CF9AE}" pid="3" name="Slides">
    <vt:i4>16</vt:i4>
  </property>
</Properties>
</file>