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sldIdLst>
    <p:sldId id="256" r:id="rId4"/>
    <p:sldId id="277" r:id="rId5"/>
    <p:sldId id="263" r:id="rId6"/>
    <p:sldId id="259" r:id="rId7"/>
    <p:sldId id="272" r:id="rId8"/>
    <p:sldId id="273" r:id="rId9"/>
    <p:sldId id="274" r:id="rId10"/>
    <p:sldId id="275" r:id="rId11"/>
    <p:sldId id="262" r:id="rId12"/>
    <p:sldId id="267" r:id="rId13"/>
    <p:sldId id="269" r:id="rId14"/>
    <p:sldId id="276" r:id="rId15"/>
    <p:sldId id="270" r:id="rId16"/>
    <p:sldId id="301" r:id="rId17"/>
  </p:sldIdLst>
  <p:sldSz cx="12192000" cy="6858000"/>
  <p:notesSz cx="6858000" cy="9144000"/>
  <p:defaultTextStyle>
    <a:defPPr>
      <a:defRPr lang="ru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0021"/>
    <a:srgbClr val="DE7C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6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0C9C6A-DACA-4D65-BDE7-88A2825F95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ru-UA"/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93C78781-FE01-472F-AD8E-304631E91A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ru-UA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812D6497-1D63-450A-AE61-ABA2C1CD2F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01CED-41E8-4B7B-A25B-6C9154697A0A}" type="datetimeFigureOut">
              <a:rPr lang="ru-UA" smtClean="0"/>
              <a:t>04/25/2025</a:t>
            </a:fld>
            <a:endParaRPr lang="ru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8CFC18AD-19CD-4FBD-8A66-20D0F655F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600C9EA9-780A-4843-BCA9-A4A8C728A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AAB7B-4168-4461-808B-7852CA1EB75B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8827244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F48ABF-F919-42C8-B0BB-E823BC8BC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ru-UA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831F17D6-EC75-439A-9CD8-FAE3BBC456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UA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E2EA7582-C175-4240-AC25-F916D36B17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01CED-41E8-4B7B-A25B-6C9154697A0A}" type="datetimeFigureOut">
              <a:rPr lang="ru-UA" smtClean="0"/>
              <a:t>04/25/2025</a:t>
            </a:fld>
            <a:endParaRPr lang="ru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FA3B4CC4-F13B-4B71-A229-3C8E92950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3A0C37FA-AF6E-42E0-8117-8CD3BDE81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AAB7B-4168-4461-808B-7852CA1EB75B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5705705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5F532C-FBED-4E16-93AC-3C5B35D8A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ru-UA"/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EF475DAE-FED1-4446-85B8-B24FCF0491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E90214AE-7363-4315-AE75-97608E4C66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01CED-41E8-4B7B-A25B-6C9154697A0A}" type="datetimeFigureOut">
              <a:rPr lang="ru-UA" smtClean="0"/>
              <a:t>04/25/2025</a:t>
            </a:fld>
            <a:endParaRPr lang="ru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43C63E6F-73CB-4090-9441-8CAA34180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C5FAA032-DE97-4FB3-8D4F-C423CA6F4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AAB7B-4168-4461-808B-7852CA1EB75B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442344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747AFF-381C-4CF2-8714-D339A554C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ru-UA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BB4A5241-E073-42CF-9490-351515085F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UA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FD5E1CD3-6FA0-4AD5-B251-620C89B90F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UA"/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EEA9B14D-7F85-47A6-91FE-82296605E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01CED-41E8-4B7B-A25B-6C9154697A0A}" type="datetimeFigureOut">
              <a:rPr lang="ru-UA" smtClean="0"/>
              <a:t>04/25/2025</a:t>
            </a:fld>
            <a:endParaRPr lang="ru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157A6547-ECBD-4EC0-9AFA-64AEE46AA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FBEDF3F9-8539-4427-B28E-F6FD5190C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AAB7B-4168-4461-808B-7852CA1EB75B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648044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002976-2E38-4218-883A-E8462B1C0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ru-UA"/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B98E394D-9A17-4A8E-AD76-C9F01C5B49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546FA5B2-E8FA-4113-AC67-4F22E2E120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UA"/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B28448AC-A6B6-454F-ADED-AD0B0B6EAE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CECB2519-3615-4565-9483-64DFE3BAFB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UA"/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3BCE2F30-A2CB-43D7-9752-C76C9062F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01CED-41E8-4B7B-A25B-6C9154697A0A}" type="datetimeFigureOut">
              <a:rPr lang="ru-UA" smtClean="0"/>
              <a:t>04/25/2025</a:t>
            </a:fld>
            <a:endParaRPr lang="ru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8ED91422-82F0-4A80-90FD-3FF4560C8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141D43AC-0E7B-40D4-AE8E-ED491B845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AAB7B-4168-4461-808B-7852CA1EB75B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217947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F0F62B-4D52-41D9-B91D-2252730C5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ru-UA"/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55884234-A394-41C6-A1F3-9F40AD7D6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01CED-41E8-4B7B-A25B-6C9154697A0A}" type="datetimeFigureOut">
              <a:rPr lang="ru-UA" smtClean="0"/>
              <a:t>04/25/2025</a:t>
            </a:fld>
            <a:endParaRPr lang="ru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B0CBEE34-9CD4-4BF3-BF52-517B62C0A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BBE82FFC-6E61-421A-B5CF-51F7CB83E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AAB7B-4168-4461-808B-7852CA1EB75B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290552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C9074D84-1FA6-4C8B-AD1A-FA973A46A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01CED-41E8-4B7B-A25B-6C9154697A0A}" type="datetimeFigureOut">
              <a:rPr lang="ru-UA" smtClean="0"/>
              <a:t>04/25/2025</a:t>
            </a:fld>
            <a:endParaRPr lang="ru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4151C68F-41CF-467B-8FC6-1CED351AF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147C2E42-1B72-4394-93E1-C00FFC464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AAB7B-4168-4461-808B-7852CA1EB75B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974142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802759-51A8-488D-9685-CDD6AC66E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ru-UA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99ABC074-50C6-478D-B85B-0B84939625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1FC46237-D507-4CD7-87C3-854F3E3DD2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903EFDD6-25A8-4A98-96DF-77C0CE3531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01CED-41E8-4B7B-A25B-6C9154697A0A}" type="datetimeFigureOut">
              <a:rPr lang="ru-UA" smtClean="0"/>
              <a:t>04/25/2025</a:t>
            </a:fld>
            <a:endParaRPr lang="ru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A5E339F0-AF14-4169-B9FA-8EE2100D8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6F39DFCF-DD8A-47C4-A252-19DC7FDD3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AAB7B-4168-4461-808B-7852CA1EB75B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756539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01AEC9-32F5-4413-AC0C-5517340B4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ru-UA"/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A225FBAA-E0A3-4AE8-8F8B-CEE51D6E1A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E18F209A-B72F-442B-A7E9-083CA658D8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6421CF08-945E-4031-ADC2-CEC406D1A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01CED-41E8-4B7B-A25B-6C9154697A0A}" type="datetimeFigureOut">
              <a:rPr lang="ru-UA" smtClean="0"/>
              <a:t>04/25/2025</a:t>
            </a:fld>
            <a:endParaRPr lang="ru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65C9E519-532C-4BB6-8DFE-F3BA9B43F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F2F181BD-7E89-42CA-83F4-940AFDE9A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AAB7B-4168-4461-808B-7852CA1EB75B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348426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EF67FB-64D3-40CD-8B94-01CED5291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ru-UA"/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EB1CE37E-3562-4FAA-B138-707426FE85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UA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EDC674DB-B2AD-47E5-A91E-56EBE0C14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01CED-41E8-4B7B-A25B-6C9154697A0A}" type="datetimeFigureOut">
              <a:rPr lang="ru-UA" smtClean="0"/>
              <a:t>04/25/2025</a:t>
            </a:fld>
            <a:endParaRPr lang="ru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88B39F39-87C9-44D4-854C-CC0C6DF25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539D8784-93F4-44E0-AF48-570E7C0F9C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AAB7B-4168-4461-808B-7852CA1EB75B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775068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5B5763DB-0BA3-450A-A17B-656F2C3798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  <a:endParaRPr lang="ru-UA"/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4A4B6DEB-4859-46E7-8EC3-23050D0878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UA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F8EF6438-763B-4BA3-9BC1-05153596C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01CED-41E8-4B7B-A25B-6C9154697A0A}" type="datetimeFigureOut">
              <a:rPr lang="ru-UA" smtClean="0"/>
              <a:t>04/25/2025</a:t>
            </a:fld>
            <a:endParaRPr lang="ru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BF60052C-DA99-4C48-ABED-9C60F7CFC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E798CAC8-39C0-4AE4-B444-998660558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AAB7B-4168-4461-808B-7852CA1EB75B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7019435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4944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4329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0849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9675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307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7378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8260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6588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6418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8539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39849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58784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81935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61340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6878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86678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1883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9760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16460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23659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5119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074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064475C3-17D0-4E4C-BD25-FB4ECC282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ru-UA"/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F7894191-E879-425D-9EFA-BE2ADCB18E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UA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D85B0CEE-9179-413D-AB02-3D2F864AA7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01CED-41E8-4B7B-A25B-6C9154697A0A}" type="datetimeFigureOut">
              <a:rPr lang="ru-UA" smtClean="0"/>
              <a:t>04/25/2025</a:t>
            </a:fld>
            <a:endParaRPr lang="ru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DDC7E053-7E34-48D2-84DD-B0E5E4AFD5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0CA55973-82C6-4102-BBB9-7D2F009448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2AAB7B-4168-4461-808B-7852CA1EB75B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268957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000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417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2.jpeg"/><Relationship Id="rId7" Type="http://schemas.openxmlformats.org/officeDocument/2006/relationships/hyperlink" Target="https://uk.wikipedia.org/wiki/1857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11" Type="http://schemas.openxmlformats.org/officeDocument/2006/relationships/hyperlink" Target="https://surli.cc/cjodax" TargetMode="External"/><Relationship Id="rId5" Type="http://schemas.openxmlformats.org/officeDocument/2006/relationships/image" Target="../media/image14.jpeg"/><Relationship Id="rId10" Type="http://schemas.openxmlformats.org/officeDocument/2006/relationships/image" Target="../media/image17.png"/><Relationship Id="rId4" Type="http://schemas.openxmlformats.org/officeDocument/2006/relationships/image" Target="../media/image13.jpeg"/><Relationship Id="rId9" Type="http://schemas.openxmlformats.org/officeDocument/2006/relationships/hyperlink" Target="https://surl.li/lffziw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surl.li/incjwb" TargetMode="External"/><Relationship Id="rId3" Type="http://schemas.openxmlformats.org/officeDocument/2006/relationships/image" Target="../media/image19.png"/><Relationship Id="rId7" Type="http://schemas.openxmlformats.org/officeDocument/2006/relationships/hyperlink" Target="https://surl.li/yjvqmj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surl.lu/uqrhat" TargetMode="Externa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surl.li/yycvak" TargetMode="External"/><Relationship Id="rId3" Type="http://schemas.openxmlformats.org/officeDocument/2006/relationships/image" Target="../media/image23.jpeg"/><Relationship Id="rId7" Type="http://schemas.openxmlformats.org/officeDocument/2006/relationships/image" Target="../media/image26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hyperlink" Target="https://surl.li/femdlc" TargetMode="External"/><Relationship Id="rId9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surli.cc/jfojya" TargetMode="External"/><Relationship Id="rId3" Type="http://schemas.openxmlformats.org/officeDocument/2006/relationships/image" Target="../media/image29.png"/><Relationship Id="rId7" Type="http://schemas.openxmlformats.org/officeDocument/2006/relationships/image" Target="../media/image32.jp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url.li/qxtkms" TargetMode="Externa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hyperlink" Target="https://surl.li/iwmhjn" TargetMode="Externa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jpg"/><Relationship Id="rId4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fif"/><Relationship Id="rId5" Type="http://schemas.openxmlformats.org/officeDocument/2006/relationships/image" Target="../media/image41.png"/><Relationship Id="rId4" Type="http://schemas.openxmlformats.org/officeDocument/2006/relationships/image" Target="../media/image40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surl.li/mjvplu" TargetMode="External"/><Relationship Id="rId3" Type="http://schemas.openxmlformats.org/officeDocument/2006/relationships/image" Target="../media/image45.jpeg"/><Relationship Id="rId7" Type="http://schemas.openxmlformats.org/officeDocument/2006/relationships/image" Target="../media/image49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eg"/><Relationship Id="rId5" Type="http://schemas.openxmlformats.org/officeDocument/2006/relationships/image" Target="../media/image47.png"/><Relationship Id="rId4" Type="http://schemas.openxmlformats.org/officeDocument/2006/relationships/image" Target="../media/image46.jpeg"/><Relationship Id="rId9" Type="http://schemas.openxmlformats.org/officeDocument/2006/relationships/image" Target="../media/image50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surl.li/enwaxp" TargetMode="External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5.jfif"/><Relationship Id="rId5" Type="http://schemas.openxmlformats.org/officeDocument/2006/relationships/image" Target="../media/image54.jpeg"/><Relationship Id="rId4" Type="http://schemas.openxmlformats.org/officeDocument/2006/relationships/image" Target="../media/image53.png"/><Relationship Id="rId9" Type="http://schemas.openxmlformats.org/officeDocument/2006/relationships/hyperlink" Target="https://surl.li/blexdw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hyperlink" Target="https://surl.li/dnabcx" TargetMode="External"/><Relationship Id="rId4" Type="http://schemas.openxmlformats.org/officeDocument/2006/relationships/hyperlink" Target="https://surl.li/fyaudq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3">
            <a:extLst>
              <a:ext uri="{FF2B5EF4-FFF2-40B4-BE49-F238E27FC236}">
                <a16:creationId xmlns:a16="http://schemas.microsoft.com/office/drawing/2014/main" id="{6C80C9E0-ADA8-424D-8A57-D75A2170AB94}"/>
              </a:ext>
            </a:extLst>
          </p:cNvPr>
          <p:cNvSpPr/>
          <p:nvPr/>
        </p:nvSpPr>
        <p:spPr>
          <a:xfrm>
            <a:off x="355600" y="231493"/>
            <a:ext cx="11480800" cy="1734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200"/>
            <a:r>
              <a:rPr lang="ru-RU" sz="26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Всеукраїнський</a:t>
            </a:r>
            <a:r>
              <a:rPr lang="ru-RU" sz="26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ru-RU" sz="26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інтерактивний</a:t>
            </a:r>
            <a:r>
              <a:rPr lang="ru-RU" sz="26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конкурс «</a:t>
            </a:r>
            <a:r>
              <a:rPr lang="ru-RU" sz="26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МАН-Юніор</a:t>
            </a:r>
            <a:r>
              <a:rPr lang="ru-RU" sz="26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Дослідник»</a:t>
            </a:r>
          </a:p>
          <a:p>
            <a:pPr algn="ctr" defTabSz="1219200"/>
            <a:r>
              <a:rPr lang="uk-UA" sz="26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Чернігівське територіальне відділення МАН</a:t>
            </a:r>
          </a:p>
          <a:p>
            <a:pPr algn="ctr" defTabSz="1219200"/>
            <a:r>
              <a:rPr lang="uk-UA" sz="26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Номінація «Історик-Юніор»</a:t>
            </a:r>
          </a:p>
          <a:p>
            <a:pPr algn="ctr" defTabSz="1219200"/>
            <a:endParaRPr lang="ru-RU" sz="2665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266EF771-F6EB-47AB-993C-BE1B22702734}"/>
              </a:ext>
            </a:extLst>
          </p:cNvPr>
          <p:cNvSpPr txBox="1"/>
          <p:nvPr/>
        </p:nvSpPr>
        <p:spPr>
          <a:xfrm>
            <a:off x="711200" y="4445000"/>
            <a:ext cx="10566400" cy="2133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0" indent="0" algn="ctr" defTabSz="12192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426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09600" indent="0" algn="ctr" defTabSz="12192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73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200" indent="0" algn="ctr" defTabSz="12192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800" indent="0" algn="ctr" defTabSz="12192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400" indent="0" algn="ctr" defTabSz="12192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8000" indent="0" algn="ctr" defTabSz="12192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600" indent="0" algn="ctr" defTabSz="12192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200" indent="0" algn="ctr" defTabSz="12192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800" indent="0" algn="ctr" defTabSz="12192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b="1" dirty="0"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Авторка </a:t>
            </a:r>
            <a:r>
              <a:rPr lang="uk-UA" b="1" dirty="0" err="1"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проєкту</a:t>
            </a:r>
            <a:r>
              <a:rPr lang="uk-UA" b="1" dirty="0"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: </a:t>
            </a:r>
            <a:r>
              <a:rPr lang="uk-UA" b="1" dirty="0" err="1">
                <a:solidFill>
                  <a:srgbClr val="A5002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Криушина</a:t>
            </a:r>
            <a:r>
              <a:rPr lang="uk-UA" b="1" dirty="0">
                <a:solidFill>
                  <a:srgbClr val="A5002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Софія Ігорівна</a:t>
            </a:r>
            <a:r>
              <a:rPr lang="uk-UA" b="1" dirty="0"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uk-UA" dirty="0"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учениці 7-Б класу Ніжинської гімназії  №1 Ніжинської міської ради Чернігівської області</a:t>
            </a:r>
          </a:p>
          <a:p>
            <a:pPr>
              <a:defRPr/>
            </a:pPr>
            <a:endParaRPr lang="ru-RU" dirty="0">
              <a:solidFill>
                <a:sysClr val="windowText" lastClr="000000"/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uk-UA" b="1" dirty="0"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Керівник </a:t>
            </a:r>
            <a:r>
              <a:rPr lang="uk-UA" b="1" dirty="0" err="1"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проєкту</a:t>
            </a:r>
            <a:r>
              <a:rPr lang="uk-UA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:</a:t>
            </a:r>
            <a:r>
              <a:rPr lang="uk-UA" b="1" dirty="0">
                <a:solidFill>
                  <a:srgbClr val="0033CC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uk-UA" b="1" dirty="0">
                <a:solidFill>
                  <a:srgbClr val="A5002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Максимова </a:t>
            </a:r>
            <a:r>
              <a:rPr lang="uk-UA" b="1" dirty="0" err="1">
                <a:solidFill>
                  <a:srgbClr val="A5002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Рімма</a:t>
            </a:r>
            <a:r>
              <a:rPr lang="uk-UA" b="1" dirty="0">
                <a:solidFill>
                  <a:srgbClr val="A5002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Олександрівна</a:t>
            </a:r>
            <a:r>
              <a:rPr lang="uk-UA" b="1" dirty="0"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uk-UA" dirty="0"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учитель історії та основ правознавства Ніжинської гімназії  №1 Ніжинської міської ради Чернігівської області</a:t>
            </a:r>
            <a:endParaRPr lang="ru-RU" dirty="0">
              <a:solidFill>
                <a:sysClr val="windowText" lastClr="000000"/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CE175CE9-7698-4C4F-97DD-652694F0BD82}"/>
              </a:ext>
            </a:extLst>
          </p:cNvPr>
          <p:cNvSpPr txBox="1">
            <a:spLocks/>
          </p:cNvSpPr>
          <p:nvPr/>
        </p:nvSpPr>
        <p:spPr>
          <a:xfrm>
            <a:off x="870998" y="1686758"/>
            <a:ext cx="10769600" cy="22610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uk-UA" sz="7200" b="1" spc="10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000" b="1" i="1" u="none" strike="noStrike" kern="1200" cap="none" spc="100" normalizeH="0" baseline="0" noProof="0" dirty="0">
                <a:ln w="11430"/>
                <a:solidFill>
                  <a:schemeClr val="accent4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Екскурсійний маршрут </a:t>
            </a:r>
            <a:br>
              <a:rPr kumimoji="0" lang="uk-UA" sz="6400" b="1" i="0" u="none" strike="noStrike" kern="1200" cap="none" spc="100" normalizeH="0" baseline="0" noProof="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uk-UA" sz="4800" b="1" u="none" strike="noStrike" kern="1200" cap="none" spc="100" normalizeH="0" baseline="0" noProof="0" dirty="0">
                <a:ln w="11430"/>
                <a:solidFill>
                  <a:srgbClr val="A5002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“Ніжин культурний: </a:t>
            </a:r>
            <a:br>
              <a:rPr kumimoji="0" lang="uk-UA" sz="4800" b="1" u="none" strike="noStrike" kern="1200" cap="none" spc="100" normalizeH="0" baseline="0" noProof="0" dirty="0">
                <a:ln w="11430"/>
                <a:solidFill>
                  <a:srgbClr val="A5002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</a:br>
            <a:r>
              <a:rPr kumimoji="0" lang="uk-UA" sz="4800" b="1" u="none" strike="noStrike" kern="1200" cap="none" spc="100" normalizeH="0" baseline="0" noProof="0" dirty="0">
                <a:ln w="11430"/>
                <a:solidFill>
                  <a:srgbClr val="A5002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і</a:t>
            </a:r>
            <a:r>
              <a:rPr lang="uk-UA" sz="4800" b="1" spc="100" dirty="0" err="1">
                <a:ln w="11430"/>
                <a:solidFill>
                  <a:srgbClr val="A5002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сторія</a:t>
            </a:r>
            <a:r>
              <a:rPr lang="uk-UA" sz="4800" b="1" spc="100" dirty="0">
                <a:ln w="11430"/>
                <a:solidFill>
                  <a:srgbClr val="A5002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у </a:t>
            </a:r>
            <a:r>
              <a:rPr lang="uk-UA" sz="4800" b="1" spc="100" dirty="0" err="1">
                <a:ln w="11430"/>
                <a:solidFill>
                  <a:srgbClr val="A5002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пам</a:t>
            </a:r>
            <a:r>
              <a:rPr lang="en-US" sz="4800" b="1" spc="100" dirty="0">
                <a:ln w="11430"/>
                <a:solidFill>
                  <a:srgbClr val="A5002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’</a:t>
            </a:r>
            <a:r>
              <a:rPr lang="uk-UA" sz="4800" b="1" spc="100" dirty="0">
                <a:ln w="11430"/>
                <a:solidFill>
                  <a:srgbClr val="A5002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ятках і постатях</a:t>
            </a:r>
            <a:r>
              <a:rPr kumimoji="0" lang="uk-UA" sz="4800" b="1" u="none" strike="noStrike" kern="1200" cap="none" spc="100" normalizeH="0" baseline="0" noProof="0" dirty="0">
                <a:ln w="11430"/>
                <a:solidFill>
                  <a:srgbClr val="A5002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”</a:t>
            </a:r>
            <a:br>
              <a:rPr kumimoji="0" lang="ru-RU" sz="4800" b="1" u="none" strike="noStrike" kern="1200" cap="none" spc="100" normalizeH="0" baseline="0" noProof="0" dirty="0">
                <a:ln w="11430"/>
                <a:solidFill>
                  <a:srgbClr val="A5002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</a:br>
            <a:endParaRPr kumimoji="0" lang="ru-RU" sz="4800" b="1" u="none" strike="noStrike" kern="1200" cap="none" spc="100" normalizeH="0" baseline="0" noProof="0" dirty="0">
              <a:ln w="11430"/>
              <a:solidFill>
                <a:srgbClr val="A5002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21704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574EC23C-B2D1-4590-AD8C-84EB52086F04}"/>
              </a:ext>
            </a:extLst>
          </p:cNvPr>
          <p:cNvSpPr/>
          <p:nvPr/>
        </p:nvSpPr>
        <p:spPr>
          <a:xfrm>
            <a:off x="257453" y="276777"/>
            <a:ext cx="11461072" cy="64581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sz="2000" b="1" dirty="0">
                <a:solidFill>
                  <a:srgbClr val="A5002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Мета дослідження:</a:t>
            </a:r>
            <a:r>
              <a:rPr lang="uk-UA" sz="2000" dirty="0">
                <a:solidFill>
                  <a:srgbClr val="A5002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uk-UA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с</a:t>
            </a:r>
            <a:r>
              <a:rPr lang="ru-RU" dirty="0" err="1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творити</a:t>
            </a:r>
            <a:r>
              <a:rPr lang="ru-RU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екскурсійний</a:t>
            </a:r>
            <a:r>
              <a:rPr lang="ru-RU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маршрут, </a:t>
            </a:r>
            <a:r>
              <a:rPr lang="ru-RU" dirty="0" err="1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що</a:t>
            </a:r>
            <a:r>
              <a:rPr lang="ru-RU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знайомить</a:t>
            </a:r>
            <a:r>
              <a:rPr lang="ru-RU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із</a:t>
            </a:r>
            <a:r>
              <a:rPr lang="ru-RU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культурною </a:t>
            </a:r>
            <a:r>
              <a:rPr lang="ru-RU" dirty="0" err="1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спадщиною</a:t>
            </a:r>
            <a:r>
              <a:rPr lang="ru-RU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Ніжина</a:t>
            </a:r>
            <a:r>
              <a:rPr lang="ru-RU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розкриваючи</a:t>
            </a:r>
            <a:r>
              <a:rPr lang="ru-RU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роль </a:t>
            </a:r>
            <a:r>
              <a:rPr lang="ru-RU" dirty="0" err="1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видатних</a:t>
            </a:r>
            <a:r>
              <a:rPr lang="ru-RU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особистостей</a:t>
            </a:r>
            <a:r>
              <a:rPr lang="ru-RU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у </a:t>
            </a:r>
            <a:r>
              <a:rPr lang="ru-RU" dirty="0" err="1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формуванні</a:t>
            </a:r>
            <a:r>
              <a:rPr lang="ru-RU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національної</a:t>
            </a:r>
            <a:r>
              <a:rPr lang="ru-RU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культури</a:t>
            </a:r>
            <a:r>
              <a:rPr lang="ru-RU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.</a:t>
            </a:r>
            <a:endParaRPr lang="uk-UA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sz="2000" b="1" dirty="0">
                <a:solidFill>
                  <a:srgbClr val="A5002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Мета дослідження реалізується через вирішення наступних завдань:</a:t>
            </a:r>
            <a:r>
              <a:rPr lang="uk-UA" b="1" dirty="0">
                <a:solidFill>
                  <a:srgbClr val="A5002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uk-UA" dirty="0">
              <a:solidFill>
                <a:srgbClr val="A5002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1. </a:t>
            </a:r>
            <a:r>
              <a:rPr lang="ru-RU" dirty="0" err="1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Зібрати</a:t>
            </a:r>
            <a:r>
              <a:rPr lang="ru-RU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інформацію</a:t>
            </a:r>
            <a:r>
              <a:rPr lang="ru-RU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про </a:t>
            </a:r>
            <a:r>
              <a:rPr lang="ru-RU" dirty="0" err="1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відомих</a:t>
            </a:r>
            <a:r>
              <a:rPr lang="ru-RU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людей, </a:t>
            </a:r>
            <a:r>
              <a:rPr lang="ru-RU" dirty="0" err="1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пов’язаних</a:t>
            </a:r>
            <a:r>
              <a:rPr lang="ru-RU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з </a:t>
            </a:r>
            <a:r>
              <a:rPr lang="ru-RU" dirty="0" err="1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Ніжином</a:t>
            </a:r>
            <a:r>
              <a:rPr lang="ru-RU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.</a:t>
            </a:r>
            <a:endParaRPr lang="uk-UA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2. </a:t>
            </a:r>
            <a:r>
              <a:rPr lang="ru-RU" dirty="0" err="1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Знайти</a:t>
            </a:r>
            <a:r>
              <a:rPr lang="ru-RU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та </a:t>
            </a:r>
            <a:r>
              <a:rPr lang="ru-RU" dirty="0" err="1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описати</a:t>
            </a:r>
            <a:r>
              <a:rPr lang="ru-RU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місця</a:t>
            </a:r>
            <a:r>
              <a:rPr lang="ru-RU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, де </a:t>
            </a:r>
            <a:r>
              <a:rPr lang="ru-RU" dirty="0" err="1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встановлені</a:t>
            </a:r>
            <a:r>
              <a:rPr lang="ru-RU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пам’ятники</a:t>
            </a:r>
            <a:r>
              <a:rPr lang="ru-RU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або</a:t>
            </a:r>
            <a:r>
              <a:rPr lang="ru-RU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місця</a:t>
            </a:r>
            <a:r>
              <a:rPr lang="ru-RU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пов’язані</a:t>
            </a:r>
            <a:r>
              <a:rPr lang="ru-RU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з </a:t>
            </a:r>
            <a:r>
              <a:rPr lang="ru-RU" dirty="0" err="1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цими</a:t>
            </a:r>
            <a:r>
              <a:rPr lang="ru-RU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діячами</a:t>
            </a:r>
            <a:r>
              <a:rPr lang="ru-RU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. </a:t>
            </a:r>
            <a:endParaRPr lang="uk-UA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3. </a:t>
            </a:r>
            <a:r>
              <a:rPr lang="ru-RU" dirty="0" err="1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Розробити</a:t>
            </a:r>
            <a:r>
              <a:rPr lang="ru-RU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змістовне</a:t>
            </a:r>
            <a:r>
              <a:rPr lang="ru-RU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наповнення</a:t>
            </a:r>
            <a:r>
              <a:rPr lang="ru-RU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маршруту та </a:t>
            </a:r>
            <a:r>
              <a:rPr lang="ru-RU" dirty="0" err="1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підготувати</a:t>
            </a:r>
            <a:r>
              <a:rPr lang="ru-RU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рекомендації</a:t>
            </a:r>
            <a:r>
              <a:rPr lang="ru-RU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щодо</a:t>
            </a:r>
            <a:r>
              <a:rPr lang="ru-RU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його</a:t>
            </a:r>
            <a:r>
              <a:rPr lang="ru-RU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реалізації</a:t>
            </a:r>
            <a:r>
              <a:rPr lang="ru-RU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.</a:t>
            </a:r>
            <a:endParaRPr lang="uk-UA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sz="2000" b="1" dirty="0">
                <a:solidFill>
                  <a:srgbClr val="A5002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Об'єкт дослідження:</a:t>
            </a:r>
            <a:r>
              <a:rPr lang="uk-UA" sz="2000" dirty="0">
                <a:solidFill>
                  <a:srgbClr val="A50021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Культурна </a:t>
            </a:r>
            <a:r>
              <a:rPr lang="ru-RU" dirty="0" err="1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спадщина</a:t>
            </a:r>
            <a:r>
              <a:rPr lang="ru-RU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Ніжина</a:t>
            </a:r>
            <a:r>
              <a:rPr lang="ru-RU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, представлена </a:t>
            </a:r>
            <a:r>
              <a:rPr lang="ru-RU" dirty="0" err="1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пам’ятниками</a:t>
            </a:r>
            <a:r>
              <a:rPr lang="ru-RU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меморіальними</a:t>
            </a:r>
            <a:r>
              <a:rPr lang="ru-RU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дошками</a:t>
            </a:r>
            <a:r>
              <a:rPr lang="ru-RU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архітектурними</a:t>
            </a:r>
            <a:r>
              <a:rPr lang="ru-RU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спорудами</a:t>
            </a:r>
            <a:r>
              <a:rPr lang="ru-RU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пов’язаними</a:t>
            </a:r>
            <a:r>
              <a:rPr lang="ru-RU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з </a:t>
            </a:r>
            <a:r>
              <a:rPr lang="ru-RU" dirty="0" err="1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видатними</a:t>
            </a:r>
            <a:r>
              <a:rPr lang="ru-RU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діячами</a:t>
            </a:r>
            <a:r>
              <a:rPr lang="ru-RU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української</a:t>
            </a:r>
            <a:r>
              <a:rPr lang="ru-RU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культури</a:t>
            </a:r>
            <a:r>
              <a:rPr lang="ru-RU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.</a:t>
            </a:r>
            <a:endParaRPr lang="uk-UA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sz="2000" b="1" dirty="0">
                <a:solidFill>
                  <a:srgbClr val="A5002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Предмет дослідження:</a:t>
            </a:r>
            <a:r>
              <a:rPr lang="uk-UA" sz="2000" dirty="0">
                <a:solidFill>
                  <a:srgbClr val="A50021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процес</a:t>
            </a:r>
            <a:r>
              <a:rPr lang="ru-RU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розробки</a:t>
            </a:r>
            <a:r>
              <a:rPr lang="ru-RU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і </a:t>
            </a:r>
            <a:r>
              <a:rPr lang="ru-RU" dirty="0" err="1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реалізації</a:t>
            </a:r>
            <a:r>
              <a:rPr lang="ru-RU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екскурсійного</a:t>
            </a:r>
            <a:r>
              <a:rPr lang="ru-RU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маршруту «</a:t>
            </a:r>
            <a:r>
              <a:rPr lang="ru-RU" dirty="0" err="1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Ніжин</a:t>
            </a:r>
            <a:r>
              <a:rPr lang="ru-RU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культурний</a:t>
            </a:r>
            <a:r>
              <a:rPr lang="ru-RU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: </a:t>
            </a:r>
            <a:r>
              <a:rPr lang="uk-UA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історія у </a:t>
            </a:r>
            <a:r>
              <a:rPr lang="uk-UA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пам</a:t>
            </a: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'</a:t>
            </a:r>
            <a:r>
              <a:rPr lang="uk-UA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ятках і постатях</a:t>
            </a:r>
            <a:r>
              <a:rPr lang="ru-RU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».</a:t>
            </a:r>
            <a:endParaRPr lang="uk-UA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sz="2000" b="1" dirty="0">
                <a:solidFill>
                  <a:srgbClr val="A5002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Методи дослідження:</a:t>
            </a:r>
            <a:r>
              <a:rPr lang="uk-UA" sz="2000" dirty="0">
                <a:solidFill>
                  <a:srgbClr val="A50021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endParaRPr lang="uk-UA" sz="2000" dirty="0">
              <a:solidFill>
                <a:srgbClr val="A5002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- </a:t>
            </a:r>
            <a:r>
              <a:rPr lang="ru-RU" dirty="0" err="1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історико-біографічний</a:t>
            </a:r>
            <a:r>
              <a:rPr lang="ru-RU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;</a:t>
            </a:r>
            <a:endParaRPr lang="uk-UA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- </a:t>
            </a:r>
            <a:r>
              <a:rPr lang="ru-RU" dirty="0" err="1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краєзнавчий</a:t>
            </a:r>
            <a:r>
              <a:rPr lang="ru-RU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аналіз</a:t>
            </a:r>
            <a:r>
              <a:rPr lang="ru-RU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;</a:t>
            </a:r>
            <a:endParaRPr lang="uk-UA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- </a:t>
            </a:r>
            <a:r>
              <a:rPr lang="ru-RU" dirty="0" err="1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порівняльно-описовий</a:t>
            </a:r>
            <a:r>
              <a:rPr lang="ru-RU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;</a:t>
            </a:r>
            <a:endParaRPr lang="uk-UA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- </a:t>
            </a:r>
            <a:r>
              <a:rPr lang="ru-RU" dirty="0" err="1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польове</a:t>
            </a:r>
            <a:r>
              <a:rPr lang="ru-RU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обстеження</a:t>
            </a:r>
            <a:r>
              <a:rPr lang="ru-RU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об’єктів</a:t>
            </a:r>
            <a:r>
              <a:rPr lang="ru-RU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.</a:t>
            </a:r>
            <a:endParaRPr lang="uk-UA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02834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увати 2">
            <a:extLst>
              <a:ext uri="{FF2B5EF4-FFF2-40B4-BE49-F238E27FC236}">
                <a16:creationId xmlns:a16="http://schemas.microsoft.com/office/drawing/2014/main" id="{33D14291-5CCC-42AA-AB62-26BB861CD452}"/>
              </a:ext>
            </a:extLst>
          </p:cNvPr>
          <p:cNvGrpSpPr/>
          <p:nvPr/>
        </p:nvGrpSpPr>
        <p:grpSpPr>
          <a:xfrm>
            <a:off x="577050" y="678865"/>
            <a:ext cx="11201481" cy="6139185"/>
            <a:chOff x="549818" y="958788"/>
            <a:chExt cx="7341454" cy="5139018"/>
          </a:xfrm>
        </p:grpSpPr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4E4AFCEB-78E7-4E33-B7E2-7D5E5A7E49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9818" y="958788"/>
              <a:ext cx="7341454" cy="5139018"/>
            </a:xfrm>
            <a:prstGeom prst="rect">
              <a:avLst/>
            </a:prstGeom>
          </p:spPr>
        </p:pic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A8077813-28C6-4430-8786-8BCEC75870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56397" y="3161146"/>
              <a:ext cx="413121" cy="413121"/>
            </a:xfrm>
            <a:prstGeom prst="rect">
              <a:avLst/>
            </a:prstGeom>
          </p:spPr>
        </p:pic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3B00BCF6-D3E1-4726-8E68-F079BF7C57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9518" y="3871099"/>
              <a:ext cx="413121" cy="413121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76A4FFC-BEA9-4582-8DCF-437F2C726CE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36812" y="958788"/>
              <a:ext cx="413121" cy="413121"/>
            </a:xfrm>
            <a:prstGeom prst="rect">
              <a:avLst/>
            </a:prstGeom>
          </p:spPr>
        </p:pic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8EF97707-1F26-4FA7-808B-87AF42793D0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23834" y="4284220"/>
              <a:ext cx="413121" cy="413121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847EA9FE-CE02-4DFD-B48E-CD774112636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55039" y="4432777"/>
              <a:ext cx="413121" cy="413121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CF3013EF-A042-4D44-940C-CB3AA981DA0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63647" y="3714010"/>
              <a:ext cx="413121" cy="413121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9533AD2F-A83D-4FB0-AD83-3631C251361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76079" y="4729049"/>
              <a:ext cx="413121" cy="413121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14865244-6050-4030-B515-CEBB5D8C163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5358" y="5196549"/>
              <a:ext cx="413121" cy="413121"/>
            </a:xfrm>
            <a:prstGeom prst="rect">
              <a:avLst/>
            </a:prstGeom>
          </p:spPr>
        </p:pic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814BC993-EB97-4D7D-ACFA-6BD1B5A8EDE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11900" y="1216031"/>
              <a:ext cx="462947" cy="462947"/>
            </a:xfrm>
            <a:prstGeom prst="rect">
              <a:avLst/>
            </a:prstGeom>
          </p:spPr>
        </p:pic>
      </p:grpSp>
      <p:grpSp>
        <p:nvGrpSpPr>
          <p:cNvPr id="15" name="Групувати 14">
            <a:extLst>
              <a:ext uri="{FF2B5EF4-FFF2-40B4-BE49-F238E27FC236}">
                <a16:creationId xmlns:a16="http://schemas.microsoft.com/office/drawing/2014/main" id="{3C951513-E1A3-494D-BD52-40BEF4C9E1B6}"/>
              </a:ext>
            </a:extLst>
          </p:cNvPr>
          <p:cNvGrpSpPr/>
          <p:nvPr/>
        </p:nvGrpSpPr>
        <p:grpSpPr>
          <a:xfrm>
            <a:off x="639481" y="678865"/>
            <a:ext cx="2631590" cy="2831594"/>
            <a:chOff x="104638" y="288783"/>
            <a:chExt cx="2631590" cy="2831594"/>
          </a:xfrm>
        </p:grpSpPr>
        <p:cxnSp>
          <p:nvCxnSpPr>
            <p:cNvPr id="17" name="Пряма сполучна лінія 16">
              <a:extLst>
                <a:ext uri="{FF2B5EF4-FFF2-40B4-BE49-F238E27FC236}">
                  <a16:creationId xmlns:a16="http://schemas.microsoft.com/office/drawing/2014/main" id="{853E36B1-9CEF-4063-ACF4-F7E8D2CA623D}"/>
                </a:ext>
              </a:extLst>
            </p:cNvPr>
            <p:cNvCxnSpPr>
              <a:cxnSpLocks/>
              <a:endCxn id="21" idx="0"/>
            </p:cNvCxnSpPr>
            <p:nvPr/>
          </p:nvCxnSpPr>
          <p:spPr>
            <a:xfrm>
              <a:off x="1380829" y="288783"/>
              <a:ext cx="0" cy="598236"/>
            </a:xfrm>
            <a:prstGeom prst="line">
              <a:avLst/>
            </a:prstGeom>
            <a:noFill/>
            <a:ln w="38100" cap="flat" cmpd="sng" algn="ctr">
              <a:solidFill>
                <a:srgbClr val="C4D7EE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</p:cxnSp>
        <p:sp>
          <p:nvSpPr>
            <p:cNvPr id="19" name="Прямокутник: округлені кути 18">
              <a:extLst>
                <a:ext uri="{FF2B5EF4-FFF2-40B4-BE49-F238E27FC236}">
                  <a16:creationId xmlns:a16="http://schemas.microsoft.com/office/drawing/2014/main" id="{472C51F4-E0EA-4335-B059-23A582E1FAA8}"/>
                </a:ext>
              </a:extLst>
            </p:cNvPr>
            <p:cNvSpPr/>
            <p:nvPr/>
          </p:nvSpPr>
          <p:spPr>
            <a:xfrm>
              <a:off x="104638" y="768475"/>
              <a:ext cx="2552379" cy="2351902"/>
            </a:xfrm>
            <a:prstGeom prst="roundRect">
              <a:avLst/>
            </a:prstGeom>
            <a:solidFill>
              <a:srgbClr val="DE7C8C"/>
            </a:solidFill>
            <a:ln w="25400" cap="flat" cmpd="sng" algn="ctr">
              <a:solidFill>
                <a:srgbClr val="C4D7EE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uk-UA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" name="Прямокутник: округлені кути 20">
              <a:extLst>
                <a:ext uri="{FF2B5EF4-FFF2-40B4-BE49-F238E27FC236}">
                  <a16:creationId xmlns:a16="http://schemas.microsoft.com/office/drawing/2014/main" id="{20E07B61-2A41-4AEC-BA5B-841DE82C4969}"/>
                </a:ext>
              </a:extLst>
            </p:cNvPr>
            <p:cNvSpPr/>
            <p:nvPr/>
          </p:nvSpPr>
          <p:spPr>
            <a:xfrm>
              <a:off x="185309" y="887019"/>
              <a:ext cx="2391039" cy="1748248"/>
            </a:xfrm>
            <a:prstGeom prst="round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uk-UA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" name="Прямокутник 22">
              <a:extLst>
                <a:ext uri="{FF2B5EF4-FFF2-40B4-BE49-F238E27FC236}">
                  <a16:creationId xmlns:a16="http://schemas.microsoft.com/office/drawing/2014/main" id="{546CFDBE-30D0-4B67-BB0D-523D6F5009A7}"/>
                </a:ext>
              </a:extLst>
            </p:cNvPr>
            <p:cNvSpPr/>
            <p:nvPr/>
          </p:nvSpPr>
          <p:spPr>
            <a:xfrm>
              <a:off x="187139" y="956954"/>
              <a:ext cx="2549089" cy="16004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uk-UA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Тематика: </a:t>
              </a:r>
              <a:r>
                <a:rPr kumimoji="0" lang="uk-UA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історико-</a:t>
              </a:r>
              <a:r>
                <a:rPr kumimoji="0" lang="uk-UA" sz="1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культурологічно</a:t>
              </a:r>
              <a:r>
                <a:rPr kumimoji="0" lang="uk-UA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-краєзнавча 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uk-UA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Спосіб пересування: </a:t>
              </a:r>
              <a:r>
                <a:rPr kumimoji="0" lang="uk-UA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пішохідний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uk-UA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Сезонність: </a:t>
              </a:r>
              <a:r>
                <a:rPr kumimoji="0" lang="uk-UA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протягом року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uk-UA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Тривалість: </a:t>
              </a:r>
              <a:r>
                <a:rPr lang="uk-UA" sz="14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2.5</a:t>
              </a:r>
              <a:r>
                <a:rPr kumimoji="0" lang="uk-UA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 годин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uk-UA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Протяжність: </a:t>
              </a:r>
              <a:r>
                <a:rPr lang="uk-UA" sz="14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kumimoji="0" lang="uk-UA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,65км</a:t>
              </a:r>
              <a:endParaRPr kumimoji="0" lang="uk-UA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5" name="Прямоугольник 28">
            <a:extLst>
              <a:ext uri="{FF2B5EF4-FFF2-40B4-BE49-F238E27FC236}">
                <a16:creationId xmlns:a16="http://schemas.microsoft.com/office/drawing/2014/main" id="{C771DF56-5E8A-4A42-BC7C-339E36A07A4C}"/>
              </a:ext>
            </a:extLst>
          </p:cNvPr>
          <p:cNvSpPr/>
          <p:nvPr/>
        </p:nvSpPr>
        <p:spPr>
          <a:xfrm>
            <a:off x="577051" y="-29162"/>
            <a:ext cx="11201480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1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Схема маршруту екскурсії</a:t>
            </a: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«Ніжин культурний: історія у </a:t>
            </a:r>
            <a:r>
              <a:rPr kumimoji="0" lang="uk-UA" sz="2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пам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’</a:t>
            </a:r>
            <a:r>
              <a:rPr kumimoji="0" lang="uk-UA" sz="2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ятках і постатях»</a:t>
            </a: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grpSp>
        <p:nvGrpSpPr>
          <p:cNvPr id="27" name="Групувати 26">
            <a:extLst>
              <a:ext uri="{FF2B5EF4-FFF2-40B4-BE49-F238E27FC236}">
                <a16:creationId xmlns:a16="http://schemas.microsoft.com/office/drawing/2014/main" id="{0C36972C-FD1E-4EBC-9795-87A1B7D73109}"/>
              </a:ext>
            </a:extLst>
          </p:cNvPr>
          <p:cNvGrpSpPr/>
          <p:nvPr/>
        </p:nvGrpSpPr>
        <p:grpSpPr>
          <a:xfrm>
            <a:off x="9186547" y="1715495"/>
            <a:ext cx="2631590" cy="4463639"/>
            <a:chOff x="104638" y="288783"/>
            <a:chExt cx="2631590" cy="2831594"/>
          </a:xfrm>
        </p:grpSpPr>
        <p:cxnSp>
          <p:nvCxnSpPr>
            <p:cNvPr id="28" name="Пряма сполучна лінія 27">
              <a:extLst>
                <a:ext uri="{FF2B5EF4-FFF2-40B4-BE49-F238E27FC236}">
                  <a16:creationId xmlns:a16="http://schemas.microsoft.com/office/drawing/2014/main" id="{5F471313-BAEC-40D5-B576-926FABD327E1}"/>
                </a:ext>
              </a:extLst>
            </p:cNvPr>
            <p:cNvCxnSpPr>
              <a:cxnSpLocks/>
              <a:endCxn id="30" idx="0"/>
            </p:cNvCxnSpPr>
            <p:nvPr/>
          </p:nvCxnSpPr>
          <p:spPr>
            <a:xfrm>
              <a:off x="1380829" y="288783"/>
              <a:ext cx="0" cy="598236"/>
            </a:xfrm>
            <a:prstGeom prst="line">
              <a:avLst/>
            </a:prstGeom>
            <a:noFill/>
            <a:ln w="38100" cap="flat" cmpd="sng" algn="ctr">
              <a:solidFill>
                <a:srgbClr val="C4D7EE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</p:cxnSp>
        <p:sp>
          <p:nvSpPr>
            <p:cNvPr id="29" name="Прямокутник: округлені кути 28">
              <a:extLst>
                <a:ext uri="{FF2B5EF4-FFF2-40B4-BE49-F238E27FC236}">
                  <a16:creationId xmlns:a16="http://schemas.microsoft.com/office/drawing/2014/main" id="{A0509076-99BB-43DD-8ABA-D79934788F38}"/>
                </a:ext>
              </a:extLst>
            </p:cNvPr>
            <p:cNvSpPr/>
            <p:nvPr/>
          </p:nvSpPr>
          <p:spPr>
            <a:xfrm>
              <a:off x="104638" y="768475"/>
              <a:ext cx="2552379" cy="2351902"/>
            </a:xfrm>
            <a:prstGeom prst="roundRect">
              <a:avLst/>
            </a:prstGeom>
            <a:solidFill>
              <a:srgbClr val="DE7C8C"/>
            </a:solidFill>
            <a:ln w="25400" cap="flat" cmpd="sng" algn="ctr">
              <a:solidFill>
                <a:srgbClr val="C4D7EE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uk-UA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" name="Прямокутник: округлені кути 29">
              <a:extLst>
                <a:ext uri="{FF2B5EF4-FFF2-40B4-BE49-F238E27FC236}">
                  <a16:creationId xmlns:a16="http://schemas.microsoft.com/office/drawing/2014/main" id="{80A916BA-FE3B-4217-A653-D3D077D05CDC}"/>
                </a:ext>
              </a:extLst>
            </p:cNvPr>
            <p:cNvSpPr/>
            <p:nvPr/>
          </p:nvSpPr>
          <p:spPr>
            <a:xfrm>
              <a:off x="185309" y="887019"/>
              <a:ext cx="2391039" cy="1748248"/>
            </a:xfrm>
            <a:prstGeom prst="round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uk-UA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" name="Прямокутник 30">
              <a:extLst>
                <a:ext uri="{FF2B5EF4-FFF2-40B4-BE49-F238E27FC236}">
                  <a16:creationId xmlns:a16="http://schemas.microsoft.com/office/drawing/2014/main" id="{8279AA6C-0BC1-4309-8731-D3D5F6A65726}"/>
                </a:ext>
              </a:extLst>
            </p:cNvPr>
            <p:cNvSpPr/>
            <p:nvPr/>
          </p:nvSpPr>
          <p:spPr>
            <a:xfrm>
              <a:off x="187139" y="956954"/>
              <a:ext cx="2549089" cy="16986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uk-UA" sz="1400" b="1" kern="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Перелік об</a:t>
              </a:r>
              <a:r>
                <a:rPr lang="en-US" sz="1400" b="1" kern="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’</a:t>
              </a:r>
              <a:r>
                <a:rPr lang="uk-UA" sz="1400" b="1" kern="0" dirty="0" err="1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єктів</a:t>
              </a:r>
              <a:r>
                <a:rPr kumimoji="0" lang="uk-UA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: 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 b="1" kern="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uk-UA" sz="1400" b="1" kern="0" dirty="0">
                  <a:latin typeface="Arial" panose="020B0604020202020204" pitchFamily="34" charset="0"/>
                  <a:cs typeface="Arial" panose="020B0604020202020204" pitchFamily="34" charset="0"/>
                </a:rPr>
                <a:t>. Сошенко І. М.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uk-UA" sz="1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2.</a:t>
              </a:r>
              <a:r>
                <a:rPr kumimoji="0" lang="uk-UA" sz="1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kumimoji="0" lang="uk-UA" sz="14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Кониський</a:t>
              </a:r>
              <a:r>
                <a:rPr kumimoji="0" lang="uk-UA" sz="1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 О. Я.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uk-UA" sz="1400" b="1" kern="0" dirty="0">
                  <a:latin typeface="Arial" panose="020B0604020202020204" pitchFamily="34" charset="0"/>
                  <a:cs typeface="Arial" panose="020B0604020202020204" pitchFamily="34" charset="0"/>
                </a:rPr>
                <a:t>3. Будинок народного училища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uk-UA" sz="1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4. </a:t>
              </a:r>
              <a:r>
                <a:rPr lang="uk-UA" sz="1400" b="1" kern="0" dirty="0">
                  <a:latin typeface="Arial" panose="020B0604020202020204" pitchFamily="34" charset="0"/>
                  <a:cs typeface="Arial" panose="020B0604020202020204" pitchFamily="34" charset="0"/>
                </a:rPr>
                <a:t>Марія Заньковецька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uk-UA" sz="1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5. </a:t>
              </a:r>
              <a:r>
                <a:rPr lang="uk-UA" sz="1400" b="1" kern="0" dirty="0">
                  <a:latin typeface="Arial" panose="020B0604020202020204" pitchFamily="34" charset="0"/>
                  <a:cs typeface="Arial" panose="020B0604020202020204" pitchFamily="34" charset="0"/>
                </a:rPr>
                <a:t>Гоголь М. В. 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uk-UA" sz="1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6. Гребінка Є. П.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uk-UA" sz="1400" b="1" kern="0" dirty="0">
                  <a:latin typeface="Arial" panose="020B0604020202020204" pitchFamily="34" charset="0"/>
                  <a:cs typeface="Arial" panose="020B0604020202020204" pitchFamily="34" charset="0"/>
                </a:rPr>
                <a:t>7. </a:t>
              </a:r>
              <a:r>
                <a:rPr lang="uk-UA" sz="1400" b="1" kern="0" dirty="0" err="1">
                  <a:latin typeface="Arial" panose="020B0604020202020204" pitchFamily="34" charset="0"/>
                  <a:cs typeface="Arial" panose="020B0604020202020204" pitchFamily="34" charset="0"/>
                </a:rPr>
                <a:t>Лисянський</a:t>
              </a:r>
              <a:r>
                <a:rPr lang="uk-UA" sz="1400" b="1" kern="0" dirty="0">
                  <a:latin typeface="Arial" panose="020B0604020202020204" pitchFamily="34" charset="0"/>
                  <a:cs typeface="Arial" panose="020B0604020202020204" pitchFamily="34" charset="0"/>
                </a:rPr>
                <a:t> Ю. Ф.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uk-UA" sz="1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8. Спаський І. Г.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uk-UA" sz="1400" b="1" kern="0" dirty="0">
                  <a:latin typeface="Arial" panose="020B0604020202020204" pitchFamily="34" charset="0"/>
                  <a:cs typeface="Arial" panose="020B0604020202020204" pitchFamily="34" charset="0"/>
                </a:rPr>
                <a:t>9. </a:t>
              </a:r>
              <a:r>
                <a:rPr lang="uk-UA" sz="1400" b="1" kern="0" dirty="0" err="1">
                  <a:latin typeface="Arial" panose="020B0604020202020204" pitchFamily="34" charset="0"/>
                  <a:cs typeface="Arial" panose="020B0604020202020204" pitchFamily="34" charset="0"/>
                </a:rPr>
                <a:t>Самокиш</a:t>
              </a:r>
              <a:r>
                <a:rPr lang="uk-UA" sz="1400" b="1" kern="0" dirty="0">
                  <a:latin typeface="Arial" panose="020B0604020202020204" pitchFamily="34" charset="0"/>
                  <a:cs typeface="Arial" panose="020B0604020202020204" pitchFamily="34" charset="0"/>
                </a:rPr>
                <a:t> М. С.</a:t>
              </a:r>
              <a:endParaRPr kumimoji="0" lang="uk-UA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uk-UA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441152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FF7B8738-3D21-450B-A308-DF0801D64EF1}"/>
              </a:ext>
            </a:extLst>
          </p:cNvPr>
          <p:cNvSpPr/>
          <p:nvPr/>
        </p:nvSpPr>
        <p:spPr>
          <a:xfrm>
            <a:off x="197560" y="108661"/>
            <a:ext cx="62893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err="1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Локація</a:t>
            </a:r>
            <a:r>
              <a:rPr lang="ru-RU" sz="2000" b="1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№ </a:t>
            </a:r>
            <a:r>
              <a:rPr lang="en-US" sz="2000" b="1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sz="2000" b="1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uk-UA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Сошенко Іван Максимович – </a:t>
            </a:r>
            <a:endParaRPr lang="ru-UA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90" name="Picture 18" descr="Іван Сошенко – визволитель Кобзаря - News&amp;Blog">
            <a:extLst>
              <a:ext uri="{FF2B5EF4-FFF2-40B4-BE49-F238E27FC236}">
                <a16:creationId xmlns:a16="http://schemas.microsoft.com/office/drawing/2014/main" id="{0313DF5F-FF50-49A3-9CFE-3FA52B470D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392" y="733156"/>
            <a:ext cx="3120323" cy="416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Сошенко Іван Максимович — Вікіпедія">
            <a:extLst>
              <a:ext uri="{FF2B5EF4-FFF2-40B4-BE49-F238E27FC236}">
                <a16:creationId xmlns:a16="http://schemas.microsoft.com/office/drawing/2014/main" id="{8D8474C2-24DB-47ED-8A1B-B1C387E3D9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6248" y="2358860"/>
            <a:ext cx="2996035" cy="4315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Іван Сошенко — янгол-охоронець Кобзаря - Рідна країна">
            <a:extLst>
              <a:ext uri="{FF2B5EF4-FFF2-40B4-BE49-F238E27FC236}">
                <a16:creationId xmlns:a16="http://schemas.microsoft.com/office/drawing/2014/main" id="{67AD656D-8A4A-49DB-AB66-DB36C390E4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4184" y="2366702"/>
            <a:ext cx="3197532" cy="2528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Національний музей Тараса Шевченка - Соха – так називав Тарас Шевченко  свого приятеля Івана Сошенка. Согодні 145 років з дня його смерті. Іван  Сошенко (1807 – 1876) – український художник, вчитель малювання">
            <a:extLst>
              <a:ext uri="{FF2B5EF4-FFF2-40B4-BE49-F238E27FC236}">
                <a16:creationId xmlns:a16="http://schemas.microsoft.com/office/drawing/2014/main" id="{E26BD4DE-0440-48F5-9AFF-5B0A7B1640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4184" y="4971495"/>
            <a:ext cx="3197533" cy="1752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910F46A-E3CF-4B9E-9311-177D29F7591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814" y="2366702"/>
            <a:ext cx="1548218" cy="1548218"/>
          </a:xfrm>
          <a:prstGeom prst="rect">
            <a:avLst/>
          </a:pr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6E3600A4-8B61-4631-B816-A5222C651B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6528" y="523283"/>
            <a:ext cx="8323080" cy="170816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0" lang="uk-UA" altLang="uk-UA" sz="1500" i="1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uk-UA" altLang="uk-UA" sz="1500" i="1" dirty="0">
                <a:cs typeface="Arial" panose="020B0604020202020204" pitchFamily="34" charset="0"/>
              </a:rPr>
              <a:t>(14) червня1807</a:t>
            </a:r>
            <a:r>
              <a:rPr kumimoji="0" lang="uk-UA" altLang="uk-UA" sz="1500" i="1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, </a:t>
            </a:r>
            <a:r>
              <a:rPr lang="uk-UA" altLang="uk-UA" sz="1500" i="1" dirty="0">
                <a:cs typeface="Arial" panose="020B0604020202020204" pitchFamily="34" charset="0"/>
              </a:rPr>
              <a:t>Богуслав</a:t>
            </a:r>
            <a:r>
              <a:rPr kumimoji="0" lang="uk-UA" altLang="uk-UA" sz="1500" i="1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, </a:t>
            </a:r>
            <a:r>
              <a:rPr lang="uk-UA" altLang="uk-UA" sz="1500" i="1" dirty="0">
                <a:cs typeface="Arial" panose="020B0604020202020204" pitchFamily="34" charset="0"/>
              </a:rPr>
              <a:t>Київська губернія</a:t>
            </a:r>
            <a:r>
              <a:rPr kumimoji="0" lang="uk-UA" altLang="uk-UA" sz="1500" i="1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 — 19 </a:t>
            </a:r>
            <a:r>
              <a:rPr lang="uk-UA" altLang="uk-UA" sz="1500" i="1" dirty="0">
                <a:cs typeface="Arial" panose="020B0604020202020204" pitchFamily="34" charset="0"/>
              </a:rPr>
              <a:t>(31) липня</a:t>
            </a:r>
            <a:r>
              <a:rPr kumimoji="0" lang="uk-UA" altLang="uk-UA" sz="1500" i="1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uk-UA" altLang="uk-UA" sz="1500" i="1" dirty="0">
                <a:cs typeface="Arial" panose="020B0604020202020204" pitchFamily="34" charset="0"/>
              </a:rPr>
              <a:t>1876</a:t>
            </a:r>
            <a:r>
              <a:rPr kumimoji="0" lang="uk-UA" altLang="uk-UA" sz="1500" i="1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, </a:t>
            </a:r>
            <a:r>
              <a:rPr lang="uk-UA" altLang="uk-UA" sz="1500" i="1" dirty="0">
                <a:cs typeface="Arial" panose="020B0604020202020204" pitchFamily="34" charset="0"/>
              </a:rPr>
              <a:t>Корсунь-Шевченківський</a:t>
            </a:r>
            <a:r>
              <a:rPr kumimoji="0" lang="uk-UA" altLang="uk-UA" sz="1500" i="1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, </a:t>
            </a:r>
            <a:r>
              <a:rPr lang="uk-UA" altLang="uk-UA" sz="1500" i="1" dirty="0">
                <a:cs typeface="Arial" panose="020B0604020202020204" pitchFamily="34" charset="0"/>
              </a:rPr>
              <a:t>Київська губернія</a:t>
            </a:r>
            <a:r>
              <a:rPr kumimoji="0" lang="uk-UA" altLang="uk-UA" sz="1500" i="1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) — український </a:t>
            </a:r>
            <a:r>
              <a:rPr lang="uk-UA" altLang="uk-UA" sz="1500" i="1" dirty="0">
                <a:cs typeface="Arial" panose="020B0604020202020204" pitchFamily="34" charset="0"/>
              </a:rPr>
              <a:t>маляр</a:t>
            </a:r>
            <a:r>
              <a:rPr kumimoji="0" lang="uk-UA" altLang="uk-UA" sz="1500" i="1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і </a:t>
            </a:r>
            <a:r>
              <a:rPr lang="uk-UA" altLang="uk-UA" sz="1500" i="1" dirty="0">
                <a:cs typeface="Arial" panose="020B0604020202020204" pitchFamily="34" charset="0"/>
              </a:rPr>
              <a:t>педагог</a:t>
            </a:r>
            <a:r>
              <a:rPr kumimoji="0" lang="uk-UA" altLang="uk-UA" sz="1500" i="1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Один із найближчих друзів </a:t>
            </a:r>
            <a:r>
              <a:rPr lang="uk-UA" altLang="uk-UA" sz="1500" i="1" dirty="0">
                <a:cs typeface="Arial" panose="020B0604020202020204" pitchFamily="34" charset="0"/>
              </a:rPr>
              <a:t>Тараса Шевченка</a:t>
            </a:r>
            <a:r>
              <a:rPr kumimoji="0" lang="uk-UA" altLang="uk-UA" sz="1500" i="1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взяв активну участь у його визволенні з кріпацтва. У </a:t>
            </a:r>
            <a:r>
              <a:rPr lang="uk-UA" altLang="uk-UA" sz="1500" i="1" dirty="0">
                <a:cs typeface="Arial" panose="020B0604020202020204" pitchFamily="34" charset="0"/>
              </a:rPr>
              <a:t>1832</a:t>
            </a:r>
            <a:r>
              <a:rPr kumimoji="0" lang="uk-UA" altLang="uk-UA" sz="1500" i="1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uk-UA" altLang="uk-UA" sz="1500" i="1" dirty="0">
                <a:cs typeface="Arial" panose="020B0604020202020204" pitchFamily="34" charset="0"/>
              </a:rPr>
              <a:t>1838</a:t>
            </a:r>
            <a:r>
              <a:rPr kumimoji="0" lang="uk-UA" altLang="uk-UA" sz="1500" i="1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р</a:t>
            </a:r>
            <a:r>
              <a:rPr lang="uk-UA" altLang="uk-UA" sz="1500" i="1" dirty="0">
                <a:cs typeface="Arial" panose="020B0604020202020204" pitchFamily="34" charset="0"/>
              </a:rPr>
              <a:t>р.</a:t>
            </a:r>
            <a:r>
              <a:rPr kumimoji="0" lang="uk-UA" altLang="uk-UA" sz="1500" i="1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навчався в </a:t>
            </a:r>
            <a:r>
              <a:rPr lang="uk-UA" altLang="uk-UA" sz="1500" i="1" dirty="0">
                <a:cs typeface="Arial" panose="020B0604020202020204" pitchFamily="34" charset="0"/>
              </a:rPr>
              <a:t>Петербурзькій академії мистецтв</a:t>
            </a:r>
            <a:r>
              <a:rPr kumimoji="0" lang="uk-UA" altLang="uk-UA" sz="1500" i="1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; з </a:t>
            </a:r>
            <a:r>
              <a:rPr lang="uk-UA" altLang="uk-UA" sz="1500" i="1" dirty="0">
                <a:cs typeface="Arial" panose="020B0604020202020204" pitchFamily="34" charset="0"/>
              </a:rPr>
              <a:t>1839</a:t>
            </a:r>
            <a:r>
              <a:rPr kumimoji="0" lang="uk-UA" altLang="uk-UA" sz="1500" i="1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року — викладач малювання в </a:t>
            </a:r>
            <a:r>
              <a:rPr lang="uk-UA" altLang="uk-UA" sz="1500" i="1" dirty="0">
                <a:cs typeface="Arial" panose="020B0604020202020204" pitchFamily="34" charset="0"/>
              </a:rPr>
              <a:t>Ніжинській</a:t>
            </a:r>
            <a:r>
              <a:rPr kumimoji="0" lang="uk-UA" altLang="uk-UA" sz="1500" i="1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, </a:t>
            </a:r>
            <a:r>
              <a:rPr lang="uk-UA" altLang="uk-UA" sz="1500" i="1" dirty="0">
                <a:cs typeface="Arial" panose="020B0604020202020204" pitchFamily="34" charset="0"/>
              </a:rPr>
              <a:t>Немирівській</a:t>
            </a:r>
            <a:r>
              <a:rPr kumimoji="0" lang="uk-UA" altLang="uk-UA" sz="1500" i="1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(з </a:t>
            </a:r>
            <a:r>
              <a:rPr lang="uk-UA" altLang="uk-UA" sz="1500" i="1" dirty="0">
                <a:cs typeface="Arial" panose="020B0604020202020204" pitchFamily="34" charset="0"/>
              </a:rPr>
              <a:t>1846</a:t>
            </a:r>
            <a:r>
              <a:rPr kumimoji="0" lang="uk-UA" altLang="uk-UA" sz="1500" i="1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) і з </a:t>
            </a:r>
            <a:r>
              <a:rPr lang="uk-UA" altLang="uk-UA" sz="1500" i="1" dirty="0">
                <a:cs typeface="Arial" panose="020B0604020202020204" pitchFamily="34" charset="0"/>
              </a:rPr>
              <a:t>1856</a:t>
            </a:r>
            <a:r>
              <a:rPr kumimoji="0" lang="uk-UA" altLang="uk-UA" sz="1500" i="1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київських гімназіях. Із збережених творів Сошенка відомі: «Портрет бабусі Чалого», «Жіночий портрет», «Хлопчики-рибалки», «Продаж сіна на Дніпрі» (</a:t>
            </a:r>
            <a:r>
              <a:rPr kumimoji="0" lang="uk-UA" altLang="uk-UA" sz="1500" i="1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  <a:hlinkClick r:id="rId7" tooltip="185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1857</a:t>
            </a:r>
            <a:r>
              <a:rPr kumimoji="0" lang="uk-UA" altLang="uk-UA" sz="1500" i="1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); </a:t>
            </a:r>
            <a:r>
              <a:rPr lang="uk-UA" altLang="uk-UA" sz="1500" i="1" dirty="0">
                <a:cs typeface="Arial" panose="020B0604020202020204" pitchFamily="34" charset="0"/>
              </a:rPr>
              <a:t>пейзажі</a:t>
            </a:r>
            <a:r>
              <a:rPr kumimoji="0" lang="uk-UA" altLang="uk-UA" sz="1500" i="1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; </a:t>
            </a:r>
            <a:r>
              <a:rPr lang="uk-UA" altLang="uk-UA" sz="1500" i="1" dirty="0">
                <a:cs typeface="Arial" panose="020B0604020202020204" pitchFamily="34" charset="0"/>
              </a:rPr>
              <a:t>ікони</a:t>
            </a:r>
            <a:r>
              <a:rPr kumimoji="0" lang="uk-UA" altLang="uk-UA" sz="1500" i="1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kumimoji="0" lang="uk-UA" altLang="uk-UA" sz="1500" i="1" u="none" strike="noStrike" cap="none" normalizeH="0" baseline="0" dirty="0">
                <a:ln>
                  <a:noFill/>
                </a:ln>
                <a:effectLst/>
              </a:rPr>
              <a:t> </a:t>
            </a:r>
            <a:endParaRPr kumimoji="0" lang="uk-UA" altLang="uk-UA" sz="1500" i="1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3088" name="Picture 16" descr="Звенигородська публічна бібліотека ім. Ю. С. Кримського: Вулиці нашого  міста носять їх імена: Іван Сошенко.">
            <a:extLst>
              <a:ext uri="{FF2B5EF4-FFF2-40B4-BE49-F238E27FC236}">
                <a16:creationId xmlns:a16="http://schemas.microsoft.com/office/drawing/2014/main" id="{FC029EA8-7BDB-431F-8173-6D394B9F74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63" b="2808"/>
          <a:stretch/>
        </p:blipFill>
        <p:spPr bwMode="auto">
          <a:xfrm>
            <a:off x="1940436" y="3903951"/>
            <a:ext cx="2313748" cy="2845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1E334BE1-AF66-405A-8DD8-197248E0B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0885" y="4516727"/>
            <a:ext cx="2225511" cy="426727"/>
          </a:xfrm>
        </p:spPr>
        <p:txBody>
          <a:bodyPr>
            <a:normAutofit/>
          </a:bodyPr>
          <a:lstStyle/>
          <a:p>
            <a:r>
              <a:rPr lang="uk-UA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Продаж сіна на Дніпрі</a:t>
            </a: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980D9147-8181-46A5-96F6-DE0495473757}"/>
              </a:ext>
            </a:extLst>
          </p:cNvPr>
          <p:cNvSpPr/>
          <p:nvPr/>
        </p:nvSpPr>
        <p:spPr>
          <a:xfrm>
            <a:off x="4254184" y="4971495"/>
            <a:ext cx="15408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https://surl.li/lffziw</a:t>
            </a:r>
            <a:endParaRPr lang="uk-UA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904797BC-1E82-4A85-B362-143298E7CD29}"/>
              </a:ext>
            </a:extLst>
          </p:cNvPr>
          <p:cNvSpPr/>
          <p:nvPr/>
        </p:nvSpPr>
        <p:spPr>
          <a:xfrm>
            <a:off x="5864376" y="2440989"/>
            <a:ext cx="15408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https://surl.li/lffziw</a:t>
            </a:r>
            <a:endParaRPr lang="uk-UA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2056BD50-7FB1-4F6E-A025-94D8BB51CEEA}"/>
              </a:ext>
            </a:extLst>
          </p:cNvPr>
          <p:cNvSpPr txBox="1">
            <a:spLocks/>
          </p:cNvSpPr>
          <p:nvPr/>
        </p:nvSpPr>
        <p:spPr>
          <a:xfrm>
            <a:off x="5886960" y="6373495"/>
            <a:ext cx="1619288" cy="4267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Пейзаж Сошенка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D0424298-D13D-4E3D-B444-3BBFC99584E3}"/>
              </a:ext>
            </a:extLst>
          </p:cNvPr>
          <p:cNvSpPr/>
          <p:nvPr/>
        </p:nvSpPr>
        <p:spPr>
          <a:xfrm>
            <a:off x="8733850" y="6361214"/>
            <a:ext cx="17684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https://surli.cc/cjodax</a:t>
            </a:r>
            <a:endParaRPr lang="uk-UA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6FB4365-03EA-4D49-BBA9-FEF07139C91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702" y="4985200"/>
            <a:ext cx="1636970" cy="1636970"/>
          </a:xfrm>
          <a:prstGeom prst="rect">
            <a:avLst/>
          </a:prstGeom>
        </p:spPr>
      </p:pic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089D481A-2057-461A-B48D-E49C1D3371CA}"/>
              </a:ext>
            </a:extLst>
          </p:cNvPr>
          <p:cNvSpPr/>
          <p:nvPr/>
        </p:nvSpPr>
        <p:spPr>
          <a:xfrm>
            <a:off x="1829161" y="6448358"/>
            <a:ext cx="17684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https://surli.cc/cjodax</a:t>
            </a:r>
            <a:endParaRPr lang="uk-UA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90591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FD029BA-0614-42CD-B7A9-1F53AEED00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573" y="222014"/>
            <a:ext cx="4274913" cy="641397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9FF96C7-DCEB-464B-B65B-19522AA3588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10"/>
          <a:stretch/>
        </p:blipFill>
        <p:spPr>
          <a:xfrm>
            <a:off x="3544519" y="2388093"/>
            <a:ext cx="4274914" cy="4247893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4B6FB6A2-EC6F-4AFE-BBEB-7579392B3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654" y="151131"/>
            <a:ext cx="7818002" cy="576707"/>
          </a:xfrm>
        </p:spPr>
        <p:txBody>
          <a:bodyPr>
            <a:normAutofit/>
          </a:bodyPr>
          <a:lstStyle/>
          <a:p>
            <a:r>
              <a:rPr lang="ru-RU" sz="2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Локація</a:t>
            </a:r>
            <a:r>
              <a:rPr lang="ru-RU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№</a:t>
            </a:r>
            <a:r>
              <a:rPr lang="en-US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Кониський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Олександр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Якович – </a:t>
            </a:r>
            <a:endParaRPr lang="ru-UA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C88976D-1F88-440D-9F2A-12B29CAD11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6735" y="3164886"/>
            <a:ext cx="1664208" cy="166420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D3E9A2B-7AAA-40B0-A25E-09B9D36319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063" y="4853330"/>
            <a:ext cx="1782656" cy="1782656"/>
          </a:xfrm>
          <a:prstGeom prst="rect">
            <a:avLst/>
          </a:prstGeom>
        </p:spPr>
      </p:pic>
      <p:sp>
        <p:nvSpPr>
          <p:cNvPr id="11" name="Rectangle 2">
            <a:extLst>
              <a:ext uri="{FF2B5EF4-FFF2-40B4-BE49-F238E27FC236}">
                <a16:creationId xmlns:a16="http://schemas.microsoft.com/office/drawing/2014/main" id="{66B14DA4-1F06-42C5-98B5-831C0F3DA0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063" y="703885"/>
            <a:ext cx="7416834" cy="170816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500" i="1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(</a:t>
            </a:r>
            <a:r>
              <a:rPr kumimoji="0" lang="uk-UA" altLang="uk-UA" sz="1500" i="1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6 </a:t>
            </a:r>
            <a:r>
              <a:rPr lang="uk-UA" altLang="uk-UA" sz="1500" i="1" dirty="0">
                <a:cs typeface="Arial" panose="020B0604020202020204" pitchFamily="34" charset="0"/>
              </a:rPr>
              <a:t>(18) серпня</a:t>
            </a:r>
            <a:r>
              <a:rPr kumimoji="0" lang="uk-UA" altLang="uk-UA" sz="1500" i="1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uk-UA" altLang="uk-UA" sz="1500" i="1" dirty="0">
                <a:cs typeface="Arial" panose="020B0604020202020204" pitchFamily="34" charset="0"/>
              </a:rPr>
              <a:t>1836</a:t>
            </a:r>
            <a:r>
              <a:rPr kumimoji="0" lang="uk-UA" altLang="uk-UA" sz="1500" i="1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, </a:t>
            </a:r>
            <a:r>
              <a:rPr lang="uk-UA" altLang="uk-UA" sz="1500" i="1" dirty="0" err="1">
                <a:cs typeface="Arial" panose="020B0604020202020204" pitchFamily="34" charset="0"/>
              </a:rPr>
              <a:t>Переходівка</a:t>
            </a:r>
            <a:r>
              <a:rPr kumimoji="0" lang="uk-UA" altLang="uk-UA" sz="1500" i="1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, </a:t>
            </a:r>
            <a:r>
              <a:rPr lang="uk-UA" altLang="uk-UA" sz="1500" i="1" dirty="0">
                <a:cs typeface="Arial" panose="020B0604020202020204" pitchFamily="34" charset="0"/>
              </a:rPr>
              <a:t>Ніжинський повіт</a:t>
            </a:r>
            <a:r>
              <a:rPr kumimoji="0" lang="uk-UA" altLang="uk-UA" sz="1500" i="1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, </a:t>
            </a:r>
            <a:r>
              <a:rPr lang="uk-UA" altLang="uk-UA" sz="1500" i="1" dirty="0">
                <a:cs typeface="Arial" panose="020B0604020202020204" pitchFamily="34" charset="0"/>
              </a:rPr>
              <a:t>Чернігівська губернія</a:t>
            </a:r>
            <a:r>
              <a:rPr kumimoji="0" lang="uk-UA" altLang="uk-UA" sz="1500" i="1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,  —</a:t>
            </a:r>
            <a:r>
              <a:rPr kumimoji="0" lang="uk-UA" altLang="uk-UA" sz="1500" i="1" strike="noStrike" cap="none" normalizeH="0" baseline="0" dirty="0">
                <a:ln>
                  <a:noFill/>
                </a:ln>
                <a:effectLst/>
              </a:rPr>
              <a:t>29 листопада</a:t>
            </a:r>
            <a:r>
              <a:rPr kumimoji="0" lang="uk-UA" altLang="uk-UA" sz="1500" i="1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(</a:t>
            </a:r>
            <a:r>
              <a:rPr lang="uk-UA" altLang="uk-UA" sz="1500" i="1" dirty="0">
                <a:cs typeface="Arial" panose="020B0604020202020204" pitchFamily="34" charset="0"/>
              </a:rPr>
              <a:t>12 грудня</a:t>
            </a:r>
            <a:r>
              <a:rPr kumimoji="0" lang="uk-UA" altLang="uk-UA" sz="1500" i="1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) </a:t>
            </a:r>
            <a:r>
              <a:rPr lang="uk-UA" altLang="uk-UA" sz="1500" i="1" dirty="0">
                <a:cs typeface="Arial" panose="020B0604020202020204" pitchFamily="34" charset="0"/>
              </a:rPr>
              <a:t>1900</a:t>
            </a:r>
            <a:r>
              <a:rPr kumimoji="0" lang="uk-UA" altLang="uk-UA" sz="1500" i="1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, </a:t>
            </a:r>
            <a:r>
              <a:rPr lang="uk-UA" altLang="uk-UA" sz="1500" i="1" dirty="0">
                <a:cs typeface="Arial" panose="020B0604020202020204" pitchFamily="34" charset="0"/>
              </a:rPr>
              <a:t>Київ</a:t>
            </a:r>
            <a:r>
              <a:rPr kumimoji="0" lang="uk-UA" altLang="uk-UA" sz="1500" i="1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, </a:t>
            </a:r>
            <a:r>
              <a:rPr lang="uk-UA" altLang="uk-UA" sz="1500" i="1" dirty="0">
                <a:cs typeface="Arial" panose="020B0604020202020204" pitchFamily="34" charset="0"/>
              </a:rPr>
              <a:t>Київська губернія</a:t>
            </a:r>
            <a:r>
              <a:rPr kumimoji="0" lang="uk-UA" altLang="uk-UA" sz="1500" i="1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Російська імперія) — український </a:t>
            </a:r>
            <a:r>
              <a:rPr lang="uk-UA" altLang="uk-UA" sz="1500" i="1" dirty="0">
                <a:cs typeface="Arial" panose="020B0604020202020204" pitchFamily="34" charset="0"/>
              </a:rPr>
              <a:t>перекладач</a:t>
            </a:r>
            <a:r>
              <a:rPr kumimoji="0" lang="uk-UA" altLang="uk-UA" sz="1500" i="1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altLang="uk-UA" sz="1500" i="1" dirty="0">
                <a:cs typeface="Arial" panose="020B0604020202020204" pitchFamily="34" charset="0"/>
              </a:rPr>
              <a:t>письменник</a:t>
            </a:r>
            <a:r>
              <a:rPr kumimoji="0" lang="uk-UA" altLang="uk-UA" sz="1500" i="1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видавець, лексикограф, педагог, громадський діяч.  Літературні </a:t>
            </a:r>
            <a:r>
              <a:rPr lang="uk-UA" altLang="uk-UA" sz="1500" i="1" dirty="0">
                <a:cs typeface="Arial" panose="020B0604020202020204" pitchFamily="34" charset="0"/>
              </a:rPr>
              <a:t>псевдоніми</a:t>
            </a:r>
            <a:r>
              <a:rPr kumimoji="0" lang="uk-UA" altLang="uk-UA" sz="1500" i="1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— Ф. </a:t>
            </a:r>
            <a:r>
              <a:rPr kumimoji="0" lang="uk-UA" altLang="uk-UA" sz="1500" i="1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Верниволя</a:t>
            </a:r>
            <a:r>
              <a:rPr kumimoji="0" lang="uk-UA" altLang="uk-UA" sz="1500" i="1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Ф. </a:t>
            </a:r>
            <a:r>
              <a:rPr kumimoji="0" lang="uk-UA" altLang="uk-UA" sz="1500" i="1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Ґоровенко</a:t>
            </a:r>
            <a:r>
              <a:rPr kumimoji="0" lang="uk-UA" altLang="uk-UA" sz="1500" i="1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В. Буркун, Перебендя, О. Хуторянин та інші (всього близько 150). Професійний адвокат, педагог, журналіст. Автор слів пісні </a:t>
            </a:r>
            <a:r>
              <a:rPr lang="uk-UA" altLang="uk-UA" sz="1500" i="1" dirty="0">
                <a:cs typeface="Arial" panose="020B0604020202020204" pitchFamily="34" charset="0"/>
              </a:rPr>
              <a:t>«Молитва за Україну»</a:t>
            </a:r>
            <a:r>
              <a:rPr kumimoji="0" lang="uk-UA" altLang="uk-UA" sz="1500" i="1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перекладу </a:t>
            </a:r>
            <a:r>
              <a:rPr lang="uk-UA" altLang="uk-UA" sz="1500" i="1" dirty="0">
                <a:cs typeface="Arial" panose="020B0604020202020204" pitchFamily="34" charset="0"/>
              </a:rPr>
              <a:t>«Щоденника»</a:t>
            </a:r>
            <a:r>
              <a:rPr kumimoji="0" lang="uk-UA" altLang="uk-UA" sz="1500" i="1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uk-UA" altLang="uk-UA" sz="1500" i="1" dirty="0">
                <a:cs typeface="Arial" panose="020B0604020202020204" pitchFamily="34" charset="0"/>
              </a:rPr>
              <a:t>Т. Г. Шевченка</a:t>
            </a:r>
            <a:r>
              <a:rPr kumimoji="0" lang="uk-UA" altLang="uk-UA" sz="1500" i="1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kumimoji="0" lang="uk-UA" altLang="uk-UA" sz="1500" i="1" strike="noStrike" cap="none" normalizeH="0" baseline="0" dirty="0">
                <a:ln>
                  <a:noFill/>
                </a:ln>
                <a:effectLst/>
              </a:rPr>
              <a:t> </a:t>
            </a:r>
            <a:endParaRPr kumimoji="0" lang="uk-UA" altLang="uk-UA" sz="1500" i="1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13500FE4-00EE-434F-A8EB-E3ADFE3D6B34}"/>
              </a:ext>
            </a:extLst>
          </p:cNvPr>
          <p:cNvSpPr/>
          <p:nvPr/>
        </p:nvSpPr>
        <p:spPr>
          <a:xfrm>
            <a:off x="3605888" y="6358987"/>
            <a:ext cx="143020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https://surl.lu/uqrhat</a:t>
            </a:r>
            <a:endParaRPr lang="uk-UA" sz="1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DAA1E2DE-4590-4B17-8C65-35E0A2B34918}"/>
              </a:ext>
            </a:extLst>
          </p:cNvPr>
          <p:cNvSpPr/>
          <p:nvPr/>
        </p:nvSpPr>
        <p:spPr>
          <a:xfrm>
            <a:off x="6177637" y="4301553"/>
            <a:ext cx="139172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https://surl.li/yjvqmj</a:t>
            </a:r>
            <a:endParaRPr lang="uk-UA" sz="1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00B512E8-1E59-4D78-B125-0B4B25AA6DD5}"/>
              </a:ext>
            </a:extLst>
          </p:cNvPr>
          <p:cNvSpPr/>
          <p:nvPr/>
        </p:nvSpPr>
        <p:spPr>
          <a:xfrm>
            <a:off x="7852952" y="1970342"/>
            <a:ext cx="139172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https://surl.li/yjvqmj</a:t>
            </a:r>
            <a:endParaRPr lang="uk-UA" sz="1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70332B49-E013-483B-AA3E-3C8C51B112CB}"/>
              </a:ext>
            </a:extLst>
          </p:cNvPr>
          <p:cNvSpPr/>
          <p:nvPr/>
        </p:nvSpPr>
        <p:spPr>
          <a:xfrm>
            <a:off x="9213602" y="4505138"/>
            <a:ext cx="138531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https://surl.li/incjwb</a:t>
            </a:r>
            <a:endParaRPr lang="uk-UA" sz="1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BB8418FA-BE05-47F6-846E-FEA1EF8A632F}"/>
              </a:ext>
            </a:extLst>
          </p:cNvPr>
          <p:cNvSpPr/>
          <p:nvPr/>
        </p:nvSpPr>
        <p:spPr>
          <a:xfrm>
            <a:off x="10698758" y="2093453"/>
            <a:ext cx="139172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https://surl.li/yjvqmj</a:t>
            </a:r>
            <a:endParaRPr lang="uk-UA" sz="1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42187973-A7F3-48EB-A409-C45C4AE1E25B}"/>
              </a:ext>
            </a:extLst>
          </p:cNvPr>
          <p:cNvSpPr/>
          <p:nvPr/>
        </p:nvSpPr>
        <p:spPr>
          <a:xfrm>
            <a:off x="10602778" y="6229598"/>
            <a:ext cx="161184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Марія</a:t>
            </a:r>
            <a:r>
              <a:rPr lang="ru-RU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Кониська</a:t>
            </a:r>
            <a:r>
              <a:rPr lang="ru-RU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Початок 1860-х </a:t>
            </a:r>
            <a:r>
              <a:rPr lang="ru-RU" sz="1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рр</a:t>
            </a:r>
            <a:r>
              <a:rPr lang="ru-RU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uk-UA" sz="1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542AEB35-6984-4155-867B-637773844CC5}"/>
              </a:ext>
            </a:extLst>
          </p:cNvPr>
          <p:cNvSpPr/>
          <p:nvPr/>
        </p:nvSpPr>
        <p:spPr>
          <a:xfrm>
            <a:off x="7629897" y="3876818"/>
            <a:ext cx="1738336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Євгенія</a:t>
            </a:r>
            <a:r>
              <a:rPr lang="ru-RU" sz="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9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Кониська</a:t>
            </a:r>
            <a:r>
              <a:rPr lang="ru-RU" sz="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sz="9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із</a:t>
            </a:r>
            <a:r>
              <a:rPr lang="ru-RU" sz="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9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сином</a:t>
            </a:r>
            <a:r>
              <a:rPr lang="ru-RU" sz="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9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Володимиром</a:t>
            </a:r>
            <a:r>
              <a:rPr lang="ru-RU" sz="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algn="ctr"/>
            <a:r>
              <a:rPr lang="ru-RU" sz="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1898 р.</a:t>
            </a:r>
            <a:endParaRPr lang="uk-UA" sz="9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6941BEA5-1E01-4B54-BC95-98A57A3FEAE9}"/>
              </a:ext>
            </a:extLst>
          </p:cNvPr>
          <p:cNvSpPr/>
          <p:nvPr/>
        </p:nvSpPr>
        <p:spPr>
          <a:xfrm>
            <a:off x="9537928" y="4065906"/>
            <a:ext cx="22942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Родина </a:t>
            </a:r>
            <a:r>
              <a:rPr lang="ru-RU" sz="1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Кониських</a:t>
            </a:r>
            <a:r>
              <a:rPr lang="ru-RU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у </a:t>
            </a:r>
            <a:r>
              <a:rPr lang="ru-RU" sz="1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помешканні</a:t>
            </a:r>
            <a:r>
              <a:rPr lang="ru-RU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Бібіківському</a:t>
            </a:r>
            <a:r>
              <a:rPr lang="ru-RU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бульварі</a:t>
            </a:r>
            <a:endParaRPr lang="uk-UA" sz="1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CE1244B4-46C5-430E-A4A7-79E776A4F0EF}"/>
              </a:ext>
            </a:extLst>
          </p:cNvPr>
          <p:cNvSpPr/>
          <p:nvPr/>
        </p:nvSpPr>
        <p:spPr>
          <a:xfrm>
            <a:off x="8005109" y="6109109"/>
            <a:ext cx="259381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Марія</a:t>
            </a:r>
            <a:r>
              <a:rPr lang="ru-RU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Кониська</a:t>
            </a:r>
            <a:r>
              <a:rPr lang="ru-RU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із</a:t>
            </a:r>
            <a:r>
              <a:rPr lang="ru-RU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сином</a:t>
            </a:r>
            <a:r>
              <a:rPr lang="ru-RU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sz="1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Олександром</a:t>
            </a:r>
            <a:r>
              <a:rPr lang="ru-RU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у садку. 1890-ті </a:t>
            </a:r>
            <a:r>
              <a:rPr lang="ru-RU" sz="1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рр</a:t>
            </a:r>
            <a:r>
              <a:rPr lang="ru-RU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uk-UA" sz="1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7946CC89-94E2-4EF2-B2E2-DAED14ADAEEA}"/>
              </a:ext>
            </a:extLst>
          </p:cNvPr>
          <p:cNvSpPr/>
          <p:nvPr/>
        </p:nvSpPr>
        <p:spPr>
          <a:xfrm>
            <a:off x="8675575" y="2401399"/>
            <a:ext cx="138531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https://surl.li/incjwb</a:t>
            </a:r>
            <a:endParaRPr lang="uk-UA" sz="1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40815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" descr="D:\ЕНЕРГОАУДИТ\ФОТО\DSC0216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1" y="889001"/>
            <a:ext cx="8038599" cy="4525433"/>
          </a:xfrm>
          <a:prstGeom prst="rect">
            <a:avLst/>
          </a:prstGeom>
          <a:noFill/>
        </p:spPr>
      </p:pic>
      <p:pic>
        <p:nvPicPr>
          <p:cNvPr id="2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3993987"/>
            <a:ext cx="3385600" cy="2290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Rectangle 1"/>
          <p:cNvSpPr>
            <a:spLocks noChangeArrowheads="1"/>
          </p:cNvSpPr>
          <p:nvPr/>
        </p:nvSpPr>
        <p:spPr bwMode="auto">
          <a:xfrm>
            <a:off x="1817659" y="-2844"/>
            <a:ext cx="10069540" cy="98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  <a:spAutoFit/>
          </a:bodyPr>
          <a:lstStyle/>
          <a:p>
            <a:pPr algn="r" defTabSz="1219170"/>
            <a:r>
              <a:rPr lang="uk-UA" sz="2400" b="1" dirty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Будинок народного училища</a:t>
            </a:r>
            <a:r>
              <a:rPr lang="ru-RU" sz="2400" dirty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 </a:t>
            </a:r>
            <a:r>
              <a:rPr lang="uk-UA" sz="2400" dirty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або</a:t>
            </a:r>
            <a:r>
              <a:rPr lang="uk-UA" sz="1600" b="1" dirty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uk-UA" sz="2400" b="1" dirty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Ніжинське повітове училище</a:t>
            </a:r>
            <a:r>
              <a:rPr lang="ru-RU" sz="2400" dirty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 </a:t>
            </a:r>
            <a:r>
              <a:rPr lang="uk-UA" sz="1600" dirty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— </a:t>
            </a:r>
            <a:r>
              <a:rPr lang="uk-UA" sz="1500" i="1" dirty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пам'ятка архітектури та пам'ятка історії місцевого значення </a:t>
            </a:r>
            <a:r>
              <a:rPr lang="ru-RU" sz="1500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кін</a:t>
            </a:r>
            <a:r>
              <a:rPr lang="ru-RU" sz="150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 XVIII ст.</a:t>
            </a:r>
            <a:r>
              <a:rPr lang="uk-UA" sz="1500" i="1" dirty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у Ніжин</a:t>
            </a:r>
            <a:r>
              <a:rPr lang="ru-RU" sz="1500" i="1" dirty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і</a:t>
            </a:r>
            <a:r>
              <a:rPr lang="ru-RU" sz="150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 Наказ </a:t>
            </a:r>
            <a:r>
              <a:rPr lang="ru-RU" sz="1500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Мінкультури</a:t>
            </a:r>
            <a:r>
              <a:rPr lang="ru-RU" sz="150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від 21.12.2012 № 1566. </a:t>
            </a:r>
            <a:r>
              <a:rPr lang="ru-RU" sz="1500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Нині</a:t>
            </a:r>
            <a:r>
              <a:rPr lang="ru-RU" sz="150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тут </a:t>
            </a:r>
            <a:r>
              <a:rPr lang="ru-RU" sz="1500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розміщується</a:t>
            </a:r>
            <a:r>
              <a:rPr lang="ru-RU" sz="150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500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Ніжинська</a:t>
            </a:r>
            <a:r>
              <a:rPr lang="ru-RU" sz="150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500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гімназія</a:t>
            </a:r>
            <a:r>
              <a:rPr lang="ru-RU" sz="150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№1</a:t>
            </a:r>
          </a:p>
        </p:txBody>
      </p:sp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304800" y="6262967"/>
            <a:ext cx="3284000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err="1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Будинок</a:t>
            </a:r>
            <a:r>
              <a:rPr lang="ru-RU" sz="1200" b="1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народного училища. </a:t>
            </a:r>
          </a:p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err="1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Сучасне</a:t>
            </a:r>
            <a:r>
              <a:rPr lang="ru-RU" sz="1200" b="1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фото</a:t>
            </a:r>
            <a:r>
              <a:rPr lang="ru-RU" sz="1200" b="1" dirty="0">
                <a:solidFill>
                  <a:prstClr val="black"/>
                </a:solidFill>
                <a:latin typeface="Arial" pitchFamily="34" charset="0"/>
              </a:rPr>
              <a:t> 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D0416C21-42A6-451F-BF8F-68281971CBFF}"/>
              </a:ext>
            </a:extLst>
          </p:cNvPr>
          <p:cNvSpPr/>
          <p:nvPr/>
        </p:nvSpPr>
        <p:spPr>
          <a:xfrm>
            <a:off x="197560" y="108661"/>
            <a:ext cx="187904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err="1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Локація</a:t>
            </a:r>
            <a:r>
              <a:rPr lang="ru-RU" sz="2000" b="1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№ 3 </a:t>
            </a:r>
            <a:r>
              <a:rPr lang="uk-UA" sz="2000" b="1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ru-UA" sz="2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9F4CDA9B-5356-4018-AD58-271763B428B9}"/>
              </a:ext>
            </a:extLst>
          </p:cNvPr>
          <p:cNvSpPr/>
          <p:nvPr/>
        </p:nvSpPr>
        <p:spPr>
          <a:xfrm>
            <a:off x="319284" y="922964"/>
            <a:ext cx="16498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https://surl.li/femdlc</a:t>
            </a:r>
            <a:endParaRPr lang="uk-UA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BDB617C-2454-4827-8535-C1F65FD052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43399" y="1961709"/>
            <a:ext cx="3212870" cy="2651990"/>
          </a:xfrm>
          <a:prstGeom prst="rect">
            <a:avLst/>
          </a:prstGeom>
        </p:spPr>
      </p:pic>
      <p:pic>
        <p:nvPicPr>
          <p:cNvPr id="22" name="Picture 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25178" y="3833223"/>
            <a:ext cx="4084708" cy="2881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04838CC7-4CCC-4283-ABCD-775E917439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2100" y="4412217"/>
            <a:ext cx="1724000" cy="1724000"/>
          </a:xfrm>
          <a:prstGeom prst="rect">
            <a:avLst/>
          </a:prstGeom>
        </p:spPr>
      </p:pic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889ADAF4-FE7A-4927-93B2-4056CA9D70FF}"/>
              </a:ext>
            </a:extLst>
          </p:cNvPr>
          <p:cNvSpPr/>
          <p:nvPr/>
        </p:nvSpPr>
        <p:spPr>
          <a:xfrm>
            <a:off x="7511280" y="6370688"/>
            <a:ext cx="166423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https://surl.li/yycvak</a:t>
            </a:r>
            <a:endParaRPr lang="uk-UA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8E223ED-14CF-40B2-9D9A-F39FAB02EBC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30250" y="4260100"/>
            <a:ext cx="1670449" cy="35359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14625C4-943A-416C-B0BE-0C7C8008D6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8072" y="0"/>
            <a:ext cx="4570856" cy="685799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11F8077-0B9F-4760-8486-3B5A0DEDF57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06"/>
          <a:stretch/>
        </p:blipFill>
        <p:spPr>
          <a:xfrm>
            <a:off x="3092597" y="2353157"/>
            <a:ext cx="4455475" cy="4418285"/>
          </a:xfrm>
          <a:prstGeom prst="rect">
            <a:avLst/>
          </a:prstGeom>
        </p:spPr>
      </p:pic>
      <p:sp>
        <p:nvSpPr>
          <p:cNvPr id="10" name="Rectangle 2">
            <a:extLst>
              <a:ext uri="{FF2B5EF4-FFF2-40B4-BE49-F238E27FC236}">
                <a16:creationId xmlns:a16="http://schemas.microsoft.com/office/drawing/2014/main" id="{24219D81-E869-4333-81EC-F72925F6D325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337350" y="645569"/>
            <a:ext cx="7173158" cy="1246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/>
            <a:r>
              <a:rPr lang="uk-UA" sz="1400" dirty="0"/>
              <a:t> </a:t>
            </a:r>
            <a:r>
              <a:rPr lang="uk-UA" sz="1500" i="1" dirty="0"/>
              <a:t>н</a:t>
            </a:r>
            <a:r>
              <a:rPr lang="ru-UA" sz="1500" i="1" dirty="0"/>
              <a:t>ародилася 23 липня (4 серпня) 1854 року в с. Заньки, нині Ніжинський район, Чернігівська область, Україна (тоді Ніжинський повіт, Чернігівська губернія), була п'ятою дитиною у багатодітній родині збіднілого дворянина надвірного радника Костянтина Костянтиновича Адасовського та міщанки з Чернігова Марії Василівни Нефедової.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DA27ED51-8BAC-4111-9BBA-6B2CAA797569}"/>
              </a:ext>
            </a:extLst>
          </p:cNvPr>
          <p:cNvSpPr/>
          <p:nvPr/>
        </p:nvSpPr>
        <p:spPr>
          <a:xfrm>
            <a:off x="260216" y="186789"/>
            <a:ext cx="5664762" cy="458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2000" b="1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Локація </a:t>
            </a:r>
            <a:r>
              <a:rPr lang="ru-RU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№ 4    </a:t>
            </a:r>
            <a:r>
              <a:rPr lang="uk-UA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Марія Заньковецька – </a:t>
            </a:r>
            <a:endParaRPr lang="ru-UA" sz="24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3C2DCFF-AC0F-45F4-B577-7BCD99F06D3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6462"/>
          <a:stretch/>
        </p:blipFill>
        <p:spPr>
          <a:xfrm>
            <a:off x="1589142" y="2353157"/>
            <a:ext cx="1484673" cy="219223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4558946-2D89-49F6-9458-722682C7482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2835"/>
          <a:stretch/>
        </p:blipFill>
        <p:spPr>
          <a:xfrm>
            <a:off x="99356" y="4562299"/>
            <a:ext cx="2993241" cy="220694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80FA0ED-AEFD-42DB-A0DF-009A6F4876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356" y="3215671"/>
            <a:ext cx="1743607" cy="1743607"/>
          </a:xfrm>
          <a:prstGeom prst="rect">
            <a:avLst/>
          </a:prstGeom>
        </p:spPr>
      </p:pic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ED239155-7BEB-4A9F-BA10-74A5C4688938}"/>
              </a:ext>
            </a:extLst>
          </p:cNvPr>
          <p:cNvSpPr/>
          <p:nvPr/>
        </p:nvSpPr>
        <p:spPr>
          <a:xfrm>
            <a:off x="3130161" y="6485614"/>
            <a:ext cx="2922113" cy="2836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Музей М. Заньковецької в </a:t>
            </a:r>
            <a:r>
              <a:rPr lang="uk-UA" sz="1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Заньках</a:t>
            </a:r>
            <a:endParaRPr lang="ru-UA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96FAAE1E-B353-4D44-ABEF-7028A7DB9200}"/>
              </a:ext>
            </a:extLst>
          </p:cNvPr>
          <p:cNvSpPr/>
          <p:nvPr/>
        </p:nvSpPr>
        <p:spPr>
          <a:xfrm>
            <a:off x="3059205" y="4545396"/>
            <a:ext cx="163217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UA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https://surl.li/cxebie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4935A71D-E91A-47E2-A0E1-2B3D2240280E}"/>
              </a:ext>
            </a:extLst>
          </p:cNvPr>
          <p:cNvSpPr/>
          <p:nvPr/>
        </p:nvSpPr>
        <p:spPr>
          <a:xfrm>
            <a:off x="10343062" y="6485614"/>
            <a:ext cx="163538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UA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https://surl.li/ikwdgi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565AEBBF-379E-4E13-A933-10C6F0AFBC1A}"/>
              </a:ext>
            </a:extLst>
          </p:cNvPr>
          <p:cNvSpPr/>
          <p:nvPr/>
        </p:nvSpPr>
        <p:spPr>
          <a:xfrm>
            <a:off x="2513032" y="4265497"/>
            <a:ext cx="167385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UA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https://surl.li/ekauca</a:t>
            </a:r>
          </a:p>
        </p:txBody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27B5C1EC-7AB6-4890-B1EE-26543F00E023}"/>
              </a:ext>
            </a:extLst>
          </p:cNvPr>
          <p:cNvSpPr/>
          <p:nvPr/>
        </p:nvSpPr>
        <p:spPr>
          <a:xfrm>
            <a:off x="7581464" y="4265497"/>
            <a:ext cx="169148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https://surl.li/qxtkms</a:t>
            </a:r>
            <a:endParaRPr lang="uk-UA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E3E66BE5-5209-4ABB-84BA-A251EDAC5461}"/>
              </a:ext>
            </a:extLst>
          </p:cNvPr>
          <p:cNvSpPr/>
          <p:nvPr/>
        </p:nvSpPr>
        <p:spPr>
          <a:xfrm>
            <a:off x="7533142" y="6208615"/>
            <a:ext cx="1258678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Кропивницький, </a:t>
            </a:r>
          </a:p>
          <a:p>
            <a:pPr algn="ctr"/>
            <a:r>
              <a:rPr lang="uk-UA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Садовський, </a:t>
            </a:r>
          </a:p>
          <a:p>
            <a:pPr algn="ctr"/>
            <a:r>
              <a:rPr lang="uk-UA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Заньковецька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2A70CDC3-F77D-4A36-BD76-8CE8524083C1}"/>
              </a:ext>
            </a:extLst>
          </p:cNvPr>
          <p:cNvSpPr/>
          <p:nvPr/>
        </p:nvSpPr>
        <p:spPr>
          <a:xfrm>
            <a:off x="99356" y="6502983"/>
            <a:ext cx="294651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Батьківський</a:t>
            </a:r>
            <a:r>
              <a: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будинок</a:t>
            </a:r>
            <a:r>
              <a: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у </a:t>
            </a:r>
            <a:r>
              <a:rPr lang="ru-RU" sz="1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селі</a:t>
            </a:r>
            <a:r>
              <a: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Заньки</a:t>
            </a:r>
            <a:endParaRPr lang="uk-UA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085ABEF2-3C01-485E-99D9-F0C027E322C1}"/>
              </a:ext>
            </a:extLst>
          </p:cNvPr>
          <p:cNvSpPr/>
          <p:nvPr/>
        </p:nvSpPr>
        <p:spPr>
          <a:xfrm>
            <a:off x="5032362" y="4245222"/>
            <a:ext cx="194078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Трупа Кропивницького</a:t>
            </a: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832FDECA-017A-4003-A973-B3C091B04A8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40" y="1982649"/>
            <a:ext cx="1670931" cy="1169652"/>
          </a:xfrm>
          <a:prstGeom prst="rect">
            <a:avLst/>
          </a:prstGeom>
        </p:spPr>
      </p:pic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107671F6-2D55-46A3-9930-129445A83D2B}"/>
              </a:ext>
            </a:extLst>
          </p:cNvPr>
          <p:cNvSpPr/>
          <p:nvPr/>
        </p:nvSpPr>
        <p:spPr>
          <a:xfrm>
            <a:off x="5734881" y="2399134"/>
            <a:ext cx="168347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https://surli.cc/jfojya</a:t>
            </a:r>
            <a:endParaRPr lang="uk-UA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80922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B3900AF-B151-44F6-9946-43F0803ED4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27"/>
          <a:stretch/>
        </p:blipFill>
        <p:spPr>
          <a:xfrm>
            <a:off x="3062797" y="2332452"/>
            <a:ext cx="4436784" cy="442496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76DBA01-53F2-41BD-9D2A-D47D15FA96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6735" y="100580"/>
            <a:ext cx="4436784" cy="6656840"/>
          </a:xfrm>
          <a:prstGeom prst="rect">
            <a:avLst/>
          </a:prstGeom>
        </p:spPr>
      </p:pic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76D7C2F7-5252-4039-BEE5-A2A4BF8701CC}"/>
              </a:ext>
            </a:extLst>
          </p:cNvPr>
          <p:cNvSpPr/>
          <p:nvPr/>
        </p:nvSpPr>
        <p:spPr>
          <a:xfrm>
            <a:off x="246925" y="176285"/>
            <a:ext cx="67074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Локація</a:t>
            </a:r>
            <a:r>
              <a:rPr lang="ru-RU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№ 5 </a:t>
            </a:r>
            <a:r>
              <a:rPr lang="en-US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>
                <a:solidFill>
                  <a:srgbClr val="001D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Микола </a:t>
            </a:r>
            <a:r>
              <a:rPr lang="ru-RU" sz="2400" b="1" dirty="0" err="1">
                <a:solidFill>
                  <a:srgbClr val="001D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Васильович</a:t>
            </a:r>
            <a:r>
              <a:rPr lang="ru-RU" sz="2400" b="1" dirty="0">
                <a:solidFill>
                  <a:srgbClr val="001D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Гоголь – </a:t>
            </a:r>
            <a:endParaRPr lang="ru-UA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E5D4646-B5B8-4D50-9766-4AFDC25521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0546" y="2010403"/>
            <a:ext cx="1585097" cy="1591194"/>
          </a:xfrm>
          <a:prstGeom prst="rect">
            <a:avLst/>
          </a:prstGeom>
        </p:spPr>
      </p:pic>
      <p:sp>
        <p:nvSpPr>
          <p:cNvPr id="13" name="Rectangle 1">
            <a:extLst>
              <a:ext uri="{FF2B5EF4-FFF2-40B4-BE49-F238E27FC236}">
                <a16:creationId xmlns:a16="http://schemas.microsoft.com/office/drawing/2014/main" id="{8A9D2746-3A4A-4FFF-B298-93143DADC2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6925" y="637950"/>
            <a:ext cx="7252656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500" b="0" i="1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Микола Васильович Гоголь народився 20 березня (</a:t>
            </a:r>
            <a:r>
              <a:rPr lang="uk-UA" altLang="uk-UA" sz="15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 квітня</a:t>
            </a:r>
            <a:r>
              <a:rPr kumimoji="0" lang="uk-UA" altLang="uk-UA" sz="1500" b="0" i="1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 </a:t>
            </a:r>
            <a:r>
              <a:rPr lang="uk-UA" altLang="uk-UA" sz="15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1809</a:t>
            </a:r>
            <a:r>
              <a:rPr kumimoji="0" lang="uk-UA" altLang="uk-UA" sz="1500" b="0" i="1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року (за іншими даними 19 березня (</a:t>
            </a:r>
            <a:r>
              <a:rPr lang="uk-UA" altLang="uk-UA" sz="15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31 березня</a:t>
            </a:r>
            <a:r>
              <a:rPr kumimoji="0" lang="uk-UA" altLang="uk-UA" sz="1500" b="0" i="1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 </a:t>
            </a:r>
            <a:r>
              <a:rPr lang="uk-UA" altLang="uk-UA" sz="15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1809</a:t>
            </a:r>
            <a:r>
              <a:rPr kumimoji="0" lang="uk-UA" altLang="uk-UA" sz="1500" b="0" i="1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у містечку </a:t>
            </a:r>
            <a:r>
              <a:rPr lang="uk-UA" altLang="uk-UA" sz="15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Великі Сорочинці</a:t>
            </a:r>
            <a:r>
              <a:rPr kumimoji="0" lang="uk-UA" altLang="uk-UA" sz="1500" b="0" i="1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r>
              <a:rPr lang="uk-UA" altLang="uk-UA" sz="15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Полтавської губернії</a:t>
            </a:r>
            <a:r>
              <a:rPr kumimoji="0" lang="uk-UA" altLang="uk-UA" sz="1500" b="0" i="1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Згідно із сімейними переказами, він походив зі старовинного </a:t>
            </a:r>
            <a:r>
              <a:rPr lang="uk-UA" altLang="uk-UA" sz="15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українського</a:t>
            </a:r>
            <a:r>
              <a:rPr kumimoji="0" lang="uk-UA" altLang="uk-UA" sz="1500" b="0" i="1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r>
              <a:rPr lang="uk-UA" altLang="uk-UA" sz="15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козацького</a:t>
            </a:r>
            <a:r>
              <a:rPr kumimoji="0" lang="uk-UA" altLang="uk-UA" sz="1500" b="0" i="1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роду і був нащадком відомого козака </a:t>
            </a:r>
            <a:r>
              <a:rPr lang="uk-UA" altLang="uk-UA" sz="15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Остапа Гоголя</a:t>
            </a:r>
            <a:r>
              <a:rPr kumimoji="0" lang="uk-UA" altLang="uk-UA" sz="1500" b="0" i="1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що був </a:t>
            </a:r>
            <a:r>
              <a:rPr lang="uk-UA" altLang="uk-UA" sz="15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гетьманом</a:t>
            </a:r>
            <a:r>
              <a:rPr kumimoji="0" lang="uk-UA" altLang="uk-UA" sz="1500" b="0" i="1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r>
              <a:rPr lang="uk-UA" altLang="uk-UA" sz="15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Правобережної України</a:t>
            </a:r>
            <a:r>
              <a:rPr kumimoji="0" lang="uk-UA" altLang="uk-UA" sz="1500" b="0" i="1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наприкінці XVII ст. </a:t>
            </a:r>
            <a:endParaRPr kumimoji="0" lang="uk-UA" altLang="uk-UA" sz="1500" b="0" i="1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47F4ED5-ADF9-47B1-9738-946914F639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925" y="3630498"/>
            <a:ext cx="2748718" cy="1549523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8C05557-1C4A-4BCD-A58C-1F0807BB16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82" y="5160045"/>
            <a:ext cx="1597375" cy="1597375"/>
          </a:xfrm>
          <a:prstGeom prst="rect">
            <a:avLst/>
          </a:prstGeom>
        </p:spPr>
      </p:pic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A3112CD7-21D2-4C75-BB30-F20D6FC367C2}"/>
              </a:ext>
            </a:extLst>
          </p:cNvPr>
          <p:cNvSpPr/>
          <p:nvPr/>
        </p:nvSpPr>
        <p:spPr>
          <a:xfrm>
            <a:off x="1376117" y="3630498"/>
            <a:ext cx="168668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https://surl.li/iwmhjn</a:t>
            </a:r>
            <a:endParaRPr lang="uk-UA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E5F20B09-F0EA-4E34-BC10-E2E97BA9BB7B}"/>
              </a:ext>
            </a:extLst>
          </p:cNvPr>
          <p:cNvSpPr/>
          <p:nvPr/>
        </p:nvSpPr>
        <p:spPr>
          <a:xfrm>
            <a:off x="7566735" y="1992179"/>
            <a:ext cx="168668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https://surl.li/iwmhjn</a:t>
            </a:r>
            <a:endParaRPr lang="uk-UA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5012D754-47E1-4E60-BD76-492657449C2B}"/>
              </a:ext>
            </a:extLst>
          </p:cNvPr>
          <p:cNvSpPr/>
          <p:nvPr/>
        </p:nvSpPr>
        <p:spPr>
          <a:xfrm>
            <a:off x="4304310" y="4224063"/>
            <a:ext cx="168668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https://surl.li/iwmhjn</a:t>
            </a:r>
            <a:endParaRPr lang="uk-UA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DDC91B00-95FF-4488-A36E-DC0BC9399B84}"/>
              </a:ext>
            </a:extLst>
          </p:cNvPr>
          <p:cNvSpPr/>
          <p:nvPr/>
        </p:nvSpPr>
        <p:spPr>
          <a:xfrm>
            <a:off x="10315624" y="4206450"/>
            <a:ext cx="168668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https://surl.li/iwmhjn</a:t>
            </a:r>
            <a:endParaRPr lang="uk-UA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7DB8D44A-8E5A-49D5-9C65-833185A20705}"/>
              </a:ext>
            </a:extLst>
          </p:cNvPr>
          <p:cNvSpPr/>
          <p:nvPr/>
        </p:nvSpPr>
        <p:spPr>
          <a:xfrm>
            <a:off x="3308570" y="6480421"/>
            <a:ext cx="168668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https://surl.li/iwmhjn</a:t>
            </a:r>
            <a:endParaRPr lang="uk-UA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54134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55F7B31-9D60-42FA-B2CF-AA75233B8F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773" y="1875382"/>
            <a:ext cx="3106609" cy="4433978"/>
          </a:xfrm>
          <a:prstGeom prst="rect">
            <a:avLst/>
          </a:prstGeom>
        </p:spPr>
      </p:pic>
      <p:pic>
        <p:nvPicPr>
          <p:cNvPr id="5130" name="Picture 10" descr="Гребінка Євген Павлович — Вікіпедія">
            <a:extLst>
              <a:ext uri="{FF2B5EF4-FFF2-40B4-BE49-F238E27FC236}">
                <a16:creationId xmlns:a16="http://schemas.microsoft.com/office/drawing/2014/main" id="{D762AA55-747E-4029-96C7-6733F5D13B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4356" y="206129"/>
            <a:ext cx="2269648" cy="3732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Гребінка Євген Павлович — Вікіпедія">
            <a:extLst>
              <a:ext uri="{FF2B5EF4-FFF2-40B4-BE49-F238E27FC236}">
                <a16:creationId xmlns:a16="http://schemas.microsoft.com/office/drawing/2014/main" id="{047343CF-1E17-4C62-A938-BDDA8A052C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1122" y="4473751"/>
            <a:ext cx="2045535" cy="2270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B37D253-6F72-40A4-B37C-5ACD89A326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3899" y="2214484"/>
            <a:ext cx="1569632" cy="1569632"/>
          </a:xfrm>
          <a:prstGeom prst="rect">
            <a:avLst/>
          </a:prstGeom>
        </p:spPr>
      </p:pic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2BD88DFC-55F9-459C-ADEB-286DEF264C58}"/>
              </a:ext>
            </a:extLst>
          </p:cNvPr>
          <p:cNvSpPr/>
          <p:nvPr/>
        </p:nvSpPr>
        <p:spPr>
          <a:xfrm>
            <a:off x="1545425" y="6001583"/>
            <a:ext cx="184300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UA" sz="1400" b="1" dirty="0">
                <a:solidFill>
                  <a:schemeClr val="bg1"/>
                </a:solidFill>
              </a:rPr>
              <a:t>https://surl.li/uqmnkt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8207FA0B-E620-4BBA-8665-4E26986760B1}"/>
              </a:ext>
            </a:extLst>
          </p:cNvPr>
          <p:cNvSpPr/>
          <p:nvPr/>
        </p:nvSpPr>
        <p:spPr>
          <a:xfrm>
            <a:off x="5920610" y="1832283"/>
            <a:ext cx="194328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UA" sz="1400" b="1" dirty="0">
                <a:solidFill>
                  <a:schemeClr val="bg1"/>
                </a:solidFill>
              </a:rPr>
              <a:t>https://surli.cc/pqqpdd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A55E46EA-A7FA-490C-8F8C-9B4D6A9F1BD1}"/>
              </a:ext>
            </a:extLst>
          </p:cNvPr>
          <p:cNvSpPr/>
          <p:nvPr/>
        </p:nvSpPr>
        <p:spPr>
          <a:xfrm>
            <a:off x="8499345" y="6436116"/>
            <a:ext cx="177260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UA" sz="1400" dirty="0">
                <a:solidFill>
                  <a:schemeClr val="bg1"/>
                </a:solidFill>
              </a:rPr>
              <a:t>https://surl.li/uwbaez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2F6382A-9E7B-4995-87C5-E51E459910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350" y="3858541"/>
            <a:ext cx="6355355" cy="2873229"/>
          </a:xfrm>
          <a:prstGeom prst="rect">
            <a:avLst/>
          </a:prstGeom>
        </p:spPr>
      </p:pic>
      <p:pic>
        <p:nvPicPr>
          <p:cNvPr id="1028" name="Picture 4" descr="Романтик ніжинської школи: до 205-річчя від дня народження Євгена Гребінки  - 2 Лютого 2017 - Чернігівський музей-заповідник Михайла Коцюбинського">
            <a:extLst>
              <a:ext uri="{FF2B5EF4-FFF2-40B4-BE49-F238E27FC236}">
                <a16:creationId xmlns:a16="http://schemas.microsoft.com/office/drawing/2014/main" id="{3ED4DB5E-763C-4BDE-B134-305C70E67E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4589" y="1215717"/>
            <a:ext cx="4246309" cy="3190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640DC590-45DA-4E4F-9C06-67EE52C869DD}"/>
              </a:ext>
            </a:extLst>
          </p:cNvPr>
          <p:cNvSpPr/>
          <p:nvPr/>
        </p:nvSpPr>
        <p:spPr>
          <a:xfrm>
            <a:off x="5659350" y="4022479"/>
            <a:ext cx="184300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UA" sz="1400" b="1" dirty="0">
                <a:solidFill>
                  <a:schemeClr val="bg1"/>
                </a:solidFill>
              </a:rPr>
              <a:t>https://surl.li/uqmnkt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AD2DD899-57BD-489A-9964-4EDCC7E16D84}"/>
              </a:ext>
            </a:extLst>
          </p:cNvPr>
          <p:cNvSpPr/>
          <p:nvPr/>
        </p:nvSpPr>
        <p:spPr>
          <a:xfrm>
            <a:off x="3653529" y="6397165"/>
            <a:ext cx="184300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UA" sz="1400" b="1" dirty="0">
                <a:solidFill>
                  <a:schemeClr val="bg1"/>
                </a:solidFill>
              </a:rPr>
              <a:t>https://surl.li/uqmnkt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C167FEF8-8BC8-41BC-BF67-44C11845F283}"/>
              </a:ext>
            </a:extLst>
          </p:cNvPr>
          <p:cNvSpPr/>
          <p:nvPr/>
        </p:nvSpPr>
        <p:spPr>
          <a:xfrm>
            <a:off x="230774" y="126230"/>
            <a:ext cx="954354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Локація</a:t>
            </a:r>
            <a:r>
              <a:rPr lang="ru-RU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№  6  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Євген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Павлович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Гребінка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український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письменник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байкар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, педагог, </a:t>
            </a:r>
            <a:r>
              <a:rPr lang="ru-RU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видавець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народився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 2 лютого 1812 року на </a:t>
            </a:r>
            <a:r>
              <a:rPr lang="ru-RU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хуторі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Убіжище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 ( </a:t>
            </a:r>
            <a:r>
              <a:rPr lang="ru-RU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нині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 – село Мар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  <a:r>
              <a:rPr lang="uk-UA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янівка</a:t>
            </a:r>
            <a:r>
              <a:rPr lang="uk-UA" sz="1400" i="1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ru-RU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Пирятинськигого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повіту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Полтавської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губернії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Початкову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освіту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здобув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 у </a:t>
            </a:r>
            <a:r>
              <a:rPr lang="ru-RU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домашніх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умовах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. У 1825 – 1831 </a:t>
            </a:r>
            <a:r>
              <a:rPr lang="ru-RU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рр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Навчався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 у </a:t>
            </a:r>
            <a:r>
              <a:rPr lang="ru-RU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Ніжинській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гімназії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вищих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 наук. </a:t>
            </a:r>
            <a:endParaRPr lang="ru-UA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28592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2742803D-C69E-4D35-8032-B6D475C92DAE}"/>
              </a:ext>
            </a:extLst>
          </p:cNvPr>
          <p:cNvSpPr/>
          <p:nvPr/>
        </p:nvSpPr>
        <p:spPr>
          <a:xfrm>
            <a:off x="261852" y="108702"/>
            <a:ext cx="117676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Локація</a:t>
            </a:r>
            <a:r>
              <a:rPr lang="ru-RU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№  7  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Юрій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Федорович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Лисянський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мандрівник</a:t>
            </a:r>
            <a:r>
              <a:rPr lang="ru-RU" sz="15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навколосвітній</a:t>
            </a:r>
            <a:r>
              <a:rPr lang="ru-RU" sz="15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мореплавець</a:t>
            </a:r>
            <a:r>
              <a:rPr lang="ru-RU" sz="15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українського</a:t>
            </a:r>
            <a:r>
              <a:rPr lang="ru-RU" sz="1500" i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ru-UA" sz="15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46" name="Picture 2" descr="Пам'ятники - «Пам'ятник Юрію Лисянському» - вулиця Батюка, 8, Ніжин">
            <a:extLst>
              <a:ext uri="{FF2B5EF4-FFF2-40B4-BE49-F238E27FC236}">
                <a16:creationId xmlns:a16="http://schemas.microsoft.com/office/drawing/2014/main" id="{69E43C39-F171-4BD0-B68D-7413D3AC38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145696" y="1589444"/>
            <a:ext cx="3730028" cy="2528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Мореплавець народився у Ніжині: 12 квітня – день народження Юрія  Лисянського – Ніжин.City">
            <a:extLst>
              <a:ext uri="{FF2B5EF4-FFF2-40B4-BE49-F238E27FC236}">
                <a16:creationId xmlns:a16="http://schemas.microsoft.com/office/drawing/2014/main" id="{EC8E1896-3B44-404E-8F14-046922E374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52" y="1608445"/>
            <a:ext cx="3488925" cy="2509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Мореплавець народився у Ніжині: 12 квітня – день народження Юрія  Лисянського – Ніжин.City">
            <a:extLst>
              <a:ext uri="{FF2B5EF4-FFF2-40B4-BE49-F238E27FC236}">
                <a16:creationId xmlns:a16="http://schemas.microsoft.com/office/drawing/2014/main" id="{5850EC98-368A-4DED-831F-6EA0CD2F36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1029" y="4202023"/>
            <a:ext cx="3418754" cy="2500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B732731-57E9-4ADB-AAC7-D532AAB914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851" y="4182227"/>
            <a:ext cx="3858341" cy="2550253"/>
          </a:xfrm>
          <a:prstGeom prst="rect">
            <a:avLst/>
          </a:prstGeom>
        </p:spPr>
      </p:pic>
      <p:pic>
        <p:nvPicPr>
          <p:cNvPr id="3074" name="Picture 2" descr="Лисянський Юрій Федорович — Вікіпедія">
            <a:extLst>
              <a:ext uri="{FF2B5EF4-FFF2-40B4-BE49-F238E27FC236}">
                <a16:creationId xmlns:a16="http://schemas.microsoft.com/office/drawing/2014/main" id="{EA2EF0DF-2707-4D44-A2AF-30E895A35C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513" y="1617092"/>
            <a:ext cx="2118161" cy="2509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EDCA4FB-41DE-4D46-81E5-5F1FD6934C6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7993" y="2585545"/>
            <a:ext cx="1532257" cy="1532257"/>
          </a:xfrm>
          <a:prstGeom prst="rect">
            <a:avLst/>
          </a:prstGeom>
        </p:spPr>
      </p:pic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23131195-D6A6-44D1-A486-EBE838049148}"/>
              </a:ext>
            </a:extLst>
          </p:cNvPr>
          <p:cNvSpPr/>
          <p:nvPr/>
        </p:nvSpPr>
        <p:spPr>
          <a:xfrm>
            <a:off x="212154" y="492730"/>
            <a:ext cx="11867085" cy="13093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uk-UA" sz="1500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походження, нащадок шляхетного козацького роду гербу «Лис» на британській та російській морській службі, географ, океанограф, етнограф, засновник наукової океанографії Російської імперії, капітан 1-го рангу (1809 рік). </a:t>
            </a:r>
            <a:r>
              <a:rPr lang="uk-UA" sz="1500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Народився  дослідник 1(12) квітня 1773 року в полковому місті Ніжині, в родині священика ніжинської церкви святого Іоанна Богослова Федора Герасимовича </a:t>
            </a:r>
            <a:r>
              <a:rPr lang="uk-UA" sz="1500" i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Герасимовського</a:t>
            </a:r>
            <a:r>
              <a:rPr lang="uk-UA" sz="1500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uk-UA" sz="1500" i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Лисянського</a:t>
            </a:r>
            <a:r>
              <a:rPr lang="uk-UA" sz="1500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та його дружини Фотини Йосипівни (з шляхетського роду Якубовських). </a:t>
            </a:r>
            <a:endParaRPr lang="uk-UA" sz="1500" i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E810C1D4-B1C9-498E-8335-805B6D4F15B3}"/>
              </a:ext>
            </a:extLst>
          </p:cNvPr>
          <p:cNvSpPr/>
          <p:nvPr/>
        </p:nvSpPr>
        <p:spPr>
          <a:xfrm>
            <a:off x="6145696" y="3840803"/>
            <a:ext cx="165141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https://surl.li/mjvplu</a:t>
            </a:r>
            <a:endParaRPr lang="uk-UA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57EA5995-E416-432D-91C3-DEB17506D770}"/>
              </a:ext>
            </a:extLst>
          </p:cNvPr>
          <p:cNvSpPr/>
          <p:nvPr/>
        </p:nvSpPr>
        <p:spPr>
          <a:xfrm>
            <a:off x="261851" y="4190875"/>
            <a:ext cx="165141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https://surl.li/mjvplu</a:t>
            </a:r>
            <a:endParaRPr lang="uk-UA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6825431-29F7-4157-BDA8-AF9C097D8F1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9411" y="4171907"/>
            <a:ext cx="3842399" cy="2560574"/>
          </a:xfrm>
          <a:prstGeom prst="rect">
            <a:avLst/>
          </a:prstGeom>
        </p:spPr>
      </p:pic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79980E44-4F03-46AB-A6AA-1E0B233F00A6}"/>
              </a:ext>
            </a:extLst>
          </p:cNvPr>
          <p:cNvSpPr/>
          <p:nvPr/>
        </p:nvSpPr>
        <p:spPr>
          <a:xfrm>
            <a:off x="6359296" y="6425366"/>
            <a:ext cx="165141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https://surl.li/mjvplu</a:t>
            </a:r>
            <a:endParaRPr lang="uk-UA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755E9A13-6AD5-415B-8044-43F3AAA7EDEA}"/>
              </a:ext>
            </a:extLst>
          </p:cNvPr>
          <p:cNvSpPr/>
          <p:nvPr/>
        </p:nvSpPr>
        <p:spPr>
          <a:xfrm>
            <a:off x="2468778" y="3840802"/>
            <a:ext cx="165141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https://surl.li/mjvplu</a:t>
            </a:r>
            <a:endParaRPr lang="uk-UA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899E97C7-EB5E-4650-B54E-57B81BD43CEB}"/>
              </a:ext>
            </a:extLst>
          </p:cNvPr>
          <p:cNvSpPr/>
          <p:nvPr/>
        </p:nvSpPr>
        <p:spPr>
          <a:xfrm>
            <a:off x="2468778" y="6420927"/>
            <a:ext cx="165141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https://surl.li/mjvplu</a:t>
            </a:r>
            <a:endParaRPr lang="uk-UA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18015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Ніжин: 10 місць, які повідають про історію і дух міста">
            <a:extLst>
              <a:ext uri="{FF2B5EF4-FFF2-40B4-BE49-F238E27FC236}">
                <a16:creationId xmlns:a16="http://schemas.microsoft.com/office/drawing/2014/main" id="{5F05BBD4-7A9B-40FD-9E9E-A18FC92ABF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839" y="1364375"/>
            <a:ext cx="4760522" cy="3005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724D3A96-4EF9-44CD-9DEE-FF06E44A0BEA}"/>
              </a:ext>
            </a:extLst>
          </p:cNvPr>
          <p:cNvSpPr/>
          <p:nvPr/>
        </p:nvSpPr>
        <p:spPr>
          <a:xfrm>
            <a:off x="357243" y="3753842"/>
            <a:ext cx="428142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Ніжинський</a:t>
            </a:r>
            <a:r>
              <a: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краєзнавчий</a:t>
            </a:r>
            <a:r>
              <a: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музей </a:t>
            </a:r>
            <a:r>
              <a:rPr lang="ru-RU" sz="1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імені</a:t>
            </a:r>
            <a:r>
              <a: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Івана</a:t>
            </a:r>
            <a:r>
              <a: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Спаського</a:t>
            </a:r>
            <a:endParaRPr lang="ru-RU" sz="1200" b="1" i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9A5E62B-F767-4BC7-BF6E-3D2ED35652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4548" y="1364375"/>
            <a:ext cx="2548497" cy="300508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00BE4A0-E59D-4A46-B4C9-6B57AFC0B7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3131" y="4525301"/>
            <a:ext cx="6119828" cy="2013602"/>
          </a:xfrm>
          <a:prstGeom prst="rect">
            <a:avLst/>
          </a:prstGeom>
        </p:spPr>
      </p:pic>
      <p:pic>
        <p:nvPicPr>
          <p:cNvPr id="5122" name="Picture 2" descr="Ніжинський музейник, учений-нумізмат Іван Спаський │ Рубрика &quot;Цей день в  історії&quot;">
            <a:extLst>
              <a:ext uri="{FF2B5EF4-FFF2-40B4-BE49-F238E27FC236}">
                <a16:creationId xmlns:a16="http://schemas.microsoft.com/office/drawing/2014/main" id="{1618BC8C-2C78-4E01-873E-08BF588881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155" y="4120881"/>
            <a:ext cx="3709686" cy="2418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F74B6B-0CC6-4D24-B86F-E3EA73A8B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22" y="0"/>
            <a:ext cx="11745756" cy="1619003"/>
          </a:xfrm>
        </p:spPr>
        <p:txBody>
          <a:bodyPr>
            <a:normAutofit fontScale="90000"/>
          </a:bodyPr>
          <a:lstStyle/>
          <a:p>
            <a:pPr lvl="0">
              <a:lnSpc>
                <a:spcPct val="107000"/>
              </a:lnSpc>
              <a:spcBef>
                <a:spcPts val="0"/>
              </a:spcBef>
            </a:pPr>
            <a:r>
              <a:rPr lang="uk-UA" sz="2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Локація </a:t>
            </a:r>
            <a:r>
              <a:rPr lang="ru-RU" sz="2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№</a:t>
            </a:r>
            <a:r>
              <a:rPr lang="uk-UA" sz="2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8  </a:t>
            </a:r>
            <a:r>
              <a:rPr lang="uk-UA" sz="2700" b="1" dirty="0">
                <a:latin typeface="Arial" panose="020B0604020202020204" pitchFamily="34" charset="0"/>
                <a:cs typeface="Arial" panose="020B0604020202020204" pitchFamily="34" charset="0"/>
              </a:rPr>
              <a:t>Іван Георгійович Спаський – </a:t>
            </a:r>
            <a:r>
              <a:rPr lang="uk-UA" sz="1700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український історик, мистецтвознавець і музейник, засновник наукової нумізматичної школи,  </a:t>
            </a:r>
            <a:r>
              <a:rPr lang="uk-UA" sz="1700" i="1" dirty="0">
                <a:latin typeface="Arial" panose="020B0604020202020204" pitchFamily="34" charset="0"/>
                <a:cs typeface="Arial" panose="020B0604020202020204" pitchFamily="34" charset="0"/>
              </a:rPr>
              <a:t>народився 24 лютого(8 березня) 1904 р., в Ніжині Чернігівської губернії </a:t>
            </a:r>
            <a:r>
              <a:rPr lang="uk-UA" sz="1700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родині священика ніжинського Миколаївського собору протоієрея Георгія (Юрія) Спаського. Навчався з 1914 р. у Ніжинській класичній гімназії при Історико-філологічному інституті, в 1921 р. — у Ніжинський інститут народної освіти. </a:t>
            </a:r>
            <a:br>
              <a:rPr lang="uk-UA" sz="17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UA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2CABE64-3EE0-410E-8B64-876A130173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5701" y="1364375"/>
            <a:ext cx="2166343" cy="301404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C43C290-F564-43EB-96AB-5E9F1910357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2471" y="1141906"/>
            <a:ext cx="1768867" cy="1768867"/>
          </a:xfrm>
          <a:prstGeom prst="rect">
            <a:avLst/>
          </a:prstGeom>
        </p:spPr>
      </p:pic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D3FB1246-5D31-4471-A1EB-02EA3E7519A7}"/>
              </a:ext>
            </a:extLst>
          </p:cNvPr>
          <p:cNvSpPr/>
          <p:nvPr/>
        </p:nvSpPr>
        <p:spPr>
          <a:xfrm>
            <a:off x="8015701" y="4048765"/>
            <a:ext cx="171874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https://surl.li/enwaxp</a:t>
            </a:r>
            <a:endParaRPr lang="uk-UA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4BDB1B3D-03C1-4B4F-AAA4-2D94B82248ED}"/>
              </a:ext>
            </a:extLst>
          </p:cNvPr>
          <p:cNvSpPr/>
          <p:nvPr/>
        </p:nvSpPr>
        <p:spPr>
          <a:xfrm>
            <a:off x="2723101" y="6174116"/>
            <a:ext cx="171874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https://surl.li/enwaxp</a:t>
            </a:r>
            <a:endParaRPr lang="uk-UA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7081F192-DD0D-49E1-8D94-1256DAB8144B}"/>
              </a:ext>
            </a:extLst>
          </p:cNvPr>
          <p:cNvSpPr/>
          <p:nvPr/>
        </p:nvSpPr>
        <p:spPr>
          <a:xfrm>
            <a:off x="8994219" y="6261904"/>
            <a:ext cx="171874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https://surl.li/enwaxp</a:t>
            </a:r>
            <a:endParaRPr lang="uk-UA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A5D59849-3D70-4FA9-AF0A-38B604686600}"/>
              </a:ext>
            </a:extLst>
          </p:cNvPr>
          <p:cNvSpPr/>
          <p:nvPr/>
        </p:nvSpPr>
        <p:spPr>
          <a:xfrm>
            <a:off x="223122" y="1372811"/>
            <a:ext cx="167706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https://surl.li/blexdw</a:t>
            </a:r>
            <a:endParaRPr kumimoji="0" lang="uk-UA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49699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0789095-B169-4C8C-A735-31FEC1C9AA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3138" y="97654"/>
            <a:ext cx="4434767" cy="665381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47690C4-65FE-4E7D-841D-242082BEA47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349" r="33252"/>
          <a:stretch/>
        </p:blipFill>
        <p:spPr>
          <a:xfrm>
            <a:off x="96937" y="4447713"/>
            <a:ext cx="3118631" cy="230375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07F02C8-61AB-4FE8-8779-2EC38358578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672"/>
          <a:stretch/>
        </p:blipFill>
        <p:spPr>
          <a:xfrm>
            <a:off x="3255534" y="2382012"/>
            <a:ext cx="4262155" cy="4369456"/>
          </a:xfrm>
          <a:prstGeom prst="rect">
            <a:avLst/>
          </a:prstGeom>
        </p:spPr>
      </p:pic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8B739386-6851-4665-A374-F4B66511679C}"/>
              </a:ext>
            </a:extLst>
          </p:cNvPr>
          <p:cNvSpPr/>
          <p:nvPr/>
        </p:nvSpPr>
        <p:spPr>
          <a:xfrm>
            <a:off x="5546509" y="4162352"/>
            <a:ext cx="22786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Бій</a:t>
            </a:r>
            <a:r>
              <a:rPr lang="ru-RU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Богуна</a:t>
            </a:r>
            <a:r>
              <a:rPr lang="ru-RU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з </a:t>
            </a:r>
            <a:r>
              <a:rPr lang="ru-RU" sz="1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Чарнецьким</a:t>
            </a:r>
            <a:r>
              <a:rPr lang="ru-RU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під</a:t>
            </a:r>
            <a:r>
              <a:rPr lang="ru-RU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Монастирищем</a:t>
            </a:r>
            <a:r>
              <a:rPr lang="ru-RU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в 1653 </a:t>
            </a:r>
            <a:r>
              <a:rPr lang="ru-RU" sz="1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році</a:t>
            </a:r>
            <a:r>
              <a:rPr lang="ru-RU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endParaRPr lang="uk-UA" sz="1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27A77626-05E0-4640-B118-0D51898AC98E}"/>
              </a:ext>
            </a:extLst>
          </p:cNvPr>
          <p:cNvSpPr/>
          <p:nvPr/>
        </p:nvSpPr>
        <p:spPr>
          <a:xfrm>
            <a:off x="3412474" y="4156675"/>
            <a:ext cx="23408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Бій</a:t>
            </a:r>
            <a:r>
              <a:rPr lang="ru-RU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Максима Кривоноса з </a:t>
            </a:r>
            <a:r>
              <a:rPr lang="ru-RU" sz="1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Яремою</a:t>
            </a:r>
            <a:r>
              <a:rPr lang="ru-RU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Вишневецьким</a:t>
            </a:r>
            <a:r>
              <a:rPr lang="ru-RU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uk-UA" sz="1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F7B24601-D5B8-432F-AC8C-C99C5CB5EAC0}"/>
              </a:ext>
            </a:extLst>
          </p:cNvPr>
          <p:cNvSpPr/>
          <p:nvPr/>
        </p:nvSpPr>
        <p:spPr>
          <a:xfrm>
            <a:off x="3439758" y="6418178"/>
            <a:ext cx="110479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«Сад у влітку»</a:t>
            </a:r>
            <a:endParaRPr lang="uk-UA" sz="1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65A194CD-C934-4519-B6DC-D709322C3035}"/>
              </a:ext>
            </a:extLst>
          </p:cNvPr>
          <p:cNvSpPr/>
          <p:nvPr/>
        </p:nvSpPr>
        <p:spPr>
          <a:xfrm>
            <a:off x="1389473" y="6399422"/>
            <a:ext cx="165942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https://surl.li/fyaudq</a:t>
            </a:r>
            <a:endParaRPr lang="uk-UA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7F542528-9106-41D5-8BC0-3EE0F2EF9183}"/>
              </a:ext>
            </a:extLst>
          </p:cNvPr>
          <p:cNvSpPr/>
          <p:nvPr/>
        </p:nvSpPr>
        <p:spPr>
          <a:xfrm>
            <a:off x="2072888" y="4562462"/>
            <a:ext cx="165942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https://surl.li/fyaudq</a:t>
            </a:r>
            <a:endParaRPr lang="uk-UA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26F5093B-1A61-4324-B8EA-46B165053A38}"/>
              </a:ext>
            </a:extLst>
          </p:cNvPr>
          <p:cNvSpPr/>
          <p:nvPr/>
        </p:nvSpPr>
        <p:spPr>
          <a:xfrm>
            <a:off x="7613138" y="6426913"/>
            <a:ext cx="165942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https://surl.li/fyaudq</a:t>
            </a:r>
            <a:endParaRPr lang="uk-UA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9EA5657B-CA78-43F0-94DF-BB48F0AD4247}"/>
              </a:ext>
            </a:extLst>
          </p:cNvPr>
          <p:cNvSpPr/>
          <p:nvPr/>
        </p:nvSpPr>
        <p:spPr>
          <a:xfrm>
            <a:off x="10388476" y="107869"/>
            <a:ext cx="165942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https://surl.li/fyaudq</a:t>
            </a:r>
            <a:endParaRPr lang="uk-UA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9C8E69EC-5E9E-4E38-8B10-8DD7BAADF251}"/>
              </a:ext>
            </a:extLst>
          </p:cNvPr>
          <p:cNvSpPr/>
          <p:nvPr/>
        </p:nvSpPr>
        <p:spPr>
          <a:xfrm>
            <a:off x="10001043" y="4170714"/>
            <a:ext cx="165942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https://surl.li/fyaudq</a:t>
            </a:r>
            <a:endParaRPr lang="uk-UA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CDF9EE40-CAE7-475F-9D48-2D5C8FD038D8}"/>
              </a:ext>
            </a:extLst>
          </p:cNvPr>
          <p:cNvSpPr/>
          <p:nvPr/>
        </p:nvSpPr>
        <p:spPr>
          <a:xfrm>
            <a:off x="5747736" y="4677238"/>
            <a:ext cx="195808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https://surl.li/dnabcx</a:t>
            </a:r>
            <a:endParaRPr lang="uk-UA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DCFB956-85C8-4DF8-BB3E-60ECB4E58E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47215" y="3030995"/>
            <a:ext cx="1444877" cy="1444877"/>
          </a:xfrm>
          <a:prstGeom prst="rect">
            <a:avLst/>
          </a:prstGeom>
        </p:spPr>
      </p:pic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F55B1051-2E2C-4F62-802C-EA4916CFC590}"/>
              </a:ext>
            </a:extLst>
          </p:cNvPr>
          <p:cNvSpPr/>
          <p:nvPr/>
        </p:nvSpPr>
        <p:spPr>
          <a:xfrm>
            <a:off x="9902457" y="1751550"/>
            <a:ext cx="18565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Микола Самокиш у </a:t>
            </a:r>
            <a:r>
              <a:rPr lang="ru-RU" sz="1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студії</a:t>
            </a:r>
            <a:r>
              <a:rPr lang="ru-RU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, </a:t>
            </a:r>
          </a:p>
          <a:p>
            <a:pPr algn="ctr"/>
            <a:r>
              <a:rPr lang="ru-RU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1930-их </a:t>
            </a:r>
            <a:r>
              <a:rPr lang="ru-RU" sz="1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рр</a:t>
            </a:r>
            <a:r>
              <a:rPr lang="ru-RU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.</a:t>
            </a:r>
            <a:endParaRPr lang="uk-UA" sz="1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CF1F4059-6C30-4724-82BE-C9D01082D7E8}"/>
              </a:ext>
            </a:extLst>
          </p:cNvPr>
          <p:cNvSpPr/>
          <p:nvPr/>
        </p:nvSpPr>
        <p:spPr>
          <a:xfrm>
            <a:off x="7930008" y="4057044"/>
            <a:ext cx="200247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професор</a:t>
            </a:r>
            <a:r>
              <a:rPr lang="ru-RU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Микола Самокиш </a:t>
            </a:r>
          </a:p>
          <a:p>
            <a:pPr algn="ctr"/>
            <a:r>
              <a:rPr lang="ru-RU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(</a:t>
            </a:r>
            <a:r>
              <a:rPr lang="ru-RU" sz="1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сидить</a:t>
            </a:r>
            <a:r>
              <a:rPr lang="ru-RU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ru-RU" sz="1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зправа</a:t>
            </a:r>
            <a:r>
              <a:rPr lang="ru-RU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) </a:t>
            </a:r>
            <a:endParaRPr lang="uk-UA" sz="1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1340B1DA-38CC-46CE-8704-3F0F8FA8F8AA}"/>
              </a:ext>
            </a:extLst>
          </p:cNvPr>
          <p:cNvSpPr/>
          <p:nvPr/>
        </p:nvSpPr>
        <p:spPr>
          <a:xfrm>
            <a:off x="144095" y="66699"/>
            <a:ext cx="7561723" cy="26622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1200"/>
              </a:spcAft>
            </a:pPr>
            <a:r>
              <a:rPr lang="uk-UA" sz="2000" b="1" dirty="0">
                <a:solidFill>
                  <a:srgbClr val="C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Локація </a:t>
            </a:r>
            <a:r>
              <a:rPr lang="ru-RU" sz="2000" b="1" dirty="0">
                <a:solidFill>
                  <a:srgbClr val="C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№</a:t>
            </a:r>
            <a:r>
              <a:rPr lang="uk-UA" sz="2000" b="1" dirty="0">
                <a:solidFill>
                  <a:srgbClr val="C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9  </a:t>
            </a:r>
            <a:r>
              <a:rPr lang="uk-UA" sz="2400" b="1" dirty="0">
                <a:solidFill>
                  <a:prstClr val="black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Микола Семенович </a:t>
            </a:r>
            <a:r>
              <a:rPr lang="uk-UA" sz="2400" b="1" dirty="0" err="1">
                <a:solidFill>
                  <a:prstClr val="black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Самокиш</a:t>
            </a:r>
            <a:r>
              <a:rPr lang="uk-UA" sz="2400" b="1" dirty="0">
                <a:solidFill>
                  <a:prstClr val="black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– </a:t>
            </a:r>
            <a:r>
              <a:rPr lang="uk-UA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український та радянський художник-баталіст, майстер анімалістичного жанру, графік і педагог. Народився 25 жовтня 1860 у Ніжині на Чернігівщині в бідній сім'ї «Ніжинської поштової контори з дворян листоноші» Семена Захаровича </a:t>
            </a:r>
            <a:r>
              <a:rPr lang="uk-UA" sz="1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Самокиша</a:t>
            </a:r>
            <a:r>
              <a:rPr lang="uk-UA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і Марії Дмитрівни. Микола був нащадком козаків, як по лінії батька, так і матері.</a:t>
            </a:r>
            <a:r>
              <a:rPr lang="uk-UA" sz="1400" i="1" dirty="0">
                <a:solidFill>
                  <a:srgbClr val="2021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Твори  митця відзначаються динамічністю композиції, досконалим малюнком, стриманим колоритом. Біографія </a:t>
            </a:r>
            <a:r>
              <a:rPr lang="uk-UA" sz="1400" i="1" dirty="0" err="1">
                <a:solidFill>
                  <a:srgbClr val="2021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Самокиша</a:t>
            </a:r>
            <a:r>
              <a:rPr lang="uk-UA" sz="1400" i="1" dirty="0">
                <a:solidFill>
                  <a:srgbClr val="2021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1930 р. назвала його «блискучим ілюстратором» і «найкращим баталістом України» і художника називали «поетом коней». Він створив понад 11 тисяч картин, малюнків, офортів переважно на батальні та мисливські сюжети. Як педагог, </a:t>
            </a:r>
            <a:r>
              <a:rPr lang="uk-UA" sz="1400" i="1" dirty="0" err="1">
                <a:solidFill>
                  <a:srgbClr val="2021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Самокиш</a:t>
            </a:r>
            <a:r>
              <a:rPr lang="uk-UA" sz="1400" i="1" dirty="0">
                <a:solidFill>
                  <a:srgbClr val="2021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збагатив своїм напрацюванням теорію і практику української мистецької освіти.</a:t>
            </a:r>
            <a:r>
              <a:rPr lang="uk-UA" sz="1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lang="uk-UA" sz="1400" i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01657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33ED575-E557-41FC-B794-92495EE74150}"/>
              </a:ext>
            </a:extLst>
          </p:cNvPr>
          <p:cNvSpPr txBox="1"/>
          <p:nvPr/>
        </p:nvSpPr>
        <p:spPr>
          <a:xfrm>
            <a:off x="4198620" y="566928"/>
            <a:ext cx="22844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Висновки</a:t>
            </a:r>
            <a:endParaRPr lang="ru-UA" sz="2800" b="1" dirty="0">
              <a:solidFill>
                <a:srgbClr val="A500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29919B4-8533-4D23-836D-7C14A3430C01}"/>
              </a:ext>
            </a:extLst>
          </p:cNvPr>
          <p:cNvSpPr txBox="1"/>
          <p:nvPr/>
        </p:nvSpPr>
        <p:spPr>
          <a:xfrm>
            <a:off x="679269" y="1254034"/>
            <a:ext cx="1092384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Дослідження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спрямоване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комплексне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вивчення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культурної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спадщини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Ніжина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через призму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його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архітектурних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пам’яток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знакових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історичних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постатей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 У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ході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роботи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було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проаналізовано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історичні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джерела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визначено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ключові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культурні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осередки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діячів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які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формували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інтелектуальний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і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мистецький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простір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міста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algn="just">
              <a:lnSpc>
                <a:spcPct val="150000"/>
              </a:lnSpc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>
              <a:lnSpc>
                <a:spcPct val="150000"/>
              </a:lnSpc>
            </a:pP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У </a:t>
            </a:r>
            <a:r>
              <a:rPr lang="ru-RU" dirty="0" err="1">
                <a:solidFill>
                  <a:prstClr val="black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результаті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дослідження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розроблено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концепцію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екскурсійного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маршруту «</a:t>
            </a:r>
            <a:r>
              <a:rPr lang="ru-RU" dirty="0" err="1">
                <a:solidFill>
                  <a:prstClr val="black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Ніжин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культурний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:</a:t>
            </a:r>
            <a:r>
              <a:rPr lang="ru-RU" b="1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uk-UA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історія у </a:t>
            </a:r>
            <a:r>
              <a:rPr lang="uk-UA" dirty="0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пам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'</a:t>
            </a:r>
            <a:r>
              <a:rPr lang="uk-UA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ятках і постатях»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, </a:t>
            </a:r>
            <a:r>
              <a:rPr lang="ru-RU" dirty="0" err="1">
                <a:solidFill>
                  <a:prstClr val="black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який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охоплює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ключові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пам’ятки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та </a:t>
            </a:r>
            <a:r>
              <a:rPr lang="ru-RU" dirty="0" err="1">
                <a:solidFill>
                  <a:prstClr val="black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місця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, </a:t>
            </a:r>
            <a:r>
              <a:rPr lang="ru-RU" dirty="0" err="1">
                <a:solidFill>
                  <a:prstClr val="black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пов’язані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з </a:t>
            </a:r>
            <a:r>
              <a:rPr lang="ru-RU" dirty="0" err="1">
                <a:solidFill>
                  <a:prstClr val="black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видатними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особистостями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міста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. </a:t>
            </a:r>
            <a:r>
              <a:rPr lang="ru-RU" dirty="0" err="1">
                <a:solidFill>
                  <a:prstClr val="black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Такий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маршрут </a:t>
            </a:r>
            <a:r>
              <a:rPr lang="ru-RU" dirty="0" err="1">
                <a:solidFill>
                  <a:prstClr val="black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може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бути </a:t>
            </a:r>
            <a:r>
              <a:rPr lang="ru-RU" dirty="0" err="1">
                <a:solidFill>
                  <a:prstClr val="black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використаний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у </a:t>
            </a:r>
            <a:r>
              <a:rPr lang="ru-RU" dirty="0" err="1">
                <a:solidFill>
                  <a:prstClr val="black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шкільному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курсі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краєзнавства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, </a:t>
            </a:r>
            <a:r>
              <a:rPr lang="ru-RU" dirty="0" err="1">
                <a:solidFill>
                  <a:prstClr val="black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туристичних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заходах і як </a:t>
            </a:r>
            <a:r>
              <a:rPr lang="ru-RU" dirty="0" err="1">
                <a:solidFill>
                  <a:prstClr val="black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елемент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патріотичного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виховання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. </a:t>
            </a:r>
            <a:r>
              <a:rPr lang="ru-RU" dirty="0" err="1">
                <a:solidFill>
                  <a:prstClr val="black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Він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сприятиме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популяризації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культурної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спадщини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Ніжина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, </a:t>
            </a:r>
            <a:r>
              <a:rPr lang="ru-RU" dirty="0" err="1">
                <a:solidFill>
                  <a:prstClr val="black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збереженню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історичної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пам’яті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та </a:t>
            </a:r>
            <a:r>
              <a:rPr lang="ru-RU" dirty="0" err="1">
                <a:solidFill>
                  <a:prstClr val="black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розвитку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туристичної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інфраструктури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міста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79766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419192-9D8B-4743-97CA-434DF31EADC5}"/>
              </a:ext>
            </a:extLst>
          </p:cNvPr>
          <p:cNvSpPr txBox="1">
            <a:spLocks/>
          </p:cNvSpPr>
          <p:nvPr/>
        </p:nvSpPr>
        <p:spPr>
          <a:xfrm>
            <a:off x="1953087" y="279400"/>
            <a:ext cx="7696940" cy="383399"/>
          </a:xfrm>
          <a:prstGeom prst="rect">
            <a:avLst/>
          </a:prstGeom>
        </p:spPr>
        <p:txBody>
          <a:bodyPr vert="horz" lIns="60960" tIns="30480" rIns="60960" bIns="3048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09630"/>
            <a:r>
              <a:rPr lang="uk-UA" sz="2800" b="1" dirty="0">
                <a:solidFill>
                  <a:srgbClr val="A50021"/>
                </a:solidFill>
                <a:latin typeface="Arial" pitchFamily="34" charset="0"/>
                <a:cs typeface="Arial" pitchFamily="34" charset="0"/>
              </a:rPr>
              <a:t>Список  використаних  джерел</a:t>
            </a:r>
            <a:endParaRPr lang="ru-RU" sz="2800" b="1" dirty="0">
              <a:solidFill>
                <a:srgbClr val="A5002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5B2ED4D8-318B-414B-9CBA-14767102DC0B}"/>
              </a:ext>
            </a:extLst>
          </p:cNvPr>
          <p:cNvSpPr/>
          <p:nvPr/>
        </p:nvSpPr>
        <p:spPr>
          <a:xfrm>
            <a:off x="406400" y="714516"/>
            <a:ext cx="11430000" cy="5870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09630">
              <a:lnSpc>
                <a:spcPct val="107000"/>
              </a:lnSpc>
              <a:spcAft>
                <a:spcPts val="80"/>
              </a:spcAft>
              <a:buSzPts val="1200"/>
              <a:tabLst>
                <a:tab pos="304815" algn="l"/>
              </a:tabLst>
            </a:pPr>
            <a:r>
              <a:rPr lang="uk-UA" sz="15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1. </a:t>
            </a:r>
            <a:r>
              <a:rPr lang="uk-UA" sz="15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Вечерський</a:t>
            </a:r>
            <a:r>
              <a:rPr lang="uk-UA" sz="15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В. Пам’ятки архітектури й містобудування Лівобережної України: Виявлення, дослідження, фіксація. Київ: Видавничий дім А.С.С., 2005. С. 138–140.</a:t>
            </a:r>
          </a:p>
          <a:p>
            <a:pPr algn="just" defTabSz="609630">
              <a:lnSpc>
                <a:spcPct val="107000"/>
              </a:lnSpc>
              <a:spcAft>
                <a:spcPts val="80"/>
              </a:spcAft>
              <a:buSzPts val="1200"/>
              <a:tabLst>
                <a:tab pos="304815" algn="l"/>
              </a:tabLst>
            </a:pPr>
            <a:r>
              <a:rPr lang="uk-UA" sz="1500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2. </a:t>
            </a:r>
            <a:r>
              <a:rPr lang="uk-UA" sz="15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Гончарова К. Реставрація архітектурних пам’яток Ніжина в контексті формування реставраційної методики в Україні у другій половині ХХ ст. // Ніжинська старовина. 2013. </a:t>
            </a:r>
            <a:r>
              <a:rPr lang="uk-UA" sz="15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Вип</a:t>
            </a:r>
            <a:r>
              <a:rPr lang="uk-UA" sz="15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15 (18). С. 61–69.</a:t>
            </a:r>
            <a:endParaRPr lang="uk-UA" sz="1500" dirty="0">
              <a:solidFill>
                <a:prstClr val="black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 defTabSz="609630">
              <a:lnSpc>
                <a:spcPct val="107000"/>
              </a:lnSpc>
              <a:spcAft>
                <a:spcPts val="80"/>
              </a:spcAft>
              <a:buSzPts val="1200"/>
              <a:tabLst>
                <a:tab pos="304815" algn="l"/>
              </a:tabLst>
            </a:pPr>
            <a:r>
              <a:rPr lang="ru-RU" sz="15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3. </a:t>
            </a:r>
            <a:r>
              <a:rPr lang="ru-RU" sz="15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Державний</a:t>
            </a:r>
            <a:r>
              <a:rPr lang="ru-RU" sz="15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5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реєстр</a:t>
            </a:r>
            <a:r>
              <a:rPr lang="ru-RU" sz="15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5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національного</a:t>
            </a:r>
            <a:r>
              <a:rPr lang="ru-RU" sz="15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культурного </a:t>
            </a:r>
            <a:r>
              <a:rPr lang="ru-RU" sz="15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надбання</a:t>
            </a:r>
            <a:r>
              <a:rPr lang="ru-RU" sz="15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lang="ru-RU" sz="15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пам’ятки</a:t>
            </a:r>
            <a:r>
              <a:rPr lang="ru-RU" sz="15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5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містобудування</a:t>
            </a:r>
            <a:r>
              <a:rPr lang="ru-RU" sz="15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і </a:t>
            </a:r>
            <a:r>
              <a:rPr lang="ru-RU" sz="15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архітектури</a:t>
            </a:r>
            <a:r>
              <a:rPr lang="ru-RU" sz="15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5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України</a:t>
            </a:r>
            <a:r>
              <a:rPr lang="ru-RU" sz="15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(проект). – </a:t>
            </a:r>
            <a:r>
              <a:rPr lang="ru-RU" sz="15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Пам’ятки</a:t>
            </a:r>
            <a:r>
              <a:rPr lang="ru-RU" sz="15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5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України</a:t>
            </a:r>
            <a:r>
              <a:rPr lang="ru-RU" sz="15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1999 р., № 2-3.</a:t>
            </a:r>
            <a:endParaRPr lang="uk-UA" sz="1500" dirty="0">
              <a:solidFill>
                <a:prstClr val="black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 defTabSz="609630">
              <a:lnSpc>
                <a:spcPct val="107000"/>
              </a:lnSpc>
              <a:spcAft>
                <a:spcPts val="80"/>
              </a:spcAft>
              <a:buSzPts val="1200"/>
              <a:tabLst>
                <a:tab pos="304815" algn="l"/>
              </a:tabLst>
            </a:pPr>
            <a:r>
              <a:rPr lang="ru-RU" sz="15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4. </a:t>
            </a:r>
            <a:r>
              <a:rPr lang="ru-RU" sz="15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Історія</a:t>
            </a:r>
            <a:r>
              <a:rPr lang="ru-RU" sz="15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5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Ніжина</a:t>
            </a:r>
            <a:r>
              <a:rPr lang="ru-RU" sz="15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5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мовою</a:t>
            </a:r>
            <a:r>
              <a:rPr lang="ru-RU" sz="15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дат/</a:t>
            </a:r>
            <a:r>
              <a:rPr lang="ru-RU" sz="15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упоряд</a:t>
            </a:r>
            <a:r>
              <a:rPr lang="ru-RU" sz="15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М. Шкуро; </a:t>
            </a:r>
            <a:r>
              <a:rPr lang="ru-RU" sz="15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Ніжинське</a:t>
            </a:r>
            <a:r>
              <a:rPr lang="ru-RU" sz="15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5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товариство</a:t>
            </a:r>
            <a:r>
              <a:rPr lang="ru-RU" sz="15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5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української</a:t>
            </a:r>
            <a:r>
              <a:rPr lang="ru-RU" sz="15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5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мови</a:t>
            </a:r>
            <a:r>
              <a:rPr lang="ru-RU" sz="15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5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ім</a:t>
            </a:r>
            <a:r>
              <a:rPr lang="ru-RU" sz="15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Тараса Шевченка "</a:t>
            </a:r>
            <a:r>
              <a:rPr lang="ru-RU" sz="15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Просвіта</a:t>
            </a:r>
            <a:r>
              <a:rPr lang="ru-RU" sz="15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". –  </a:t>
            </a:r>
            <a:r>
              <a:rPr lang="ru-RU" sz="15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Ніжин</a:t>
            </a:r>
            <a:r>
              <a:rPr lang="ru-RU" sz="15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1993. – 15 с.</a:t>
            </a:r>
            <a:endParaRPr lang="uk-UA" sz="1500" dirty="0">
              <a:solidFill>
                <a:prstClr val="black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 defTabSz="609630">
              <a:lnSpc>
                <a:spcPct val="107000"/>
              </a:lnSpc>
              <a:spcAft>
                <a:spcPts val="80"/>
              </a:spcAft>
              <a:buSzPts val="1200"/>
              <a:tabLst>
                <a:tab pos="304815" algn="l"/>
              </a:tabLst>
            </a:pPr>
            <a:r>
              <a:rPr lang="uk-UA" sz="1500" dirty="0">
                <a:solidFill>
                  <a:srgbClr val="231F2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5. Зозуля С., Морозов О. Деякі аспекти формування </a:t>
            </a:r>
            <a:r>
              <a:rPr lang="uk-UA" sz="1500" dirty="0" err="1">
                <a:solidFill>
                  <a:srgbClr val="231F2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пам’яткоємного</a:t>
            </a:r>
            <a:r>
              <a:rPr lang="uk-UA" sz="1500" dirty="0">
                <a:solidFill>
                  <a:srgbClr val="231F2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 середовища Ніжина або Наскільки ще вистачить пам’яток у Ніжині (до складання історико-архітектурного опорного плану) // Ніжинська старовина. </a:t>
            </a:r>
            <a:r>
              <a:rPr lang="uk-UA" sz="1500" dirty="0" err="1">
                <a:solidFill>
                  <a:srgbClr val="231F2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Ніжинознавчі</a:t>
            </a:r>
            <a:r>
              <a:rPr lang="uk-UA" sz="1500" dirty="0">
                <a:solidFill>
                  <a:srgbClr val="231F2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 студії № 2: Історико-культурологічний збірник. </a:t>
            </a:r>
            <a:r>
              <a:rPr lang="uk-UA" sz="1500" dirty="0" err="1">
                <a:solidFill>
                  <a:srgbClr val="231F2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Вип</a:t>
            </a:r>
            <a:r>
              <a:rPr lang="uk-UA" sz="1500" dirty="0">
                <a:solidFill>
                  <a:srgbClr val="231F2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. 2. – Ніжин, 2006. – С. 32 – 51.</a:t>
            </a:r>
            <a:endParaRPr lang="uk-UA" sz="1500" dirty="0">
              <a:solidFill>
                <a:prstClr val="black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 defTabSz="609630">
              <a:lnSpc>
                <a:spcPct val="107000"/>
              </a:lnSpc>
              <a:spcAft>
                <a:spcPts val="80"/>
              </a:spcAft>
              <a:buSzPts val="1200"/>
              <a:tabLst>
                <a:tab pos="304815" algn="l"/>
              </a:tabLst>
            </a:pPr>
            <a:r>
              <a:rPr lang="uk-UA" sz="1500" dirty="0">
                <a:solidFill>
                  <a:srgbClr val="231F2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6. Зозуля С., Морозов О. Місто Ніжин: деякі аспекти формування </a:t>
            </a:r>
            <a:r>
              <a:rPr lang="uk-UA" sz="1500" dirty="0" err="1">
                <a:solidFill>
                  <a:srgbClr val="231F2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пам’яткоємного</a:t>
            </a:r>
            <a:r>
              <a:rPr lang="uk-UA" sz="1500" dirty="0">
                <a:solidFill>
                  <a:srgbClr val="231F2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 середовища // Праці Центру </a:t>
            </a:r>
            <a:r>
              <a:rPr lang="uk-UA" sz="1500" dirty="0" err="1">
                <a:solidFill>
                  <a:srgbClr val="231F2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пам’яткознавства</a:t>
            </a:r>
            <a:r>
              <a:rPr lang="uk-UA" sz="1500" dirty="0">
                <a:solidFill>
                  <a:srgbClr val="231F2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. </a:t>
            </a:r>
            <a:r>
              <a:rPr lang="uk-UA" sz="1500" dirty="0" err="1">
                <a:solidFill>
                  <a:srgbClr val="231F2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Вип</a:t>
            </a:r>
            <a:r>
              <a:rPr lang="uk-UA" sz="1500" dirty="0">
                <a:solidFill>
                  <a:srgbClr val="231F20"/>
                </a:solidFill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. 8. – К., 2005. – С. 197-230.</a:t>
            </a:r>
            <a:endParaRPr lang="uk-UA" sz="1500" dirty="0">
              <a:solidFill>
                <a:prstClr val="black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 defTabSz="609630">
              <a:lnSpc>
                <a:spcPct val="107000"/>
              </a:lnSpc>
              <a:buSzPts val="1200"/>
              <a:tabLst>
                <a:tab pos="304815" algn="l"/>
              </a:tabLst>
            </a:pPr>
            <a:r>
              <a:rPr lang="uk-UA" sz="15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7. Легенди Ніжина. – Прилуки, 2006.</a:t>
            </a:r>
            <a:endParaRPr lang="uk-UA" sz="1500" dirty="0">
              <a:solidFill>
                <a:prstClr val="black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 defTabSz="609630">
              <a:lnSpc>
                <a:spcPct val="107000"/>
              </a:lnSpc>
              <a:buSzPts val="1200"/>
              <a:tabLst>
                <a:tab pos="304815" algn="l"/>
              </a:tabLst>
            </a:pPr>
            <a:r>
              <a:rPr lang="uk-UA" sz="15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8. На пагорбах століть. – Чернігів, 1993.</a:t>
            </a:r>
            <a:endParaRPr lang="uk-UA" sz="1500" dirty="0">
              <a:solidFill>
                <a:prstClr val="black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 defTabSz="609630">
              <a:lnSpc>
                <a:spcPct val="107000"/>
              </a:lnSpc>
              <a:buSzPts val="1200"/>
              <a:tabLst>
                <a:tab pos="304815" algn="l"/>
              </a:tabLst>
            </a:pPr>
            <a:r>
              <a:rPr lang="uk-UA" sz="15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9. Петренко Л. Б. Ніжин: древній і завжди юний. – Ніжин, 2004.</a:t>
            </a:r>
            <a:endParaRPr lang="uk-UA" sz="1500" dirty="0">
              <a:solidFill>
                <a:prstClr val="black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 defTabSz="609630">
              <a:lnSpc>
                <a:spcPct val="107000"/>
              </a:lnSpc>
              <a:spcAft>
                <a:spcPts val="80"/>
              </a:spcAft>
              <a:buSzPts val="1200"/>
              <a:tabLst>
                <a:tab pos="304815" algn="l"/>
              </a:tabLst>
            </a:pPr>
            <a:r>
              <a:rPr lang="ru-RU" sz="15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10. Постанова Ради </a:t>
            </a:r>
            <a:r>
              <a:rPr lang="ru-RU" sz="15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міністрів</a:t>
            </a:r>
            <a:r>
              <a:rPr lang="ru-RU" sz="15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УРСР “Про </a:t>
            </a:r>
            <a:r>
              <a:rPr lang="ru-RU" sz="15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впорядкування</a:t>
            </a:r>
            <a:r>
              <a:rPr lang="ru-RU" sz="15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5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справи</a:t>
            </a:r>
            <a:r>
              <a:rPr lang="ru-RU" sz="15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5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обліку</a:t>
            </a:r>
            <a:r>
              <a:rPr lang="ru-RU" sz="15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та </a:t>
            </a:r>
            <a:r>
              <a:rPr lang="ru-RU" sz="15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охорони</a:t>
            </a:r>
            <a:r>
              <a:rPr lang="ru-RU" sz="15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5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пам’ятників</a:t>
            </a:r>
            <a:r>
              <a:rPr lang="ru-RU" sz="15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5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архітектури</a:t>
            </a:r>
            <a:r>
              <a:rPr lang="ru-RU" sz="15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на </a:t>
            </a:r>
            <a:r>
              <a:rPr lang="ru-RU" sz="15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території</a:t>
            </a:r>
            <a:r>
              <a:rPr lang="ru-RU" sz="15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5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Української</a:t>
            </a:r>
            <a:r>
              <a:rPr lang="ru-RU" sz="15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РСР” № 970 </a:t>
            </a:r>
            <a:r>
              <a:rPr lang="ru-RU" sz="15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від</a:t>
            </a:r>
            <a:r>
              <a:rPr lang="ru-RU" sz="15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24.08.1963р. </a:t>
            </a:r>
            <a:r>
              <a:rPr lang="ru-RU" sz="15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Архів</a:t>
            </a:r>
            <a:r>
              <a:rPr lang="ru-RU" sz="15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r>
              <a:rPr lang="ru-RU" sz="15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оригіналу</a:t>
            </a:r>
            <a:r>
              <a:rPr lang="ru-RU" sz="15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за 5 </a:t>
            </a:r>
            <a:r>
              <a:rPr lang="ru-RU" sz="15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травня</a:t>
            </a:r>
            <a:r>
              <a:rPr lang="ru-RU" sz="15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2021. </a:t>
            </a:r>
            <a:r>
              <a:rPr lang="ru-RU" sz="15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Процитовано</a:t>
            </a:r>
            <a:r>
              <a:rPr lang="ru-RU" sz="15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18 лютого 2021.</a:t>
            </a:r>
          </a:p>
          <a:p>
            <a:pPr algn="just" defTabSz="609630">
              <a:lnSpc>
                <a:spcPct val="107000"/>
              </a:lnSpc>
              <a:spcAft>
                <a:spcPts val="80"/>
              </a:spcAft>
              <a:buSzPts val="1200"/>
              <a:tabLst>
                <a:tab pos="304815" algn="l"/>
              </a:tabLst>
            </a:pPr>
            <a:r>
              <a:rPr lang="ru-RU" sz="15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11. Самойленко Г. В., Самойленко О. Г.  </a:t>
            </a:r>
            <a:r>
              <a:rPr lang="ru-RU" sz="15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Ніжин</a:t>
            </a:r>
            <a:r>
              <a:rPr lang="ru-RU" sz="15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– </a:t>
            </a:r>
            <a:r>
              <a:rPr lang="ru-RU" sz="15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європейське</a:t>
            </a:r>
            <a:r>
              <a:rPr lang="ru-RU" sz="15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5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місто</a:t>
            </a:r>
            <a:r>
              <a:rPr lang="ru-RU" sz="15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/</a:t>
            </a:r>
            <a:r>
              <a:rPr lang="ru-RU" sz="15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Сіверський</a:t>
            </a:r>
            <a:r>
              <a:rPr lang="ru-RU" sz="15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5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інститут</a:t>
            </a:r>
            <a:r>
              <a:rPr lang="ru-RU" sz="15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</a:t>
            </a:r>
            <a:r>
              <a:rPr lang="ru-RU" sz="15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регіональних</a:t>
            </a:r>
            <a:r>
              <a:rPr lang="ru-RU" sz="15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5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досліджень</a:t>
            </a:r>
            <a:r>
              <a:rPr lang="ru-RU" sz="15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; Ред.: В. М. Бойко, Л. А. Чабак. – </a:t>
            </a:r>
            <a:r>
              <a:rPr lang="ru-RU" sz="15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Чернігів</a:t>
            </a:r>
            <a:r>
              <a:rPr lang="ru-RU" sz="15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lang="ru-RU" sz="15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Видавець</a:t>
            </a:r>
            <a:r>
              <a:rPr lang="ru-RU" sz="15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</a:t>
            </a:r>
            <a:r>
              <a:rPr lang="ru-RU" sz="15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Лозовий</a:t>
            </a:r>
            <a:r>
              <a:rPr lang="ru-RU" sz="15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В. М., 2010.  </a:t>
            </a:r>
            <a:endParaRPr lang="uk-UA" sz="1500" dirty="0">
              <a:solidFill>
                <a:prstClr val="black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 defTabSz="609630">
              <a:lnSpc>
                <a:spcPct val="107000"/>
              </a:lnSpc>
              <a:spcAft>
                <a:spcPts val="80"/>
              </a:spcAft>
              <a:buSzPts val="1200"/>
              <a:tabLst>
                <a:tab pos="304815" algn="l"/>
              </a:tabLst>
            </a:pPr>
            <a:r>
              <a:rPr lang="uk-UA" sz="1500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12. </a:t>
            </a:r>
            <a:r>
              <a:rPr lang="uk-UA" sz="15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Самойленко Г. В. Ніжине мій... – Київ, 2002.</a:t>
            </a:r>
            <a:endParaRPr lang="uk-UA" sz="1500" dirty="0">
              <a:solidFill>
                <a:prstClr val="black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 defTabSz="609630">
              <a:lnSpc>
                <a:spcPct val="107000"/>
              </a:lnSpc>
              <a:buSzPts val="1200"/>
              <a:tabLst>
                <a:tab pos="304815" algn="l"/>
              </a:tabLst>
            </a:pPr>
            <a:r>
              <a:rPr lang="uk-UA" sz="15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13. Самойленко Г. В., Самойленко С. Г. Нариси культури Ніжина. Ч. 4. – Ніжин, 1998.</a:t>
            </a:r>
            <a:endParaRPr lang="uk-UA" sz="1500" dirty="0">
              <a:solidFill>
                <a:prstClr val="black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 defTabSz="609630">
              <a:lnSpc>
                <a:spcPct val="107000"/>
              </a:lnSpc>
              <a:buSzPts val="1200"/>
              <a:tabLst>
                <a:tab pos="304815" algn="l"/>
              </a:tabLst>
            </a:pPr>
            <a:r>
              <a:rPr lang="uk-UA" sz="15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14. Чернігівщина. Енциклопедичний довідник/ за ред. А. В. </a:t>
            </a:r>
            <a:r>
              <a:rPr lang="uk-UA" sz="15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Кудрицького</a:t>
            </a:r>
            <a:r>
              <a:rPr lang="uk-UA" sz="15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– Київ, 1993.</a:t>
            </a:r>
            <a:endParaRPr lang="uk-UA" sz="1500" dirty="0">
              <a:solidFill>
                <a:prstClr val="black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217108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2423</TotalTime>
  <Words>1950</Words>
  <Application>Microsoft Office PowerPoint</Application>
  <PresentationFormat>Широкий екран</PresentationFormat>
  <Paragraphs>140</Paragraphs>
  <Slides>14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3</vt:i4>
      </vt:variant>
      <vt:variant>
        <vt:lpstr>Заголовки слайдів</vt:lpstr>
      </vt:variant>
      <vt:variant>
        <vt:i4>14</vt:i4>
      </vt:variant>
    </vt:vector>
  </HeadingPairs>
  <TitlesOfParts>
    <vt:vector size="22" baseType="lpstr">
      <vt:lpstr>Arial</vt:lpstr>
      <vt:lpstr>Calibri</vt:lpstr>
      <vt:lpstr>Calibri Light</vt:lpstr>
      <vt:lpstr>Cambria</vt:lpstr>
      <vt:lpstr>Times New Roman</vt:lpstr>
      <vt:lpstr>Тема Office</vt:lpstr>
      <vt:lpstr>Office Theme</vt:lpstr>
      <vt:lpstr>1_Office Theme</vt:lpstr>
      <vt:lpstr>Презентація PowerPoint</vt:lpstr>
      <vt:lpstr>Презентація PowerPoint</vt:lpstr>
      <vt:lpstr>Презентація PowerPoint</vt:lpstr>
      <vt:lpstr>Продаж сіна на Дніпрі</vt:lpstr>
      <vt:lpstr>Локація №2    Кониський Олександр Якович – 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Локація № 8  Іван Георгійович Спаський – український історик, мистецтвознавець і музейник, засновник наукової нумізматичної школи,  народився 24 лютого(8 березня) 1904 р., в Ніжині Чернігівської губернії в родині священика ніжинського Миколаївського собору протоієрея Георгія (Юрія) Спаського. Навчався з 1914 р. у Ніжинській класичній гімназії при Історико-філологічному інституті, в 1921 р. — у Ніжинський інститут народної освіти.  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Культурні місця Ніжина та його визначні діячі</dc:title>
  <dc:creator>com</dc:creator>
  <cp:lastModifiedBy>TPCUser</cp:lastModifiedBy>
  <cp:revision>47</cp:revision>
  <dcterms:created xsi:type="dcterms:W3CDTF">2025-01-19T07:57:31Z</dcterms:created>
  <dcterms:modified xsi:type="dcterms:W3CDTF">2025-04-25T11:11:35Z</dcterms:modified>
</cp:coreProperties>
</file>