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66" r:id="rId1"/>
  </p:sldMasterIdLst>
  <p:sldIdLst>
    <p:sldId id="256" r:id="rId2"/>
    <p:sldId id="257" r:id="rId3"/>
    <p:sldId id="266" r:id="rId4"/>
    <p:sldId id="269" r:id="rId5"/>
    <p:sldId id="262" r:id="rId6"/>
    <p:sldId id="271" r:id="rId7"/>
    <p:sldId id="258" r:id="rId8"/>
    <p:sldId id="259" r:id="rId9"/>
    <p:sldId id="260" r:id="rId10"/>
    <p:sldId id="261" r:id="rId11"/>
    <p:sldId id="267" r:id="rId12"/>
    <p:sldId id="263" r:id="rId13"/>
    <p:sldId id="270" r:id="rId14"/>
    <p:sldId id="264" r:id="rId15"/>
    <p:sldId id="26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Windows" initials="UW" lastIdx="1" clrIdx="0">
    <p:extLst>
      <p:ext uri="{19B8F6BF-5375-455C-9EA6-DF929625EA0E}">
        <p15:presenceInfo xmlns:p15="http://schemas.microsoft.com/office/powerpoint/2012/main" userId="User Window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7" d="100"/>
          <a:sy n="107" d="100"/>
        </p:scale>
        <p:origin x="120" y="1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AB3B6F38-8626-455C-B37B-145D0478ECB2}" type="datetimeFigureOut">
              <a:rPr lang="en-US" smtClean="0"/>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184EB922-8B45-4F1D-92BC-A007DE9D9102}" type="slidenum">
              <a:rPr lang="en-US" smtClean="0"/>
              <a:t>‹№›</a:t>
            </a:fld>
            <a:endParaRPr lang="en-US" dirty="0"/>
          </a:p>
        </p:txBody>
      </p:sp>
    </p:spTree>
    <p:extLst>
      <p:ext uri="{BB962C8B-B14F-4D97-AF65-F5344CB8AC3E}">
        <p14:creationId xmlns:p14="http://schemas.microsoft.com/office/powerpoint/2010/main" val="1291471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B3B6F38-8626-455C-B37B-145D0478ECB2}" type="datetimeFigureOut">
              <a:rPr lang="en-US" smtClean="0"/>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84EB922-8B45-4F1D-92BC-A007DE9D9102}" type="slidenum">
              <a:rPr lang="en-US" smtClean="0"/>
              <a:t>‹№›</a:t>
            </a:fld>
            <a:endParaRPr lang="en-US" dirty="0"/>
          </a:p>
        </p:txBody>
      </p:sp>
    </p:spTree>
    <p:extLst>
      <p:ext uri="{BB962C8B-B14F-4D97-AF65-F5344CB8AC3E}">
        <p14:creationId xmlns:p14="http://schemas.microsoft.com/office/powerpoint/2010/main" val="2125791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B3B6F38-8626-455C-B37B-145D0478ECB2}" type="datetimeFigureOut">
              <a:rPr lang="en-US" smtClean="0"/>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84EB922-8B45-4F1D-92BC-A007DE9D9102}" type="slidenum">
              <a:rPr lang="en-US" smtClean="0"/>
              <a:t>‹№›</a:t>
            </a:fld>
            <a:endParaRPr lang="en-US" dirty="0"/>
          </a:p>
        </p:txBody>
      </p:sp>
    </p:spTree>
    <p:extLst>
      <p:ext uri="{BB962C8B-B14F-4D97-AF65-F5344CB8AC3E}">
        <p14:creationId xmlns:p14="http://schemas.microsoft.com/office/powerpoint/2010/main" val="1698745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AB3B6F38-8626-455C-B37B-145D0478ECB2}" type="datetimeFigureOut">
              <a:rPr lang="en-US" smtClean="0"/>
              <a:t>4/14/2025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184EB922-8B45-4F1D-92BC-A007DE9D9102}" type="slidenum">
              <a:rPr lang="en-US" smtClean="0"/>
              <a:t>‹№›</a:t>
            </a:fld>
            <a:endParaRPr lang="en-US" dirty="0"/>
          </a:p>
        </p:txBody>
      </p:sp>
    </p:spTree>
    <p:extLst>
      <p:ext uri="{BB962C8B-B14F-4D97-AF65-F5344CB8AC3E}">
        <p14:creationId xmlns:p14="http://schemas.microsoft.com/office/powerpoint/2010/main" val="701490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AB3B6F38-8626-455C-B37B-145D0478ECB2}" type="datetimeFigureOut">
              <a:rPr lang="en-US" smtClean="0"/>
              <a:t>4/14/2025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184EB922-8B45-4F1D-92BC-A007DE9D9102}" type="slidenum">
              <a:rPr lang="en-US" smtClean="0"/>
              <a:t>‹№›</a:t>
            </a:fld>
            <a:endParaRPr lang="en-US" dirty="0"/>
          </a:p>
        </p:txBody>
      </p:sp>
    </p:spTree>
    <p:extLst>
      <p:ext uri="{BB962C8B-B14F-4D97-AF65-F5344CB8AC3E}">
        <p14:creationId xmlns:p14="http://schemas.microsoft.com/office/powerpoint/2010/main" val="618514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AB3B6F38-8626-455C-B37B-145D0478ECB2}" type="datetimeFigureOut">
              <a:rPr lang="en-US" smtClean="0"/>
              <a:t>4/14/2025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184EB922-8B45-4F1D-92BC-A007DE9D9102}" type="slidenum">
              <a:rPr lang="en-US" smtClean="0"/>
              <a:t>‹№›</a:t>
            </a:fld>
            <a:endParaRPr lang="en-US" dirty="0"/>
          </a:p>
        </p:txBody>
      </p:sp>
    </p:spTree>
    <p:extLst>
      <p:ext uri="{BB962C8B-B14F-4D97-AF65-F5344CB8AC3E}">
        <p14:creationId xmlns:p14="http://schemas.microsoft.com/office/powerpoint/2010/main" val="3417774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B6F38-8626-455C-B37B-145D0478ECB2}" type="datetimeFigureOut">
              <a:rPr lang="en-US" smtClean="0"/>
              <a:t>4/14/2025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184EB922-8B45-4F1D-92BC-A007DE9D9102}" type="slidenum">
              <a:rPr lang="en-US" smtClean="0"/>
              <a:t>‹№›</a:t>
            </a:fld>
            <a:endParaRPr lang="en-US" dirty="0"/>
          </a:p>
        </p:txBody>
      </p:sp>
    </p:spTree>
    <p:extLst>
      <p:ext uri="{BB962C8B-B14F-4D97-AF65-F5344CB8AC3E}">
        <p14:creationId xmlns:p14="http://schemas.microsoft.com/office/powerpoint/2010/main" val="844895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AB3B6F38-8626-455C-B37B-145D0478ECB2}" type="datetimeFigureOut">
              <a:rPr lang="en-US" smtClean="0"/>
              <a:t>4/14/2025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184EB922-8B45-4F1D-92BC-A007DE9D9102}" type="slidenum">
              <a:rPr lang="en-US" smtClean="0"/>
              <a:t>‹№›</a:t>
            </a:fld>
            <a:endParaRPr lang="en-US" dirty="0"/>
          </a:p>
        </p:txBody>
      </p:sp>
    </p:spTree>
    <p:extLst>
      <p:ext uri="{BB962C8B-B14F-4D97-AF65-F5344CB8AC3E}">
        <p14:creationId xmlns:p14="http://schemas.microsoft.com/office/powerpoint/2010/main" val="2556589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AB3B6F38-8626-455C-B37B-145D0478ECB2}" type="datetimeFigureOut">
              <a:rPr lang="en-US" smtClean="0"/>
              <a:t>4/14/2025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84EB922-8B45-4F1D-92BC-A007DE9D9102}" type="slidenum">
              <a:rPr lang="en-US" smtClean="0"/>
              <a:t>‹№›</a:t>
            </a:fld>
            <a:endParaRPr lang="en-US" dirty="0"/>
          </a:p>
        </p:txBody>
      </p:sp>
    </p:spTree>
    <p:extLst>
      <p:ext uri="{BB962C8B-B14F-4D97-AF65-F5344CB8AC3E}">
        <p14:creationId xmlns:p14="http://schemas.microsoft.com/office/powerpoint/2010/main" val="1192968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B3B6F38-8626-455C-B37B-145D0478ECB2}" type="datetimeFigureOut">
              <a:rPr lang="en-US" smtClean="0"/>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84EB922-8B45-4F1D-92BC-A007DE9D9102}" type="slidenum">
              <a:rPr lang="en-US" smtClean="0"/>
              <a:t>‹№›</a:t>
            </a:fld>
            <a:endParaRPr lang="en-US" dirty="0"/>
          </a:p>
        </p:txBody>
      </p:sp>
    </p:spTree>
    <p:extLst>
      <p:ext uri="{BB962C8B-B14F-4D97-AF65-F5344CB8AC3E}">
        <p14:creationId xmlns:p14="http://schemas.microsoft.com/office/powerpoint/2010/main" val="291093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B3B6F38-8626-455C-B37B-145D0478ECB2}" type="datetimeFigureOut">
              <a:rPr lang="en-US" smtClean="0"/>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84EB922-8B45-4F1D-92BC-A007DE9D9102}" type="slidenum">
              <a:rPr lang="en-US" smtClean="0"/>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782764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AB3B6F38-8626-455C-B37B-145D0478ECB2}" type="datetimeFigureOut">
              <a:rPr lang="en-US" smtClean="0"/>
              <a:t>4/14/2025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84EB922-8B45-4F1D-92BC-A007DE9D9102}" type="slidenum">
              <a:rPr lang="en-US" smtClean="0"/>
              <a:t>‹№›</a:t>
            </a:fld>
            <a:endParaRPr lang="en-US" dirty="0"/>
          </a:p>
        </p:txBody>
      </p:sp>
    </p:spTree>
    <p:extLst>
      <p:ext uri="{BB962C8B-B14F-4D97-AF65-F5344CB8AC3E}">
        <p14:creationId xmlns:p14="http://schemas.microsoft.com/office/powerpoint/2010/main" val="20515165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AB3B6F38-8626-455C-B37B-145D0478ECB2}" type="datetimeFigureOut">
              <a:rPr lang="en-US" smtClean="0"/>
              <a:t>4/14/2025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84EB922-8B45-4F1D-92BC-A007DE9D9102}" type="slidenum">
              <a:rPr lang="en-US" smtClean="0"/>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98574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AB3B6F38-8626-455C-B37B-145D0478ECB2}" type="datetimeFigureOut">
              <a:rPr lang="en-US" smtClean="0"/>
              <a:t>4/14/2025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84EB922-8B45-4F1D-92BC-A007DE9D9102}" type="slidenum">
              <a:rPr lang="en-US" smtClean="0"/>
              <a:t>‹№›</a:t>
            </a:fld>
            <a:endParaRPr lang="en-US" dirty="0"/>
          </a:p>
        </p:txBody>
      </p:sp>
    </p:spTree>
    <p:extLst>
      <p:ext uri="{BB962C8B-B14F-4D97-AF65-F5344CB8AC3E}">
        <p14:creationId xmlns:p14="http://schemas.microsoft.com/office/powerpoint/2010/main" val="33523351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B3B6F38-8626-455C-B37B-145D0478ECB2}" type="datetimeFigureOut">
              <a:rPr lang="en-US" smtClean="0"/>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84EB922-8B45-4F1D-92BC-A007DE9D9102}" type="slidenum">
              <a:rPr lang="en-US" smtClean="0"/>
              <a:t>‹№›</a:t>
            </a:fld>
            <a:endParaRPr lang="en-US" dirty="0"/>
          </a:p>
        </p:txBody>
      </p:sp>
    </p:spTree>
    <p:extLst>
      <p:ext uri="{BB962C8B-B14F-4D97-AF65-F5344CB8AC3E}">
        <p14:creationId xmlns:p14="http://schemas.microsoft.com/office/powerpoint/2010/main" val="2476344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B3B6F38-8626-455C-B37B-145D0478ECB2}" type="datetimeFigureOut">
              <a:rPr lang="en-US" smtClean="0"/>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84EB922-8B45-4F1D-92BC-A007DE9D9102}" type="slidenum">
              <a:rPr lang="en-US" smtClean="0"/>
              <a:t>‹№›</a:t>
            </a:fld>
            <a:endParaRPr lang="en-US" dirty="0"/>
          </a:p>
        </p:txBody>
      </p:sp>
    </p:spTree>
    <p:extLst>
      <p:ext uri="{BB962C8B-B14F-4D97-AF65-F5344CB8AC3E}">
        <p14:creationId xmlns:p14="http://schemas.microsoft.com/office/powerpoint/2010/main" val="2451373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B3B6F38-8626-455C-B37B-145D0478ECB2}" type="datetimeFigureOut">
              <a:rPr lang="en-US" smtClean="0"/>
              <a:t>4/14/2025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184EB922-8B45-4F1D-92BC-A007DE9D9102}" type="slidenum">
              <a:rPr lang="en-US" smtClean="0"/>
              <a:t>‹№›</a:t>
            </a:fld>
            <a:endParaRPr lang="en-US" dirty="0"/>
          </a:p>
        </p:txBody>
      </p:sp>
    </p:spTree>
    <p:extLst>
      <p:ext uri="{BB962C8B-B14F-4D97-AF65-F5344CB8AC3E}">
        <p14:creationId xmlns:p14="http://schemas.microsoft.com/office/powerpoint/2010/main" val="3176667865"/>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 id="2147483781" r:id="rId15"/>
    <p:sldLayoutId id="214748378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57200" y="869576"/>
            <a:ext cx="11534502" cy="2214283"/>
          </a:xfrm>
        </p:spPr>
        <p:txBody>
          <a:bodyPr>
            <a:normAutofit fontScale="90000"/>
          </a:bodyPr>
          <a:lstStyle/>
          <a:p>
            <a:pPr algn="ctr"/>
            <a:r>
              <a:rPr lang="ru-RU" dirty="0" smtClean="0"/>
              <a:t>РОЗРОБКА КОНСТРУКЦІЇ ГЛУШНИКА     ДЛЯ СТРІЛЕЦЬКОЇ ЗБРОЇ</a:t>
            </a:r>
            <a:endParaRPr lang="en-US" dirty="0"/>
          </a:p>
        </p:txBody>
      </p:sp>
      <p:sp>
        <p:nvSpPr>
          <p:cNvPr id="4" name="Подзаголовок 2"/>
          <p:cNvSpPr txBox="1">
            <a:spLocks/>
          </p:cNvSpPr>
          <p:nvPr/>
        </p:nvSpPr>
        <p:spPr>
          <a:xfrm>
            <a:off x="1658983" y="4782048"/>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dirty="0"/>
          </a:p>
        </p:txBody>
      </p:sp>
      <p:sp>
        <p:nvSpPr>
          <p:cNvPr id="5" name="Прямоугольник 4"/>
          <p:cNvSpPr/>
          <p:nvPr/>
        </p:nvSpPr>
        <p:spPr>
          <a:xfrm>
            <a:off x="4383741" y="4782048"/>
            <a:ext cx="7440450" cy="2031325"/>
          </a:xfrm>
          <a:prstGeom prst="rect">
            <a:avLst/>
          </a:prstGeom>
        </p:spPr>
        <p:txBody>
          <a:bodyPr wrap="square">
            <a:spAutoFit/>
          </a:bodyPr>
          <a:lstStyle/>
          <a:p>
            <a:r>
              <a:rPr lang="uk-UA" b="1" dirty="0">
                <a:latin typeface="Times New Roman" panose="02020603050405020304" pitchFamily="18" charset="0"/>
                <a:cs typeface="Times New Roman" panose="02020603050405020304" pitchFamily="18" charset="0"/>
              </a:rPr>
              <a:t>Роботу виконав: </a:t>
            </a:r>
            <a:r>
              <a:rPr lang="uk-UA" dirty="0" smtClean="0">
                <a:latin typeface="Times New Roman" panose="02020603050405020304" pitchFamily="18" charset="0"/>
                <a:cs typeface="Times New Roman" panose="02020603050405020304" pitchFamily="18" charset="0"/>
              </a:rPr>
              <a:t>Кравченко Максим, учень </a:t>
            </a:r>
            <a:r>
              <a:rPr lang="uk-UA" dirty="0">
                <a:latin typeface="Times New Roman" panose="02020603050405020304" pitchFamily="18" charset="0"/>
                <a:cs typeface="Times New Roman" panose="02020603050405020304" pitchFamily="18" charset="0"/>
              </a:rPr>
              <a:t>9-Б </a:t>
            </a:r>
            <a:r>
              <a:rPr lang="uk-UA" dirty="0" smtClean="0">
                <a:latin typeface="Times New Roman" panose="02020603050405020304" pitchFamily="18" charset="0"/>
                <a:cs typeface="Times New Roman" panose="02020603050405020304" pitchFamily="18" charset="0"/>
              </a:rPr>
              <a:t>класу                 </a:t>
            </a:r>
            <a:r>
              <a:rPr lang="uk-UA" dirty="0">
                <a:latin typeface="Times New Roman" panose="02020603050405020304" pitchFamily="18" charset="0"/>
                <a:cs typeface="Times New Roman" panose="02020603050405020304" pitchFamily="18" charset="0"/>
              </a:rPr>
              <a:t>Черкаської загальноосвітньої школи I-III ступенів № 8 Черкаської міської ради Черкаської області</a:t>
            </a:r>
          </a:p>
          <a:p>
            <a:r>
              <a:rPr lang="uk-UA" b="1" dirty="0">
                <a:latin typeface="Times New Roman" panose="02020603050405020304" pitchFamily="18" charset="0"/>
                <a:cs typeface="Times New Roman" panose="02020603050405020304" pitchFamily="18" charset="0"/>
              </a:rPr>
              <a:t>Науковий керівник: </a:t>
            </a:r>
            <a:r>
              <a:rPr lang="uk-UA" dirty="0">
                <a:latin typeface="Times New Roman" panose="02020603050405020304" pitchFamily="18" charset="0"/>
                <a:cs typeface="Times New Roman" panose="02020603050405020304" pitchFamily="18" charset="0"/>
              </a:rPr>
              <a:t>Овчаренко Світлана Михайлівна, учитель фізики Черкаської загальноосвітньої школи I-III ступенів № </a:t>
            </a:r>
            <a:r>
              <a:rPr lang="uk-UA" dirty="0" smtClean="0">
                <a:latin typeface="Times New Roman" panose="02020603050405020304" pitchFamily="18" charset="0"/>
                <a:cs typeface="Times New Roman" panose="02020603050405020304" pitchFamily="18" charset="0"/>
              </a:rPr>
              <a:t>8 Черкаської </a:t>
            </a:r>
            <a:r>
              <a:rPr lang="uk-UA" dirty="0">
                <a:latin typeface="Times New Roman" panose="02020603050405020304" pitchFamily="18" charset="0"/>
                <a:cs typeface="Times New Roman" panose="02020603050405020304" pitchFamily="18" charset="0"/>
              </a:rPr>
              <a:t>міської ради Черкаської області</a:t>
            </a:r>
          </a:p>
          <a:p>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76289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2108" y="1344879"/>
            <a:ext cx="10515600" cy="766989"/>
          </a:xfrm>
        </p:spPr>
        <p:txBody>
          <a:bodyPr/>
          <a:lstStyle/>
          <a:p>
            <a:pPr algn="ctr"/>
            <a:r>
              <a:rPr lang="uk-UA" b="1" i="1" dirty="0" smtClean="0"/>
              <a:t>Завдання:</a:t>
            </a:r>
            <a:endParaRPr lang="en-US" b="1" i="1" dirty="0"/>
          </a:p>
        </p:txBody>
      </p:sp>
      <p:sp>
        <p:nvSpPr>
          <p:cNvPr id="3" name="Объект 2"/>
          <p:cNvSpPr>
            <a:spLocks noGrp="1"/>
          </p:cNvSpPr>
          <p:nvPr>
            <p:ph idx="1"/>
          </p:nvPr>
        </p:nvSpPr>
        <p:spPr>
          <a:xfrm>
            <a:off x="964475" y="1917671"/>
            <a:ext cx="10515600" cy="2376990"/>
          </a:xfrm>
        </p:spPr>
        <p:txBody>
          <a:bodyPr>
            <a:normAutofit/>
          </a:bodyPr>
          <a:lstStyle/>
          <a:p>
            <a:r>
              <a:rPr lang="uk-UA" sz="2800" dirty="0"/>
              <a:t>1) розглянути приклади існуючих глушників;</a:t>
            </a:r>
          </a:p>
          <a:p>
            <a:r>
              <a:rPr lang="uk-UA" sz="2800" dirty="0"/>
              <a:t>2) розробити власну модель;</a:t>
            </a:r>
          </a:p>
          <a:p>
            <a:r>
              <a:rPr lang="uk-UA" sz="2800" dirty="0"/>
              <a:t>3) зробити модель за нашими розрахунками;</a:t>
            </a:r>
          </a:p>
          <a:p>
            <a:r>
              <a:rPr lang="uk-UA" sz="2800" dirty="0"/>
              <a:t>4) провести випробування </a:t>
            </a:r>
            <a:r>
              <a:rPr lang="uk-UA" sz="2800" dirty="0" smtClean="0"/>
              <a:t>моделі.</a:t>
            </a:r>
            <a:endParaRPr lang="uk-UA" sz="2800" dirty="0"/>
          </a:p>
        </p:txBody>
      </p:sp>
      <p:sp>
        <p:nvSpPr>
          <p:cNvPr id="4" name="Заголовок 1"/>
          <p:cNvSpPr txBox="1">
            <a:spLocks/>
          </p:cNvSpPr>
          <p:nvPr/>
        </p:nvSpPr>
        <p:spPr>
          <a:xfrm>
            <a:off x="964475" y="4884592"/>
            <a:ext cx="10515600" cy="7669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b="1" i="1" dirty="0" smtClean="0"/>
              <a:t>Актуальність:</a:t>
            </a:r>
            <a:endParaRPr lang="en-US" b="1" i="1" dirty="0"/>
          </a:p>
        </p:txBody>
      </p:sp>
      <p:sp>
        <p:nvSpPr>
          <p:cNvPr id="5" name="Объект 2"/>
          <p:cNvSpPr txBox="1">
            <a:spLocks/>
          </p:cNvSpPr>
          <p:nvPr/>
        </p:nvSpPr>
        <p:spPr>
          <a:xfrm>
            <a:off x="964475" y="5651581"/>
            <a:ext cx="10515600" cy="1210491"/>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uk-UA" dirty="0"/>
              <a:t>ц</a:t>
            </a:r>
            <a:r>
              <a:rPr lang="uk-UA" dirty="0" smtClean="0"/>
              <a:t>ього </a:t>
            </a:r>
            <a:r>
              <a:rPr lang="uk-UA" dirty="0" err="1"/>
              <a:t>проєкту</a:t>
            </a:r>
            <a:r>
              <a:rPr lang="uk-UA" dirty="0"/>
              <a:t> полягає у розробці пристрою ефективного в роботі військових та економічно-доступного для виробництва. Це </a:t>
            </a:r>
            <a:r>
              <a:rPr lang="uk-UA" dirty="0" err="1"/>
              <a:t>надасть</a:t>
            </a:r>
            <a:r>
              <a:rPr lang="uk-UA" dirty="0"/>
              <a:t> змогу силами власної промисловості виготовляти глушники і забезпечувати ними тих, хто виборює мир у нашій країні.</a:t>
            </a:r>
            <a:endParaRPr lang="en-US" dirty="0"/>
          </a:p>
        </p:txBody>
      </p:sp>
      <p:sp>
        <p:nvSpPr>
          <p:cNvPr id="6" name="Заголовок 1"/>
          <p:cNvSpPr txBox="1">
            <a:spLocks/>
          </p:cNvSpPr>
          <p:nvPr/>
        </p:nvSpPr>
        <p:spPr>
          <a:xfrm>
            <a:off x="542108" y="35386"/>
            <a:ext cx="10515600" cy="7669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b="1" i="1" dirty="0" smtClean="0"/>
              <a:t>Мета:</a:t>
            </a:r>
            <a:endParaRPr lang="en-US" b="1" i="1" dirty="0"/>
          </a:p>
        </p:txBody>
      </p:sp>
      <p:sp>
        <p:nvSpPr>
          <p:cNvPr id="7" name="Объект 2"/>
          <p:cNvSpPr txBox="1">
            <a:spLocks/>
          </p:cNvSpPr>
          <p:nvPr/>
        </p:nvSpPr>
        <p:spPr>
          <a:xfrm>
            <a:off x="779730" y="560749"/>
            <a:ext cx="10515600" cy="83155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ru-RU" dirty="0"/>
              <a:t>В</a:t>
            </a:r>
            <a:r>
              <a:rPr lang="ru-RU" dirty="0" smtClean="0"/>
              <a:t>инайдення нової ефективної моделі пристрою для глушіння звуку пострілу та полум’я.</a:t>
            </a:r>
            <a:endParaRPr lang="en-US" dirty="0"/>
          </a:p>
        </p:txBody>
      </p:sp>
    </p:spTree>
    <p:extLst>
      <p:ext uri="{BB962C8B-B14F-4D97-AF65-F5344CB8AC3E}">
        <p14:creationId xmlns:p14="http://schemas.microsoft.com/office/powerpoint/2010/main" val="3054894007"/>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18358" y="141972"/>
            <a:ext cx="6689784" cy="614486"/>
          </a:xfrm>
        </p:spPr>
        <p:txBody>
          <a:bodyPr>
            <a:normAutofit fontScale="90000"/>
          </a:bodyPr>
          <a:lstStyle/>
          <a:p>
            <a:pPr algn="ctr"/>
            <a:r>
              <a:rPr lang="ru-RU" dirty="0" err="1" smtClean="0"/>
              <a:t>Види</a:t>
            </a:r>
            <a:r>
              <a:rPr lang="ru-RU" dirty="0" smtClean="0"/>
              <a:t> </a:t>
            </a:r>
            <a:r>
              <a:rPr lang="ru-RU" dirty="0" err="1" smtClean="0"/>
              <a:t>глушників</a:t>
            </a:r>
            <a:endParaRPr lang="en-US" dirty="0"/>
          </a:p>
        </p:txBody>
      </p:sp>
      <p:pic>
        <p:nvPicPr>
          <p:cNvPr id="6" name="Рисунок 5"/>
          <p:cNvPicPr>
            <a:picLocks noChangeAspect="1"/>
          </p:cNvPicPr>
          <p:nvPr/>
        </p:nvPicPr>
        <p:blipFill>
          <a:blip r:embed="rId2"/>
          <a:stretch>
            <a:fillRect/>
          </a:stretch>
        </p:blipFill>
        <p:spPr>
          <a:xfrm>
            <a:off x="201063" y="756458"/>
            <a:ext cx="10828561" cy="2834640"/>
          </a:xfrm>
          <a:prstGeom prst="rect">
            <a:avLst/>
          </a:prstGeom>
        </p:spPr>
      </p:pic>
      <p:pic>
        <p:nvPicPr>
          <p:cNvPr id="7" name="Рисунок 6"/>
          <p:cNvPicPr>
            <a:picLocks noChangeAspect="1"/>
          </p:cNvPicPr>
          <p:nvPr/>
        </p:nvPicPr>
        <p:blipFill>
          <a:blip r:embed="rId3"/>
          <a:stretch>
            <a:fillRect/>
          </a:stretch>
        </p:blipFill>
        <p:spPr>
          <a:xfrm>
            <a:off x="232321" y="1119552"/>
            <a:ext cx="11174849" cy="3720999"/>
          </a:xfrm>
          <a:prstGeom prst="rect">
            <a:avLst/>
          </a:prstGeom>
        </p:spPr>
      </p:pic>
      <p:pic>
        <p:nvPicPr>
          <p:cNvPr id="8" name="Рисунок 7"/>
          <p:cNvPicPr>
            <a:picLocks noChangeAspect="1"/>
          </p:cNvPicPr>
          <p:nvPr/>
        </p:nvPicPr>
        <p:blipFill>
          <a:blip r:embed="rId4"/>
          <a:stretch>
            <a:fillRect/>
          </a:stretch>
        </p:blipFill>
        <p:spPr>
          <a:xfrm>
            <a:off x="232321" y="1616852"/>
            <a:ext cx="9341831" cy="3399814"/>
          </a:xfrm>
          <a:prstGeom prst="rect">
            <a:avLst/>
          </a:prstGeom>
        </p:spPr>
      </p:pic>
      <p:pic>
        <p:nvPicPr>
          <p:cNvPr id="9" name="Рисунок 8"/>
          <p:cNvPicPr>
            <a:picLocks noChangeAspect="1"/>
          </p:cNvPicPr>
          <p:nvPr/>
        </p:nvPicPr>
        <p:blipFill>
          <a:blip r:embed="rId5"/>
          <a:stretch>
            <a:fillRect/>
          </a:stretch>
        </p:blipFill>
        <p:spPr>
          <a:xfrm>
            <a:off x="232321" y="2136143"/>
            <a:ext cx="10533128" cy="2767908"/>
          </a:xfrm>
          <a:prstGeom prst="rect">
            <a:avLst/>
          </a:prstGeom>
        </p:spPr>
      </p:pic>
      <p:pic>
        <p:nvPicPr>
          <p:cNvPr id="10" name="Рисунок 9"/>
          <p:cNvPicPr>
            <a:picLocks noChangeAspect="1"/>
          </p:cNvPicPr>
          <p:nvPr/>
        </p:nvPicPr>
        <p:blipFill>
          <a:blip r:embed="rId6"/>
          <a:stretch>
            <a:fillRect/>
          </a:stretch>
        </p:blipFill>
        <p:spPr>
          <a:xfrm>
            <a:off x="232321" y="2654390"/>
            <a:ext cx="9706344" cy="2868016"/>
          </a:xfrm>
          <a:prstGeom prst="rect">
            <a:avLst/>
          </a:prstGeom>
        </p:spPr>
      </p:pic>
      <p:pic>
        <p:nvPicPr>
          <p:cNvPr id="11" name="Рисунок 10"/>
          <p:cNvPicPr>
            <a:picLocks noChangeAspect="1"/>
          </p:cNvPicPr>
          <p:nvPr/>
        </p:nvPicPr>
        <p:blipFill>
          <a:blip r:embed="rId7"/>
          <a:stretch>
            <a:fillRect/>
          </a:stretch>
        </p:blipFill>
        <p:spPr>
          <a:xfrm>
            <a:off x="201328" y="3156701"/>
            <a:ext cx="9768330" cy="3033502"/>
          </a:xfrm>
          <a:prstGeom prst="rect">
            <a:avLst/>
          </a:prstGeom>
        </p:spPr>
      </p:pic>
    </p:spTree>
    <p:extLst>
      <p:ext uri="{BB962C8B-B14F-4D97-AF65-F5344CB8AC3E}">
        <p14:creationId xmlns:p14="http://schemas.microsoft.com/office/powerpoint/2010/main" val="850565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randombar(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p:txBody>
          <a:bodyPr/>
          <a:lstStyle/>
          <a:p>
            <a:endParaRPr lang="uk-UA" dirty="0"/>
          </a:p>
        </p:txBody>
      </p:sp>
      <p:pic>
        <p:nvPicPr>
          <p:cNvPr id="4" name="Рисунок 3" descr="Глушники у розрізі"/>
          <p:cNvPicPr/>
          <p:nvPr/>
        </p:nvPicPr>
        <p:blipFill>
          <a:blip r:embed="rId2">
            <a:extLst>
              <a:ext uri="{28A0092B-C50C-407E-A947-70E740481C1C}">
                <a14:useLocalDpi xmlns:a14="http://schemas.microsoft.com/office/drawing/2010/main" val="0"/>
              </a:ext>
            </a:extLst>
          </a:blip>
          <a:srcRect/>
          <a:stretch>
            <a:fillRect/>
          </a:stretch>
        </p:blipFill>
        <p:spPr bwMode="auto">
          <a:xfrm>
            <a:off x="151076" y="0"/>
            <a:ext cx="12040924" cy="6858000"/>
          </a:xfrm>
          <a:prstGeom prst="rect">
            <a:avLst/>
          </a:prstGeom>
          <a:noFill/>
          <a:ln>
            <a:noFill/>
          </a:ln>
        </p:spPr>
      </p:pic>
    </p:spTree>
    <p:extLst>
      <p:ext uri="{BB962C8B-B14F-4D97-AF65-F5344CB8AC3E}">
        <p14:creationId xmlns:p14="http://schemas.microsoft.com/office/powerpoint/2010/main" val="1378035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en-US" dirty="0"/>
          </a:p>
        </p:txBody>
      </p:sp>
      <p:pic>
        <p:nvPicPr>
          <p:cNvPr id="4" name="image12.jpeg"/>
          <p:cNvPicPr>
            <a:picLocks noGrp="1"/>
          </p:cNvPicPr>
          <p:nvPr>
            <p:ph idx="1"/>
          </p:nvPr>
        </p:nvPicPr>
        <p:blipFill>
          <a:blip r:embed="rId2" cstate="print"/>
          <a:stretch>
            <a:fillRect/>
          </a:stretch>
        </p:blipFill>
        <p:spPr>
          <a:xfrm>
            <a:off x="838200" y="365125"/>
            <a:ext cx="9281160" cy="2700292"/>
          </a:xfrm>
          <a:prstGeom prst="rect">
            <a:avLst/>
          </a:prstGeom>
        </p:spPr>
      </p:pic>
      <p:sp>
        <p:nvSpPr>
          <p:cNvPr id="5" name="TextBox 4"/>
          <p:cNvSpPr txBox="1"/>
          <p:nvPr/>
        </p:nvSpPr>
        <p:spPr>
          <a:xfrm>
            <a:off x="965563" y="3065417"/>
            <a:ext cx="9196251" cy="400110"/>
          </a:xfrm>
          <a:prstGeom prst="rect">
            <a:avLst/>
          </a:prstGeom>
          <a:noFill/>
        </p:spPr>
        <p:txBody>
          <a:bodyPr wrap="square" rtlCol="0">
            <a:spAutoFit/>
          </a:bodyPr>
          <a:lstStyle/>
          <a:p>
            <a:r>
              <a:rPr lang="uk-UA" sz="2000" dirty="0" smtClean="0"/>
              <a:t>Схема глушника (розміщення елементів глушника у зібраному стані)</a:t>
            </a:r>
            <a:endParaRPr lang="en-US" sz="2000" dirty="0"/>
          </a:p>
        </p:txBody>
      </p:sp>
      <p:pic>
        <p:nvPicPr>
          <p:cNvPr id="6" name="image13.jpeg"/>
          <p:cNvPicPr/>
          <p:nvPr/>
        </p:nvPicPr>
        <p:blipFill>
          <a:blip r:embed="rId3" cstate="print"/>
          <a:stretch>
            <a:fillRect/>
          </a:stretch>
        </p:blipFill>
        <p:spPr>
          <a:xfrm>
            <a:off x="838200" y="3617629"/>
            <a:ext cx="9281160" cy="2700292"/>
          </a:xfrm>
          <a:prstGeom prst="rect">
            <a:avLst/>
          </a:prstGeom>
        </p:spPr>
      </p:pic>
      <p:sp>
        <p:nvSpPr>
          <p:cNvPr id="8" name="TextBox 7"/>
          <p:cNvSpPr txBox="1"/>
          <p:nvPr/>
        </p:nvSpPr>
        <p:spPr>
          <a:xfrm>
            <a:off x="965563" y="6317921"/>
            <a:ext cx="9150532" cy="400110"/>
          </a:xfrm>
          <a:prstGeom prst="rect">
            <a:avLst/>
          </a:prstGeom>
          <a:noFill/>
        </p:spPr>
        <p:txBody>
          <a:bodyPr wrap="square" rtlCol="0">
            <a:spAutoFit/>
          </a:bodyPr>
          <a:lstStyle/>
          <a:p>
            <a:r>
              <a:rPr lang="uk-UA" sz="2000" dirty="0" smtClean="0"/>
              <a:t>Схема циркуляції порохових газів в середині глушника</a:t>
            </a:r>
            <a:endParaRPr lang="en-US" sz="2000" dirty="0"/>
          </a:p>
        </p:txBody>
      </p:sp>
    </p:spTree>
    <p:extLst>
      <p:ext uri="{BB962C8B-B14F-4D97-AF65-F5344CB8AC3E}">
        <p14:creationId xmlns:p14="http://schemas.microsoft.com/office/powerpoint/2010/main" val="4104501586"/>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a:t>Підбір матеріалів та виготовлення глушника</a:t>
            </a:r>
            <a:endParaRPr lang="uk-UA" dirty="0"/>
          </a:p>
        </p:txBody>
      </p:sp>
      <p:sp>
        <p:nvSpPr>
          <p:cNvPr id="3" name="Объект 2"/>
          <p:cNvSpPr>
            <a:spLocks noGrp="1"/>
          </p:cNvSpPr>
          <p:nvPr>
            <p:ph idx="1"/>
          </p:nvPr>
        </p:nvSpPr>
        <p:spPr>
          <a:xfrm>
            <a:off x="1455576" y="2133600"/>
            <a:ext cx="10049036" cy="3777622"/>
          </a:xfrm>
        </p:spPr>
        <p:txBody>
          <a:bodyPr>
            <a:normAutofit fontScale="92500"/>
          </a:bodyPr>
          <a:lstStyle/>
          <a:p>
            <a:r>
              <a:rPr lang="uk-UA" sz="2800" dirty="0"/>
              <a:t>Для виготовлення кожуху глушника було використано безшовну трубу із нержавіючої сталі зовнішнім діаметром 54 мм, яку відкалібрували по внутрішньому діаметру 50 мм. Вибір саме безшовної труби забезпечить міцність при експлуатації, оскільки при обробці, її внутрішній діаметр буде збільшено, а отже – зменшена товщина стінки. Ключовим моментом є використання нержавіючої сталі, враховуючи її незначну деформацію при нагріванні.</a:t>
            </a:r>
          </a:p>
          <a:p>
            <a:endParaRPr lang="uk-UA" dirty="0"/>
          </a:p>
        </p:txBody>
      </p:sp>
    </p:spTree>
    <p:extLst>
      <p:ext uri="{BB962C8B-B14F-4D97-AF65-F5344CB8AC3E}">
        <p14:creationId xmlns:p14="http://schemas.microsoft.com/office/powerpoint/2010/main" val="32364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8709"/>
            <a:ext cx="10515600" cy="1325563"/>
          </a:xfrm>
        </p:spPr>
        <p:txBody>
          <a:bodyPr/>
          <a:lstStyle/>
          <a:p>
            <a:pPr algn="ctr"/>
            <a:r>
              <a:rPr lang="uk-UA" b="1" i="1" dirty="0" smtClean="0"/>
              <a:t>Схема глушника (муфта)</a:t>
            </a:r>
            <a:endParaRPr lang="en-US" b="1" i="1" dirty="0"/>
          </a:p>
        </p:txBody>
      </p:sp>
      <p:sp>
        <p:nvSpPr>
          <p:cNvPr id="7" name="Объект 6"/>
          <p:cNvSpPr>
            <a:spLocks noGrp="1"/>
          </p:cNvSpPr>
          <p:nvPr>
            <p:ph idx="1"/>
          </p:nvPr>
        </p:nvSpPr>
        <p:spPr/>
        <p:txBody>
          <a:bodyPr/>
          <a:lstStyle/>
          <a:p>
            <a:endParaRPr lang="en-US" dirty="0"/>
          </a:p>
        </p:txBody>
      </p:sp>
      <p:pic>
        <p:nvPicPr>
          <p:cNvPr id="5" name="image10.jpeg"/>
          <p:cNvPicPr/>
          <p:nvPr/>
        </p:nvPicPr>
        <p:blipFill>
          <a:blip r:embed="rId2" cstate="print"/>
          <a:stretch>
            <a:fillRect/>
          </a:stretch>
        </p:blipFill>
        <p:spPr>
          <a:xfrm>
            <a:off x="6536550" y="1139167"/>
            <a:ext cx="4996544" cy="5718833"/>
          </a:xfrm>
          <a:prstGeom prst="rect">
            <a:avLst/>
          </a:prstGeom>
        </p:spPr>
      </p:pic>
      <p:pic>
        <p:nvPicPr>
          <p:cNvPr id="8" name="image16.jpeg"/>
          <p:cNvPicPr/>
          <p:nvPr/>
        </p:nvPicPr>
        <p:blipFill>
          <a:blip r:embed="rId3" cstate="print"/>
          <a:stretch>
            <a:fillRect/>
          </a:stretch>
        </p:blipFill>
        <p:spPr>
          <a:xfrm>
            <a:off x="838200" y="2155872"/>
            <a:ext cx="5519056" cy="2907740"/>
          </a:xfrm>
          <a:prstGeom prst="rect">
            <a:avLst/>
          </a:prstGeom>
        </p:spPr>
      </p:pic>
    </p:spTree>
    <p:extLst>
      <p:ext uri="{BB962C8B-B14F-4D97-AF65-F5344CB8AC3E}">
        <p14:creationId xmlns:p14="http://schemas.microsoft.com/office/powerpoint/2010/main" val="2194196786"/>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199" y="0"/>
            <a:ext cx="10515600" cy="1325563"/>
          </a:xfrm>
        </p:spPr>
        <p:txBody>
          <a:bodyPr/>
          <a:lstStyle/>
          <a:p>
            <a:pPr algn="ctr"/>
            <a:r>
              <a:rPr lang="uk-UA" b="1" i="1" dirty="0" smtClean="0"/>
              <a:t>Схема глушника (клапан)</a:t>
            </a:r>
            <a:endParaRPr lang="en-US" b="1" i="1" dirty="0"/>
          </a:p>
        </p:txBody>
      </p:sp>
      <p:pic>
        <p:nvPicPr>
          <p:cNvPr id="5" name="image11.jpeg"/>
          <p:cNvPicPr>
            <a:picLocks noGrp="1"/>
          </p:cNvPicPr>
          <p:nvPr>
            <p:ph idx="1"/>
          </p:nvPr>
        </p:nvPicPr>
        <p:blipFill>
          <a:blip r:embed="rId2" cstate="print"/>
          <a:stretch>
            <a:fillRect/>
          </a:stretch>
        </p:blipFill>
        <p:spPr>
          <a:xfrm>
            <a:off x="6792686" y="766354"/>
            <a:ext cx="4561113" cy="6091646"/>
          </a:xfrm>
          <a:prstGeom prst="rect">
            <a:avLst/>
          </a:prstGeom>
        </p:spPr>
      </p:pic>
      <p:pic>
        <p:nvPicPr>
          <p:cNvPr id="7" name="image17.jpeg"/>
          <p:cNvPicPr/>
          <p:nvPr/>
        </p:nvPicPr>
        <p:blipFill>
          <a:blip r:embed="rId3" cstate="print"/>
          <a:stretch>
            <a:fillRect/>
          </a:stretch>
        </p:blipFill>
        <p:spPr>
          <a:xfrm>
            <a:off x="551327" y="2231710"/>
            <a:ext cx="5455025" cy="2770595"/>
          </a:xfrm>
          <a:prstGeom prst="rect">
            <a:avLst/>
          </a:prstGeom>
        </p:spPr>
      </p:pic>
    </p:spTree>
    <p:extLst>
      <p:ext uri="{BB962C8B-B14F-4D97-AF65-F5344CB8AC3E}">
        <p14:creationId xmlns:p14="http://schemas.microsoft.com/office/powerpoint/2010/main" val="851066113"/>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0"/>
            <a:ext cx="10515600" cy="1325563"/>
          </a:xfrm>
        </p:spPr>
        <p:txBody>
          <a:bodyPr/>
          <a:lstStyle/>
          <a:p>
            <a:pPr algn="ctr"/>
            <a:r>
              <a:rPr lang="uk-UA" b="1" i="1" dirty="0" smtClean="0"/>
              <a:t>Схема глушника (кришка)</a:t>
            </a:r>
            <a:endParaRPr lang="en-US" b="1" i="1" dirty="0"/>
          </a:p>
        </p:txBody>
      </p:sp>
      <p:pic>
        <p:nvPicPr>
          <p:cNvPr id="4" name="image9.jpeg"/>
          <p:cNvPicPr>
            <a:picLocks noGrp="1"/>
          </p:cNvPicPr>
          <p:nvPr>
            <p:ph idx="1"/>
          </p:nvPr>
        </p:nvPicPr>
        <p:blipFill>
          <a:blip r:embed="rId2" cstate="print"/>
          <a:stretch>
            <a:fillRect/>
          </a:stretch>
        </p:blipFill>
        <p:spPr>
          <a:xfrm>
            <a:off x="6502739" y="748937"/>
            <a:ext cx="4851061" cy="6008913"/>
          </a:xfrm>
          <a:prstGeom prst="rect">
            <a:avLst/>
          </a:prstGeom>
        </p:spPr>
      </p:pic>
      <p:pic>
        <p:nvPicPr>
          <p:cNvPr id="5" name="image15.jpeg"/>
          <p:cNvPicPr/>
          <p:nvPr/>
        </p:nvPicPr>
        <p:blipFill>
          <a:blip r:embed="rId3" cstate="print"/>
          <a:stretch>
            <a:fillRect/>
          </a:stretch>
        </p:blipFill>
        <p:spPr>
          <a:xfrm>
            <a:off x="571410" y="3753393"/>
            <a:ext cx="5524590" cy="2638107"/>
          </a:xfrm>
          <a:prstGeom prst="rect">
            <a:avLst/>
          </a:prstGeom>
        </p:spPr>
      </p:pic>
      <p:pic>
        <p:nvPicPr>
          <p:cNvPr id="3" name="Рисунок 2"/>
          <p:cNvPicPr>
            <a:picLocks noChangeAspect="1"/>
          </p:cNvPicPr>
          <p:nvPr/>
        </p:nvPicPr>
        <p:blipFill>
          <a:blip r:embed="rId4"/>
          <a:stretch>
            <a:fillRect/>
          </a:stretch>
        </p:blipFill>
        <p:spPr>
          <a:xfrm>
            <a:off x="571410" y="748937"/>
            <a:ext cx="4732712" cy="2621815"/>
          </a:xfrm>
          <a:prstGeom prst="rect">
            <a:avLst/>
          </a:prstGeom>
        </p:spPr>
      </p:pic>
    </p:spTree>
    <p:extLst>
      <p:ext uri="{BB962C8B-B14F-4D97-AF65-F5344CB8AC3E}">
        <p14:creationId xmlns:p14="http://schemas.microsoft.com/office/powerpoint/2010/main" val="3009550792"/>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0"/>
            <a:ext cx="10515600" cy="1325563"/>
          </a:xfrm>
        </p:spPr>
        <p:txBody>
          <a:bodyPr/>
          <a:lstStyle/>
          <a:p>
            <a:pPr algn="ctr"/>
            <a:r>
              <a:rPr lang="uk-UA" b="1" i="1" dirty="0" smtClean="0"/>
              <a:t>Схема глушника (кожух глушника)</a:t>
            </a:r>
            <a:endParaRPr lang="en-US" b="1" i="1" dirty="0"/>
          </a:p>
        </p:txBody>
      </p:sp>
      <p:pic>
        <p:nvPicPr>
          <p:cNvPr id="4" name="image8.jpeg" descr="Кожух"/>
          <p:cNvPicPr>
            <a:picLocks noGrp="1"/>
          </p:cNvPicPr>
          <p:nvPr>
            <p:ph idx="1"/>
          </p:nvPr>
        </p:nvPicPr>
        <p:blipFill>
          <a:blip r:embed="rId2" cstate="print"/>
          <a:stretch>
            <a:fillRect/>
          </a:stretch>
        </p:blipFill>
        <p:spPr>
          <a:xfrm>
            <a:off x="5640168" y="792480"/>
            <a:ext cx="4871078" cy="6065520"/>
          </a:xfrm>
          <a:prstGeom prst="rect">
            <a:avLst/>
          </a:prstGeom>
        </p:spPr>
      </p:pic>
      <p:pic>
        <p:nvPicPr>
          <p:cNvPr id="5" name="image14.jpeg" descr="C:\Users\Den\AppData\Local\Microsoft\Windows\INetCache\Content.Word\0-02-05-f6de633ae26146bde331b5bb3768a2b14892ed33c4077e2c0715ad26cf81e893_44b6f548a3a14f38.jpg"/>
          <p:cNvPicPr/>
          <p:nvPr/>
        </p:nvPicPr>
        <p:blipFill>
          <a:blip r:embed="rId3" cstate="print"/>
          <a:stretch>
            <a:fillRect/>
          </a:stretch>
        </p:blipFill>
        <p:spPr>
          <a:xfrm>
            <a:off x="974188" y="1506582"/>
            <a:ext cx="3823426" cy="3931422"/>
          </a:xfrm>
          <a:prstGeom prst="rect">
            <a:avLst/>
          </a:prstGeom>
        </p:spPr>
      </p:pic>
    </p:spTree>
    <p:extLst>
      <p:ext uri="{BB962C8B-B14F-4D97-AF65-F5344CB8AC3E}">
        <p14:creationId xmlns:p14="http://schemas.microsoft.com/office/powerpoint/2010/main" val="3722776546"/>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94161" y="175223"/>
            <a:ext cx="8911687" cy="631112"/>
          </a:xfrm>
        </p:spPr>
        <p:txBody>
          <a:bodyPr>
            <a:normAutofit fontScale="90000"/>
          </a:bodyPr>
          <a:lstStyle/>
          <a:p>
            <a:pPr algn="ctr"/>
            <a:r>
              <a:rPr lang="ru-RU" dirty="0" err="1" smtClean="0"/>
              <a:t>Процес</a:t>
            </a:r>
            <a:r>
              <a:rPr lang="ru-RU" dirty="0" smtClean="0"/>
              <a:t> </a:t>
            </a:r>
            <a:r>
              <a:rPr lang="ru-RU" dirty="0" err="1" smtClean="0"/>
              <a:t>виготовлення</a:t>
            </a:r>
            <a:endParaRPr lang="en-US" dirty="0"/>
          </a:p>
        </p:txBody>
      </p:sp>
      <p:pic>
        <p:nvPicPr>
          <p:cNvPr id="3" name="Рисунок 2"/>
          <p:cNvPicPr>
            <a:picLocks noChangeAspect="1"/>
          </p:cNvPicPr>
          <p:nvPr/>
        </p:nvPicPr>
        <p:blipFill>
          <a:blip r:embed="rId2"/>
          <a:stretch>
            <a:fillRect/>
          </a:stretch>
        </p:blipFill>
        <p:spPr>
          <a:xfrm>
            <a:off x="-167467" y="797934"/>
            <a:ext cx="4523255" cy="3392441"/>
          </a:xfrm>
          <a:prstGeom prst="rect">
            <a:avLst/>
          </a:prstGeom>
        </p:spPr>
      </p:pic>
      <p:pic>
        <p:nvPicPr>
          <p:cNvPr id="7" name="Рисунок 6"/>
          <p:cNvPicPr>
            <a:picLocks noChangeAspect="1"/>
          </p:cNvPicPr>
          <p:nvPr/>
        </p:nvPicPr>
        <p:blipFill>
          <a:blip r:embed="rId3"/>
          <a:stretch>
            <a:fillRect/>
          </a:stretch>
        </p:blipFill>
        <p:spPr>
          <a:xfrm>
            <a:off x="7657544" y="797934"/>
            <a:ext cx="4534456" cy="3400842"/>
          </a:xfrm>
          <a:prstGeom prst="rect">
            <a:avLst/>
          </a:prstGeom>
        </p:spPr>
      </p:pic>
      <p:pic>
        <p:nvPicPr>
          <p:cNvPr id="8" name="Рисунок 7"/>
          <p:cNvPicPr>
            <a:picLocks noChangeAspect="1"/>
          </p:cNvPicPr>
          <p:nvPr/>
        </p:nvPicPr>
        <p:blipFill>
          <a:blip r:embed="rId4"/>
          <a:stretch>
            <a:fillRect/>
          </a:stretch>
        </p:blipFill>
        <p:spPr>
          <a:xfrm>
            <a:off x="3436955" y="3116865"/>
            <a:ext cx="4988180" cy="3741135"/>
          </a:xfrm>
          <a:prstGeom prst="rect">
            <a:avLst/>
          </a:prstGeom>
        </p:spPr>
      </p:pic>
    </p:spTree>
    <p:extLst>
      <p:ext uri="{BB962C8B-B14F-4D97-AF65-F5344CB8AC3E}">
        <p14:creationId xmlns:p14="http://schemas.microsoft.com/office/powerpoint/2010/main" val="1031614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i="1" dirty="0" smtClean="0"/>
              <a:t>Глушник у зібраному стані</a:t>
            </a:r>
            <a:endParaRPr lang="en-US" b="1" i="1" dirty="0"/>
          </a:p>
        </p:txBody>
      </p:sp>
      <p:pic>
        <p:nvPicPr>
          <p:cNvPr id="9" name="image19.jpeg"/>
          <p:cNvPicPr>
            <a:picLocks noGrp="1"/>
          </p:cNvPicPr>
          <p:nvPr>
            <p:ph idx="1"/>
          </p:nvPr>
        </p:nvPicPr>
        <p:blipFill>
          <a:blip r:embed="rId2" cstate="print"/>
          <a:stretch>
            <a:fillRect/>
          </a:stretch>
        </p:blipFill>
        <p:spPr>
          <a:xfrm>
            <a:off x="753564" y="1810000"/>
            <a:ext cx="5516607" cy="2439782"/>
          </a:xfrm>
          <a:prstGeom prst="rect">
            <a:avLst/>
          </a:prstGeom>
        </p:spPr>
      </p:pic>
      <p:sp>
        <p:nvSpPr>
          <p:cNvPr id="11" name="TextBox 10"/>
          <p:cNvSpPr txBox="1"/>
          <p:nvPr/>
        </p:nvSpPr>
        <p:spPr>
          <a:xfrm>
            <a:off x="6348549" y="1879669"/>
            <a:ext cx="5704114" cy="2215991"/>
          </a:xfrm>
          <a:prstGeom prst="rect">
            <a:avLst/>
          </a:prstGeom>
          <a:noFill/>
        </p:spPr>
        <p:txBody>
          <a:bodyPr wrap="square" rtlCol="0">
            <a:spAutoFit/>
          </a:bodyPr>
          <a:lstStyle/>
          <a:p>
            <a:r>
              <a:rPr lang="uk-UA" sz="2800" b="1" dirty="0"/>
              <a:t>В зібраному стані глушник має </a:t>
            </a:r>
            <a:r>
              <a:rPr lang="uk-UA" sz="2800" b="1" dirty="0" smtClean="0"/>
              <a:t>такі параметри:</a:t>
            </a:r>
          </a:p>
          <a:p>
            <a:endParaRPr lang="en-US" sz="2800" b="1" dirty="0"/>
          </a:p>
          <a:p>
            <a:pPr lvl="0"/>
            <a:r>
              <a:rPr lang="uk-UA" dirty="0" smtClean="0"/>
              <a:t>	</a:t>
            </a:r>
            <a:r>
              <a:rPr lang="uk-UA" i="1" dirty="0" smtClean="0"/>
              <a:t>Довжина </a:t>
            </a:r>
            <a:r>
              <a:rPr lang="uk-UA" i="1" dirty="0"/>
              <a:t>– 195 мм</a:t>
            </a:r>
            <a:endParaRPr lang="en-US" i="1" dirty="0"/>
          </a:p>
          <a:p>
            <a:pPr lvl="0"/>
            <a:r>
              <a:rPr lang="uk-UA" i="1" dirty="0" smtClean="0"/>
              <a:t>	Вага </a:t>
            </a:r>
            <a:r>
              <a:rPr lang="uk-UA" i="1" dirty="0"/>
              <a:t>– 1020 гр</a:t>
            </a:r>
            <a:endParaRPr lang="en-US" i="1" dirty="0"/>
          </a:p>
          <a:p>
            <a:pPr lvl="0"/>
            <a:r>
              <a:rPr lang="uk-UA" i="1" dirty="0" smtClean="0"/>
              <a:t>	Зовнішній </a:t>
            </a:r>
            <a:r>
              <a:rPr lang="uk-UA" i="1" dirty="0"/>
              <a:t>діаметр – 54 мм</a:t>
            </a:r>
            <a:endParaRPr lang="en-US" i="1" dirty="0"/>
          </a:p>
        </p:txBody>
      </p:sp>
      <p:sp>
        <p:nvSpPr>
          <p:cNvPr id="12" name="TextBox 11"/>
          <p:cNvSpPr txBox="1"/>
          <p:nvPr/>
        </p:nvSpPr>
        <p:spPr>
          <a:xfrm>
            <a:off x="6522720" y="4249782"/>
            <a:ext cx="4467497" cy="923330"/>
          </a:xfrm>
          <a:prstGeom prst="rect">
            <a:avLst/>
          </a:prstGeom>
          <a:noFill/>
        </p:spPr>
        <p:txBody>
          <a:bodyPr wrap="square" rtlCol="0">
            <a:spAutoFit/>
          </a:bodyPr>
          <a:lstStyle/>
          <a:p>
            <a:r>
              <a:rPr lang="uk-UA" dirty="0"/>
              <a:t>Вага виготовленого глушника є великою, в порівнянні із доступними у продажу </a:t>
            </a:r>
            <a:r>
              <a:rPr lang="uk-UA" dirty="0" smtClean="0"/>
              <a:t>(в середньому 700 гр)</a:t>
            </a:r>
            <a:endParaRPr lang="en-US" dirty="0"/>
          </a:p>
        </p:txBody>
      </p:sp>
    </p:spTree>
    <p:extLst>
      <p:ext uri="{BB962C8B-B14F-4D97-AF65-F5344CB8AC3E}">
        <p14:creationId xmlns:p14="http://schemas.microsoft.com/office/powerpoint/2010/main" val="770340981"/>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a:t>Апробація глушника. </a:t>
            </a:r>
            <a:r>
              <a:rPr lang="uk-UA" dirty="0"/>
              <a:t/>
            </a:r>
            <a:br>
              <a:rPr lang="uk-UA" dirty="0"/>
            </a:br>
            <a:endParaRPr lang="uk-UA" dirty="0"/>
          </a:p>
        </p:txBody>
      </p:sp>
      <p:sp>
        <p:nvSpPr>
          <p:cNvPr id="3" name="Объект 2"/>
          <p:cNvSpPr>
            <a:spLocks noGrp="1"/>
          </p:cNvSpPr>
          <p:nvPr>
            <p:ph idx="1"/>
          </p:nvPr>
        </p:nvSpPr>
        <p:spPr>
          <a:xfrm>
            <a:off x="1674812" y="1499119"/>
            <a:ext cx="9671212" cy="3777622"/>
          </a:xfrm>
        </p:spPr>
        <p:txBody>
          <a:bodyPr/>
          <a:lstStyle/>
          <a:p>
            <a:r>
              <a:rPr lang="uk-UA" sz="2400" dirty="0"/>
              <a:t>Робити випробовування будемо за допомогою військових ЗСУ, на базі автомата Калашникова калібром 7.62*39мм із замірюванням сили звуку за допомогою шумоміра BENETECH GM1352. </a:t>
            </a:r>
            <a:r>
              <a:rPr lang="ru-RU" sz="2400" dirty="0" err="1"/>
              <a:t>Всі</a:t>
            </a:r>
            <a:r>
              <a:rPr lang="ru-RU" sz="2400" dirty="0"/>
              <a:t> </a:t>
            </a:r>
            <a:r>
              <a:rPr lang="ru-RU" sz="2400" dirty="0" err="1"/>
              <a:t>вимірювання</a:t>
            </a:r>
            <a:r>
              <a:rPr lang="ru-RU" sz="2400" dirty="0"/>
              <a:t> проводимо </a:t>
            </a:r>
            <a:r>
              <a:rPr lang="ru-RU" sz="2400" dirty="0" err="1"/>
              <a:t>зі</a:t>
            </a:r>
            <a:r>
              <a:rPr lang="ru-RU" sz="2400" dirty="0"/>
              <a:t> </a:t>
            </a:r>
            <a:r>
              <a:rPr lang="ru-RU" sz="2400" dirty="0" err="1"/>
              <a:t>сторони</a:t>
            </a:r>
            <a:r>
              <a:rPr lang="ru-RU" sz="2400" dirty="0"/>
              <a:t> </a:t>
            </a:r>
            <a:r>
              <a:rPr lang="ru-RU" sz="2400" dirty="0" err="1"/>
              <a:t>пострілу</a:t>
            </a:r>
            <a:r>
              <a:rPr lang="ru-RU" sz="2400" dirty="0"/>
              <a:t> на </a:t>
            </a:r>
            <a:r>
              <a:rPr lang="ru-RU" sz="2400" dirty="0" err="1"/>
              <a:t>відстані</a:t>
            </a:r>
            <a:r>
              <a:rPr lang="ru-RU" sz="2400" dirty="0"/>
              <a:t> 1 м. </a:t>
            </a:r>
            <a:r>
              <a:rPr lang="ru-RU" sz="2400" dirty="0" err="1"/>
              <a:t>Результати</a:t>
            </a:r>
            <a:r>
              <a:rPr lang="ru-RU" sz="2400" dirty="0"/>
              <a:t> </a:t>
            </a:r>
            <a:r>
              <a:rPr lang="ru-RU" sz="2400" dirty="0" err="1"/>
              <a:t>вимірювань</a:t>
            </a:r>
            <a:r>
              <a:rPr lang="ru-RU" sz="2400" dirty="0"/>
              <a:t> заносимо до </a:t>
            </a:r>
            <a:r>
              <a:rPr lang="ru-RU" sz="2400" dirty="0" err="1"/>
              <a:t>узагальнюючої</a:t>
            </a:r>
            <a:r>
              <a:rPr lang="ru-RU" sz="2400" dirty="0"/>
              <a:t> </a:t>
            </a:r>
            <a:r>
              <a:rPr lang="ru-RU" sz="2400" dirty="0" err="1"/>
              <a:t>таблиці</a:t>
            </a:r>
            <a:r>
              <a:rPr lang="ru-RU" sz="2400" dirty="0"/>
              <a:t> та </a:t>
            </a:r>
            <a:r>
              <a:rPr lang="ru-RU" sz="2400" dirty="0" err="1"/>
              <a:t>порівнюємо</a:t>
            </a:r>
            <a:r>
              <a:rPr lang="ru-RU" sz="2400" dirty="0"/>
              <a:t> </a:t>
            </a:r>
            <a:r>
              <a:rPr lang="ru-RU" sz="2400" dirty="0" err="1"/>
              <a:t>із</a:t>
            </a:r>
            <a:r>
              <a:rPr lang="ru-RU" sz="2400" dirty="0"/>
              <a:t> звуком </a:t>
            </a:r>
            <a:r>
              <a:rPr lang="ru-RU" sz="2400" dirty="0" err="1"/>
              <a:t>пострілу</a:t>
            </a:r>
            <a:r>
              <a:rPr lang="ru-RU" sz="2400" dirty="0"/>
              <a:t> без </a:t>
            </a:r>
            <a:r>
              <a:rPr lang="ru-RU" sz="2400" dirty="0" err="1"/>
              <a:t>глушника</a:t>
            </a:r>
            <a:r>
              <a:rPr lang="ru-RU" sz="2400" dirty="0"/>
              <a:t> (140дБ).</a:t>
            </a:r>
            <a:endParaRPr lang="uk-UA" sz="2400" dirty="0"/>
          </a:p>
          <a:p>
            <a:endParaRPr lang="uk-UA" dirty="0"/>
          </a:p>
        </p:txBody>
      </p:sp>
    </p:spTree>
    <p:extLst>
      <p:ext uri="{BB962C8B-B14F-4D97-AF65-F5344CB8AC3E}">
        <p14:creationId xmlns:p14="http://schemas.microsoft.com/office/powerpoint/2010/main" val="3887475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7518" y="1"/>
            <a:ext cx="10515600" cy="887506"/>
          </a:xfrm>
        </p:spPr>
        <p:txBody>
          <a:bodyPr/>
          <a:lstStyle/>
          <a:p>
            <a:pPr algn="ctr"/>
            <a:r>
              <a:rPr lang="uk-UA" b="1" i="1" dirty="0" smtClean="0"/>
              <a:t>Результати</a:t>
            </a:r>
            <a:endParaRPr lang="en-US" b="1" i="1"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4112704240"/>
              </p:ext>
            </p:extLst>
          </p:nvPr>
        </p:nvGraphicFramePr>
        <p:xfrm>
          <a:off x="838200" y="1296241"/>
          <a:ext cx="10188388" cy="5140419"/>
        </p:xfrm>
        <a:graphic>
          <a:graphicData uri="http://schemas.openxmlformats.org/drawingml/2006/table">
            <a:tbl>
              <a:tblPr firstRow="1" firstCol="1" lastRow="1" lastCol="1" bandRow="1" bandCol="1">
                <a:tableStyleId>{5C22544A-7EE6-4342-B048-85BDC9FD1C3A}</a:tableStyleId>
              </a:tblPr>
              <a:tblGrid>
                <a:gridCol w="677558">
                  <a:extLst>
                    <a:ext uri="{9D8B030D-6E8A-4147-A177-3AD203B41FA5}">
                      <a16:colId xmlns:a16="http://schemas.microsoft.com/office/drawing/2014/main" val="895571922"/>
                    </a:ext>
                  </a:extLst>
                </a:gridCol>
                <a:gridCol w="6100022">
                  <a:extLst>
                    <a:ext uri="{9D8B030D-6E8A-4147-A177-3AD203B41FA5}">
                      <a16:colId xmlns:a16="http://schemas.microsoft.com/office/drawing/2014/main" val="327245908"/>
                    </a:ext>
                  </a:extLst>
                </a:gridCol>
                <a:gridCol w="3410808">
                  <a:extLst>
                    <a:ext uri="{9D8B030D-6E8A-4147-A177-3AD203B41FA5}">
                      <a16:colId xmlns:a16="http://schemas.microsoft.com/office/drawing/2014/main" val="797537284"/>
                    </a:ext>
                  </a:extLst>
                </a:gridCol>
              </a:tblGrid>
              <a:tr h="923206">
                <a:tc>
                  <a:txBody>
                    <a:bodyPr/>
                    <a:lstStyle/>
                    <a:p>
                      <a:pPr marL="5715" algn="ctr">
                        <a:lnSpc>
                          <a:spcPts val="1590"/>
                        </a:lnSpc>
                        <a:spcAft>
                          <a:spcPts val="0"/>
                        </a:spcAft>
                      </a:pPr>
                      <a:r>
                        <a:rPr lang="uk-UA" sz="1800" dirty="0">
                          <a:effectLst/>
                        </a:rPr>
                        <a:t>№</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593090" marR="587375" algn="ctr">
                        <a:lnSpc>
                          <a:spcPts val="1590"/>
                        </a:lnSpc>
                        <a:spcAft>
                          <a:spcPts val="0"/>
                        </a:spcAft>
                      </a:pPr>
                      <a:endParaRPr lang="uk-UA" sz="2800" b="1" dirty="0" smtClean="0">
                        <a:solidFill>
                          <a:schemeClr val="tx1"/>
                        </a:solidFill>
                        <a:effectLst/>
                      </a:endParaRPr>
                    </a:p>
                    <a:p>
                      <a:pPr marL="593090" marR="587375" algn="ctr">
                        <a:lnSpc>
                          <a:spcPts val="1590"/>
                        </a:lnSpc>
                        <a:spcAft>
                          <a:spcPts val="0"/>
                        </a:spcAft>
                      </a:pPr>
                      <a:r>
                        <a:rPr lang="uk-UA" sz="2800" b="1" dirty="0" smtClean="0">
                          <a:solidFill>
                            <a:schemeClr val="tx1"/>
                          </a:solidFill>
                          <a:effectLst/>
                        </a:rPr>
                        <a:t>Вимірювання</a:t>
                      </a:r>
                      <a:r>
                        <a:rPr lang="uk-UA" sz="2400" b="1" spc="-40" dirty="0" smtClean="0">
                          <a:solidFill>
                            <a:schemeClr val="tx1"/>
                          </a:solidFill>
                          <a:effectLst/>
                        </a:rPr>
                        <a:t> </a:t>
                      </a:r>
                      <a:r>
                        <a:rPr lang="uk-UA" sz="2400" b="1" dirty="0">
                          <a:solidFill>
                            <a:schemeClr val="tx1"/>
                          </a:solidFill>
                          <a:effectLst/>
                        </a:rPr>
                        <a:t>(середнє</a:t>
                      </a:r>
                      <a:r>
                        <a:rPr lang="uk-UA" sz="2400" b="1" spc="-35" dirty="0">
                          <a:solidFill>
                            <a:schemeClr val="tx1"/>
                          </a:solidFill>
                          <a:effectLst/>
                        </a:rPr>
                        <a:t> </a:t>
                      </a:r>
                      <a:r>
                        <a:rPr lang="uk-UA" sz="2400" b="1" dirty="0">
                          <a:solidFill>
                            <a:schemeClr val="tx1"/>
                          </a:solidFill>
                          <a:effectLst/>
                        </a:rPr>
                        <a:t>значення)</a:t>
                      </a:r>
                      <a:endParaRPr lang="en-US"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469265" marR="459105" algn="ctr">
                        <a:lnSpc>
                          <a:spcPts val="1590"/>
                        </a:lnSpc>
                        <a:spcAft>
                          <a:spcPts val="0"/>
                        </a:spcAft>
                      </a:pPr>
                      <a:endParaRPr lang="uk-UA" sz="2800" dirty="0" smtClean="0">
                        <a:solidFill>
                          <a:schemeClr val="tx1"/>
                        </a:solidFill>
                        <a:effectLst/>
                      </a:endParaRPr>
                    </a:p>
                    <a:p>
                      <a:pPr marL="469265" marR="459105" algn="ctr">
                        <a:lnSpc>
                          <a:spcPts val="1590"/>
                        </a:lnSpc>
                        <a:spcAft>
                          <a:spcPts val="0"/>
                        </a:spcAft>
                      </a:pPr>
                      <a:r>
                        <a:rPr lang="uk-UA" sz="2800" dirty="0" smtClean="0">
                          <a:solidFill>
                            <a:schemeClr val="tx1"/>
                          </a:solidFill>
                          <a:effectLst/>
                        </a:rPr>
                        <a:t>Сила</a:t>
                      </a:r>
                      <a:r>
                        <a:rPr lang="uk-UA" sz="2800" spc="-35" dirty="0" smtClean="0">
                          <a:solidFill>
                            <a:schemeClr val="tx1"/>
                          </a:solidFill>
                          <a:effectLst/>
                        </a:rPr>
                        <a:t> </a:t>
                      </a:r>
                      <a:r>
                        <a:rPr lang="uk-UA" sz="2800" dirty="0">
                          <a:solidFill>
                            <a:schemeClr val="tx1"/>
                          </a:solidFill>
                          <a:effectLst/>
                        </a:rPr>
                        <a:t>звуку, дБ</a:t>
                      </a:r>
                      <a:endParaRPr lang="en-US"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931512197"/>
                  </a:ext>
                </a:extLst>
              </a:tr>
              <a:tr h="1026252">
                <a:tc>
                  <a:txBody>
                    <a:bodyPr/>
                    <a:lstStyle/>
                    <a:p>
                      <a:pPr marL="6985" algn="ctr">
                        <a:lnSpc>
                          <a:spcPts val="1590"/>
                        </a:lnSpc>
                        <a:spcBef>
                          <a:spcPts val="15"/>
                        </a:spcBef>
                        <a:spcAft>
                          <a:spcPts val="0"/>
                        </a:spcAft>
                      </a:pPr>
                      <a:r>
                        <a:rPr lang="uk-UA" sz="1800" dirty="0">
                          <a:effectLst/>
                        </a:rPr>
                        <a:t>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lgn="l">
                        <a:lnSpc>
                          <a:spcPts val="1590"/>
                        </a:lnSpc>
                        <a:spcBef>
                          <a:spcPts val="15"/>
                        </a:spcBef>
                        <a:spcAft>
                          <a:spcPts val="0"/>
                        </a:spcAft>
                      </a:pPr>
                      <a:endParaRPr lang="uk-UA" sz="2800" b="0" i="0" dirty="0" smtClean="0">
                        <a:effectLst/>
                      </a:endParaRPr>
                    </a:p>
                    <a:p>
                      <a:pPr marL="69850" algn="l">
                        <a:lnSpc>
                          <a:spcPts val="1590"/>
                        </a:lnSpc>
                        <a:spcBef>
                          <a:spcPts val="15"/>
                        </a:spcBef>
                        <a:spcAft>
                          <a:spcPts val="0"/>
                        </a:spcAft>
                      </a:pPr>
                      <a:endParaRPr lang="uk-UA" sz="2800" b="0" i="0" dirty="0" smtClean="0">
                        <a:effectLst/>
                      </a:endParaRPr>
                    </a:p>
                    <a:p>
                      <a:pPr marL="69850" algn="l">
                        <a:lnSpc>
                          <a:spcPts val="1590"/>
                        </a:lnSpc>
                        <a:spcBef>
                          <a:spcPts val="15"/>
                        </a:spcBef>
                        <a:spcAft>
                          <a:spcPts val="0"/>
                        </a:spcAft>
                      </a:pPr>
                      <a:r>
                        <a:rPr lang="uk-UA" sz="2800" b="0" i="0" dirty="0" smtClean="0">
                          <a:effectLst/>
                        </a:rPr>
                        <a:t>Перезаряджання</a:t>
                      </a:r>
                      <a:endParaRPr lang="en-US" sz="2800" b="0" i="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469265" marR="446405" algn="ctr">
                        <a:lnSpc>
                          <a:spcPts val="1590"/>
                        </a:lnSpc>
                        <a:spcBef>
                          <a:spcPts val="15"/>
                        </a:spcBef>
                        <a:spcAft>
                          <a:spcPts val="0"/>
                        </a:spcAft>
                      </a:pPr>
                      <a:endParaRPr lang="uk-UA" sz="2400" dirty="0" smtClean="0">
                        <a:solidFill>
                          <a:schemeClr val="tx1"/>
                        </a:solidFill>
                        <a:effectLst/>
                      </a:endParaRPr>
                    </a:p>
                    <a:p>
                      <a:pPr marL="469265" marR="446405" algn="ctr">
                        <a:lnSpc>
                          <a:spcPts val="1590"/>
                        </a:lnSpc>
                        <a:spcBef>
                          <a:spcPts val="15"/>
                        </a:spcBef>
                        <a:spcAft>
                          <a:spcPts val="0"/>
                        </a:spcAft>
                      </a:pPr>
                      <a:endParaRPr lang="uk-UA" sz="2400" dirty="0" smtClean="0">
                        <a:solidFill>
                          <a:schemeClr val="tx1"/>
                        </a:solidFill>
                        <a:effectLst/>
                      </a:endParaRPr>
                    </a:p>
                    <a:p>
                      <a:pPr marL="469265" marR="446405" algn="ctr">
                        <a:lnSpc>
                          <a:spcPts val="1590"/>
                        </a:lnSpc>
                        <a:spcBef>
                          <a:spcPts val="15"/>
                        </a:spcBef>
                        <a:spcAft>
                          <a:spcPts val="0"/>
                        </a:spcAft>
                      </a:pPr>
                      <a:r>
                        <a:rPr lang="uk-UA" sz="2400" dirty="0" smtClean="0">
                          <a:solidFill>
                            <a:schemeClr val="tx1"/>
                          </a:solidFill>
                          <a:effectLst/>
                        </a:rPr>
                        <a:t>76</a:t>
                      </a:r>
                      <a:endParaRPr lang="en-US"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763342074"/>
                  </a:ext>
                </a:extLst>
              </a:tr>
              <a:tr h="1138457">
                <a:tc>
                  <a:txBody>
                    <a:bodyPr/>
                    <a:lstStyle/>
                    <a:p>
                      <a:pPr marL="6985" algn="ctr">
                        <a:lnSpc>
                          <a:spcPts val="1590"/>
                        </a:lnSpc>
                        <a:spcAft>
                          <a:spcPts val="0"/>
                        </a:spcAft>
                      </a:pPr>
                      <a:r>
                        <a:rPr lang="uk-UA" sz="1800" dirty="0">
                          <a:effectLst/>
                        </a:rPr>
                        <a:t>2</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lgn="l">
                        <a:lnSpc>
                          <a:spcPts val="1590"/>
                        </a:lnSpc>
                        <a:spcAft>
                          <a:spcPts val="0"/>
                        </a:spcAft>
                      </a:pPr>
                      <a:endParaRPr lang="uk-UA" sz="2800" dirty="0" smtClean="0">
                        <a:effectLst/>
                      </a:endParaRPr>
                    </a:p>
                    <a:p>
                      <a:pPr marL="69850" algn="l">
                        <a:lnSpc>
                          <a:spcPts val="1590"/>
                        </a:lnSpc>
                        <a:spcAft>
                          <a:spcPts val="0"/>
                        </a:spcAft>
                      </a:pPr>
                      <a:endParaRPr lang="uk-UA" sz="2800" dirty="0" smtClean="0">
                        <a:effectLst/>
                      </a:endParaRPr>
                    </a:p>
                    <a:p>
                      <a:pPr marL="69850" algn="l">
                        <a:lnSpc>
                          <a:spcPts val="1590"/>
                        </a:lnSpc>
                        <a:spcAft>
                          <a:spcPts val="0"/>
                        </a:spcAft>
                      </a:pPr>
                      <a:r>
                        <a:rPr lang="uk-UA" sz="2800" dirty="0" smtClean="0">
                          <a:effectLst/>
                        </a:rPr>
                        <a:t>Одиночний</a:t>
                      </a:r>
                      <a:r>
                        <a:rPr lang="uk-UA" sz="2800" spc="-40" dirty="0" smtClean="0">
                          <a:effectLst/>
                        </a:rPr>
                        <a:t> </a:t>
                      </a:r>
                      <a:r>
                        <a:rPr lang="uk-UA" sz="2800" dirty="0">
                          <a:effectLst/>
                        </a:rPr>
                        <a:t>постріл</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469265" marR="446405" algn="ctr">
                        <a:lnSpc>
                          <a:spcPts val="1590"/>
                        </a:lnSpc>
                        <a:spcAft>
                          <a:spcPts val="0"/>
                        </a:spcAft>
                      </a:pPr>
                      <a:endParaRPr lang="uk-UA" sz="2400" dirty="0" smtClean="0">
                        <a:solidFill>
                          <a:schemeClr val="tx1"/>
                        </a:solidFill>
                        <a:effectLst/>
                      </a:endParaRPr>
                    </a:p>
                    <a:p>
                      <a:pPr marL="469265" marR="446405" algn="ctr">
                        <a:lnSpc>
                          <a:spcPts val="1590"/>
                        </a:lnSpc>
                        <a:spcAft>
                          <a:spcPts val="0"/>
                        </a:spcAft>
                      </a:pPr>
                      <a:endParaRPr lang="uk-UA" sz="2400" dirty="0" smtClean="0">
                        <a:solidFill>
                          <a:schemeClr val="tx1"/>
                        </a:solidFill>
                        <a:effectLst/>
                      </a:endParaRPr>
                    </a:p>
                    <a:p>
                      <a:pPr marL="469265" marR="446405" algn="ctr">
                        <a:lnSpc>
                          <a:spcPts val="1590"/>
                        </a:lnSpc>
                        <a:spcAft>
                          <a:spcPts val="0"/>
                        </a:spcAft>
                      </a:pPr>
                      <a:r>
                        <a:rPr lang="uk-UA" sz="2400" dirty="0" smtClean="0">
                          <a:solidFill>
                            <a:schemeClr val="tx1"/>
                          </a:solidFill>
                          <a:effectLst/>
                        </a:rPr>
                        <a:t>85</a:t>
                      </a:r>
                      <a:endParaRPr lang="en-US"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584402"/>
                  </a:ext>
                </a:extLst>
              </a:tr>
              <a:tr h="1026252">
                <a:tc>
                  <a:txBody>
                    <a:bodyPr/>
                    <a:lstStyle/>
                    <a:p>
                      <a:pPr marL="6985" algn="ctr">
                        <a:lnSpc>
                          <a:spcPts val="1590"/>
                        </a:lnSpc>
                        <a:spcBef>
                          <a:spcPts val="15"/>
                        </a:spcBef>
                        <a:spcAft>
                          <a:spcPts val="0"/>
                        </a:spcAft>
                      </a:pPr>
                      <a:r>
                        <a:rPr lang="uk-UA" sz="1800" dirty="0">
                          <a:effectLst/>
                        </a:rPr>
                        <a:t>3</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lgn="l">
                        <a:lnSpc>
                          <a:spcPts val="1590"/>
                        </a:lnSpc>
                        <a:spcBef>
                          <a:spcPts val="15"/>
                        </a:spcBef>
                        <a:spcAft>
                          <a:spcPts val="0"/>
                        </a:spcAft>
                      </a:pPr>
                      <a:endParaRPr lang="uk-UA" sz="2800" dirty="0" smtClean="0">
                        <a:effectLst/>
                      </a:endParaRPr>
                    </a:p>
                    <a:p>
                      <a:pPr marL="69850" algn="l">
                        <a:lnSpc>
                          <a:spcPts val="1590"/>
                        </a:lnSpc>
                        <a:spcBef>
                          <a:spcPts val="15"/>
                        </a:spcBef>
                        <a:spcAft>
                          <a:spcPts val="0"/>
                        </a:spcAft>
                      </a:pPr>
                      <a:endParaRPr lang="uk-UA" sz="2800" dirty="0" smtClean="0">
                        <a:effectLst/>
                      </a:endParaRPr>
                    </a:p>
                    <a:p>
                      <a:pPr marL="69850" algn="l">
                        <a:lnSpc>
                          <a:spcPts val="1590"/>
                        </a:lnSpc>
                        <a:spcBef>
                          <a:spcPts val="15"/>
                        </a:spcBef>
                        <a:spcAft>
                          <a:spcPts val="0"/>
                        </a:spcAft>
                      </a:pPr>
                      <a:r>
                        <a:rPr lang="uk-UA" sz="2800" dirty="0" smtClean="0">
                          <a:effectLst/>
                        </a:rPr>
                        <a:t>Серія</a:t>
                      </a:r>
                      <a:r>
                        <a:rPr lang="uk-UA" sz="2800" spc="-30" dirty="0" smtClean="0">
                          <a:effectLst/>
                        </a:rPr>
                        <a:t> </a:t>
                      </a:r>
                      <a:r>
                        <a:rPr lang="uk-UA" sz="2800" dirty="0">
                          <a:effectLst/>
                        </a:rPr>
                        <a:t>з</a:t>
                      </a:r>
                      <a:r>
                        <a:rPr lang="uk-UA" sz="2800" spc="-15" dirty="0">
                          <a:effectLst/>
                        </a:rPr>
                        <a:t> </a:t>
                      </a:r>
                      <a:r>
                        <a:rPr lang="uk-UA" sz="2800" dirty="0">
                          <a:effectLst/>
                        </a:rPr>
                        <a:t>двох</a:t>
                      </a:r>
                      <a:r>
                        <a:rPr lang="uk-UA" sz="2800" spc="5" dirty="0">
                          <a:effectLst/>
                        </a:rPr>
                        <a:t> </a:t>
                      </a:r>
                      <a:r>
                        <a:rPr lang="uk-UA" sz="2800" dirty="0">
                          <a:effectLst/>
                        </a:rPr>
                        <a:t>пострілів</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469265" marR="446405" algn="ctr">
                        <a:lnSpc>
                          <a:spcPts val="1590"/>
                        </a:lnSpc>
                        <a:spcBef>
                          <a:spcPts val="15"/>
                        </a:spcBef>
                        <a:spcAft>
                          <a:spcPts val="0"/>
                        </a:spcAft>
                      </a:pPr>
                      <a:endParaRPr lang="uk-UA" sz="2400" dirty="0" smtClean="0">
                        <a:solidFill>
                          <a:schemeClr val="tx1"/>
                        </a:solidFill>
                        <a:effectLst/>
                      </a:endParaRPr>
                    </a:p>
                    <a:p>
                      <a:pPr marL="469265" marR="446405" algn="ctr">
                        <a:lnSpc>
                          <a:spcPts val="1590"/>
                        </a:lnSpc>
                        <a:spcBef>
                          <a:spcPts val="15"/>
                        </a:spcBef>
                        <a:spcAft>
                          <a:spcPts val="0"/>
                        </a:spcAft>
                      </a:pPr>
                      <a:endParaRPr lang="uk-UA" sz="2400" dirty="0" smtClean="0">
                        <a:solidFill>
                          <a:schemeClr val="tx1"/>
                        </a:solidFill>
                        <a:effectLst/>
                      </a:endParaRPr>
                    </a:p>
                    <a:p>
                      <a:pPr marL="469265" marR="446405" algn="ctr">
                        <a:lnSpc>
                          <a:spcPts val="1590"/>
                        </a:lnSpc>
                        <a:spcBef>
                          <a:spcPts val="15"/>
                        </a:spcBef>
                        <a:spcAft>
                          <a:spcPts val="0"/>
                        </a:spcAft>
                      </a:pPr>
                      <a:r>
                        <a:rPr lang="uk-UA" sz="2400" dirty="0" smtClean="0">
                          <a:solidFill>
                            <a:schemeClr val="tx1"/>
                          </a:solidFill>
                          <a:effectLst/>
                        </a:rPr>
                        <a:t>88</a:t>
                      </a:r>
                      <a:endParaRPr lang="en-US"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490825540"/>
                  </a:ext>
                </a:extLst>
              </a:tr>
              <a:tr h="1026252">
                <a:tc>
                  <a:txBody>
                    <a:bodyPr/>
                    <a:lstStyle/>
                    <a:p>
                      <a:pPr marL="6985" algn="ctr">
                        <a:lnSpc>
                          <a:spcPts val="1590"/>
                        </a:lnSpc>
                        <a:spcAft>
                          <a:spcPts val="0"/>
                        </a:spcAft>
                      </a:pPr>
                      <a:r>
                        <a:rPr lang="uk-UA" sz="1800" dirty="0">
                          <a:effectLst/>
                        </a:rPr>
                        <a:t>4</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lgn="l">
                        <a:lnSpc>
                          <a:spcPts val="1590"/>
                        </a:lnSpc>
                        <a:spcAft>
                          <a:spcPts val="0"/>
                        </a:spcAft>
                      </a:pPr>
                      <a:endParaRPr lang="uk-UA" sz="2800" b="0" dirty="0" smtClean="0">
                        <a:solidFill>
                          <a:schemeClr val="tx1"/>
                        </a:solidFill>
                        <a:effectLst/>
                      </a:endParaRPr>
                    </a:p>
                    <a:p>
                      <a:pPr marL="69850" algn="l">
                        <a:lnSpc>
                          <a:spcPts val="1590"/>
                        </a:lnSpc>
                        <a:spcAft>
                          <a:spcPts val="0"/>
                        </a:spcAft>
                      </a:pPr>
                      <a:endParaRPr lang="uk-UA" sz="2800" b="0" dirty="0" smtClean="0">
                        <a:solidFill>
                          <a:schemeClr val="tx1"/>
                        </a:solidFill>
                        <a:effectLst/>
                      </a:endParaRPr>
                    </a:p>
                    <a:p>
                      <a:pPr marL="69850" algn="l">
                        <a:lnSpc>
                          <a:spcPts val="1590"/>
                        </a:lnSpc>
                        <a:spcAft>
                          <a:spcPts val="0"/>
                        </a:spcAft>
                      </a:pPr>
                      <a:r>
                        <a:rPr lang="uk-UA" sz="2800" b="0" dirty="0" smtClean="0">
                          <a:solidFill>
                            <a:schemeClr val="tx1"/>
                          </a:solidFill>
                          <a:effectLst/>
                        </a:rPr>
                        <a:t>Коротка</a:t>
                      </a:r>
                      <a:r>
                        <a:rPr lang="uk-UA" sz="2800" b="0" spc="-25" dirty="0" smtClean="0">
                          <a:solidFill>
                            <a:schemeClr val="tx1"/>
                          </a:solidFill>
                          <a:effectLst/>
                        </a:rPr>
                        <a:t> </a:t>
                      </a:r>
                      <a:r>
                        <a:rPr lang="uk-UA" sz="2800" b="0" dirty="0">
                          <a:solidFill>
                            <a:schemeClr val="tx1"/>
                          </a:solidFill>
                          <a:effectLst/>
                        </a:rPr>
                        <a:t>черга</a:t>
                      </a:r>
                      <a:endParaRPr lang="en-US" sz="20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469265" marR="446405" algn="ctr">
                        <a:lnSpc>
                          <a:spcPts val="1590"/>
                        </a:lnSpc>
                        <a:spcAft>
                          <a:spcPts val="0"/>
                        </a:spcAft>
                      </a:pPr>
                      <a:endParaRPr lang="uk-UA" sz="2400" dirty="0" smtClean="0">
                        <a:solidFill>
                          <a:schemeClr val="tx1"/>
                        </a:solidFill>
                        <a:effectLst/>
                      </a:endParaRPr>
                    </a:p>
                    <a:p>
                      <a:pPr marL="469265" marR="446405" algn="ctr">
                        <a:lnSpc>
                          <a:spcPts val="1590"/>
                        </a:lnSpc>
                        <a:spcAft>
                          <a:spcPts val="0"/>
                        </a:spcAft>
                      </a:pPr>
                      <a:endParaRPr lang="uk-UA" sz="2400" dirty="0" smtClean="0">
                        <a:solidFill>
                          <a:schemeClr val="tx1"/>
                        </a:solidFill>
                        <a:effectLst/>
                      </a:endParaRPr>
                    </a:p>
                    <a:p>
                      <a:pPr marL="469265" marR="446405" algn="ctr">
                        <a:lnSpc>
                          <a:spcPts val="1590"/>
                        </a:lnSpc>
                        <a:spcAft>
                          <a:spcPts val="0"/>
                        </a:spcAft>
                      </a:pPr>
                      <a:r>
                        <a:rPr lang="uk-UA" sz="2400" dirty="0" smtClean="0">
                          <a:solidFill>
                            <a:schemeClr val="tx1"/>
                          </a:solidFill>
                          <a:effectLst/>
                        </a:rPr>
                        <a:t>95</a:t>
                      </a:r>
                      <a:endParaRPr lang="en-US"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638991410"/>
                  </a:ext>
                </a:extLst>
              </a:tr>
            </a:tbl>
          </a:graphicData>
        </a:graphic>
      </p:graphicFrame>
      <p:sp>
        <p:nvSpPr>
          <p:cNvPr id="5" name="Rectangle 1"/>
          <p:cNvSpPr>
            <a:spLocks noChangeArrowheads="1"/>
          </p:cNvSpPr>
          <p:nvPr/>
        </p:nvSpPr>
        <p:spPr bwMode="auto">
          <a:xfrm>
            <a:off x="-276827" y="-43126"/>
            <a:ext cx="14880879" cy="631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123406" tIns="130134" rIns="91440" bIns="7935"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uk-UA" altLang="en-US" sz="14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07161870"/>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68729" y="0"/>
            <a:ext cx="8911687" cy="730865"/>
          </a:xfrm>
        </p:spPr>
        <p:txBody>
          <a:bodyPr/>
          <a:lstStyle/>
          <a:p>
            <a:pPr algn="ctr"/>
            <a:r>
              <a:rPr lang="ru-RU" dirty="0" err="1" smtClean="0"/>
              <a:t>Висновки</a:t>
            </a:r>
            <a:endParaRPr lang="en-US" dirty="0"/>
          </a:p>
        </p:txBody>
      </p:sp>
      <p:sp>
        <p:nvSpPr>
          <p:cNvPr id="3" name="Объект 2"/>
          <p:cNvSpPr>
            <a:spLocks noGrp="1"/>
          </p:cNvSpPr>
          <p:nvPr>
            <p:ph idx="1"/>
          </p:nvPr>
        </p:nvSpPr>
        <p:spPr>
          <a:xfrm>
            <a:off x="657889" y="1169324"/>
            <a:ext cx="11534111" cy="5688676"/>
          </a:xfrm>
        </p:spPr>
        <p:txBody>
          <a:bodyPr>
            <a:normAutofit/>
          </a:bodyPr>
          <a:lstStyle/>
          <a:p>
            <a:r>
              <a:rPr lang="uk-UA" sz="2400" dirty="0" smtClean="0"/>
              <a:t>На основі прикладів існуючих глушників визначили шляхи удосконалення;</a:t>
            </a:r>
            <a:endParaRPr lang="uk-UA" sz="2400" dirty="0"/>
          </a:p>
          <a:p>
            <a:r>
              <a:rPr lang="uk-UA" sz="2400" dirty="0" smtClean="0"/>
              <a:t>розробили </a:t>
            </a:r>
            <a:r>
              <a:rPr lang="uk-UA" sz="2400" dirty="0"/>
              <a:t>власну </a:t>
            </a:r>
            <a:r>
              <a:rPr lang="uk-UA" sz="2400" dirty="0" smtClean="0"/>
              <a:t>модель на основі існуючої моделі;</a:t>
            </a:r>
            <a:endParaRPr lang="uk-UA" sz="2400" dirty="0"/>
          </a:p>
          <a:p>
            <a:r>
              <a:rPr lang="uk-UA" sz="2400" dirty="0" smtClean="0"/>
              <a:t>зробили </a:t>
            </a:r>
            <a:r>
              <a:rPr lang="uk-UA" sz="2400" dirty="0"/>
              <a:t>модель </a:t>
            </a:r>
            <a:r>
              <a:rPr lang="uk-UA" sz="2400" dirty="0" smtClean="0"/>
              <a:t>в шкільній майстерні за </a:t>
            </a:r>
            <a:r>
              <a:rPr lang="uk-UA" sz="2400" dirty="0"/>
              <a:t>нашими розрахунками;</a:t>
            </a:r>
          </a:p>
          <a:p>
            <a:r>
              <a:rPr lang="uk-UA" sz="2400" dirty="0" smtClean="0"/>
              <a:t>провели </a:t>
            </a:r>
            <a:r>
              <a:rPr lang="uk-UA" sz="2400" dirty="0"/>
              <a:t>випробування </a:t>
            </a:r>
            <a:r>
              <a:rPr lang="uk-UA" sz="2400" dirty="0" smtClean="0"/>
              <a:t>моделі з </a:t>
            </a:r>
            <a:r>
              <a:rPr lang="uk-UA" sz="2400" smtClean="0"/>
              <a:t>залученням військових</a:t>
            </a:r>
            <a:r>
              <a:rPr lang="uk-UA" sz="2400" dirty="0" smtClean="0"/>
              <a:t>.</a:t>
            </a:r>
            <a:endParaRPr lang="uk-UA" sz="2400" dirty="0"/>
          </a:p>
          <a:p>
            <a:pPr marL="0" indent="0">
              <a:buNone/>
            </a:pPr>
            <a:endParaRPr lang="uk-UA" sz="2400" dirty="0" smtClean="0"/>
          </a:p>
          <a:p>
            <a:r>
              <a:rPr lang="uk-UA" sz="2400" dirty="0" smtClean="0"/>
              <a:t>Виготовлений </a:t>
            </a:r>
            <a:r>
              <a:rPr lang="uk-UA" sz="2400" dirty="0"/>
              <a:t>глушник показав високі характеристики по гасінню звуку, повністю гасить спалах </a:t>
            </a:r>
            <a:r>
              <a:rPr lang="uk-UA" sz="2400" dirty="0" smtClean="0"/>
              <a:t>полум’я. Також є перевага – він повність розбірний, що дає змогу легко почистити навіть в «польових» умовах або замінювати компоненти.</a:t>
            </a:r>
            <a:endParaRPr lang="uk-UA" sz="2400" dirty="0"/>
          </a:p>
        </p:txBody>
      </p:sp>
    </p:spTree>
    <p:extLst>
      <p:ext uri="{BB962C8B-B14F-4D97-AF65-F5344CB8AC3E}">
        <p14:creationId xmlns:p14="http://schemas.microsoft.com/office/powerpoint/2010/main" val="127034486"/>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
  <TotalTime>307</TotalTime>
  <Words>422</Words>
  <Application>Microsoft Office PowerPoint</Application>
  <PresentationFormat>Широкий екран</PresentationFormat>
  <Paragraphs>72</Paragraphs>
  <Slides>15</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15</vt:i4>
      </vt:variant>
    </vt:vector>
  </HeadingPairs>
  <TitlesOfParts>
    <vt:vector size="20" baseType="lpstr">
      <vt:lpstr>Arial</vt:lpstr>
      <vt:lpstr>Century Gothic</vt:lpstr>
      <vt:lpstr>Times New Roman</vt:lpstr>
      <vt:lpstr>Wingdings 3</vt:lpstr>
      <vt:lpstr>Легкий дым</vt:lpstr>
      <vt:lpstr>РОЗРОБКА КОНСТРУКЦІЇ ГЛУШНИКА     ДЛЯ СТРІЛЕЦЬКОЇ ЗБРОЇ</vt:lpstr>
      <vt:lpstr>Завдання:</vt:lpstr>
      <vt:lpstr>Види глушників</vt:lpstr>
      <vt:lpstr>Презентація PowerPoint</vt:lpstr>
      <vt:lpstr>Презентація PowerPoint</vt:lpstr>
      <vt:lpstr>Підбір матеріалів та виготовлення глушника</vt:lpstr>
      <vt:lpstr>Схема глушника (муфта)</vt:lpstr>
      <vt:lpstr>Схема глушника (клапан)</vt:lpstr>
      <vt:lpstr>Схема глушника (кришка)</vt:lpstr>
      <vt:lpstr>Схема глушника (кожух глушника)</vt:lpstr>
      <vt:lpstr>Процес виготовлення</vt:lpstr>
      <vt:lpstr>Глушник у зібраному стані</vt:lpstr>
      <vt:lpstr>Апробація глушника.  </vt:lpstr>
      <vt:lpstr>Результати</vt:lpstr>
      <vt:lpstr>Висновки</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РОЗРОБКА КОНСТРУКЦІЇ ГЛУШНИКА ДЛЯ СТРІЛЕЦЬКОЇ ЗБРОЇ</dc:title>
  <dc:creator>User Windows</dc:creator>
  <cp:lastModifiedBy>Sveto4ka</cp:lastModifiedBy>
  <cp:revision>24</cp:revision>
  <dcterms:created xsi:type="dcterms:W3CDTF">2024-01-05T06:41:16Z</dcterms:created>
  <dcterms:modified xsi:type="dcterms:W3CDTF">2025-04-14T11:12:14Z</dcterms:modified>
</cp:coreProperties>
</file>