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57" r:id="rId3"/>
    <p:sldId id="286" r:id="rId4"/>
    <p:sldId id="258" r:id="rId5"/>
    <p:sldId id="283" r:id="rId6"/>
    <p:sldId id="287" r:id="rId7"/>
    <p:sldId id="288" r:id="rId8"/>
    <p:sldId id="289" r:id="rId9"/>
    <p:sldId id="277" r:id="rId10"/>
    <p:sldId id="278" r:id="rId11"/>
    <p:sldId id="282" r:id="rId12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27F97BB-C833-4FB7-BDE5-3F7075034690}" styleName="Стиль із теми 2 –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44" autoAdjust="0"/>
    <p:restoredTop sz="92000" autoAdjust="0"/>
  </p:normalViewPr>
  <p:slideViewPr>
    <p:cSldViewPr snapToGrid="0">
      <p:cViewPr varScale="1">
        <p:scale>
          <a:sx n="79" d="100"/>
          <a:sy n="79" d="100"/>
        </p:scale>
        <p:origin x="893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EBF0AB-526B-4A26-9DE2-086D06F8FE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337F0607-28A7-400F-8401-A4FCCB431C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6FE7AB10-F17C-4163-895F-6AE579FA09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E1F88-F49B-40DA-9A3B-4831D7444391}" type="datetimeFigureOut">
              <a:rPr lang="uk-UA" smtClean="0"/>
              <a:t>22.04.2025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1C64D4D2-56D2-4184-8AAD-D2C6076D76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EC8F1287-1EE9-40B3-BEBB-E292567CE7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D0979-E479-4A4F-B3A0-EC733611B2B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515843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D95B45-3C27-45C1-81F1-AB7392D2E5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14170A37-ABEF-4A0A-8DA1-07A644FD60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D7B3454F-85DA-429C-8C5A-60F6BB50D3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E1F88-F49B-40DA-9A3B-4831D7444391}" type="datetimeFigureOut">
              <a:rPr lang="uk-UA" smtClean="0"/>
              <a:t>22.04.2025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E5A36311-C0E9-432A-94E6-EBA9EA3985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F09BF42D-35B8-4104-95AC-002112101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D0979-E479-4A4F-B3A0-EC733611B2B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259600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951AC2-AEF2-4177-9287-7E8ACF2ABB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A3AC42A1-4F09-415D-88FA-248FC2DBCB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676DBBC8-E977-416C-B605-35DAF04FF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E1F88-F49B-40DA-9A3B-4831D7444391}" type="datetimeFigureOut">
              <a:rPr lang="uk-UA" smtClean="0"/>
              <a:t>22.04.2025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833EAC19-D3A9-447C-B0BB-640F8CCCEE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27192056-6EE1-4E26-9F0B-BC26DBEA4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D0979-E479-4A4F-B3A0-EC733611B2B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181600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9F7BE3-F84B-4DD0-A4E2-DCD168536C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36E9A22E-3ABD-4801-ADC7-3DDA0C5558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1AD5B135-7994-41AC-9176-8A7561BB78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2346ED23-DD61-40F7-8780-8BD43A4928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E1F88-F49B-40DA-9A3B-4831D7444391}" type="datetimeFigureOut">
              <a:rPr lang="uk-UA" smtClean="0"/>
              <a:t>22.04.2025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59B2D366-6033-42AA-BB2F-899142339A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A27F8C32-6B36-4B18-88E7-65769C6C5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D0979-E479-4A4F-B3A0-EC733611B2B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759587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132F7E-E053-418F-915C-FE758D9B99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CA54530A-0B49-474A-99E6-31A1D81D4C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4C328139-4173-4438-83CD-2D57C04FA8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id="{56B34E4D-A1FB-422A-8DC3-51782A4AF3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6" name="Місце для вмісту 5">
            <a:extLst>
              <a:ext uri="{FF2B5EF4-FFF2-40B4-BE49-F238E27FC236}">
                <a16:creationId xmlns:a16="http://schemas.microsoft.com/office/drawing/2014/main" id="{50AAFBDD-5B2B-49F6-A9DC-B2499649ACB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7" name="Місце для дати 6">
            <a:extLst>
              <a:ext uri="{FF2B5EF4-FFF2-40B4-BE49-F238E27FC236}">
                <a16:creationId xmlns:a16="http://schemas.microsoft.com/office/drawing/2014/main" id="{86C824B9-CAAF-460D-BFE5-7DBED4A82D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E1F88-F49B-40DA-9A3B-4831D7444391}" type="datetimeFigureOut">
              <a:rPr lang="uk-UA" smtClean="0"/>
              <a:t>22.04.2025</a:t>
            </a:fld>
            <a:endParaRPr lang="uk-UA"/>
          </a:p>
        </p:txBody>
      </p:sp>
      <p:sp>
        <p:nvSpPr>
          <p:cNvPr id="8" name="Місце для нижнього колонтитула 7">
            <a:extLst>
              <a:ext uri="{FF2B5EF4-FFF2-40B4-BE49-F238E27FC236}">
                <a16:creationId xmlns:a16="http://schemas.microsoft.com/office/drawing/2014/main" id="{CB85C752-B877-4597-B702-474BFCE858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>
            <a:extLst>
              <a:ext uri="{FF2B5EF4-FFF2-40B4-BE49-F238E27FC236}">
                <a16:creationId xmlns:a16="http://schemas.microsoft.com/office/drawing/2014/main" id="{31BF7507-E8FC-483B-A399-FFE1CD8488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D0979-E479-4A4F-B3A0-EC733611B2B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921948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2F91E5-F5D7-4ED9-B283-300DACAC01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дати 2">
            <a:extLst>
              <a:ext uri="{FF2B5EF4-FFF2-40B4-BE49-F238E27FC236}">
                <a16:creationId xmlns:a16="http://schemas.microsoft.com/office/drawing/2014/main" id="{3A8A5242-3294-4344-A97A-BA26A14AB6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E1F88-F49B-40DA-9A3B-4831D7444391}" type="datetimeFigureOut">
              <a:rPr lang="uk-UA" smtClean="0"/>
              <a:t>22.04.2025</a:t>
            </a:fld>
            <a:endParaRPr lang="uk-UA"/>
          </a:p>
        </p:txBody>
      </p:sp>
      <p:sp>
        <p:nvSpPr>
          <p:cNvPr id="4" name="Місце для нижнього колонтитула 3">
            <a:extLst>
              <a:ext uri="{FF2B5EF4-FFF2-40B4-BE49-F238E27FC236}">
                <a16:creationId xmlns:a16="http://schemas.microsoft.com/office/drawing/2014/main" id="{9E9D12BC-A309-4064-BBF9-170C1BADD0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>
            <a:extLst>
              <a:ext uri="{FF2B5EF4-FFF2-40B4-BE49-F238E27FC236}">
                <a16:creationId xmlns:a16="http://schemas.microsoft.com/office/drawing/2014/main" id="{5D7E06AF-5E09-46D2-94CD-3BC60698D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D0979-E479-4A4F-B3A0-EC733611B2B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221040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>
            <a:extLst>
              <a:ext uri="{FF2B5EF4-FFF2-40B4-BE49-F238E27FC236}">
                <a16:creationId xmlns:a16="http://schemas.microsoft.com/office/drawing/2014/main" id="{7583FB19-664F-4C5D-B23A-E5F561D16A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E1F88-F49B-40DA-9A3B-4831D7444391}" type="datetimeFigureOut">
              <a:rPr lang="uk-UA" smtClean="0"/>
              <a:t>22.04.2025</a:t>
            </a:fld>
            <a:endParaRPr lang="uk-UA"/>
          </a:p>
        </p:txBody>
      </p:sp>
      <p:sp>
        <p:nvSpPr>
          <p:cNvPr id="3" name="Місце для нижнього колонтитула 2">
            <a:extLst>
              <a:ext uri="{FF2B5EF4-FFF2-40B4-BE49-F238E27FC236}">
                <a16:creationId xmlns:a16="http://schemas.microsoft.com/office/drawing/2014/main" id="{D0DABCE1-2365-4EE1-A3D9-3F4D41BC3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88F59FE5-61D5-4306-A77E-03EA871A8E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D0979-E479-4A4F-B3A0-EC733611B2B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167812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0A4082-5DAB-477A-A777-514EF8AFC4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274A02E6-A59D-4750-8A51-E73641C42C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D413A8C3-4995-4715-A66C-201A66BC12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363748EB-AB08-410B-BC6C-63404673FD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E1F88-F49B-40DA-9A3B-4831D7444391}" type="datetimeFigureOut">
              <a:rPr lang="uk-UA" smtClean="0"/>
              <a:t>22.04.2025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496E1FE9-DC83-4729-AB6E-6AB332C70C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87B5670A-53C3-4942-9E2D-2230B3152F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D0979-E479-4A4F-B3A0-EC733611B2B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443359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C00BEA-A2C2-48DB-AF1A-1BE56E27F0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зображення 2">
            <a:extLst>
              <a:ext uri="{FF2B5EF4-FFF2-40B4-BE49-F238E27FC236}">
                <a16:creationId xmlns:a16="http://schemas.microsoft.com/office/drawing/2014/main" id="{F1226996-03C9-46E6-A3EF-6009FF52656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0B5AB6F2-7C15-4EF0-BC1C-D1261DC5EA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8A475D56-EA84-40F0-B422-D3F3600D7C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E1F88-F49B-40DA-9A3B-4831D7444391}" type="datetimeFigureOut">
              <a:rPr lang="uk-UA" smtClean="0"/>
              <a:t>22.04.2025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B7C708D5-A707-4E13-9DC3-0E57AD27E0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3FDC7F71-4B1F-4DC2-B9FF-25615B1A9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D0979-E479-4A4F-B3A0-EC733611B2B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37027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A489AC-FAB0-4840-AD89-7179B1B384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3B1DA19B-D3CB-476C-A80A-EF1EF62A23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82D57C29-18DC-402D-A7CD-5265F4DDC2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E1F88-F49B-40DA-9A3B-4831D7444391}" type="datetimeFigureOut">
              <a:rPr lang="uk-UA" smtClean="0"/>
              <a:t>22.04.2025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00517901-4B69-4A11-AB93-9006786EE9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86E426B7-CB31-4CC4-A105-2A8EE14CC1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D0979-E479-4A4F-B3A0-EC733611B2B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04317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>
            <a:extLst>
              <a:ext uri="{FF2B5EF4-FFF2-40B4-BE49-F238E27FC236}">
                <a16:creationId xmlns:a16="http://schemas.microsoft.com/office/drawing/2014/main" id="{70C7DE6D-60F7-44C7-A5C4-754A637B618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450BC339-C94B-47BD-BE92-C9096D5053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C1834506-BC9C-4FB9-AEFF-60823D53C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E1F88-F49B-40DA-9A3B-4831D7444391}" type="datetimeFigureOut">
              <a:rPr lang="uk-UA" smtClean="0"/>
              <a:t>22.04.2025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102EC1C7-2576-4454-953B-A8A62A7896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554C5815-8F48-43F5-83FF-6C2353B21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D0979-E479-4A4F-B3A0-EC733611B2B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964753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>
            <a:extLst>
              <a:ext uri="{FF2B5EF4-FFF2-40B4-BE49-F238E27FC236}">
                <a16:creationId xmlns:a16="http://schemas.microsoft.com/office/drawing/2014/main" id="{8065C88E-18B4-49A7-8FE0-AD9A70966C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40616E97-B1DF-4C02-8033-512F570ACA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72547995-3B9E-40AF-BCC7-49FD15C0F9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2E1F88-F49B-40DA-9A3B-4831D7444391}" type="datetimeFigureOut">
              <a:rPr lang="uk-UA" smtClean="0"/>
              <a:t>22.04.2025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14C1A951-71AE-4510-913C-D2EE4E9E4A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C0226AE3-5E68-4A93-B614-050C598C58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5D0979-E479-4A4F-B3A0-EC733611B2B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816310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2.png"/><Relationship Id="rId7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17.jpeg"/><Relationship Id="rId5" Type="http://schemas.openxmlformats.org/officeDocument/2006/relationships/image" Target="../media/image11.jpeg"/><Relationship Id="rId10" Type="http://schemas.openxmlformats.org/officeDocument/2006/relationships/image" Target="../media/image16.jpeg"/><Relationship Id="rId4" Type="http://schemas.openxmlformats.org/officeDocument/2006/relationships/image" Target="../media/image10.jpeg"/><Relationship Id="rId9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png"/><Relationship Id="rId4" Type="http://schemas.openxmlformats.org/officeDocument/2006/relationships/image" Target="../media/image2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5CF5FA1-54D2-45E9-A22E-4A807CEC0C7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0065" r="898" b="39806"/>
          <a:stretch/>
        </p:blipFill>
        <p:spPr>
          <a:xfrm>
            <a:off x="0" y="0"/>
            <a:ext cx="6178858" cy="1407382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789BC8A-3A22-42F6-8D54-3B6CEC86AA1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0065" r="898" b="39806"/>
          <a:stretch/>
        </p:blipFill>
        <p:spPr>
          <a:xfrm flipH="1">
            <a:off x="6178858" y="0"/>
            <a:ext cx="6013142" cy="1407382"/>
          </a:xfrm>
          <a:prstGeom prst="rect">
            <a:avLst/>
          </a:prstGeom>
        </p:spPr>
      </p:pic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48E8D276-1735-42B5-A61A-97E4849D94DE}"/>
              </a:ext>
            </a:extLst>
          </p:cNvPr>
          <p:cNvSpPr/>
          <p:nvPr/>
        </p:nvSpPr>
        <p:spPr>
          <a:xfrm>
            <a:off x="0" y="1407382"/>
            <a:ext cx="12192000" cy="36815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uk-UA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ВФМЛ №17">
            <a:extLst>
              <a:ext uri="{FF2B5EF4-FFF2-40B4-BE49-F238E27FC236}">
                <a16:creationId xmlns:a16="http://schemas.microsoft.com/office/drawing/2014/main" id="{0A4EF79C-28CC-4C07-B036-2BE5486251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6060" y="1180729"/>
            <a:ext cx="4597977" cy="816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9163BD6B-82C3-4EA7-8F39-9606960B1EDC}"/>
              </a:ext>
            </a:extLst>
          </p:cNvPr>
          <p:cNvSpPr txBox="1">
            <a:spLocks/>
          </p:cNvSpPr>
          <p:nvPr/>
        </p:nvSpPr>
        <p:spPr>
          <a:xfrm>
            <a:off x="2265341" y="574240"/>
            <a:ext cx="8089072" cy="8864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МІНІСТЕРСТВО ОСВІТИ І НАУКИ УКРАЇНИ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ВІННИЦЬКЕ ТЕРИТОРІАЛЬНЕ ВІДДІЛЕННЯ МАЛОЇ АКАДЕМІЇ НАУК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F7E1176-5634-4188-8DCE-30E224629C47}"/>
              </a:ext>
            </a:extLst>
          </p:cNvPr>
          <p:cNvSpPr txBox="1">
            <a:spLocks/>
          </p:cNvSpPr>
          <p:nvPr/>
        </p:nvSpPr>
        <p:spPr>
          <a:xfrm>
            <a:off x="332508" y="2158165"/>
            <a:ext cx="11859491" cy="1020039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«Чому мило миє? Вплив засобів для миття посуду на поверхневий натяг води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uk-UA" sz="2400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5711F7C-A2A4-41EF-954B-FD474ED1FE9E}"/>
              </a:ext>
            </a:extLst>
          </p:cNvPr>
          <p:cNvSpPr txBox="1"/>
          <p:nvPr/>
        </p:nvSpPr>
        <p:spPr>
          <a:xfrm>
            <a:off x="5267561" y="3679797"/>
            <a:ext cx="6358161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Виконавець:</a:t>
            </a:r>
          </a:p>
          <a:p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учень 6-Б класу</a:t>
            </a:r>
          </a:p>
          <a:p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КЗ “Вінницький фізико-математичний ліцей № 17”</a:t>
            </a:r>
          </a:p>
          <a:p>
            <a:r>
              <a:rPr lang="uk-UA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Кравець Данило Русланович</a:t>
            </a:r>
          </a:p>
          <a:p>
            <a:r>
              <a:rPr lang="uk-UA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Науковий керівник:</a:t>
            </a:r>
          </a:p>
          <a:p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викладач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біології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магістр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сфери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менеджменту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закладами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освіти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виробничого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навчання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 заступник директора з НВР,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вчитель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біології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«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Пізнаємо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природу»</a:t>
            </a:r>
          </a:p>
          <a:p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Дубчак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Олена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Дмитрівна</a:t>
            </a:r>
            <a:endParaRPr lang="uk-UA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D58A572D-F41E-472B-8F72-1B55E9A8A892}"/>
              </a:ext>
            </a:extLst>
          </p:cNvPr>
          <p:cNvSpPr/>
          <p:nvPr/>
        </p:nvSpPr>
        <p:spPr>
          <a:xfrm>
            <a:off x="4956276" y="6350169"/>
            <a:ext cx="1955985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м.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Вінниця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2025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4F861C4-533D-4166-9381-003AC38510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563" y="3297135"/>
            <a:ext cx="4025483" cy="3019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5761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E3E49D5D-98CE-40B6-BDCA-EFFD0E18AF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8155" y="1182665"/>
            <a:ext cx="11227526" cy="5214937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10000"/>
              </a:lnSpc>
              <a:buNone/>
            </a:pP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Мета дослідження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визначити вплив засобів для миття посуду</a:t>
            </a: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поверхневий натяг води та визначити закономірність цієї залежності</a:t>
            </a:r>
            <a:r>
              <a:rPr lang="uk-UA" sz="2400" b="1" dirty="0"/>
              <a:t>.</a:t>
            </a:r>
            <a:endParaRPr lang="uk-UA" sz="2400" dirty="0"/>
          </a:p>
          <a:p>
            <a:pPr marL="0" indent="0" algn="just">
              <a:lnSpc>
                <a:spcPct val="160000"/>
              </a:lnSpc>
              <a:buNone/>
            </a:pP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 дослідження: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buFont typeface="Wingdings" panose="05000000000000000000" pitchFamily="2" charset="2"/>
              <a:buChar char="q"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Ознайомитися з теоретичним матеріалом на тему дослідження.</a:t>
            </a:r>
          </a:p>
          <a:p>
            <a:pPr lvl="0" algn="just">
              <a:buFont typeface="Wingdings" panose="05000000000000000000" pitchFamily="2" charset="2"/>
              <a:buChar char="q"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Провести експериментальні дослідження для виявлення впливу детергентів на поверхневий натяг води в зразках.</a:t>
            </a:r>
          </a:p>
          <a:p>
            <a:pPr lvl="0" algn="just">
              <a:buFont typeface="Wingdings" panose="05000000000000000000" pitchFamily="2" charset="2"/>
              <a:buChar char="q"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Зафіксувати закономірність зміни діаметру крапель речовини.</a:t>
            </a:r>
          </a:p>
          <a:p>
            <a:pPr lvl="0" algn="just">
              <a:buFont typeface="Wingdings" panose="05000000000000000000" pitchFamily="2" charset="2"/>
              <a:buChar char="q"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Зробити висновки про наявність або відсутність закономірності зміни поверхневого натягу води та її пояснити.</a:t>
            </a:r>
          </a:p>
          <a:p>
            <a:endParaRPr lang="uk-UA" sz="2400" b="1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7AB02E9-5F28-4F33-B098-69B0EAC7333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t="20065" r="898" b="39806"/>
          <a:stretch/>
        </p:blipFill>
        <p:spPr>
          <a:xfrm>
            <a:off x="0" y="0"/>
            <a:ext cx="3045041" cy="69358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D9A3F74-8CFD-45C1-979F-4C190E757F1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t="20065" r="898" b="39806"/>
          <a:stretch/>
        </p:blipFill>
        <p:spPr>
          <a:xfrm flipH="1">
            <a:off x="3045041" y="0"/>
            <a:ext cx="3045040" cy="71269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CE97C87-A08C-4CEF-9631-C3E4E7ED2FB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t="20065" r="898" b="39806"/>
          <a:stretch/>
        </p:blipFill>
        <p:spPr>
          <a:xfrm>
            <a:off x="6101918" y="0"/>
            <a:ext cx="3045041" cy="69358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43004D3-C850-47EA-9894-FDE98144F52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t="20065" r="898" b="39806"/>
          <a:stretch/>
        </p:blipFill>
        <p:spPr>
          <a:xfrm flipH="1">
            <a:off x="9146959" y="0"/>
            <a:ext cx="3045040" cy="712695"/>
          </a:xfrm>
          <a:prstGeom prst="rect">
            <a:avLst/>
          </a:prstGeom>
        </p:spPr>
      </p:pic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CF14B4A9-3C3C-401B-968D-D5D6AF7EF1D3}"/>
              </a:ext>
            </a:extLst>
          </p:cNvPr>
          <p:cNvSpPr/>
          <p:nvPr/>
        </p:nvSpPr>
        <p:spPr>
          <a:xfrm>
            <a:off x="-1" y="623611"/>
            <a:ext cx="12192000" cy="36815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uk-UA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70A3796D-F93A-4626-A304-3DD9FBF48B29}"/>
              </a:ext>
            </a:extLst>
          </p:cNvPr>
          <p:cNvSpPr/>
          <p:nvPr/>
        </p:nvSpPr>
        <p:spPr>
          <a:xfrm>
            <a:off x="152400" y="502325"/>
            <a:ext cx="609008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uk-UA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НАУКОВИЙ АПАРАТ РОБОТИ</a:t>
            </a:r>
          </a:p>
        </p:txBody>
      </p:sp>
      <p:pic>
        <p:nvPicPr>
          <p:cNvPr id="10" name="Picture 2" descr="ВФМЛ №17">
            <a:extLst>
              <a:ext uri="{FF2B5EF4-FFF2-40B4-BE49-F238E27FC236}">
                <a16:creationId xmlns:a16="http://schemas.microsoft.com/office/drawing/2014/main" id="{44B0308F-EC4B-48E9-9C20-D83A081766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0448" y="399314"/>
            <a:ext cx="4291551" cy="816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82611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139A5F6-B087-4DAF-9966-B10B3AB43C9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t="20065" r="898" b="39806"/>
          <a:stretch/>
        </p:blipFill>
        <p:spPr>
          <a:xfrm>
            <a:off x="0" y="0"/>
            <a:ext cx="3045041" cy="69358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E103840-0118-4D0E-AC18-33B5A2BAFC1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t="20065" r="898" b="39806"/>
          <a:stretch/>
        </p:blipFill>
        <p:spPr>
          <a:xfrm flipH="1">
            <a:off x="3045041" y="0"/>
            <a:ext cx="3045040" cy="71269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0EA7548-DAED-4FC3-910A-5E5E5623AE8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t="20065" r="898" b="39806"/>
          <a:stretch/>
        </p:blipFill>
        <p:spPr>
          <a:xfrm>
            <a:off x="6101918" y="0"/>
            <a:ext cx="3045041" cy="69358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4BD7FCA-41F5-4A2F-93AA-9AFD04FE3BD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t="20065" r="898" b="39806"/>
          <a:stretch/>
        </p:blipFill>
        <p:spPr>
          <a:xfrm flipH="1">
            <a:off x="9146959" y="0"/>
            <a:ext cx="3045040" cy="712695"/>
          </a:xfrm>
          <a:prstGeom prst="rect">
            <a:avLst/>
          </a:prstGeom>
        </p:spPr>
      </p:pic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C4633AE8-50F2-4718-8551-B4580A5030BB}"/>
              </a:ext>
            </a:extLst>
          </p:cNvPr>
          <p:cNvSpPr/>
          <p:nvPr/>
        </p:nvSpPr>
        <p:spPr>
          <a:xfrm>
            <a:off x="-1" y="623611"/>
            <a:ext cx="12192000" cy="36815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uk-UA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D59D267E-AF93-4538-95C6-721FDBA1C9F8}"/>
              </a:ext>
            </a:extLst>
          </p:cNvPr>
          <p:cNvSpPr/>
          <p:nvPr/>
        </p:nvSpPr>
        <p:spPr>
          <a:xfrm>
            <a:off x="152400" y="502325"/>
            <a:ext cx="609008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uk-UA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ПРОАНАЛІЗУЄМО ЛІТЕРАТУРУ</a:t>
            </a:r>
          </a:p>
        </p:txBody>
      </p:sp>
      <p:pic>
        <p:nvPicPr>
          <p:cNvPr id="10" name="Picture 2" descr="ВФМЛ №17">
            <a:extLst>
              <a:ext uri="{FF2B5EF4-FFF2-40B4-BE49-F238E27FC236}">
                <a16:creationId xmlns:a16="http://schemas.microsoft.com/office/drawing/2014/main" id="{223F0261-B3A1-4F08-86FF-975027968E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0448" y="399314"/>
            <a:ext cx="4291551" cy="816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AutoShape 2" descr="Дафнія - фото, розведення дафній в домашніх умовах | Блог ...">
            <a:extLst>
              <a:ext uri="{FF2B5EF4-FFF2-40B4-BE49-F238E27FC236}">
                <a16:creationId xmlns:a16="http://schemas.microsoft.com/office/drawing/2014/main" id="{E0C79D65-F273-4699-9144-73D077A2B41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37681" y="316271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2" name="AutoShape 4" descr="Дафнія - фото, розведення дафній в домашніх умовах | Блог ...">
            <a:extLst>
              <a:ext uri="{FF2B5EF4-FFF2-40B4-BE49-F238E27FC236}">
                <a16:creationId xmlns:a16="http://schemas.microsoft.com/office/drawing/2014/main" id="{CB1C739B-3E4A-4F54-89E4-D07F73E29FF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330388" cy="3330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69CFB6A8-BFF6-451E-A7DB-52BDE3FE2D29}"/>
              </a:ext>
            </a:extLst>
          </p:cNvPr>
          <p:cNvSpPr/>
          <p:nvPr/>
        </p:nvSpPr>
        <p:spPr>
          <a:xfrm>
            <a:off x="293849" y="1068349"/>
            <a:ext cx="1159246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50000"/>
              </a:lnSpc>
              <a:spcAft>
                <a:spcPts val="0"/>
              </a:spcAft>
            </a:pPr>
            <a:r>
              <a:rPr lang="uk-UA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Сила поверхневого натягу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це сила, обумовлена взаємним притяганням молекул рідини, спрямована по дотичній до її поверхні [1].</a:t>
            </a:r>
          </a:p>
          <a:p>
            <a:r>
              <a:rPr lang="uk-UA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Поверхнево-активні речовини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це сполуки, що адсорбуються на поверхні поділу фаз і зменшують поверхневий натяг води [2]. 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3D586DF2-41CF-495D-8461-40CBA6D77EB2}"/>
              </a:ext>
            </a:extLst>
          </p:cNvPr>
          <p:cNvSpPr/>
          <p:nvPr/>
        </p:nvSpPr>
        <p:spPr>
          <a:xfrm>
            <a:off x="5554494" y="5250805"/>
            <a:ext cx="6463525" cy="1384995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uk-UA" sz="1400" dirty="0">
                <a:latin typeface="Times New Roman" panose="02020603050405020304" pitchFamily="18" charset="0"/>
                <a:ea typeface="Calibri" panose="020F0502020204030204" pitchFamily="34" charset="0"/>
              </a:rPr>
              <a:t>Тобто, якщо торкнутися загостреним кінцем мила поверхні води збоку від сірника, який плаває у склянці з водою, сірник починає рухатися від мила, тобто в бік від більшої сили поверхневого натягу, тому, що поверхневий натяг чистої води вищий, ніж мильної. Поверхневий шар дистильованої води перебуває у напруженому стані, як пружна плівка. При додаванні мила поверхневий натяг води зменшується, при цьому посилюються її мийні властивості. </a:t>
            </a:r>
            <a:endParaRPr lang="uk-UA" sz="1400" dirty="0"/>
          </a:p>
        </p:txBody>
      </p:sp>
      <p:sp>
        <p:nvSpPr>
          <p:cNvPr id="19" name="Прямокутник 18">
            <a:extLst>
              <a:ext uri="{FF2B5EF4-FFF2-40B4-BE49-F238E27FC236}">
                <a16:creationId xmlns:a16="http://schemas.microsoft.com/office/drawing/2014/main" id="{78958F23-FE7F-42F0-9ADF-936F8B71AACB}"/>
              </a:ext>
            </a:extLst>
          </p:cNvPr>
          <p:cNvSpPr/>
          <p:nvPr/>
        </p:nvSpPr>
        <p:spPr>
          <a:xfrm>
            <a:off x="293849" y="5280282"/>
            <a:ext cx="5134185" cy="954107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листя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деяких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тканинах ворсинки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утримують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повітря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тому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краплини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води на них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поводяться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 на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гідрофобних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поверхнях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лотоса). Через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цей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пір’я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птахів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просочується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водою</a:t>
            </a:r>
            <a:endParaRPr lang="uk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99C1643E-0F6F-46C4-947A-0BBBD5228C1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6024" t="33115" r="1521" b="21722"/>
          <a:stretch/>
        </p:blipFill>
        <p:spPr>
          <a:xfrm>
            <a:off x="5554494" y="2607527"/>
            <a:ext cx="2808657" cy="2334267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E7B9CCA0-277A-4B79-8389-0C1D664D85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3866" y="2545677"/>
            <a:ext cx="3963695" cy="2334268"/>
          </a:xfrm>
          <a:prstGeom prst="rect">
            <a:avLst/>
          </a:prstGeom>
        </p:spPr>
      </p:pic>
      <p:pic>
        <p:nvPicPr>
          <p:cNvPr id="1026" name="Picture 2" descr="Поверхнево-активні речовини — EKSPERTIZA.COM.UA">
            <a:extLst>
              <a:ext uri="{FF2B5EF4-FFF2-40B4-BE49-F238E27FC236}">
                <a16:creationId xmlns:a16="http://schemas.microsoft.com/office/drawing/2014/main" id="{2F859AFE-214C-4AF3-A1D1-C8CDF6EF47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3479" y="2607527"/>
            <a:ext cx="3523422" cy="2334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32307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139A5F6-B087-4DAF-9966-B10B3AB43C9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t="20065" r="898" b="39806"/>
          <a:stretch/>
        </p:blipFill>
        <p:spPr>
          <a:xfrm>
            <a:off x="0" y="0"/>
            <a:ext cx="3045041" cy="69358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E103840-0118-4D0E-AC18-33B5A2BAFC1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t="20065" r="898" b="39806"/>
          <a:stretch/>
        </p:blipFill>
        <p:spPr>
          <a:xfrm flipH="1">
            <a:off x="3045041" y="0"/>
            <a:ext cx="3045040" cy="71269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0EA7548-DAED-4FC3-910A-5E5E5623AE8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t="20065" r="898" b="39806"/>
          <a:stretch/>
        </p:blipFill>
        <p:spPr>
          <a:xfrm>
            <a:off x="6101918" y="0"/>
            <a:ext cx="3045041" cy="69358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4BD7FCA-41F5-4A2F-93AA-9AFD04FE3BD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t="20065" r="898" b="39806"/>
          <a:stretch/>
        </p:blipFill>
        <p:spPr>
          <a:xfrm flipH="1">
            <a:off x="9146959" y="0"/>
            <a:ext cx="3045040" cy="712695"/>
          </a:xfrm>
          <a:prstGeom prst="rect">
            <a:avLst/>
          </a:prstGeom>
        </p:spPr>
      </p:pic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C4633AE8-50F2-4718-8551-B4580A5030BB}"/>
              </a:ext>
            </a:extLst>
          </p:cNvPr>
          <p:cNvSpPr/>
          <p:nvPr/>
        </p:nvSpPr>
        <p:spPr>
          <a:xfrm>
            <a:off x="-1" y="623611"/>
            <a:ext cx="12192000" cy="36815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uk-UA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D59D267E-AF93-4538-95C6-721FDBA1C9F8}"/>
              </a:ext>
            </a:extLst>
          </p:cNvPr>
          <p:cNvSpPr/>
          <p:nvPr/>
        </p:nvSpPr>
        <p:spPr>
          <a:xfrm>
            <a:off x="152400" y="502325"/>
            <a:ext cx="609008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uk-UA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ПРОАНАЛІЗУЄМО ЛІТЕРАТУРУ</a:t>
            </a:r>
          </a:p>
        </p:txBody>
      </p:sp>
      <p:pic>
        <p:nvPicPr>
          <p:cNvPr id="10" name="Picture 2" descr="ВФМЛ №17">
            <a:extLst>
              <a:ext uri="{FF2B5EF4-FFF2-40B4-BE49-F238E27FC236}">
                <a16:creationId xmlns:a16="http://schemas.microsoft.com/office/drawing/2014/main" id="{223F0261-B3A1-4F08-86FF-975027968E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0448" y="399314"/>
            <a:ext cx="4291551" cy="816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AutoShape 2" descr="Дафнія - фото, розведення дафній в домашніх умовах | Блог ...">
            <a:extLst>
              <a:ext uri="{FF2B5EF4-FFF2-40B4-BE49-F238E27FC236}">
                <a16:creationId xmlns:a16="http://schemas.microsoft.com/office/drawing/2014/main" id="{E0C79D65-F273-4699-9144-73D077A2B41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37681" y="316271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2" name="AutoShape 4" descr="Дафнія - фото, розведення дафній в домашніх умовах | Блог ...">
            <a:extLst>
              <a:ext uri="{FF2B5EF4-FFF2-40B4-BE49-F238E27FC236}">
                <a16:creationId xmlns:a16="http://schemas.microsoft.com/office/drawing/2014/main" id="{CB1C739B-3E4A-4F54-89E4-D07F73E29FF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330388" cy="3330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69CFB6A8-BFF6-451E-A7DB-52BDE3FE2D29}"/>
              </a:ext>
            </a:extLst>
          </p:cNvPr>
          <p:cNvSpPr/>
          <p:nvPr/>
        </p:nvSpPr>
        <p:spPr>
          <a:xfrm>
            <a:off x="293849" y="1283792"/>
            <a:ext cx="115924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Отже, мило — це ПАР, яка здатна зменшувати поверхневий натяг води на межі поділу фаз і збільшувати змочування твердої поверхні [3]. Речовини які зазвичай використовуються як мийні засоби часто називають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детергентами.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27892129-BC2E-4FCF-89E6-97E6055CCE5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3600"/>
          <a:stretch/>
        </p:blipFill>
        <p:spPr>
          <a:xfrm>
            <a:off x="5025031" y="2641425"/>
            <a:ext cx="6988603" cy="2437884"/>
          </a:xfrm>
          <a:prstGeom prst="rect">
            <a:avLst/>
          </a:prstGeom>
        </p:spPr>
      </p:pic>
      <p:sp>
        <p:nvSpPr>
          <p:cNvPr id="23" name="Прямокутник 22">
            <a:extLst>
              <a:ext uri="{FF2B5EF4-FFF2-40B4-BE49-F238E27FC236}">
                <a16:creationId xmlns:a16="http://schemas.microsoft.com/office/drawing/2014/main" id="{13F63163-F73E-464E-BC11-036C8BE7AFED}"/>
              </a:ext>
            </a:extLst>
          </p:cNvPr>
          <p:cNvSpPr/>
          <p:nvPr/>
        </p:nvSpPr>
        <p:spPr>
          <a:xfrm>
            <a:off x="482045" y="5243542"/>
            <a:ext cx="11239745" cy="1477328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indent="228600" algn="just"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 різних мийних засобів є спільна ознака — вони містять речовини з особливими молекулами. У цих молекулах поєднані гідрофільна та гідрофобна частини. Невелику гідрофільну частину називають «головкою», а довгу гідрофобну — «хвостом». Молекули ПАР на поверхні розташовуються так, що гідрофільні групи направлені у воду, а гідрофобні виштовхуються на поверхню. Така водна поверхня має менший поверхневий натяг, що сприяє швидкому і повному змочуванню забруднених поверхонь. [4,5].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0B5C1CED-23A0-4A12-A52C-280388A7025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57382"/>
          <a:stretch/>
        </p:blipFill>
        <p:spPr>
          <a:xfrm>
            <a:off x="3065981" y="2154076"/>
            <a:ext cx="2095179" cy="2017283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846E3246-E241-40F9-A497-1D5BEB2ACA8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8267" b="18735"/>
          <a:stretch/>
        </p:blipFill>
        <p:spPr>
          <a:xfrm>
            <a:off x="293849" y="2082461"/>
            <a:ext cx="2518551" cy="2214919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A3844758-F3BE-44D1-B670-C13A67BE7DC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5292" t="45116" b="9646"/>
          <a:stretch/>
        </p:blipFill>
        <p:spPr>
          <a:xfrm>
            <a:off x="1966564" y="4026114"/>
            <a:ext cx="3058467" cy="1037759"/>
          </a:xfrm>
          <a:prstGeom prst="rect">
            <a:avLst/>
          </a:prstGeom>
        </p:spPr>
      </p:pic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2609605E-791D-40FF-B511-AC905717E48F}"/>
              </a:ext>
            </a:extLst>
          </p:cNvPr>
          <p:cNvSpPr/>
          <p:nvPr/>
        </p:nvSpPr>
        <p:spPr>
          <a:xfrm>
            <a:off x="3204839" y="1762530"/>
            <a:ext cx="7464640" cy="8788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ctr">
              <a:lnSpc>
                <a:spcPct val="150000"/>
              </a:lnSpc>
              <a:spcAft>
                <a:spcPts val="0"/>
              </a:spcAft>
            </a:pPr>
            <a:r>
              <a:rPr lang="uk-UA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 же зменшення поверхневого натягу впливає на можливість миючих засобів виконувати свою «роботу»?</a:t>
            </a:r>
            <a:endParaRPr lang="uk-UA" sz="1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94118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7E8EC2-D555-44E8-ADDC-44B0DFED6A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892" y="1138385"/>
            <a:ext cx="11388377" cy="1985815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Отож перевіримо вплив на поверхневий натяг води детергентами. </a:t>
            </a:r>
            <a:b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цього використаємо метод формування краплі [6]: </a:t>
            </a:r>
            <a:b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Візьмемо п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ять пробірок з дистильованою водою</a:t>
            </a:r>
            <a:b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першу не додаємо детергенти (0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%) -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буде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контрольний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зразок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b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другу </a:t>
            </a:r>
            <a:r>
              <a:rPr lang="uk-UA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додамо</a:t>
            </a: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0,1%, третю 0,5%, четверту 1% і п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яту</a:t>
            </a: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2% детергентів різних торгових марок: </a:t>
            </a:r>
            <a:b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GALA, FAIRY, DONAT, DOVE.</a:t>
            </a:r>
            <a:endParaRPr lang="uk-UA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139A5F6-B087-4DAF-9966-B10B3AB43C9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t="20065" r="898" b="39806"/>
          <a:stretch/>
        </p:blipFill>
        <p:spPr>
          <a:xfrm>
            <a:off x="0" y="0"/>
            <a:ext cx="3045041" cy="69358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E103840-0118-4D0E-AC18-33B5A2BAFC1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t="20065" r="898" b="39806"/>
          <a:stretch/>
        </p:blipFill>
        <p:spPr>
          <a:xfrm flipH="1">
            <a:off x="3045041" y="0"/>
            <a:ext cx="3045040" cy="71269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0EA7548-DAED-4FC3-910A-5E5E5623AE8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t="20065" r="898" b="39806"/>
          <a:stretch/>
        </p:blipFill>
        <p:spPr>
          <a:xfrm>
            <a:off x="6101918" y="0"/>
            <a:ext cx="3045041" cy="69358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4BD7FCA-41F5-4A2F-93AA-9AFD04FE3BD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t="20065" r="898" b="39806"/>
          <a:stretch/>
        </p:blipFill>
        <p:spPr>
          <a:xfrm flipH="1">
            <a:off x="9146959" y="0"/>
            <a:ext cx="3045040" cy="712695"/>
          </a:xfrm>
          <a:prstGeom prst="rect">
            <a:avLst/>
          </a:prstGeom>
        </p:spPr>
      </p:pic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C4633AE8-50F2-4718-8551-B4580A5030BB}"/>
              </a:ext>
            </a:extLst>
          </p:cNvPr>
          <p:cNvSpPr/>
          <p:nvPr/>
        </p:nvSpPr>
        <p:spPr>
          <a:xfrm>
            <a:off x="-1" y="623611"/>
            <a:ext cx="12192000" cy="36815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uk-UA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D59D267E-AF93-4538-95C6-721FDBA1C9F8}"/>
              </a:ext>
            </a:extLst>
          </p:cNvPr>
          <p:cNvSpPr/>
          <p:nvPr/>
        </p:nvSpPr>
        <p:spPr>
          <a:xfrm>
            <a:off x="152400" y="502325"/>
            <a:ext cx="609008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uk-UA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ДОСЛІДЖЕННЯ ТА МАТЕРІАЛИ</a:t>
            </a:r>
          </a:p>
        </p:txBody>
      </p:sp>
      <p:pic>
        <p:nvPicPr>
          <p:cNvPr id="10" name="Picture 2" descr="ВФМЛ №17">
            <a:extLst>
              <a:ext uri="{FF2B5EF4-FFF2-40B4-BE49-F238E27FC236}">
                <a16:creationId xmlns:a16="http://schemas.microsoft.com/office/drawing/2014/main" id="{223F0261-B3A1-4F08-86FF-975027968E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0448" y="399314"/>
            <a:ext cx="4291551" cy="816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AutoShape 2" descr="Дафнія - фото, розведення дафній в домашніх умовах | Блог ...">
            <a:extLst>
              <a:ext uri="{FF2B5EF4-FFF2-40B4-BE49-F238E27FC236}">
                <a16:creationId xmlns:a16="http://schemas.microsoft.com/office/drawing/2014/main" id="{E0C79D65-F273-4699-9144-73D077A2B41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37681" y="316271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2" name="AutoShape 4" descr="Дафнія - фото, розведення дафній в домашніх умовах | Блог ...">
            <a:extLst>
              <a:ext uri="{FF2B5EF4-FFF2-40B4-BE49-F238E27FC236}">
                <a16:creationId xmlns:a16="http://schemas.microsoft.com/office/drawing/2014/main" id="{CB1C739B-3E4A-4F54-89E4-D07F73E29FF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330388" cy="3330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3" name="AutoShape 6" descr="Мило рідке Donat 500 мл з дозатором манго - изображение 1">
            <a:extLst>
              <a:ext uri="{FF2B5EF4-FFF2-40B4-BE49-F238E27FC236}">
                <a16:creationId xmlns:a16="http://schemas.microsoft.com/office/drawing/2014/main" id="{71730636-9566-4477-AD1D-8DD75368DA2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4" name="AutoShape 8" descr="Donat Clean Рідке мило Манго 500 мл від продавця: Lacura Shop – в  інтернет-магазині ROZETKA | Купити в Україні: Києві, Харкові, Дніпрі,  Одесі, Запоріжжі, Львові">
            <a:extLst>
              <a:ext uri="{FF2B5EF4-FFF2-40B4-BE49-F238E27FC236}">
                <a16:creationId xmlns:a16="http://schemas.microsoft.com/office/drawing/2014/main" id="{BCADEC1E-E4D2-4CD7-878A-10B4A071133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5" name="AutoShape 10" descr="Donat Clean Рідке мило Манго 500 мл від продавця: Lacura Shop – в  інтернет-магазині ROZETKA | Купити в Україні: Києві, Харкові, Дніпрі,  Одесі, Запоріжжі, Львові">
            <a:extLst>
              <a:ext uri="{FF2B5EF4-FFF2-40B4-BE49-F238E27FC236}">
                <a16:creationId xmlns:a16="http://schemas.microsoft.com/office/drawing/2014/main" id="{66415FC7-3FD7-4244-94CF-71E956BFB7B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248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2060" name="Picture 12" descr="Рідке мило Манго 0,5 л дозатор DONAT Clean: продаж, ціна у Києві. Туалетне  мило від &quot;ЛАСТІК lastik.com.ua&quot; - 2085598730">
            <a:extLst>
              <a:ext uri="{FF2B5EF4-FFF2-40B4-BE49-F238E27FC236}">
                <a16:creationId xmlns:a16="http://schemas.microsoft.com/office/drawing/2014/main" id="{B79EA1D0-582F-4B16-A9EE-D4D5714BDD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3312" y="3350493"/>
            <a:ext cx="903246" cy="1985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Рідке крем-мило - Dove Caring Hand Wash Fine Silk (дой-пак): купити за  найкращою ціною в Україні | Makeup.ua">
            <a:extLst>
              <a:ext uri="{FF2B5EF4-FFF2-40B4-BE49-F238E27FC236}">
                <a16:creationId xmlns:a16="http://schemas.microsoft.com/office/drawing/2014/main" id="{F832A044-DD4E-4C3F-AA39-DAB3C6097B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4949" y="3305623"/>
            <a:ext cx="1241232" cy="2196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8EFAD27-3E3B-4765-B466-6C9355EEBB2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95679" y="3384947"/>
            <a:ext cx="2045564" cy="2727418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74F2DE44-C893-419C-A8F7-78677CE9352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6117" r="9167" b="42515"/>
          <a:stretch/>
        </p:blipFill>
        <p:spPr>
          <a:xfrm>
            <a:off x="9146958" y="3394842"/>
            <a:ext cx="2428531" cy="2727417"/>
          </a:xfrm>
          <a:prstGeom prst="rect">
            <a:avLst/>
          </a:prstGeom>
        </p:spPr>
      </p:pic>
      <p:sp>
        <p:nvSpPr>
          <p:cNvPr id="39" name="Прямокутник 38">
            <a:extLst>
              <a:ext uri="{FF2B5EF4-FFF2-40B4-BE49-F238E27FC236}">
                <a16:creationId xmlns:a16="http://schemas.microsoft.com/office/drawing/2014/main" id="{AD923D5D-C37E-4394-8176-68F150158E09}"/>
              </a:ext>
            </a:extLst>
          </p:cNvPr>
          <p:cNvSpPr/>
          <p:nvPr/>
        </p:nvSpPr>
        <p:spPr>
          <a:xfrm>
            <a:off x="6400800" y="6243415"/>
            <a:ext cx="4594698" cy="307777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Внесення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детергента для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необхідної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концентрації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7AAB031F-E518-4953-BC40-F8665B05717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41243" y="3384947"/>
            <a:ext cx="2045563" cy="2727417"/>
          </a:xfrm>
          <a:prstGeom prst="rect">
            <a:avLst/>
          </a:prstGeom>
        </p:spPr>
      </p:pic>
      <p:sp>
        <p:nvSpPr>
          <p:cNvPr id="40" name="Прямокутник 39">
            <a:extLst>
              <a:ext uri="{FF2B5EF4-FFF2-40B4-BE49-F238E27FC236}">
                <a16:creationId xmlns:a16="http://schemas.microsoft.com/office/drawing/2014/main" id="{D29334EC-F08D-4C6F-8A0F-AE5C3128685D}"/>
              </a:ext>
            </a:extLst>
          </p:cNvPr>
          <p:cNvSpPr/>
          <p:nvPr/>
        </p:nvSpPr>
        <p:spPr>
          <a:xfrm>
            <a:off x="2020435" y="5965862"/>
            <a:ext cx="1426799" cy="307777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Миючі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засоби</a:t>
            </a:r>
            <a:endParaRPr lang="uk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utoShape 2" descr="Фото 1 - Засіб для миття посуду Grunwald рідкий Лимон 500 мл">
            <a:extLst>
              <a:ext uri="{FF2B5EF4-FFF2-40B4-BE49-F238E27FC236}">
                <a16:creationId xmlns:a16="http://schemas.microsoft.com/office/drawing/2014/main" id="{A6CA202B-DF0F-40F3-AD53-5BAF664B938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400800" y="37338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6" name="AutoShape 4" descr="Фото 1 - Засіб для миття посуду Grunwald рідкий Лимон 500 мл">
            <a:extLst>
              <a:ext uri="{FF2B5EF4-FFF2-40B4-BE49-F238E27FC236}">
                <a16:creationId xmlns:a16="http://schemas.microsoft.com/office/drawing/2014/main" id="{6B98955B-C78B-4EC8-9B74-FC1051AF6C3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553200" y="38862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2056" name="Picture 8" descr="Dolce Vero - купити косметику бренду | Makeup">
            <a:extLst>
              <a:ext uri="{FF2B5EF4-FFF2-40B4-BE49-F238E27FC236}">
                <a16:creationId xmlns:a16="http://schemas.microsoft.com/office/drawing/2014/main" id="{2920974A-D696-4BF1-A748-C7D4A2FF7C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613" y="3506685"/>
            <a:ext cx="984045" cy="1741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Засіб для миття посуду Grunwald рідкий Лимон 500 мл купити онлайн |  замовити в магазині VARUS">
            <a:extLst>
              <a:ext uri="{FF2B5EF4-FFF2-40B4-BE49-F238E27FC236}">
                <a16:creationId xmlns:a16="http://schemas.microsoft.com/office/drawing/2014/main" id="{786C9864-90AB-48E1-A11F-7039D561371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27" r="32029"/>
          <a:stretch/>
        </p:blipFill>
        <p:spPr bwMode="auto">
          <a:xfrm>
            <a:off x="1217910" y="3305623"/>
            <a:ext cx="828194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AutoShape 12" descr="Средство для мытья посуды Polly Лимон, 500 мл">
            <a:extLst>
              <a:ext uri="{FF2B5EF4-FFF2-40B4-BE49-F238E27FC236}">
                <a16:creationId xmlns:a16="http://schemas.microsoft.com/office/drawing/2014/main" id="{F0E5B941-9FAB-46E2-AC3D-AA28AF53F05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705600" y="4038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9" name="AutoShape 14" descr="Засіб для миття посуду Polly Ягоди, 1 л">
            <a:extLst>
              <a:ext uri="{FF2B5EF4-FFF2-40B4-BE49-F238E27FC236}">
                <a16:creationId xmlns:a16="http://schemas.microsoft.com/office/drawing/2014/main" id="{13518CCA-41FC-4D36-B96D-CD9C40E52F4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858000" y="4191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22" name="AutoShape 16" descr="Средство для мытья посуды Polly Лимон, 1л">
            <a:extLst>
              <a:ext uri="{FF2B5EF4-FFF2-40B4-BE49-F238E27FC236}">
                <a16:creationId xmlns:a16="http://schemas.microsoft.com/office/drawing/2014/main" id="{3D68D7D3-E0D3-480E-B8FE-4AB9441D291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010400" y="4343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2066" name="Picture 18" descr="Миючий засіб для посуду 0,5 л POLLY Лимон, ефективний навіть у холодній воді">
            <a:extLst>
              <a:ext uri="{FF2B5EF4-FFF2-40B4-BE49-F238E27FC236}">
                <a16:creationId xmlns:a16="http://schemas.microsoft.com/office/drawing/2014/main" id="{E34FB10B-6A93-4B56-8879-5793ADBB606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79" r="20902"/>
          <a:stretch/>
        </p:blipFill>
        <p:spPr bwMode="auto">
          <a:xfrm>
            <a:off x="4013675" y="3232547"/>
            <a:ext cx="997720" cy="2525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74673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7E8EC2-D555-44E8-ADDC-44B0DFED6A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892" y="1138386"/>
            <a:ext cx="11388377" cy="45104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uk-UA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Проведення дослідження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139A5F6-B087-4DAF-9966-B10B3AB43C9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t="20065" r="898" b="39806"/>
          <a:stretch/>
        </p:blipFill>
        <p:spPr>
          <a:xfrm>
            <a:off x="0" y="0"/>
            <a:ext cx="3045041" cy="69358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E103840-0118-4D0E-AC18-33B5A2BAFC1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t="20065" r="898" b="39806"/>
          <a:stretch/>
        </p:blipFill>
        <p:spPr>
          <a:xfrm flipH="1">
            <a:off x="3045041" y="0"/>
            <a:ext cx="3045040" cy="71269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0EA7548-DAED-4FC3-910A-5E5E5623AE8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t="20065" r="898" b="39806"/>
          <a:stretch/>
        </p:blipFill>
        <p:spPr>
          <a:xfrm>
            <a:off x="6101918" y="0"/>
            <a:ext cx="3045041" cy="69358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4BD7FCA-41F5-4A2F-93AA-9AFD04FE3BD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t="20065" r="898" b="39806"/>
          <a:stretch/>
        </p:blipFill>
        <p:spPr>
          <a:xfrm flipH="1">
            <a:off x="9146959" y="0"/>
            <a:ext cx="3045040" cy="712695"/>
          </a:xfrm>
          <a:prstGeom prst="rect">
            <a:avLst/>
          </a:prstGeom>
        </p:spPr>
      </p:pic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C4633AE8-50F2-4718-8551-B4580A5030BB}"/>
              </a:ext>
            </a:extLst>
          </p:cNvPr>
          <p:cNvSpPr/>
          <p:nvPr/>
        </p:nvSpPr>
        <p:spPr>
          <a:xfrm>
            <a:off x="-1" y="623611"/>
            <a:ext cx="12192000" cy="36815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uk-UA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D59D267E-AF93-4538-95C6-721FDBA1C9F8}"/>
              </a:ext>
            </a:extLst>
          </p:cNvPr>
          <p:cNvSpPr/>
          <p:nvPr/>
        </p:nvSpPr>
        <p:spPr>
          <a:xfrm>
            <a:off x="152400" y="502325"/>
            <a:ext cx="609008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uk-UA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ДОСЛІДЖЕННЯ ТА МАТЕРІАЛИ</a:t>
            </a:r>
          </a:p>
        </p:txBody>
      </p:sp>
      <p:pic>
        <p:nvPicPr>
          <p:cNvPr id="10" name="Picture 2" descr="ВФМЛ №17">
            <a:extLst>
              <a:ext uri="{FF2B5EF4-FFF2-40B4-BE49-F238E27FC236}">
                <a16:creationId xmlns:a16="http://schemas.microsoft.com/office/drawing/2014/main" id="{223F0261-B3A1-4F08-86FF-975027968E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0448" y="399314"/>
            <a:ext cx="4291551" cy="816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AutoShape 2" descr="Дафнія - фото, розведення дафній в домашніх умовах | Блог ...">
            <a:extLst>
              <a:ext uri="{FF2B5EF4-FFF2-40B4-BE49-F238E27FC236}">
                <a16:creationId xmlns:a16="http://schemas.microsoft.com/office/drawing/2014/main" id="{E0C79D65-F273-4699-9144-73D077A2B41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37681" y="316271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2" name="AutoShape 4" descr="Дафнія - фото, розведення дафній в домашніх умовах | Блог ...">
            <a:extLst>
              <a:ext uri="{FF2B5EF4-FFF2-40B4-BE49-F238E27FC236}">
                <a16:creationId xmlns:a16="http://schemas.microsoft.com/office/drawing/2014/main" id="{CB1C739B-3E4A-4F54-89E4-D07F73E29FF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330388" cy="3330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3" name="AutoShape 6" descr="Мило рідке Donat 500 мл з дозатором манго - изображение 1">
            <a:extLst>
              <a:ext uri="{FF2B5EF4-FFF2-40B4-BE49-F238E27FC236}">
                <a16:creationId xmlns:a16="http://schemas.microsoft.com/office/drawing/2014/main" id="{71730636-9566-4477-AD1D-8DD75368DA2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4" name="AutoShape 8" descr="Donat Clean Рідке мило Манго 500 мл від продавця: Lacura Shop – в  інтернет-магазині ROZETKA | Купити в Україні: Києві, Харкові, Дніпрі,  Одесі, Запоріжжі, Львові">
            <a:extLst>
              <a:ext uri="{FF2B5EF4-FFF2-40B4-BE49-F238E27FC236}">
                <a16:creationId xmlns:a16="http://schemas.microsoft.com/office/drawing/2014/main" id="{BCADEC1E-E4D2-4CD7-878A-10B4A071133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5" name="AutoShape 10" descr="Donat Clean Рідке мило Манго 500 мл від продавця: Lacura Shop – в  інтернет-магазині ROZETKA | Купити в Україні: Києві, Харкові, Дніпрі,  Одесі, Запоріжжі, Львові">
            <a:extLst>
              <a:ext uri="{FF2B5EF4-FFF2-40B4-BE49-F238E27FC236}">
                <a16:creationId xmlns:a16="http://schemas.microsoft.com/office/drawing/2014/main" id="{66415FC7-3FD7-4244-94CF-71E956BFB7B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248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278169E-72E2-446C-8090-782A6B7138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137" y="1589425"/>
            <a:ext cx="3801642" cy="2851232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5DB9BD31-991E-4A9D-890C-F57320D2014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-311" t="2194" r="311" b="22816"/>
          <a:stretch/>
        </p:blipFill>
        <p:spPr>
          <a:xfrm>
            <a:off x="7968711" y="4525806"/>
            <a:ext cx="3801642" cy="2138123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C2AFF906-7EED-42FA-AD01-4D85EFD0705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68711" y="1593302"/>
            <a:ext cx="3801643" cy="2851232"/>
          </a:xfrm>
          <a:prstGeom prst="rect">
            <a:avLst/>
          </a:prstGeom>
        </p:spPr>
      </p:pic>
      <p:sp>
        <p:nvSpPr>
          <p:cNvPr id="19" name="Прямокутник 18">
            <a:extLst>
              <a:ext uri="{FF2B5EF4-FFF2-40B4-BE49-F238E27FC236}">
                <a16:creationId xmlns:a16="http://schemas.microsoft.com/office/drawing/2014/main" id="{20C502CF-FB31-482F-B97B-5F5665A18B51}"/>
              </a:ext>
            </a:extLst>
          </p:cNvPr>
          <p:cNvSpPr/>
          <p:nvPr/>
        </p:nvSpPr>
        <p:spPr>
          <a:xfrm>
            <a:off x="395892" y="4408390"/>
            <a:ext cx="35906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</a:rPr>
              <a:t>Узагальнимо результати в таблиці:</a:t>
            </a:r>
            <a:endParaRPr lang="uk-UA" dirty="0"/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EF65AFA3-09C4-42B7-A176-971EEDF6C9E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24050" y="1589424"/>
            <a:ext cx="3801641" cy="2851231"/>
          </a:xfrm>
          <a:prstGeom prst="rect">
            <a:avLst/>
          </a:prstGeom>
        </p:spPr>
      </p:pic>
      <p:graphicFrame>
        <p:nvGraphicFramePr>
          <p:cNvPr id="17" name="Таблиця 16">
            <a:extLst>
              <a:ext uri="{FF2B5EF4-FFF2-40B4-BE49-F238E27FC236}">
                <a16:creationId xmlns:a16="http://schemas.microsoft.com/office/drawing/2014/main" id="{3D00BB9E-2B97-4E1E-9DD4-1F36808931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5415923"/>
              </p:ext>
            </p:extLst>
          </p:nvPr>
        </p:nvGraphicFramePr>
        <p:xfrm>
          <a:off x="241137" y="4766372"/>
          <a:ext cx="7521533" cy="199301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52928">
                  <a:extLst>
                    <a:ext uri="{9D8B030D-6E8A-4147-A177-3AD203B41FA5}">
                      <a16:colId xmlns:a16="http://schemas.microsoft.com/office/drawing/2014/main" val="4292812413"/>
                    </a:ext>
                  </a:extLst>
                </a:gridCol>
                <a:gridCol w="1253721">
                  <a:extLst>
                    <a:ext uri="{9D8B030D-6E8A-4147-A177-3AD203B41FA5}">
                      <a16:colId xmlns:a16="http://schemas.microsoft.com/office/drawing/2014/main" val="2773370010"/>
                    </a:ext>
                  </a:extLst>
                </a:gridCol>
                <a:gridCol w="1253721">
                  <a:extLst>
                    <a:ext uri="{9D8B030D-6E8A-4147-A177-3AD203B41FA5}">
                      <a16:colId xmlns:a16="http://schemas.microsoft.com/office/drawing/2014/main" val="1860245100"/>
                    </a:ext>
                  </a:extLst>
                </a:gridCol>
                <a:gridCol w="1253721">
                  <a:extLst>
                    <a:ext uri="{9D8B030D-6E8A-4147-A177-3AD203B41FA5}">
                      <a16:colId xmlns:a16="http://schemas.microsoft.com/office/drawing/2014/main" val="856691251"/>
                    </a:ext>
                  </a:extLst>
                </a:gridCol>
                <a:gridCol w="1253721">
                  <a:extLst>
                    <a:ext uri="{9D8B030D-6E8A-4147-A177-3AD203B41FA5}">
                      <a16:colId xmlns:a16="http://schemas.microsoft.com/office/drawing/2014/main" val="3902598027"/>
                    </a:ext>
                  </a:extLst>
                </a:gridCol>
                <a:gridCol w="1253721">
                  <a:extLst>
                    <a:ext uri="{9D8B030D-6E8A-4147-A177-3AD203B41FA5}">
                      <a16:colId xmlns:a16="http://schemas.microsoft.com/office/drawing/2014/main" val="3494462635"/>
                    </a:ext>
                  </a:extLst>
                </a:gridCol>
              </a:tblGrid>
              <a:tr h="79779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Концентрація/ торгова марка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24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uk-UA" sz="1000" kern="0" cap="all">
                          <a:effectLst/>
                        </a:rPr>
                        <a:t>Grunwald</a:t>
                      </a:r>
                      <a:endParaRPr lang="uk-UA" sz="1100" b="1" kern="0">
                        <a:solidFill>
                          <a:srgbClr val="2F5496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POLLY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DOLCE VERO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DONAT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DOVE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01419337"/>
                  </a:ext>
                </a:extLst>
              </a:tr>
              <a:tr h="23904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0%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8 мм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8 мм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7 мм 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8мм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8мм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21207456"/>
                  </a:ext>
                </a:extLst>
              </a:tr>
              <a:tr h="23904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0,1%,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5 мм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6 мм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5 мм 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6мм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7мм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55746959"/>
                  </a:ext>
                </a:extLst>
              </a:tr>
              <a:tr h="23904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0,5%,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3 мм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4 мм 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3 мм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4мм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6мм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47808059"/>
                  </a:ext>
                </a:extLst>
              </a:tr>
              <a:tr h="23904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1%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2 мм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3 мм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2 мм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3мм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4мм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56667439"/>
                  </a:ext>
                </a:extLst>
              </a:tr>
              <a:tr h="23904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2%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2 мм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2 мм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1 мм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2мм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dirty="0">
                          <a:effectLst/>
                        </a:rPr>
                        <a:t>3мм</a:t>
                      </a:r>
                      <a:endParaRPr lang="uk-U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721101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807112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139A5F6-B087-4DAF-9966-B10B3AB43C9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t="20065" r="898" b="39806"/>
          <a:stretch/>
        </p:blipFill>
        <p:spPr>
          <a:xfrm>
            <a:off x="0" y="0"/>
            <a:ext cx="3045041" cy="69358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E103840-0118-4D0E-AC18-33B5A2BAFC1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t="20065" r="898" b="39806"/>
          <a:stretch/>
        </p:blipFill>
        <p:spPr>
          <a:xfrm flipH="1">
            <a:off x="3045041" y="0"/>
            <a:ext cx="3045040" cy="71269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0EA7548-DAED-4FC3-910A-5E5E5623AE8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t="20065" r="898" b="39806"/>
          <a:stretch/>
        </p:blipFill>
        <p:spPr>
          <a:xfrm>
            <a:off x="6101918" y="0"/>
            <a:ext cx="3045041" cy="69358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4BD7FCA-41F5-4A2F-93AA-9AFD04FE3BD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t="20065" r="898" b="39806"/>
          <a:stretch/>
        </p:blipFill>
        <p:spPr>
          <a:xfrm flipH="1">
            <a:off x="9146959" y="0"/>
            <a:ext cx="3045040" cy="712695"/>
          </a:xfrm>
          <a:prstGeom prst="rect">
            <a:avLst/>
          </a:prstGeom>
        </p:spPr>
      </p:pic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C4633AE8-50F2-4718-8551-B4580A5030BB}"/>
              </a:ext>
            </a:extLst>
          </p:cNvPr>
          <p:cNvSpPr/>
          <p:nvPr/>
        </p:nvSpPr>
        <p:spPr>
          <a:xfrm>
            <a:off x="-1" y="623611"/>
            <a:ext cx="12192000" cy="36815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uk-UA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D59D267E-AF93-4538-95C6-721FDBA1C9F8}"/>
              </a:ext>
            </a:extLst>
          </p:cNvPr>
          <p:cNvSpPr/>
          <p:nvPr/>
        </p:nvSpPr>
        <p:spPr>
          <a:xfrm>
            <a:off x="152400" y="502325"/>
            <a:ext cx="609008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uk-UA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ДОСЛІДЖЕННЯ ТА МАТЕРІАЛИ</a:t>
            </a:r>
          </a:p>
        </p:txBody>
      </p:sp>
      <p:pic>
        <p:nvPicPr>
          <p:cNvPr id="10" name="Picture 2" descr="ВФМЛ №17">
            <a:extLst>
              <a:ext uri="{FF2B5EF4-FFF2-40B4-BE49-F238E27FC236}">
                <a16:creationId xmlns:a16="http://schemas.microsoft.com/office/drawing/2014/main" id="{223F0261-B3A1-4F08-86FF-975027968E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0448" y="399314"/>
            <a:ext cx="4291551" cy="816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AutoShape 2" descr="Дафнія - фото, розведення дафній в домашніх умовах | Блог ...">
            <a:extLst>
              <a:ext uri="{FF2B5EF4-FFF2-40B4-BE49-F238E27FC236}">
                <a16:creationId xmlns:a16="http://schemas.microsoft.com/office/drawing/2014/main" id="{E0C79D65-F273-4699-9144-73D077A2B41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37681" y="316271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3" name="AutoShape 6" descr="Мило рідке Donat 500 мл з дозатором манго - изображение 1">
            <a:extLst>
              <a:ext uri="{FF2B5EF4-FFF2-40B4-BE49-F238E27FC236}">
                <a16:creationId xmlns:a16="http://schemas.microsoft.com/office/drawing/2014/main" id="{71730636-9566-4477-AD1D-8DD75368DA2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4" name="AutoShape 8" descr="Donat Clean Рідке мило Манго 500 мл від продавця: Lacura Shop – в  інтернет-магазині ROZETKA | Купити в Україні: Києві, Харкові, Дніпрі,  Одесі, Запоріжжі, Львові">
            <a:extLst>
              <a:ext uri="{FF2B5EF4-FFF2-40B4-BE49-F238E27FC236}">
                <a16:creationId xmlns:a16="http://schemas.microsoft.com/office/drawing/2014/main" id="{BCADEC1E-E4D2-4CD7-878A-10B4A071133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5" name="AutoShape 10" descr="Donat Clean Рідке мило Манго 500 мл від продавця: Lacura Shop – в  інтернет-магазині ROZETKA | Купити в Україні: Києві, Харкові, Дніпрі,  Одесі, Запоріжжі, Львові">
            <a:extLst>
              <a:ext uri="{FF2B5EF4-FFF2-40B4-BE49-F238E27FC236}">
                <a16:creationId xmlns:a16="http://schemas.microsoft.com/office/drawing/2014/main" id="{66415FC7-3FD7-4244-94CF-71E956BFB7B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248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254AFBC1-BC06-456E-9E8F-E09B3E159A6B}"/>
              </a:ext>
            </a:extLst>
          </p:cNvPr>
          <p:cNvSpPr/>
          <p:nvPr/>
        </p:nvSpPr>
        <p:spPr>
          <a:xfrm>
            <a:off x="683123" y="1215020"/>
            <a:ext cx="1111551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Отже, проаналізувавши таблицю, дійсно переконуємось, що миючі засоби зменшують поверхневий натяг води. У всіх миючих засобів зберігається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закономірність – чим більша концентрація – тим менший поверхневих натяг і, відповідно, кращі миючі властивості засобу. Найкращі такі властивості спостерігаємо у торгової марки DOLCE VERO – лише 1 мм краплі</a:t>
            </a:r>
            <a:r>
              <a:rPr lang="uk-UA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у торгових марок  </a:t>
            </a:r>
            <a:r>
              <a:rPr lang="uk-UA" cap="all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Grunwald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POLLY,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DONAT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спостерігаємо однакові показники поверхневого натягу – 2мм – тобто досить хороший показник; найбільший </a:t>
            </a:r>
            <a:r>
              <a:rPr lang="uk-UA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діамерт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крапель спостерігаємо у торгової марки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DOVE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3 </a:t>
            </a:r>
            <a:r>
              <a:rPr lang="uk-UA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мм.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</a:rPr>
              <a:t>Проте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</a:rPr>
              <a:t>, детергенти можуть руйнувати клітинні мембрани організмів, бо мають властивість «прилипати» до поверхні клітин і змінювати їхню структуру. Особливо чутливі до цього бактерії. </a:t>
            </a:r>
            <a:endParaRPr lang="uk-UA" dirty="0"/>
          </a:p>
        </p:txBody>
      </p:sp>
      <p:pic>
        <p:nvPicPr>
          <p:cNvPr id="4098" name="Picture 2" descr="Поверхнево-активні речовини — Вікіпедія">
            <a:extLst>
              <a:ext uri="{FF2B5EF4-FFF2-40B4-BE49-F238E27FC236}">
                <a16:creationId xmlns:a16="http://schemas.microsoft.com/office/drawing/2014/main" id="{3049CFE5-81AB-45F8-8CBC-2DEC76B19F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8745" y="3298760"/>
            <a:ext cx="3317871" cy="3328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ectangle 3">
            <a:extLst>
              <a:ext uri="{FF2B5EF4-FFF2-40B4-BE49-F238E27FC236}">
                <a16:creationId xmlns:a16="http://schemas.microsoft.com/office/drawing/2014/main" id="{96CF437A-1805-4F57-91B8-3EC428B38E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447" y="5242423"/>
            <a:ext cx="3577880" cy="138499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uk-UA" alt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ПАР , можуть інтегруватися в ліпідний шар клітинної мембрани, змінюючи її структуру та властивості . Це призводить до підвищення проникності мембрани, витоку внутрішньоклітинних компонентів, що врешті-решт спричиняє загибель клітини .​</a:t>
            </a:r>
          </a:p>
        </p:txBody>
      </p:sp>
      <p:pic>
        <p:nvPicPr>
          <p:cNvPr id="4101" name="Picture 5" descr="Чому не варто вбивати усі бактерії, які живуть в нашому організмі - вчений  - Новини - Українська правда. Життя">
            <a:extLst>
              <a:ext uri="{FF2B5EF4-FFF2-40B4-BE49-F238E27FC236}">
                <a16:creationId xmlns:a16="http://schemas.microsoft.com/office/drawing/2014/main" id="{2C33B159-9810-4397-87CF-4A7A30EB46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356" y="3467518"/>
            <a:ext cx="2723961" cy="1710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 descr="Алергія на пральний порошок: як виглядає і як лікувати - МІС Аптека 9-1-1">
            <a:extLst>
              <a:ext uri="{FF2B5EF4-FFF2-40B4-BE49-F238E27FC236}">
                <a16:creationId xmlns:a16="http://schemas.microsoft.com/office/drawing/2014/main" id="{2E0D21A4-DED3-4435-BF68-D59D894BA7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9453" y="3298760"/>
            <a:ext cx="3783630" cy="2006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Прямокутник 24">
            <a:extLst>
              <a:ext uri="{FF2B5EF4-FFF2-40B4-BE49-F238E27FC236}">
                <a16:creationId xmlns:a16="http://schemas.microsoft.com/office/drawing/2014/main" id="{4999AC24-11CD-469F-9D5D-195033BA6A38}"/>
              </a:ext>
            </a:extLst>
          </p:cNvPr>
          <p:cNvSpPr/>
          <p:nvPr/>
        </p:nvSpPr>
        <p:spPr>
          <a:xfrm>
            <a:off x="8087720" y="5673311"/>
            <a:ext cx="3917004" cy="954107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uk-UA" sz="1400" dirty="0">
                <a:latin typeface="Times New Roman" panose="02020603050405020304" pitchFamily="18" charset="0"/>
                <a:ea typeface="Calibri" panose="020F0502020204030204" pitchFamily="34" charset="0"/>
              </a:rPr>
              <a:t>Крім того вони погано розкладаються, тому накопичуються в тканинах організмів і можуть спричиняти отруєння, алергію, подразнення шкіри, очей та дихальних шляхів. </a:t>
            </a:r>
            <a:endParaRPr lang="uk-UA" sz="1400" dirty="0"/>
          </a:p>
        </p:txBody>
      </p:sp>
      <p:sp>
        <p:nvSpPr>
          <p:cNvPr id="29" name="Прямокутник 28">
            <a:extLst>
              <a:ext uri="{FF2B5EF4-FFF2-40B4-BE49-F238E27FC236}">
                <a16:creationId xmlns:a16="http://schemas.microsoft.com/office/drawing/2014/main" id="{074F45D1-D53B-4A42-AFE1-57BA9B2B01B1}"/>
              </a:ext>
            </a:extLst>
          </p:cNvPr>
          <p:cNvSpPr/>
          <p:nvPr/>
        </p:nvSpPr>
        <p:spPr>
          <a:xfrm>
            <a:off x="8695312" y="5335203"/>
            <a:ext cx="2701819" cy="307777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uk-UA" sz="1400" dirty="0">
                <a:latin typeface="Times New Roman" panose="02020603050405020304" pitchFamily="18" charset="0"/>
                <a:ea typeface="Calibri" panose="020F0502020204030204" pitchFamily="34" charset="0"/>
              </a:rPr>
              <a:t>Алергія на пральний порошок</a:t>
            </a:r>
            <a:endParaRPr lang="uk-UA" sz="1400" dirty="0"/>
          </a:p>
        </p:txBody>
      </p:sp>
    </p:spTree>
    <p:extLst>
      <p:ext uri="{BB962C8B-B14F-4D97-AF65-F5344CB8AC3E}">
        <p14:creationId xmlns:p14="http://schemas.microsoft.com/office/powerpoint/2010/main" val="28350321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139A5F6-B087-4DAF-9966-B10B3AB43C9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t="20065" r="898" b="39806"/>
          <a:stretch/>
        </p:blipFill>
        <p:spPr>
          <a:xfrm>
            <a:off x="0" y="0"/>
            <a:ext cx="3045041" cy="69358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E103840-0118-4D0E-AC18-33B5A2BAFC1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t="20065" r="898" b="39806"/>
          <a:stretch/>
        </p:blipFill>
        <p:spPr>
          <a:xfrm flipH="1">
            <a:off x="3045041" y="0"/>
            <a:ext cx="3045040" cy="71269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0EA7548-DAED-4FC3-910A-5E5E5623AE8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t="20065" r="898" b="39806"/>
          <a:stretch/>
        </p:blipFill>
        <p:spPr>
          <a:xfrm>
            <a:off x="6101918" y="0"/>
            <a:ext cx="3045041" cy="69358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4BD7FCA-41F5-4A2F-93AA-9AFD04FE3BD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t="20065" r="898" b="39806"/>
          <a:stretch/>
        </p:blipFill>
        <p:spPr>
          <a:xfrm flipH="1">
            <a:off x="9146959" y="0"/>
            <a:ext cx="3045040" cy="712695"/>
          </a:xfrm>
          <a:prstGeom prst="rect">
            <a:avLst/>
          </a:prstGeom>
        </p:spPr>
      </p:pic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C4633AE8-50F2-4718-8551-B4580A5030BB}"/>
              </a:ext>
            </a:extLst>
          </p:cNvPr>
          <p:cNvSpPr/>
          <p:nvPr/>
        </p:nvSpPr>
        <p:spPr>
          <a:xfrm>
            <a:off x="-1" y="623611"/>
            <a:ext cx="12192000" cy="36815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uk-UA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D59D267E-AF93-4538-95C6-721FDBA1C9F8}"/>
              </a:ext>
            </a:extLst>
          </p:cNvPr>
          <p:cNvSpPr/>
          <p:nvPr/>
        </p:nvSpPr>
        <p:spPr>
          <a:xfrm>
            <a:off x="152400" y="502325"/>
            <a:ext cx="609008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uk-UA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ДОСЛІДЖЕННЯ ТА МАТЕРІАЛИ</a:t>
            </a:r>
          </a:p>
        </p:txBody>
      </p:sp>
      <p:pic>
        <p:nvPicPr>
          <p:cNvPr id="10" name="Picture 2" descr="ВФМЛ №17">
            <a:extLst>
              <a:ext uri="{FF2B5EF4-FFF2-40B4-BE49-F238E27FC236}">
                <a16:creationId xmlns:a16="http://schemas.microsoft.com/office/drawing/2014/main" id="{223F0261-B3A1-4F08-86FF-975027968E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0448" y="399314"/>
            <a:ext cx="4291551" cy="816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AutoShape 2" descr="Дафнія - фото, розведення дафній в домашніх умовах | Блог ...">
            <a:extLst>
              <a:ext uri="{FF2B5EF4-FFF2-40B4-BE49-F238E27FC236}">
                <a16:creationId xmlns:a16="http://schemas.microsoft.com/office/drawing/2014/main" id="{E0C79D65-F273-4699-9144-73D077A2B41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37681" y="316271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3" name="AutoShape 6" descr="Мило рідке Donat 500 мл з дозатором манго - изображение 1">
            <a:extLst>
              <a:ext uri="{FF2B5EF4-FFF2-40B4-BE49-F238E27FC236}">
                <a16:creationId xmlns:a16="http://schemas.microsoft.com/office/drawing/2014/main" id="{71730636-9566-4477-AD1D-8DD75368DA2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4" name="AutoShape 8" descr="Donat Clean Рідке мило Манго 500 мл від продавця: Lacura Shop – в  інтернет-магазині ROZETKA | Купити в Україні: Києві, Харкові, Дніпрі,  Одесі, Запоріжжі, Львові">
            <a:extLst>
              <a:ext uri="{FF2B5EF4-FFF2-40B4-BE49-F238E27FC236}">
                <a16:creationId xmlns:a16="http://schemas.microsoft.com/office/drawing/2014/main" id="{BCADEC1E-E4D2-4CD7-878A-10B4A071133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5" name="AutoShape 10" descr="Donat Clean Рідке мило Манго 500 мл від продавця: Lacura Shop – в  інтернет-магазині ROZETKA | Купити в Україні: Києві, Харкові, Дніпрі,  Одесі, Запоріжжі, Львові">
            <a:extLst>
              <a:ext uri="{FF2B5EF4-FFF2-40B4-BE49-F238E27FC236}">
                <a16:creationId xmlns:a16="http://schemas.microsoft.com/office/drawing/2014/main" id="{66415FC7-3FD7-4244-94CF-71E956BFB7B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248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254AFBC1-BC06-456E-9E8F-E09B3E159A6B}"/>
              </a:ext>
            </a:extLst>
          </p:cNvPr>
          <p:cNvSpPr/>
          <p:nvPr/>
        </p:nvSpPr>
        <p:spPr>
          <a:xfrm>
            <a:off x="683123" y="1215020"/>
            <a:ext cx="1111551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Потрапляючи у стічні води детергенти викликають надмірне цвітіння води та знижують вміст кисню, тому темою нашого подальшого дослідження буде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вивчення впливу детергентів на мікроорганізми у водному середовищі та пошук екологічно безпечних альтернатив традиційним миючим засобам.</a:t>
            </a:r>
          </a:p>
        </p:txBody>
      </p:sp>
      <p:pic>
        <p:nvPicPr>
          <p:cNvPr id="5122" name="Picture 2" descr="На Черкащині &quot;цвітуть&quot; водойми та гине риба — Cуспільне Черкаси">
            <a:extLst>
              <a:ext uri="{FF2B5EF4-FFF2-40B4-BE49-F238E27FC236}">
                <a16:creationId xmlns:a16="http://schemas.microsoft.com/office/drawing/2014/main" id="{BCF93225-83D5-4796-B2A6-3522B05847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510" y="2361607"/>
            <a:ext cx="5499370" cy="3666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Що таке ціанобактерії (синьо-зелені водорості)? – FutureNow">
            <a:extLst>
              <a:ext uri="{FF2B5EF4-FFF2-40B4-BE49-F238E27FC236}">
                <a16:creationId xmlns:a16="http://schemas.microsoft.com/office/drawing/2014/main" id="{B2868A61-2D08-426D-956C-6E2A3DC3EA4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633"/>
          <a:stretch/>
        </p:blipFill>
        <p:spPr bwMode="auto">
          <a:xfrm>
            <a:off x="6393280" y="2361607"/>
            <a:ext cx="5432132" cy="1803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Синьо-зелені водорості в акваріумі – як боротися?">
            <a:extLst>
              <a:ext uri="{FF2B5EF4-FFF2-40B4-BE49-F238E27FC236}">
                <a16:creationId xmlns:a16="http://schemas.microsoft.com/office/drawing/2014/main" id="{1577CF8D-3A29-40B9-A4D8-7BC4D9A1417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612"/>
          <a:stretch/>
        </p:blipFill>
        <p:spPr bwMode="auto">
          <a:xfrm>
            <a:off x="6393280" y="4270111"/>
            <a:ext cx="5432132" cy="1803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26337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738EB2C-3F65-49CB-A75A-CE64DD26F50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t="20065" r="898" b="39806"/>
          <a:stretch/>
        </p:blipFill>
        <p:spPr>
          <a:xfrm>
            <a:off x="0" y="-73583"/>
            <a:ext cx="3045041" cy="69358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6C0DB0D-C8C6-4334-B9A8-2E169E63461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t="20065" r="898" b="39806"/>
          <a:stretch/>
        </p:blipFill>
        <p:spPr>
          <a:xfrm flipH="1">
            <a:off x="3045041" y="-73583"/>
            <a:ext cx="3045040" cy="71269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8BDF3BC-B8D2-4D47-9D2D-9CBB95941E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t="20065" r="898" b="39806"/>
          <a:stretch/>
        </p:blipFill>
        <p:spPr>
          <a:xfrm>
            <a:off x="6101918" y="0"/>
            <a:ext cx="3045041" cy="69358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0417844-FEBB-4471-94A6-7548769ED7B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t="20065" r="898" b="39806"/>
          <a:stretch/>
        </p:blipFill>
        <p:spPr>
          <a:xfrm flipH="1">
            <a:off x="9146959" y="0"/>
            <a:ext cx="3045040" cy="712695"/>
          </a:xfrm>
          <a:prstGeom prst="rect">
            <a:avLst/>
          </a:prstGeom>
        </p:spPr>
      </p:pic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E67D629E-E96E-42B4-B179-42D6E1EC5B58}"/>
              </a:ext>
            </a:extLst>
          </p:cNvPr>
          <p:cNvSpPr/>
          <p:nvPr/>
        </p:nvSpPr>
        <p:spPr>
          <a:xfrm>
            <a:off x="-1" y="623611"/>
            <a:ext cx="12192000" cy="36815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uk-UA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F9AFEBE5-D967-4883-9BC9-952D8751742C}"/>
              </a:ext>
            </a:extLst>
          </p:cNvPr>
          <p:cNvSpPr/>
          <p:nvPr/>
        </p:nvSpPr>
        <p:spPr>
          <a:xfrm>
            <a:off x="152400" y="502325"/>
            <a:ext cx="774804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uk-UA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ВИСНОВКИ</a:t>
            </a:r>
          </a:p>
        </p:txBody>
      </p:sp>
      <p:pic>
        <p:nvPicPr>
          <p:cNvPr id="11" name="Picture 2" descr="ВФМЛ №17">
            <a:extLst>
              <a:ext uri="{FF2B5EF4-FFF2-40B4-BE49-F238E27FC236}">
                <a16:creationId xmlns:a16="http://schemas.microsoft.com/office/drawing/2014/main" id="{46B9CAF6-52C5-4ED0-A5EF-ACA57C3F4C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0448" y="399314"/>
            <a:ext cx="4291551" cy="816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91589" y="1255538"/>
            <a:ext cx="11504022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ПАР, що містяться в мийних засобах, ефективно знижують поверхневий натяг води, що покращує змочування поверхонь і сприяє очищенню від забруднень.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Чим вища концентрація ПАР у розчині — тим сильніше зменшується поверхневий натяг, що підтверджено експериментально.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Найменші показники поверхневого натягу спостерігаємо у торгової марки DOLCE VERO – лише 1 мм краплі, що свідчить про хороші миючі властивості такого засобу.</a:t>
            </a:r>
          </a:p>
          <a:p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Проте екологічна безпека цих речовин викликає занепокоєння: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ПАР можуть руйнувати клітини живих організмів, особливо бактерій, що порушує мікробні спільноти у природі.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Вони накопичуються в організмах, викликаючи отруєння, алергії, подразнення шкіри та слизових оболонок.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Потрапляючи у водойми, ПАР можуть спричиняти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евтрофікацію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(надмірне цвітіння води) та зниження рівня кисню, що є згубним для водних мешканців, тому темою нашого подальшого дослідження буде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вивчення впливу детергентів на мікроорганізми у водному середовищі та пошук екологічно безпечних альтернатив традиційним миючим засобам.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uk-UA" sz="2400" b="1" dirty="0"/>
          </a:p>
        </p:txBody>
      </p:sp>
      <p:sp>
        <p:nvSpPr>
          <p:cNvPr id="12" name="AutoShape 2" descr="Зеленая галочка PNG - Зеленая галочка Галочка Правильный прозрачная  иллюстрация">
            <a:extLst>
              <a:ext uri="{FF2B5EF4-FFF2-40B4-BE49-F238E27FC236}">
                <a16:creationId xmlns:a16="http://schemas.microsoft.com/office/drawing/2014/main" id="{C85F268E-B3EF-4DD8-9F03-EF4BEB73386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528322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738EB2C-3F65-49CB-A75A-CE64DD26F50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t="20065" r="898" b="39806"/>
          <a:stretch/>
        </p:blipFill>
        <p:spPr>
          <a:xfrm>
            <a:off x="0" y="-73583"/>
            <a:ext cx="3045041" cy="69358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6C0DB0D-C8C6-4334-B9A8-2E169E63461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t="20065" r="898" b="39806"/>
          <a:stretch/>
        </p:blipFill>
        <p:spPr>
          <a:xfrm flipH="1">
            <a:off x="3045041" y="-73583"/>
            <a:ext cx="3045040" cy="71269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8BDF3BC-B8D2-4D47-9D2D-9CBB95941E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t="20065" r="898" b="39806"/>
          <a:stretch/>
        </p:blipFill>
        <p:spPr>
          <a:xfrm>
            <a:off x="6101918" y="0"/>
            <a:ext cx="3045041" cy="69358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0417844-FEBB-4471-94A6-7548769ED7B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t="20065" r="898" b="39806"/>
          <a:stretch/>
        </p:blipFill>
        <p:spPr>
          <a:xfrm flipH="1">
            <a:off x="9146959" y="0"/>
            <a:ext cx="3045040" cy="712695"/>
          </a:xfrm>
          <a:prstGeom prst="rect">
            <a:avLst/>
          </a:prstGeom>
        </p:spPr>
      </p:pic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E67D629E-E96E-42B4-B179-42D6E1EC5B58}"/>
              </a:ext>
            </a:extLst>
          </p:cNvPr>
          <p:cNvSpPr/>
          <p:nvPr/>
        </p:nvSpPr>
        <p:spPr>
          <a:xfrm>
            <a:off x="-1" y="623611"/>
            <a:ext cx="12192000" cy="36815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uk-UA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F9AFEBE5-D967-4883-9BC9-952D8751742C}"/>
              </a:ext>
            </a:extLst>
          </p:cNvPr>
          <p:cNvSpPr/>
          <p:nvPr/>
        </p:nvSpPr>
        <p:spPr>
          <a:xfrm>
            <a:off x="152400" y="502325"/>
            <a:ext cx="774804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uk-UA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СПИСОК ВИКОРИСТАНОЇ ЛІТЕРАТУРИ</a:t>
            </a:r>
          </a:p>
        </p:txBody>
      </p:sp>
      <p:pic>
        <p:nvPicPr>
          <p:cNvPr id="11" name="Picture 2" descr="ВФМЛ №17">
            <a:extLst>
              <a:ext uri="{FF2B5EF4-FFF2-40B4-BE49-F238E27FC236}">
                <a16:creationId xmlns:a16="http://schemas.microsoft.com/office/drawing/2014/main" id="{46B9CAF6-52C5-4ED0-A5EF-ACA57C3F4C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0448" y="399314"/>
            <a:ext cx="4291551" cy="816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85856" y="1791968"/>
            <a:ext cx="11204973" cy="39750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buFont typeface="+mj-lt"/>
              <a:buAutoNum type="arabicPeriod"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Науково-дослідна робота студентів як чинник удосконалення професійної підготовки майбутнього вчителя: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наук. пр./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редкол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.: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Л.І.Білоусова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ін. – Х.: Факт, 2010. – Вип.2. – 192 c.: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іл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342900" lvl="0" indent="-342900" algn="just">
              <a:buFont typeface="+mj-lt"/>
              <a:buAutoNum type="arabicPeriod"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Музиченко В.П. Медична хімія: підручник / В.П. Музиченко, Д.Д.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Луцевич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Л.П. Яворська; за ред.. Б.СВ.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Зіменковського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3-є вид.,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випр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– К.: ВСВ «Медицина», 2018. – 496 с.</a:t>
            </a:r>
          </a:p>
          <a:p>
            <a:pPr marL="342900" lvl="0" indent="-342900" algn="just">
              <a:buFont typeface="+mj-lt"/>
              <a:buAutoNum type="arabicPeriod"/>
            </a:pP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Ластухін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Ю. О. Хімія природних органічних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сполук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Навч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посібник. – Львів: Національний університет «Львівська політехніка» (Інформаційно-видавничий центр «ІНТЕЛЕКТ+» Інституту післядипломної освіти), «Інтелект-Захід», 2005. – 560 с.</a:t>
            </a:r>
          </a:p>
          <a:p>
            <a:pPr marL="342900" lvl="0" indent="-342900" algn="just">
              <a:buFont typeface="+mj-lt"/>
              <a:buAutoNum type="arabicPeriod"/>
            </a:pP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Можаєв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Є. А., Литвинов Н. Н. Спільна дія на організм ПАР та інших хімічних речовин // Гігієна та санітарія. - 1972. - № 4. - С. 26-28.</a:t>
            </a:r>
          </a:p>
          <a:p>
            <a:pPr marL="342900" lvl="0" indent="-342900" algn="just">
              <a:buFont typeface="+mj-lt"/>
              <a:buAutoNum type="arabicPeriod"/>
            </a:pP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Можаєв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Є. А.,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Юрасова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О. І.,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Чарнєв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О. Г. Вплив ПАР на метаболізм ліпідів у білих щурів // Гігієна та санітарія. - 1986. - № 5. - С. 85.</a:t>
            </a:r>
          </a:p>
          <a:p>
            <a:pPr marL="342900" lvl="0" indent="-342900" algn="just">
              <a:buFont typeface="+mj-lt"/>
              <a:buAutoNum type="arabicPeriod"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Маслечко А. М. Поверхневий натяг молекулярних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рiдин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рамках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пiдходу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глобального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iзоморфiзму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дис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…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канд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/ Одеський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Нацiональний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унiверситет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iменi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I. I.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Мечниковa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Одеса, 2025. 26 с.</a:t>
            </a:r>
          </a:p>
          <a:p>
            <a:pPr marL="457200">
              <a:lnSpc>
                <a:spcPct val="107000"/>
              </a:lnSpc>
              <a:spcAft>
                <a:spcPts val="800"/>
              </a:spcAft>
            </a:pP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uk-U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34664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738EB2C-3F65-49CB-A75A-CE64DD26F50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t="20065" r="898" b="39806"/>
          <a:stretch/>
        </p:blipFill>
        <p:spPr>
          <a:xfrm>
            <a:off x="0" y="-73583"/>
            <a:ext cx="3045041" cy="69358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6C0DB0D-C8C6-4334-B9A8-2E169E63461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t="20065" r="898" b="39806"/>
          <a:stretch/>
        </p:blipFill>
        <p:spPr>
          <a:xfrm flipH="1">
            <a:off x="3045041" y="-73583"/>
            <a:ext cx="3045040" cy="71269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8BDF3BC-B8D2-4D47-9D2D-9CBB95941E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t="20065" r="898" b="39806"/>
          <a:stretch/>
        </p:blipFill>
        <p:spPr>
          <a:xfrm>
            <a:off x="6101918" y="0"/>
            <a:ext cx="3045041" cy="69358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0417844-FEBB-4471-94A6-7548769ED7B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t="20065" r="898" b="39806"/>
          <a:stretch/>
        </p:blipFill>
        <p:spPr>
          <a:xfrm flipH="1">
            <a:off x="9146959" y="0"/>
            <a:ext cx="3045040" cy="712695"/>
          </a:xfrm>
          <a:prstGeom prst="rect">
            <a:avLst/>
          </a:prstGeom>
        </p:spPr>
      </p:pic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E67D629E-E96E-42B4-B179-42D6E1EC5B58}"/>
              </a:ext>
            </a:extLst>
          </p:cNvPr>
          <p:cNvSpPr/>
          <p:nvPr/>
        </p:nvSpPr>
        <p:spPr>
          <a:xfrm>
            <a:off x="-1" y="623611"/>
            <a:ext cx="12192000" cy="36815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uk-UA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F9AFEBE5-D967-4883-9BC9-952D8751742C}"/>
              </a:ext>
            </a:extLst>
          </p:cNvPr>
          <p:cNvSpPr/>
          <p:nvPr/>
        </p:nvSpPr>
        <p:spPr>
          <a:xfrm>
            <a:off x="1815830" y="3031517"/>
            <a:ext cx="7748047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uk-UA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Дякую за увагу!</a:t>
            </a:r>
          </a:p>
        </p:txBody>
      </p:sp>
      <p:pic>
        <p:nvPicPr>
          <p:cNvPr id="11" name="Picture 2" descr="ВФМЛ №17">
            <a:extLst>
              <a:ext uri="{FF2B5EF4-FFF2-40B4-BE49-F238E27FC236}">
                <a16:creationId xmlns:a16="http://schemas.microsoft.com/office/drawing/2014/main" id="{46B9CAF6-52C5-4ED0-A5EF-ACA57C3F4C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0448" y="399314"/>
            <a:ext cx="4291551" cy="816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196289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821</TotalTime>
  <Words>1240</Words>
  <Application>Microsoft Office PowerPoint</Application>
  <PresentationFormat>Широкий екран</PresentationFormat>
  <Paragraphs>94</Paragraphs>
  <Slides>11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Times New Roman</vt:lpstr>
      <vt:lpstr>Wingdings</vt:lpstr>
      <vt:lpstr>Тема Office</vt:lpstr>
      <vt:lpstr>Презентація PowerPoint</vt:lpstr>
      <vt:lpstr>Презентація PowerPoint</vt:lpstr>
      <vt:lpstr>Презентація PowerPoint</vt:lpstr>
      <vt:lpstr>Презентація PowerPoint</vt:lpstr>
      <vt:lpstr>Отож перевіримо вплив на поверхневий натяг води детергентами.  Для цього використаємо метод формування краплі [6]:  Візьмемо п’ять пробірок з дистильованою водою В першу не додаємо детергенти (0%) - це буде контрольний зразок; В другу додамо 0,1%, третю 0,5%, четверту 1% і п’яту 2% детергентів різних торгових марок:  GALA, FAIRY, DONAT, DOVE.</vt:lpstr>
      <vt:lpstr>Проведення дослідження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Оцінка якості джерел водопостачання міста Вінниця за допомогою біоіндикаторів Daphnia Magna та виявлення коліморфних</dc:title>
  <dc:creator>User 07 (admin)</dc:creator>
  <cp:lastModifiedBy>User 07 (admin)</cp:lastModifiedBy>
  <cp:revision>63</cp:revision>
  <dcterms:created xsi:type="dcterms:W3CDTF">2025-02-08T08:45:32Z</dcterms:created>
  <dcterms:modified xsi:type="dcterms:W3CDTF">2025-04-22T17:25:30Z</dcterms:modified>
</cp:coreProperties>
</file>