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.png" ContentType="image/png"/>
  <Override PartName="/ppt/media/hdphoto2.wdp" ContentType="image/vnd.ms-photo"/>
  <Override PartName="/ppt/media/image2.png" ContentType="image/png"/>
  <Override PartName="/ppt/media/image4.jpeg" ContentType="image/jpeg"/>
  <Override PartName="/ppt/media/image17.jpeg" ContentType="image/jpeg"/>
  <Override PartName="/ppt/media/image3.png" ContentType="image/png"/>
  <Override PartName="/ppt/media/image25.png" ContentType="image/png"/>
  <Override PartName="/ppt/media/hdphoto1.wdp" ContentType="image/vnd.ms-photo"/>
  <Override PartName="/ppt/media/image5.jpeg" ContentType="image/jpeg"/>
  <Override PartName="/ppt/media/image6.png" ContentType="image/png"/>
  <Override PartName="/ppt/media/image7.jpeg" ContentType="image/jpeg"/>
  <Override PartName="/ppt/media/image31.png" ContentType="image/png"/>
  <Override PartName="/ppt/media/image8.png" ContentType="image/png"/>
  <Override PartName="/ppt/media/image23.jpeg" ContentType="image/jpeg"/>
  <Override PartName="/ppt/media/image9.png" ContentType="image/pn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9.png" ContentType="image/png"/>
  <Override PartName="/ppt/media/image14.jpeg" ContentType="image/jpeg"/>
  <Override PartName="/ppt/media/hdphoto5.wdp" ContentType="image/vnd.ms-photo"/>
  <Override PartName="/ppt/media/image15.png" ContentType="image/png"/>
  <Override PartName="/ppt/media/image16.png" ContentType="image/png"/>
  <Override PartName="/ppt/media/image18.png" ContentType="image/png"/>
  <Override PartName="/ppt/media/image20.png" ContentType="image/png"/>
  <Override PartName="/ppt/media/image21.png" ContentType="image/png"/>
  <Override PartName="/ppt/media/image22.jpeg" ContentType="image/jpeg"/>
  <Override PartName="/ppt/media/hdphoto3.wdp" ContentType="image/vnd.ms-photo"/>
  <Override PartName="/ppt/media/hdphoto4.wdp" ContentType="image/vnd.ms-photo"/>
  <Override PartName="/ppt/media/image28.png" ContentType="image/png"/>
  <Override PartName="/ppt/media/image24.jpeg" ContentType="image/jpeg"/>
  <Override PartName="/ppt/media/hdphoto6.wdp" ContentType="image/vnd.ms-photo"/>
  <Override PartName="/ppt/media/image26.jpeg" ContentType="image/jpeg"/>
  <Override PartName="/ppt/media/image27.jpeg" ContentType="image/jpeg"/>
  <Override PartName="/ppt/media/hdphoto7.wdp" ContentType="image/vnd.ms-photo"/>
  <Override PartName="/ppt/media/image29.jpeg" ContentType="image/jpeg"/>
  <Override PartName="/ppt/media/image30.jpeg" ContentType="image/jpeg"/>
  <Override PartName="/ppt/media/image32.png" ContentType="image/png"/>
  <Override PartName="/ppt/media/image33.png" ContentType="image/png"/>
  <Override PartName="/ppt/media/hdphoto8.wdp" ContentType="image/vnd.ms-photo"/>
  <Override PartName="/ppt/media/image34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FB2FB5F-0650-44F5-ACE0-2A99F49662C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293092C-1754-4C73-8A2F-92FEAA6AA37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D2CF2FB-3F2A-425C-A36B-F52AABB18EE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CA72790-9CD7-4A63-A6E2-95F1613254C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0CD9EC6-4AF9-4F8A-BC96-E2B2675DFD4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AA7A794-AD5D-4F1F-818B-724228F157D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993804D-BBE4-4091-A499-815EF872CF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378D80-2283-4069-8325-FDC880EAEB5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C1E4BA3-03B2-4EC7-B6BD-D752C30988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E83F3F4-1FEE-4E19-A65B-9288911CBE0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CEE740-F45F-44EA-8FAF-D5AFBABFDD0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EFDC90-54F6-42CA-BAC2-6A97D0F9592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FC44480-8B93-4530-B1DB-323A651CF6E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11CAD24-424F-4700-9D70-986268B3BEA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655EC5E-6E69-4F49-9E4F-E82FE9A76FF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A6962C4-A5E7-4581-91FF-06AA9B0C6B2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1B6BFA3-F362-4983-8468-9F64D6CD905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DDAF24E-4066-4A12-B388-449F4459570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4234C8B-6380-4723-8B1F-3551AD41AD7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C17F5D8-FCF2-4667-B497-2661BA56B61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7AC56C6-5188-4777-92D8-50805FF716D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9BF4F9C-6A19-423E-9AD7-2245F68A056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59A8B19-087D-473F-9E7E-4C3A6AF5D01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8CC3A07-58F6-4609-BD25-D32655E21AE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035E2EE-5224-4775-A077-B6D70D7B937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10B8732-ABBC-41C4-B425-1EEB8922B08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A582C90-D0B1-4471-9E79-9E729B1D2D4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25DE83C-B6EA-437F-94A1-99C43479ED2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A9D2BCE-91C3-49A8-AB26-3AAF8270149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C4F7EEF-5365-4D96-9D9A-2F4AE60DDED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7D9429E-0456-495D-B3AA-71DB5F8AEA4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5B856E5-7E6E-4C48-A518-1F12839C0C1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39CE6D0-2F43-4642-80FD-871F6877F5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FB065A8-31A0-4EB9-BA0F-E3E1A9F1F06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DFD03D1-562D-4B24-83E6-86FAA805A6A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4DDF361-EE1B-40FD-846A-8ECA4BAB560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124080" y="6416640"/>
            <a:ext cx="2892600" cy="362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uk-UA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924680" y="6416640"/>
            <a:ext cx="759240" cy="36216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4500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bcbcbc"/>
                </a:solidFill>
                <a:latin typeface="Book Antiqua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935C537-1612-46F2-81BE-19D36A179329}" type="slidenum">
              <a:rPr b="0" lang="ru-RU" sz="1200" spc="-1" strike="noStrike">
                <a:solidFill>
                  <a:srgbClr val="bcbcbc"/>
                </a:solidFill>
                <a:latin typeface="Book Antiqua"/>
                <a:ea typeface="DejaVu Sans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457200" y="6416640"/>
            <a:ext cx="2130840" cy="362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&lt;дата/час&gt;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uk-UA" sz="4400" spc="-1" strike="noStrike">
                <a:solidFill>
                  <a:srgbClr val="000000"/>
                </a:solidFill>
                <a:latin typeface="Arial"/>
              </a:rPr>
              <a:t>Для правки тексту заголовка клацніть мишею</a:t>
            </a: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rgbClr val="000000"/>
                </a:solidFill>
                <a:latin typeface="Arial"/>
              </a:rPr>
              <a:t>Для редагування структури клацніть мишею</a:t>
            </a: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800" spc="-1" strike="noStrike">
                <a:solidFill>
                  <a:srgbClr val="000000"/>
                </a:solidFill>
                <a:latin typeface="Arial"/>
              </a:rPr>
              <a:t>Другий рівень структури</a:t>
            </a: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400" spc="-1" strike="noStrike">
                <a:solidFill>
                  <a:srgbClr val="000000"/>
                </a:solidFill>
                <a:latin typeface="Arial"/>
              </a:rPr>
              <a:t>Третій рівень структури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Четвертий рівень структури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П'ятий рівень структури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Шостий рівень структури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Сьомий рівень структури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124080" y="6416640"/>
            <a:ext cx="2892600" cy="362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uk-UA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924680" y="6416640"/>
            <a:ext cx="759240" cy="36216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4500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bcbcbc"/>
                </a:solidFill>
                <a:latin typeface="Book Antiqua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976954A-1C75-4A56-85C1-92A6792D5CFD}" type="slidenum">
              <a:rPr b="0" lang="ru-RU" sz="1200" spc="-1" strike="noStrike">
                <a:solidFill>
                  <a:srgbClr val="bcbcbc"/>
                </a:solidFill>
                <a:latin typeface="Book Antiqua"/>
                <a:ea typeface="DejaVu Sans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457200" y="6416640"/>
            <a:ext cx="2130840" cy="362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&lt;дата/час&gt;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uk-UA" sz="4400" spc="-1" strike="noStrike">
                <a:solidFill>
                  <a:srgbClr val="000000"/>
                </a:solidFill>
                <a:latin typeface="Arial"/>
              </a:rPr>
              <a:t>Для правки тексту заголовка клацніть мишею</a:t>
            </a: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rgbClr val="000000"/>
                </a:solidFill>
                <a:latin typeface="Arial"/>
              </a:rPr>
              <a:t>Для редагування структури клацніть мишею</a:t>
            </a: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800" spc="-1" strike="noStrike">
                <a:solidFill>
                  <a:srgbClr val="000000"/>
                </a:solidFill>
                <a:latin typeface="Arial"/>
              </a:rPr>
              <a:t>Другий рівень структури</a:t>
            </a: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400" spc="-1" strike="noStrike">
                <a:solidFill>
                  <a:srgbClr val="000000"/>
                </a:solidFill>
                <a:latin typeface="Arial"/>
              </a:rPr>
              <a:t>Третій рівень структури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Четвертий рівень структури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П'ятий рівень структури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Шостий рівень структури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Сьомий рівень структури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Для правки тексту заголовка клацніть мишею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Для редагування структури клацніть мишею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Другий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Третій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Четвертий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П'ятий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Шостий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Сьомий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Для редагування структури клацніть мишею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Другий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Третій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Четвертий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П'ятий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Шостий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Сьомий рівень структури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 idx="7"/>
          </p:nvPr>
        </p:nvSpPr>
        <p:spPr>
          <a:xfrm>
            <a:off x="3124080" y="6416640"/>
            <a:ext cx="2892600" cy="362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uk-UA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 idx="8"/>
          </p:nvPr>
        </p:nvSpPr>
        <p:spPr>
          <a:xfrm>
            <a:off x="7924680" y="6416640"/>
            <a:ext cx="759240" cy="36216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4500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bcbcbc"/>
                </a:solidFill>
                <a:latin typeface="Book Antiqua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88A6648-38FE-4E61-AB69-B3436BD84F6E}" type="slidenum">
              <a:rPr b="0" lang="ru-RU" sz="1200" spc="-1" strike="noStrike">
                <a:solidFill>
                  <a:srgbClr val="bcbcbc"/>
                </a:solidFill>
                <a:latin typeface="Book Antiqua"/>
                <a:ea typeface="DejaVu Sans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dt" idx="9"/>
          </p:nvPr>
        </p:nvSpPr>
        <p:spPr>
          <a:xfrm>
            <a:off x="457200" y="6416640"/>
            <a:ext cx="2130840" cy="362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&lt;дата/час&gt;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microsoft.com/office/2007/relationships/hdphoto" Target="../media/hdphoto1.wdp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microsoft.com/office/2007/relationships/hdphoto" Target="../media/hdphoto2.wdp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www.google.com/maps/d/edit?mid=1vnwMg39T2MsmQGZ5CLOJwaYi7Xr50ko&amp;usp=sharing" TargetMode="External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microsoft.com/office/2007/relationships/hdphoto" Target="../media/hdphoto3.wdp"/><Relationship Id="rId3" Type="http://schemas.openxmlformats.org/officeDocument/2006/relationships/image" Target="../media/image23.jpeg"/><Relationship Id="rId4" Type="http://schemas.microsoft.com/office/2007/relationships/hdphoto" Target="../media/hdphoto4.wdp"/><Relationship Id="rId5" Type="http://schemas.openxmlformats.org/officeDocument/2006/relationships/image" Target="../media/image24.jpeg"/><Relationship Id="rId6" Type="http://schemas.microsoft.com/office/2007/relationships/hdphoto" Target="../media/hdphoto5.wdp"/><Relationship Id="rId7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microsoft.com/office/2007/relationships/hdphoto" Target="../media/hdphoto6.wdp"/><Relationship Id="rId3" Type="http://schemas.openxmlformats.org/officeDocument/2006/relationships/image" Target="../media/image26.jpeg"/><Relationship Id="rId4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microsoft.com/office/2007/relationships/hdphoto" Target="../media/hdphoto7.wdp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uk.wikipedia.org/wiki/&#1040;&#1074;&#1090;&#1086;&#1087;&#1086;&#1088;&#1090;&#1088;&#1077;&#1090;&#1080;_&#1058;&#1072;&#1088;&#1072;&#1089;&#1072;_&#1064;&#1077;&#1074;&#1095;&#1077;&#1085;&#1082;&#1072;#/media/&#1060;&#1072;&#1081;&#1083;:Taras_Shevchenko_selfportrait_oil_1840.jpg" TargetMode="External"/><Relationship Id="rId2" Type="http://schemas.openxmlformats.org/officeDocument/2006/relationships/hyperlink" Target="https://uk.wikipedia.org/wiki/&#1040;&#1074;&#1090;&#1086;&#1087;&#1086;&#1088;&#1090;&#1088;&#1077;&#1090;&#1080;_&#1058;&#1072;&#1088;&#1072;&#1089;&#1072;_&#1064;&#1077;&#1074;&#1095;&#1077;&#1085;&#1082;&#1072;#/media/&#1060;&#1072;&#1081;&#1083;:Taras_Shevchenko_selfportrait_oil_1840.jpg" TargetMode="External"/><Relationship Id="rId3" Type="http://schemas.openxmlformats.org/officeDocument/2006/relationships/hyperlink" Target="https://uk.wikipedia.org/wiki/&#1040;&#1074;&#1090;&#1086;&#1087;&#1086;&#1088;&#1090;&#1088;&#1077;&#1090;&#1080;_&#1058;&#1072;&#1088;&#1072;&#1089;&#1072;_&#1064;&#1077;&#1074;&#1095;&#1077;&#1085;&#1082;&#1072;#/media/&#1060;&#1072;&#1081;&#1083;:Taras_Shevchenko_selfportrait_oil_1840.jpg" TargetMode="External"/><Relationship Id="rId4" Type="http://schemas.openxmlformats.org/officeDocument/2006/relationships/hyperlink" Target="https://uk.wikipedia.org/wiki/&#1040;&#1074;&#1090;&#1086;&#1087;&#1086;&#1088;&#1090;&#1088;&#1077;&#1090;&#1080;_&#1058;&#1072;&#1088;&#1072;&#1089;&#1072;_&#1064;&#1077;&#1074;&#1095;&#1077;&#1085;&#1082;&#1072;#/media/&#1060;&#1072;&#1081;&#1083;:Taras_Shevchenko_selfportrait_oil_1840.jpg" TargetMode="External"/><Relationship Id="rId5" Type="http://schemas.openxmlformats.org/officeDocument/2006/relationships/hyperlink" Target="https://uk.wikipedia.org/wiki/&#1040;&#1074;&#1090;&#1086;&#1087;&#1086;&#1088;&#1090;&#1088;&#1077;&#1090;&#1080;_&#1058;&#1072;&#1088;&#1072;&#1089;&#1072;_&#1064;&#1077;&#1074;&#1095;&#1077;&#1085;&#1082;&#1072;#/media/&#1060;&#1072;&#1081;&#1083;:Taras_Shevchenko_selfportrait_oil_1840.jpg" TargetMode="External"/><Relationship Id="rId6" Type="http://schemas.openxmlformats.org/officeDocument/2006/relationships/hyperlink" Target="https://uk.wikipedia.org/wiki/&#1040;&#1074;&#1090;&#1086;&#1087;&#1086;&#1088;&#1090;&#1088;&#1077;&#1090;&#1080;_&#1058;&#1072;&#1088;&#1072;&#1089;&#1072;_&#1064;&#1077;&#1074;&#1095;&#1077;&#1085;&#1082;&#1072;#/media/&#1060;&#1072;&#1081;&#1083;:Taras_Shevchenko_selfportrait_oil_1840.jpg" TargetMode="External"/><Relationship Id="rId7" Type="http://schemas.openxmlformats.org/officeDocument/2006/relationships/hyperlink" Target="https://uk.wikipedia.org/wiki/&#1040;&#1074;&#1090;&#1086;&#1087;&#1086;&#1088;&#1090;&#1088;&#1077;&#1090;&#1080;_&#1058;&#1072;&#1088;&#1072;&#1089;&#1072;_&#1064;&#1077;&#1074;&#1095;&#1077;&#1085;&#1082;&#1072;#/media/&#1060;&#1072;&#1081;&#1083;:Taras_Shevchenko_selfportrait_oil_1840.jpg" TargetMode="External"/><Relationship Id="rId8" Type="http://schemas.openxmlformats.org/officeDocument/2006/relationships/hyperlink" Target="https://uk.wikipedia.org/wiki/&#1040;&#1074;&#1090;&#1086;&#1087;&#1086;&#1088;&#1090;&#1088;&#1077;&#1090;&#1080;_&#1058;&#1072;&#1088;&#1072;&#1089;&#1072;_&#1064;&#1077;&#1074;&#1095;&#1077;&#1085;&#1082;&#1072;#/media/&#1060;&#1072;&#1081;&#1083;:Taras_Shevchenko_selfportrait_oil_1840.jpg" TargetMode="External"/><Relationship Id="rId9" Type="http://schemas.openxmlformats.org/officeDocument/2006/relationships/hyperlink" Target="https://bizslovo.org/content/index.php/ua/istoriya-nikopolya/136-xviii-xix/70-taras-shevchenko.html" TargetMode="External"/><Relationship Id="rId10" Type="http://schemas.openxmlformats.org/officeDocument/2006/relationships/hyperlink" Target="https://bizslovo.org/content/index.php/ua/istoriya-nikopolya/136-xviii-xix/70-taras-shevchenko.html" TargetMode="External"/><Relationship Id="rId11" Type="http://schemas.openxmlformats.org/officeDocument/2006/relationships/hyperlink" Target="https://bizslovo.org/content/index.php/ua/istoriya-nikopolya/136-xviii-xix/55-illya-repin-na-nikopol.html" TargetMode="External"/><Relationship Id="rId12" Type="http://schemas.openxmlformats.org/officeDocument/2006/relationships/hyperlink" Target="https://bizslovo.org/content/index.php/ua/istoriya-nikopolya/136-xviii-xix/55-illya-repin-na-nikopol.html" TargetMode="External"/><Relationship Id="rId13" Type="http://schemas.openxmlformats.org/officeDocument/2006/relationships/hyperlink" Target="https://uk.m.wikipedia.org/wiki/&#1060;&#1072;&#1081;&#1083;:Bryullov_portrait_of_Zhukovsky.jpg" TargetMode="External"/><Relationship Id="rId14" Type="http://schemas.openxmlformats.org/officeDocument/2006/relationships/hyperlink" Target="https://uk.m.wikipedia.org/wiki/&#1060;&#1072;&#1081;&#1083;:Bryullov_portrait_of_Zhukovsky.jpg" TargetMode="External"/><Relationship Id="rId15" Type="http://schemas.openxmlformats.org/officeDocument/2006/relationships/hyperlink" Target="https://hortica.zp.ua/ua/guide/north/89-sich" TargetMode="External"/><Relationship Id="rId16" Type="http://schemas.openxmlformats.org/officeDocument/2006/relationships/hyperlink" Target="https://hortica.zp.ua/ua/guide/north/89-sich" TargetMode="External"/><Relationship Id="rId17" Type="http://schemas.openxmlformats.org/officeDocument/2006/relationships/hyperlink" Target="http://buildingonthepast.net/&#1088;&#1086;&#1079;&#1076;&#1110;&#1083;-4-&#1093;&#1086;&#1088;&#1090;&#1080;&#1094;&#1100;&#1082;&#1072;-&#1082;&#1086;&#1083;&#1086;&#1085;&#1110;&#1103;/" TargetMode="External"/><Relationship Id="rId18" Type="http://schemas.openxmlformats.org/officeDocument/2006/relationships/hyperlink" Target="http://buildingonthepast.net/&#1088;&#1086;&#1079;&#1076;&#1110;&#1083;-4-&#1093;&#1086;&#1088;&#1090;&#1080;&#1094;&#1100;&#1082;&#1072;-&#1082;&#1086;&#1083;&#1086;&#1085;&#1110;&#1103;/" TargetMode="External"/><Relationship Id="rId19" Type="http://schemas.openxmlformats.org/officeDocument/2006/relationships/hyperlink" Target="http://buildingonthepast.net/&#1088;&#1086;&#1079;&#1076;&#1110;&#1083;-4-&#1093;&#1086;&#1088;&#1090;&#1080;&#1094;&#1100;&#1082;&#1072;-&#1082;&#1086;&#1083;&#1086;&#1085;&#1110;&#1103;/" TargetMode="External"/><Relationship Id="rId20" Type="http://schemas.openxmlformats.org/officeDocument/2006/relationships/hyperlink" Target="https://uk.wikipedia.org/wiki/&#1042;&#1077;&#1083;&#1080;&#1082;&#1080;&#1081;_&#1051;&#1091;&#1075;" TargetMode="External"/><Relationship Id="rId21" Type="http://schemas.openxmlformats.org/officeDocument/2006/relationships/hyperlink" Target="https://uk.wikipedia.org/wiki/&#1042;&#1077;&#1083;&#1080;&#1082;&#1080;&#1081;_&#1051;&#1091;&#1075;" TargetMode="External"/><Relationship Id="rId22" Type="http://schemas.openxmlformats.org/officeDocument/2006/relationships/hyperlink" Target="https://uk.wikipedia.org/wiki/&#1042;&#1077;&#1083;&#1080;&#1082;&#1080;&#1081;_&#1051;&#1091;&#1075;" TargetMode="External"/><Relationship Id="rId23" Type="http://schemas.openxmlformats.org/officeDocument/2006/relationships/hyperlink" Target="https://uk.wikipedia.org/wiki/&#1053;&#1110;&#1082;&#1086;&#1087;&#1086;&#1083;&#1100;&#1089;&#1100;&#1082;&#1110;_&#1087;&#1083;&#1072;&#1074;&#1085;&#1110;" TargetMode="External"/><Relationship Id="rId24" Type="http://schemas.openxmlformats.org/officeDocument/2006/relationships/hyperlink" Target="https://uk.wikipedia.org/wiki/&#1053;&#1110;&#1082;&#1086;&#1087;&#1086;&#1083;&#1100;&#1089;&#1100;&#1082;&#1110;_&#1087;&#1083;&#1072;&#1074;&#1085;&#1110;" TargetMode="External"/><Relationship Id="rId25" Type="http://schemas.openxmlformats.org/officeDocument/2006/relationships/hyperlink" Target="https://uk.wikipedia.org/wiki/&#1053;&#1110;&#1082;&#1086;&#1087;&#1086;&#1083;&#1100;&#1089;&#1100;&#1082;&#1110;_&#1087;&#1083;&#1072;&#1074;&#1085;&#1110;" TargetMode="External"/><Relationship Id="rId26" Type="http://schemas.openxmlformats.org/officeDocument/2006/relationships/hyperlink" Target="https://uk.wikipedia.org/wiki/&#1053;&#1110;&#1082;&#1086;&#1087;&#1086;&#1083;&#1100;&#1089;&#1100;&#1082;&#1110;_&#1087;&#1083;&#1072;&#1074;&#1085;&#1110;" TargetMode="External"/><Relationship Id="rId27" Type="http://schemas.openxmlformats.org/officeDocument/2006/relationships/hyperlink" Target="https://apostrophe.ua/ua/article/society/accidents/2023-06-06/kahovskoe-more-prevratitsya-v-bezjiznennuyu-pustyinyu-glavnyie-posledstviya-podryiva-kahovskoy-ges" TargetMode="External"/><Relationship Id="rId28" Type="http://schemas.openxmlformats.org/officeDocument/2006/relationships/hyperlink" Target="https://apostrophe.ua/ua/article/society/accidents/2023-06-06/kahovskoe-more-prevratitsya-v-bezjiznennuyu-pustyinyu-glavnyie-posledstviya-podryiva-kahovskoy-ges" TargetMode="External"/><Relationship Id="rId29" Type="http://schemas.openxmlformats.org/officeDocument/2006/relationships/hyperlink" Target="https://wikimapia.org/35097403/uk/&#1057;&#1082;&#1091;&#1083;&#1100;&#1087;&#1090;&#1091;&#1088;&#1085;&#1072;-&#1075;&#1088;&#1091;&#1087;&#1072;-&#171;&#1050;&#1086;&#1079;&#1072;&#1082;&#1080;&#187;" TargetMode="External"/><Relationship Id="rId30" Type="http://schemas.openxmlformats.org/officeDocument/2006/relationships/hyperlink" Target="https://wikimapia.org/35097403/uk/&#1057;&#1082;&#1091;&#1083;&#1100;&#1087;&#1090;&#1091;&#1088;&#1085;&#1072;-&#1075;&#1088;&#1091;&#1087;&#1072;-&#171;&#1050;&#1086;&#1079;&#1072;&#1082;&#1080;&#187;" TargetMode="External"/><Relationship Id="rId31" Type="http://schemas.openxmlformats.org/officeDocument/2006/relationships/hyperlink" Target="https://wikimapia.org/35097403/uk/&#1057;&#1082;&#1091;&#1083;&#1100;&#1087;&#1090;&#1091;&#1088;&#1085;&#1072;-&#1075;&#1088;&#1091;&#1087;&#1072;-&#171;&#1050;&#1086;&#1079;&#1072;&#1082;&#1080;&#187;" TargetMode="External"/><Relationship Id="rId32" Type="http://schemas.openxmlformats.org/officeDocument/2006/relationships/hyperlink" Target="https://wikimapia.org/35097403/uk/&#1057;&#1082;&#1091;&#1083;&#1100;&#1087;&#1090;&#1091;&#1088;&#1085;&#1072;-&#1075;&#1088;&#1091;&#1087;&#1072;-&#171;&#1050;&#1086;&#1079;&#1072;&#1082;&#1080;&#187;" TargetMode="External"/><Relationship Id="rId33" Type="http://schemas.openxmlformats.org/officeDocument/2006/relationships/hyperlink" Target="https://wikimapia.org/35097403/uk/&#1057;&#1082;&#1091;&#1083;&#1100;&#1087;&#1090;&#1091;&#1088;&#1085;&#1072;-&#1075;&#1088;&#1091;&#1087;&#1072;-&#171;&#1050;&#1086;&#1079;&#1072;&#1082;&#1080;&#187;" TargetMode="External"/><Relationship Id="rId34" Type="http://schemas.openxmlformats.org/officeDocument/2006/relationships/hyperlink" Target="https://wikimapia.org/35097403/uk/&#1057;&#1082;&#1091;&#1083;&#1100;&#1087;&#1090;&#1091;&#1088;&#1085;&#1072;-&#1075;&#1088;&#1091;&#1087;&#1072;-&#171;&#1050;&#1086;&#1079;&#1072;&#1082;&#1080;&#187;" TargetMode="External"/><Relationship Id="rId35" Type="http://schemas.openxmlformats.org/officeDocument/2006/relationships/hyperlink" Target="https://wikimapia.org/35097403/uk/&#1057;&#1082;&#1091;&#1083;&#1100;&#1087;&#1090;&#1091;&#1088;&#1085;&#1072;-&#1075;&#1088;&#1091;&#1087;&#1072;-&#171;&#1050;&#1086;&#1079;&#1072;&#1082;&#1080;&#187;" TargetMode="External"/><Relationship Id="rId36" Type="http://schemas.openxmlformats.org/officeDocument/2006/relationships/hyperlink" Target="https://wikimapia.org/35097403/uk/&#1057;&#1082;&#1091;&#1083;&#1100;&#1087;&#1090;&#1091;&#1088;&#1085;&#1072;-&#1075;&#1088;&#1091;&#1087;&#1072;-&#171;&#1050;&#1086;&#1079;&#1072;&#1082;&#1080;&#187;" TargetMode="External"/><Relationship Id="rId37" Type="http://schemas.openxmlformats.org/officeDocument/2006/relationships/hyperlink" Target="https://www.turystam.in.ua/statti/14163-nikopol-turystychnyi" TargetMode="External"/><Relationship Id="rId38" Type="http://schemas.openxmlformats.org/officeDocument/2006/relationships/hyperlink" Target="https://www.turystam.in.ua/statti/14163-nikopol-turystychnyi" TargetMode="External"/><Relationship Id="rId39" Type="http://schemas.openxmlformats.org/officeDocument/2006/relationships/hyperlink" Target="https://www.dnipro.libr.dp.ua/Nikopol_hram" TargetMode="External"/><Relationship Id="rId40" Type="http://schemas.openxmlformats.org/officeDocument/2006/relationships/hyperlink" Target="https://www.dnipro.libr.dp.ua/Nikopol_hram" TargetMode="External"/><Relationship Id="rId41" Type="http://schemas.openxmlformats.org/officeDocument/2006/relationships/hyperlink" Target="https://nikopol.city/articles/74599/bylostalo-svyato-pokrovskaya-cerkov" TargetMode="External"/><Relationship Id="rId42" Type="http://schemas.openxmlformats.org/officeDocument/2006/relationships/hyperlink" Target="https://nikopol.city/articles/74599/bylostalo-svyato-pokrovskaya-cerkov" TargetMode="External"/><Relationship Id="rId43" Type="http://schemas.openxmlformats.org/officeDocument/2006/relationships/hyperlink" Target="https://nikopol.city/blogs/257001/pro-memorializaciyu-istorichnih-misc-roztashuvannya-zaporozkih-sichej-na-teritorii-nikopolskogo-krayu" TargetMode="External"/><Relationship Id="rId44" Type="http://schemas.openxmlformats.org/officeDocument/2006/relationships/hyperlink" Target="https://nikopol.city/blogs/257001/pro-memorializaciyu-istorichnih-misc-roztashuvannya-zaporozkih-sichej-na-teritorii-nikopolskogo-krayu" TargetMode="External"/><Relationship Id="rId45" Type="http://schemas.openxmlformats.org/officeDocument/2006/relationships/hyperlink" Target="https://nikopol.city/blogs/257001/pro-memorializaciyu-istorichnih-misc-roztashuvannya-zaporozkih-sichej-na-teritorii-nikopolskogo-krayu" TargetMode="External"/><Relationship Id="rId46" Type="http://schemas.openxmlformats.org/officeDocument/2006/relationships/hyperlink" Target="https://commons.m.wikimedia.org/wiki/File:&#1055;&#1072;&#1084;&apos;&#1103;&#1090;&#1085;&#1080;&#1082;_&#1030;&#1074;&#1072;&#1085;&#1091;_&#1057;&#1110;&#1088;&#1082;&#1091;.jpg" TargetMode="External"/><Relationship Id="rId47" Type="http://schemas.openxmlformats.org/officeDocument/2006/relationships/hyperlink" Target="https://commons.m.wikimedia.org/wiki/File:&#1055;&#1072;&#1084;&apos;&#1103;&#1090;&#1085;&#1080;&#1082;_&#1030;&#1074;&#1072;&#1085;&#1091;_&#1057;&#1110;&#1088;&#1082;&#1091;.jpg" TargetMode="External"/><Relationship Id="rId48" Type="http://schemas.openxmlformats.org/officeDocument/2006/relationships/hyperlink" Target="https://commons.m.wikimedia.org/wiki/File:&#1055;&#1072;&#1084;&apos;&#1103;&#1090;&#1085;&#1080;&#1082;_&#1030;&#1074;&#1072;&#1085;&#1091;_&#1057;&#1110;&#1088;&#1082;&#1091;.jpg" TargetMode="External"/><Relationship Id="rId49" Type="http://schemas.openxmlformats.org/officeDocument/2006/relationships/hyperlink" Target="https://commons.m.wikimedia.org/wiki/File:&#1055;&#1072;&#1084;&apos;&#1103;&#1090;&#1085;&#1080;&#1082;_&#1030;&#1074;&#1072;&#1085;&#1091;_&#1057;&#1110;&#1088;&#1082;&#1091;.jpg" TargetMode="External"/><Relationship Id="rId50" Type="http://schemas.openxmlformats.org/officeDocument/2006/relationships/hyperlink" Target="https://commons.m.wikimedia.org/wiki/File:&#1055;&#1072;&#1084;&apos;&#1103;&#1090;&#1085;&#1080;&#1082;_&#1030;&#1074;&#1072;&#1085;&#1091;_&#1057;&#1110;&#1088;&#1082;&#1091;.jpg" TargetMode="External"/><Relationship Id="rId51" Type="http://schemas.openxmlformats.org/officeDocument/2006/relationships/hyperlink" Target="https://uk.m.wikipedia.org/wiki/&#1057;&#1087;&#1080;&#1089;&#1086;&#1082;_&#1087;&#1072;&#1084;%27&#1103;&#1090;&#1085;&#1080;&#1082;&#1110;&#1074;_&#1082;&#1086;&#1079;&#1072;&#1082;&#1072;&#1084;#/media/&#1060;&#1072;&#1081;&#1083;%3A&#1052;&#1086;&#1075;&#1080;&#1083;&#1072;_&#1057;&#1080;&#1088;&#1082;&#1086;.jpg" TargetMode="External"/><Relationship Id="rId52" Type="http://schemas.openxmlformats.org/officeDocument/2006/relationships/hyperlink" Target="https://uk.m.wikipedia.org/wiki/&#1057;&#1087;&#1080;&#1089;&#1086;&#1082;_&#1087;&#1072;&#1084;%27&#1103;&#1090;&#1085;&#1080;&#1082;&#1110;&#1074;_&#1082;&#1086;&#1079;&#1072;&#1082;&#1072;&#1084;#/media/&#1060;&#1072;&#1081;&#1083;%3A&#1052;&#1086;&#1075;&#1080;&#1083;&#1072;_&#1057;&#1080;&#1088;&#1082;&#1086;.jpg" TargetMode="External"/><Relationship Id="rId53" Type="http://schemas.openxmlformats.org/officeDocument/2006/relationships/hyperlink" Target="https://uk.m.wikipedia.org/wiki/&#1057;&#1087;&#1080;&#1089;&#1086;&#1082;_&#1087;&#1072;&#1084;%27&#1103;&#1090;&#1085;&#1080;&#1082;&#1110;&#1074;_&#1082;&#1086;&#1079;&#1072;&#1082;&#1072;&#1084;#/media/&#1060;&#1072;&#1081;&#1083;%3A&#1052;&#1086;&#1075;&#1080;&#1083;&#1072;_&#1057;&#1080;&#1088;&#1082;&#1086;.jpg" TargetMode="External"/><Relationship Id="rId54" Type="http://schemas.openxmlformats.org/officeDocument/2006/relationships/hyperlink" Target="https://uk.m.wikipedia.org/wiki/&#1057;&#1087;&#1080;&#1089;&#1086;&#1082;_&#1087;&#1072;&#1084;%27&#1103;&#1090;&#1085;&#1080;&#1082;&#1110;&#1074;_&#1082;&#1086;&#1079;&#1072;&#1082;&#1072;&#1084;#/media/&#1060;&#1072;&#1081;&#1083;%3A&#1052;&#1086;&#1075;&#1080;&#1083;&#1072;_&#1057;&#1080;&#1088;&#1082;&#1086;.jpg" TargetMode="External"/><Relationship Id="rId55" Type="http://schemas.openxmlformats.org/officeDocument/2006/relationships/hyperlink" Target="https://uk.m.wikipedia.org/wiki/&#1057;&#1087;&#1080;&#1089;&#1086;&#1082;_&#1087;&#1072;&#1084;%27&#1103;&#1090;&#1085;&#1080;&#1082;&#1110;&#1074;_&#1082;&#1086;&#1079;&#1072;&#1082;&#1072;&#1084;#/media/&#1060;&#1072;&#1081;&#1083;%3A&#1052;&#1086;&#1075;&#1080;&#1083;&#1072;_&#1057;&#1080;&#1088;&#1082;&#1086;.jpg" TargetMode="External"/><Relationship Id="rId56" Type="http://schemas.openxmlformats.org/officeDocument/2006/relationships/hyperlink" Target="https://uk.m.wikipedia.org/wiki/&#1057;&#1087;&#1080;&#1089;&#1086;&#1082;_&#1087;&#1072;&#1084;%27&#1103;&#1090;&#1085;&#1080;&#1082;&#1110;&#1074;_&#1082;&#1086;&#1079;&#1072;&#1082;&#1072;&#1084;#/media/&#1060;&#1072;&#1081;&#1083;%3A&#1052;&#1086;&#1075;&#1080;&#1083;&#1072;_&#1057;&#1080;&#1088;&#1082;&#1086;.jpg" TargetMode="External"/><Relationship Id="rId57" Type="http://schemas.openxmlformats.org/officeDocument/2006/relationships/hyperlink" Target="https://uk.m.wikipedia.org/wiki/&#1057;&#1087;&#1080;&#1089;&#1086;&#1082;_&#1087;&#1072;&#1084;%27&#1103;&#1090;&#1085;&#1080;&#1082;&#1110;&#1074;_&#1082;&#1086;&#1079;&#1072;&#1082;&#1072;&#1084;#/media/&#1060;&#1072;&#1081;&#1083;%3A&#1052;&#1086;&#1075;&#1080;&#1083;&#1072;_&#1057;&#1080;&#1088;&#1082;&#1086;.jpg" TargetMode="External"/><Relationship Id="rId58" Type="http://schemas.openxmlformats.org/officeDocument/2006/relationships/hyperlink" Target="https://uk.m.wikipedia.org/wiki/&#1057;&#1087;&#1080;&#1089;&#1086;&#1082;_&#1087;&#1072;&#1084;%27&#1103;&#1090;&#1085;&#1080;&#1082;&#1110;&#1074;_&#1082;&#1086;&#1079;&#1072;&#1082;&#1072;&#1084;#/media/&#1060;&#1072;&#1081;&#1083;%3A&#1052;&#1086;&#1075;&#1080;&#1083;&#1072;_&#1057;&#1080;&#1088;&#1082;&#1086;.jpg" TargetMode="External"/><Relationship Id="rId59" Type="http://schemas.openxmlformats.org/officeDocument/2006/relationships/hyperlink" Target="https://uk.m.wikipedia.org/wiki/&#1057;&#1087;&#1080;&#1089;&#1086;&#1082;_&#1087;&#1072;&#1084;%27&#1103;&#1090;&#1085;&#1080;&#1082;&#1110;&#1074;_&#1082;&#1086;&#1079;&#1072;&#1082;&#1072;&#1084;#/media/&#1060;&#1072;&#1081;&#1083;%3A&#1052;&#1086;&#1075;&#1080;&#1083;&#1072;_&#1057;&#1080;&#1088;&#1082;&#1086;.jpg" TargetMode="External"/><Relationship Id="rId60" Type="http://schemas.openxmlformats.org/officeDocument/2006/relationships/hyperlink" Target="https://uk.m.wikipedia.org/wiki/&#1057;&#1087;&#1080;&#1089;&#1086;&#1082;_&#1087;&#1072;&#1084;%27&#1103;&#1090;&#1085;&#1080;&#1082;&#1110;&#1074;_&#1082;&#1086;&#1079;&#1072;&#1082;&#1072;&#1084;#/media/&#1060;&#1072;&#1081;&#1083;%3A&#1052;&#1086;&#1075;&#1080;&#1083;&#1072;_&#1057;&#1080;&#1088;&#1082;&#1086;.jpg" TargetMode="External"/><Relationship Id="rId61" Type="http://schemas.openxmlformats.org/officeDocument/2006/relationships/hyperlink" Target="https://uk.wikipedia.org/wiki/&#1050;&#1086;&#1079;&#1072;&#1082;-&#1073;&#1072;&#1085;&#1076;&#1091;&#1088;&#1080;&#1089;&#1090;_(&#1064;&#1077;&#1074;&#1095;&#1077;&#1085;&#1082;&#1086;)" TargetMode="External"/><Relationship Id="rId62" Type="http://schemas.openxmlformats.org/officeDocument/2006/relationships/hyperlink" Target="https://uk.wikipedia.org/wiki/&#1050;&#1086;&#1079;&#1072;&#1082;-&#1073;&#1072;&#1085;&#1076;&#1091;&#1088;&#1080;&#1089;&#1090;_(&#1064;&#1077;&#1074;&#1095;&#1077;&#1085;&#1082;&#1086;)" TargetMode="External"/><Relationship Id="rId63" Type="http://schemas.openxmlformats.org/officeDocument/2006/relationships/hyperlink" Target="https://nikopol.nikopolnews.net/nikopol/yak-viglyadav-u-rizni-roki-pam-yatnik-bogdanu-hmelnickomu-u-nikopoli-vstanovlenij-8-sichnya-1954-go/" TargetMode="External"/><Relationship Id="rId64" Type="http://schemas.openxmlformats.org/officeDocument/2006/relationships/hyperlink" Target="https://nikopol.nikopolnews.net/nikopol/yak-viglyadav-u-rizni-roki-pam-yatnik-bogdanu-hmelnickomu-u-nikopoli-vstanovlenij-8-sichnya-1954-go/" TargetMode="External"/><Relationship Id="rId65" Type="http://schemas.openxmlformats.org/officeDocument/2006/relationships/hyperlink" Target="https://kustdnipro.com/yaki-pam-yatky-ponivychyly-rosiyany-u-dnipri-ta-regioni/" TargetMode="External"/><Relationship Id="rId66" Type="http://schemas.openxmlformats.org/officeDocument/2006/relationships/hyperlink" Target="https://kustdnipro.com/yaki-pam-yatky-ponivychyly-rosiyany-u-dnipri-ta-regioni/" TargetMode="External"/><Relationship Id="rId67" Type="http://schemas.openxmlformats.org/officeDocument/2006/relationships/hyperlink" Target="https://www.shukach.com/uk/node/15343" TargetMode="External"/><Relationship Id="rId68" Type="http://schemas.openxmlformats.org/officeDocument/2006/relationships/hyperlink" Target="https://www.shukach.com/uk/node/15343" TargetMode="External"/><Relationship Id="rId69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microsoft.com/office/2007/relationships/hdphoto" Target="../media/hdphoto8.wdp"/><Relationship Id="rId3" Type="http://schemas.openxmlformats.org/officeDocument/2006/relationships/image" Target="../media/image34.png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91760" y="836640"/>
            <a:ext cx="8226720" cy="153792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0" bIns="0" anchor="b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uk-UA" sz="4800" spc="-1" strike="noStrike" cap="all">
                <a:solidFill>
                  <a:schemeClr val="accent6">
                    <a:lumMod val="40000"/>
                    <a:lumOff val="60000"/>
                  </a:schemeClr>
                </a:solidFill>
                <a:latin typeface="Book Antiqua"/>
              </a:rPr>
              <a:t>Мандри Т.Г.Шевченка Великим Лугом</a:t>
            </a:r>
            <a:endParaRPr b="0" lang="uk-UA" sz="4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Picture 4" descr="Файл:Taras Shevchenko selfportrait oil 1840 (crop).png"/>
          <p:cNvPicPr/>
          <p:nvPr/>
        </p:nvPicPr>
        <p:blipFill>
          <a:blip r:embed="rId1"/>
          <a:stretch/>
        </p:blipFill>
        <p:spPr>
          <a:xfrm>
            <a:off x="323640" y="2565000"/>
            <a:ext cx="2950920" cy="3886920"/>
          </a:xfrm>
          <a:prstGeom prst="rect">
            <a:avLst/>
          </a:prstGeom>
          <a:ln w="0">
            <a:noFill/>
          </a:ln>
        </p:spPr>
      </p:pic>
      <p:sp>
        <p:nvSpPr>
          <p:cNvPr id="126" name="TextBox 1"/>
          <p:cNvSpPr/>
          <p:nvPr/>
        </p:nvSpPr>
        <p:spPr>
          <a:xfrm>
            <a:off x="3620160" y="4581000"/>
            <a:ext cx="5271120" cy="20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i="1" lang="ru-RU" sz="1800" spc="-1" strike="noStrike">
                <a:solidFill>
                  <a:srgbClr val="ffffff"/>
                </a:solidFill>
                <a:latin typeface="Arial"/>
                <a:ea typeface="DejaVu Sans"/>
              </a:rPr>
              <a:t>Проєкт виконала: Коцегуб Меланія,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i="1" lang="ru-RU" sz="1800" spc="-1" strike="noStrike">
                <a:solidFill>
                  <a:srgbClr val="ffffff"/>
                </a:solidFill>
                <a:latin typeface="Arial"/>
                <a:ea typeface="DejaVu Sans"/>
              </a:rPr>
              <a:t>учениця 8-А класу Нікопольської гімназії № 10 Нікопольської міської ради, м.Нікополь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i="1" lang="ru-RU" sz="1800" spc="-1" strike="noStrike">
                <a:solidFill>
                  <a:srgbClr val="ffffff"/>
                </a:solidFill>
                <a:latin typeface="Arial"/>
                <a:ea typeface="DejaVu Sans"/>
              </a:rPr>
              <a:t>Наукова керівниця: Кушнір Л.В., к.і.н., вчителька історії  та правознавства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TextBox 2"/>
          <p:cNvSpPr/>
          <p:nvPr/>
        </p:nvSpPr>
        <p:spPr>
          <a:xfrm>
            <a:off x="683640" y="116640"/>
            <a:ext cx="7919280" cy="85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Комунальний позашкільний навчальний заклад 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«Мала академія наук учнівської молоді» Дніпропетровської обласної ради»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1"/>
          <p:cNvSpPr/>
          <p:nvPr/>
        </p:nvSpPr>
        <p:spPr>
          <a:xfrm>
            <a:off x="233640" y="188640"/>
            <a:ext cx="8710200" cy="81972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Актуальність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дослідження зумовлена перспективністю розвитку внутрішнього туризму для збереження історичної пам'яті, популяризації культурної спадщини в Україні та за кордоном, а також для розвитку регіональної економіки. 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TextBox 1"/>
          <p:cNvSpPr/>
          <p:nvPr/>
        </p:nvSpPr>
        <p:spPr>
          <a:xfrm>
            <a:off x="1844640" y="1219680"/>
            <a:ext cx="5687280" cy="576360"/>
          </a:xfrm>
          <a:prstGeom prst="rect">
            <a:avLst/>
          </a:prstGeom>
          <a:gradFill rotWithShape="0">
            <a:gsLst>
              <a:gs pos="0">
                <a:srgbClr val="c3d4ff"/>
              </a:gs>
              <a:gs pos="100000">
                <a:srgbClr val="e8eeff"/>
              </a:gs>
            </a:gsLst>
            <a:lin ang="16200000"/>
          </a:gradFill>
          <a:ln>
            <a:solidFill>
              <a:srgbClr val="4081d1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Мета: </a:t>
            </a: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створити сучасний екскурсійний маршрут Великим Лугом мандрівними стежками  Т.Г.Шевченка в 1843 р. 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TextBox 4"/>
          <p:cNvSpPr/>
          <p:nvPr/>
        </p:nvSpPr>
        <p:spPr>
          <a:xfrm>
            <a:off x="755640" y="2061000"/>
            <a:ext cx="2176920" cy="1063080"/>
          </a:xfrm>
          <a:prstGeom prst="rect">
            <a:avLst/>
          </a:prstGeom>
          <a:gradFill rotWithShape="0">
            <a:gsLst>
              <a:gs pos="0">
                <a:srgbClr val="d0e7ff"/>
              </a:gs>
              <a:gs pos="100000">
                <a:srgbClr val="edf5ff"/>
              </a:gs>
            </a:gsLst>
            <a:lin ang="16200000"/>
          </a:gradFill>
          <a:ln>
            <a:solidFill>
              <a:srgbClr val="2ab2fc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Об’єкт:</a:t>
            </a: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 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рекреаційний історико-культурний ресурс Великого Лугу. 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TextBox 5"/>
          <p:cNvSpPr/>
          <p:nvPr/>
        </p:nvSpPr>
        <p:spPr>
          <a:xfrm>
            <a:off x="3132000" y="2061000"/>
            <a:ext cx="5552280" cy="1063080"/>
          </a:xfrm>
          <a:prstGeom prst="rect">
            <a:avLst/>
          </a:prstGeom>
          <a:gradFill rotWithShape="0">
            <a:gsLst>
              <a:gs pos="0">
                <a:srgbClr val="d0e7ff"/>
              </a:gs>
              <a:gs pos="100000">
                <a:srgbClr val="edf5ff"/>
              </a:gs>
            </a:gsLst>
            <a:lin ang="16200000"/>
          </a:gradFill>
          <a:ln>
            <a:solidFill>
              <a:srgbClr val="2ab2fc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uk-UA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Предмет</a:t>
            </a:r>
            <a:r>
              <a:rPr b="0" lang="uk-UA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: визначні місця, пов'язані з добою козаччини, в сучасному вигляді та ретроспективі середини ХІХ ст., відвідані Т.Г.Шевченко в 1843р. під час подорожі Великим Лугом та відображені в його творчості.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899640" y="3285000"/>
            <a:ext cx="7703280" cy="2523240"/>
          </a:xfrm>
          <a:prstGeom prst="rect">
            <a:avLst/>
          </a:prstGeom>
          <a:gradFill rotWithShape="0">
            <a:gsLst>
              <a:gs pos="0">
                <a:srgbClr val="c5fffc"/>
              </a:gs>
              <a:gs pos="100000">
                <a:srgbClr val="e8ffff"/>
              </a:gs>
            </a:gsLst>
            <a:lin ang="16200000"/>
          </a:gradFill>
          <a:ln>
            <a:solidFill>
              <a:srgbClr val="00dfda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Завдання: 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проаналізувати літературу щодо мандрів Тараса Шевченка Великим Лугом в 1843р.; 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розробити екскурсійний маршрут шляхами Великого Кобзаря з використанням інтернет-ресурсу, а саме: </a:t>
            </a:r>
            <a:r>
              <a:rPr b="0" lang="en-US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Google maps; 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продемонструвати історичні пам'ятки козаччини очима Шевченка та </a:t>
            </a:r>
            <a:r>
              <a:rPr b="0" lang="uk-UA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їхній</a:t>
            </a: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 сучасний вигляд;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ознайомитись з літературною та художньою спадщиною Т.Г.Шевченка, зосередивши увагу на сюжетах козацької історії; 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з'ясувати вплив вражень від подорожі на творчість митця.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TextBox 7"/>
          <p:cNvSpPr/>
          <p:nvPr/>
        </p:nvSpPr>
        <p:spPr>
          <a:xfrm>
            <a:off x="358200" y="6093360"/>
            <a:ext cx="8585640" cy="333000"/>
          </a:xfrm>
          <a:prstGeom prst="rect">
            <a:avLst/>
          </a:prstGeom>
          <a:gradFill rotWithShape="0">
            <a:gsLst>
              <a:gs pos="0">
                <a:srgbClr val="c3d4ff"/>
              </a:gs>
              <a:gs pos="100000">
                <a:srgbClr val="e8eeff"/>
              </a:gs>
            </a:gsLst>
            <a:lin ang="16200000"/>
          </a:gradFill>
          <a:ln>
            <a:solidFill>
              <a:srgbClr val="4081d1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Методи: </a:t>
            </a: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хронологічний, описовий, порівняльний, критичний.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Box 1"/>
          <p:cNvSpPr/>
          <p:nvPr/>
        </p:nvSpPr>
        <p:spPr>
          <a:xfrm>
            <a:off x="179640" y="154800"/>
            <a:ext cx="8783640" cy="130644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Практичне значення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: маршрут може бути використаний для  традиційних (офлайн), а також віртуальних інтерактивних екскурсій: краєзнавчої, біографічної, літературної з розміщенням на сайтах краєзнавчих та історичних музеїв та туристичних агенцій; матеріали можна застосовувати в навчальному та виховному процесах; результати дослідження будуть сприяти популяризації історії краю та України, в тому числі за кордоном для створення позитивного іміджу країни.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TextBox 1"/>
          <p:cNvSpPr/>
          <p:nvPr/>
        </p:nvSpPr>
        <p:spPr>
          <a:xfrm>
            <a:off x="215640" y="4320000"/>
            <a:ext cx="8783640" cy="81972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Новизна дослідження 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полягає у створенні авторкою маршруту «Мандри Т.Г.Шевченка Великим Лугом» з  використанням </a:t>
            </a:r>
            <a:r>
              <a:rPr b="1" lang="en-US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Google maps</a:t>
            </a:r>
            <a:r>
              <a:rPr b="0" lang="en-US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та в ілюстрації локацій маршруту не тільки світлинами та репродукціями, а й рядками з поетичних творів Кобзаря. 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6" name="Picture 2" descr="C:\Users\Aleks\Desktop\4567.png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555640" y="1877400"/>
            <a:ext cx="3658680" cy="2081880"/>
          </a:xfrm>
          <a:prstGeom prst="rect">
            <a:avLst/>
          </a:prstGeom>
          <a:ln w="0">
            <a:solidFill>
              <a:srgbClr val="f5c040"/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Box 1"/>
          <p:cNvSpPr/>
          <p:nvPr/>
        </p:nvSpPr>
        <p:spPr>
          <a:xfrm>
            <a:off x="251640" y="188640"/>
            <a:ext cx="8710200" cy="72972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chemeClr val="dk1"/>
                </a:solidFill>
                <a:latin typeface="Book Antiqua"/>
                <a:ea typeface="DejaVu Sans"/>
              </a:rPr>
              <a:t>Великий Луг  </a:t>
            </a:r>
            <a:r>
              <a:rPr b="0" lang="ru-RU" sz="2200" spc="-1" strike="noStrike">
                <a:solidFill>
                  <a:schemeClr val="dk1"/>
                </a:solidFill>
                <a:latin typeface="Book Antiqua"/>
                <a:ea typeface="DejaVu Sans"/>
              </a:rPr>
              <a:t>– </a:t>
            </a:r>
            <a:r>
              <a:rPr b="0" lang="ru-RU" sz="2000" spc="-1" strike="noStrike">
                <a:solidFill>
                  <a:schemeClr val="dk1"/>
                </a:solidFill>
                <a:latin typeface="Book Antiqua"/>
                <a:ea typeface="DejaVu Sans"/>
              </a:rPr>
              <a:t>історична назва дніпровських плавнів </a:t>
            </a:r>
            <a:r>
              <a:rPr b="0" lang="ru-RU" sz="2200" spc="-1" strike="noStrike">
                <a:solidFill>
                  <a:schemeClr val="dk1"/>
                </a:solidFill>
                <a:latin typeface="Book Antiqua"/>
                <a:ea typeface="DejaVu Sans"/>
              </a:rPr>
              <a:t>– </a:t>
            </a:r>
            <a:r>
              <a:rPr b="0" lang="ru-RU" sz="2000" spc="-1" strike="noStrike">
                <a:solidFill>
                  <a:schemeClr val="dk1"/>
                </a:solidFill>
                <a:latin typeface="Book Antiqua"/>
                <a:ea typeface="DejaVu Sans"/>
              </a:rPr>
              <a:t>символ вольності запорозьких козаків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TextBox 4"/>
          <p:cNvSpPr/>
          <p:nvPr/>
        </p:nvSpPr>
        <p:spPr>
          <a:xfrm>
            <a:off x="3193560" y="4437000"/>
            <a:ext cx="2626560" cy="1095120"/>
          </a:xfrm>
          <a:prstGeom prst="rect">
            <a:avLst/>
          </a:prstGeom>
          <a:gradFill rotWithShape="0">
            <a:gsLst>
              <a:gs pos="0">
                <a:srgbClr val="a4dfaf"/>
              </a:gs>
              <a:gs pos="100000">
                <a:srgbClr val="f5fbf6"/>
              </a:gs>
            </a:gsLst>
            <a:lin ang="13500000"/>
          </a:gradFill>
          <a:ln>
            <a:solidFill>
              <a:srgbClr val="3e9b55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chemeClr val="dk1"/>
                </a:solidFill>
                <a:latin typeface="Book Antiqua"/>
                <a:ea typeface="DejaVu Sans"/>
              </a:rPr>
              <a:t>«Січ – мати, а Великий Луг – батько…»</a:t>
            </a:r>
            <a:endParaRPr b="0" lang="uk-UA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TextBox 5"/>
          <p:cNvSpPr/>
          <p:nvPr/>
        </p:nvSpPr>
        <p:spPr>
          <a:xfrm>
            <a:off x="251640" y="5661360"/>
            <a:ext cx="8710200" cy="106308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chemeClr val="dk1"/>
                </a:solidFill>
                <a:latin typeface="Book Antiqua"/>
                <a:ea typeface="DejaVu Sans"/>
              </a:rPr>
              <a:t>Терени Великого Лугу, де зародилося українське козацтво та були розташовані 5 з 8 Запорізьких Січей, завжди приваблювали дослідників та мандрівників, котрі бажали доторкнутися до культури та історії нашого краю, побачити красу та велич дніпрових порогів, унікальних плавнів, квітучих луків та ковилових степів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0" name="Picture 2" descr="https://bizslovo.org/content/images/stories/ancyshkin/02.jpg"/>
          <p:cNvPicPr/>
          <p:nvPr/>
        </p:nvPicPr>
        <p:blipFill>
          <a:blip r:embed="rId1"/>
          <a:stretch/>
        </p:blipFill>
        <p:spPr>
          <a:xfrm>
            <a:off x="1763640" y="918360"/>
            <a:ext cx="5638320" cy="2797200"/>
          </a:xfrm>
          <a:prstGeom prst="rect">
            <a:avLst/>
          </a:prstGeom>
          <a:ln w="0">
            <a:noFill/>
          </a:ln>
        </p:spPr>
      </p:pic>
      <p:pic>
        <p:nvPicPr>
          <p:cNvPr id="141" name="Picture 2" descr="C:\Users\Aleks\Desktop\плавні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63440" y="3501000"/>
            <a:ext cx="3027240" cy="2148480"/>
          </a:xfrm>
          <a:prstGeom prst="rect">
            <a:avLst/>
          </a:prstGeom>
          <a:ln w="0">
            <a:solidFill>
              <a:srgbClr val="f5c040"/>
            </a:solidFill>
          </a:ln>
        </p:spPr>
      </p:pic>
      <p:pic>
        <p:nvPicPr>
          <p:cNvPr id="142" name="Picture 4" descr="https://bizslovo.org/content/images/stories/repin/zaporozhci.jpg"/>
          <p:cNvPicPr/>
          <p:nvPr/>
        </p:nvPicPr>
        <p:blipFill>
          <a:blip r:embed="rId4"/>
          <a:stretch/>
        </p:blipFill>
        <p:spPr>
          <a:xfrm>
            <a:off x="5580000" y="3501000"/>
            <a:ext cx="3381840" cy="2148480"/>
          </a:xfrm>
          <a:prstGeom prst="rect">
            <a:avLst/>
          </a:prstGeom>
          <a:ln w="0">
            <a:solidFill>
              <a:srgbClr val="f5c040"/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icture 2"/>
          <p:cNvSpPr/>
          <p:nvPr/>
        </p:nvSpPr>
        <p:spPr>
          <a:xfrm>
            <a:off x="6717960" y="3645000"/>
            <a:ext cx="2218680" cy="3021480"/>
          </a:xfrm>
          <a:prstGeom prst="ellipse">
            <a:avLst/>
          </a:prstGeom>
          <a:blipFill rotWithShape="0">
            <a:blip r:embed="rId1"/>
            <a:srcRect/>
            <a:stretch/>
          </a:blipFill>
          <a:ln cap="rnd" w="63500">
            <a:solidFill>
              <a:srgbClr val="333333"/>
            </a:solidFill>
            <a:round/>
          </a:ln>
          <a:effectLst>
            <a:outerShdw blurRad="380880" dir="5400000" dist="291960" rotWithShape="0" sx="-80000" sy="-18000">
              <a:srgbClr val="000000">
                <a:alpha val="22000"/>
              </a:srgbClr>
            </a:outerShdw>
          </a:effectLst>
          <a:scene3d>
            <a:camera prst="orthographicFront"/>
            <a:lightRig dir="t" rig="contrasting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44" name="Picture 4" descr="Файл:Taras Shevchenko selfportrait oil 1840 (crop).png"/>
          <p:cNvPicPr/>
          <p:nvPr/>
        </p:nvPicPr>
        <p:blipFill>
          <a:blip r:embed="rId2"/>
          <a:stretch/>
        </p:blipFill>
        <p:spPr>
          <a:xfrm>
            <a:off x="19440" y="198360"/>
            <a:ext cx="2211120" cy="2805840"/>
          </a:xfrm>
          <a:prstGeom prst="rect">
            <a:avLst/>
          </a:prstGeom>
          <a:ln w="0">
            <a:noFill/>
          </a:ln>
        </p:spPr>
      </p:pic>
      <p:sp>
        <p:nvSpPr>
          <p:cNvPr id="145" name="TextBox 1"/>
          <p:cNvSpPr/>
          <p:nvPr/>
        </p:nvSpPr>
        <p:spPr>
          <a:xfrm>
            <a:off x="2424240" y="476640"/>
            <a:ext cx="6405840" cy="277092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2200" spc="-1" strike="noStrike">
                <a:solidFill>
                  <a:schemeClr val="dk1"/>
                </a:solidFill>
                <a:latin typeface="Book Antiqua"/>
                <a:ea typeface="DejaVu Sans"/>
              </a:rPr>
              <a:t>Одним з видатних осіб, хто мандрував Великим Лугом, був Т.Г.Шевченко. </a:t>
            </a:r>
            <a:endParaRPr b="0" lang="uk-UA" sz="2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200" spc="-1" strike="noStrike">
                <a:solidFill>
                  <a:schemeClr val="dk1"/>
                </a:solidFill>
                <a:latin typeface="Book Antiqua"/>
                <a:ea typeface="DejaVu Sans"/>
              </a:rPr>
              <a:t>Восени 1843 р. Великий Кобзар мандрував на Дніпрові пороги та місце останньої Січі Запорозької через Катеринослав, Олександрівськ, Томаківку, Нікополь і далі до Покровського (місця розташування останньої (Підпільницької) Січі) через Капулівку.  </a:t>
            </a:r>
            <a:endParaRPr b="0" lang="uk-UA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TextBox 3"/>
          <p:cNvSpPr/>
          <p:nvPr/>
        </p:nvSpPr>
        <p:spPr>
          <a:xfrm>
            <a:off x="254520" y="4437000"/>
            <a:ext cx="6189840" cy="176544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2200" spc="-1" strike="noStrike">
                <a:solidFill>
                  <a:schemeClr val="dk1"/>
                </a:solidFill>
                <a:latin typeface="Book Antiqua"/>
                <a:ea typeface="DejaVu Sans"/>
              </a:rPr>
              <a:t>Цікаво, що трохи раніше за Великого Кобзаря Нікопольщину у 1837 році відвідав поет Василь Жуковський, за портрет котрого пензля Карла Брюлова і було викуплено з кріпацтва самого Т.Г.Шевченка.</a:t>
            </a:r>
            <a:endParaRPr b="0" lang="uk-UA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Box 1"/>
          <p:cNvSpPr/>
          <p:nvPr/>
        </p:nvSpPr>
        <p:spPr>
          <a:xfrm>
            <a:off x="465840" y="230400"/>
            <a:ext cx="8566200" cy="63828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Наш </a:t>
            </a:r>
            <a:r>
              <a:rPr b="1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екскурсійний маршрут</a:t>
            </a: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 буде пролягати місцями подорожі 1843 р.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Великого Кобзаря Великим Лугом.  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Прямоугольник 3"/>
          <p:cNvSpPr/>
          <p:nvPr/>
        </p:nvSpPr>
        <p:spPr>
          <a:xfrm>
            <a:off x="827640" y="5949360"/>
            <a:ext cx="7557840" cy="638280"/>
          </a:xfrm>
          <a:prstGeom prst="rect">
            <a:avLst/>
          </a:prstGeom>
          <a:solidFill>
            <a:srgbClr val="ffffff"/>
          </a:solidFill>
          <a:ln>
            <a:solidFill>
              <a:srgbClr val="31b6fd"/>
            </a:solidFill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"/>
              </a:rPr>
              <a:t>https://www.google.com/maps/d/edit?mid=1vnwMg39T2MsmQGZ5CLOJwaYi7Xr50ko&amp;usp=sharing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9" name="Picture 3" descr="C:\Users\Aleks\Desktop\карта.png"/>
          <p:cNvPicPr/>
          <p:nvPr/>
        </p:nvPicPr>
        <p:blipFill>
          <a:blip r:embed="rId2"/>
          <a:stretch/>
        </p:blipFill>
        <p:spPr>
          <a:xfrm>
            <a:off x="179640" y="980640"/>
            <a:ext cx="8852400" cy="4749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Box 1"/>
          <p:cNvSpPr/>
          <p:nvPr/>
        </p:nvSpPr>
        <p:spPr>
          <a:xfrm>
            <a:off x="2821680" y="160200"/>
            <a:ext cx="3453480" cy="363960"/>
          </a:xfrm>
          <a:prstGeom prst="rect">
            <a:avLst/>
          </a:prstGeom>
          <a:solidFill>
            <a:srgbClr val="ffffff"/>
          </a:solidFill>
          <a:ln>
            <a:solidFill>
              <a:srgbClr val="5bd078"/>
            </a:solidFill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Локація 1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TextBox 3"/>
          <p:cNvSpPr/>
          <p:nvPr/>
        </p:nvSpPr>
        <p:spPr>
          <a:xfrm>
            <a:off x="179640" y="836640"/>
            <a:ext cx="8782200" cy="118692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Почав подорож Великим Лугом Великий Кобзар з Хортиці – місця першої Запорізької Січі. Проте на Хортиці Т.Г.Шевченко був прикро вражений занедбаним становищем запорізьких старожитностей та засиллям німецьких колоністів.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2" name="Picture 2" descr="Розділ 4 — Хортицька колонія — Менонітська архітектура"/>
          <p:cNvPicPr/>
          <p:nvPr/>
        </p:nvPicPr>
        <p:blipFill>
          <a:blip r:embed="rId1"/>
          <a:stretch/>
        </p:blipFill>
        <p:spPr>
          <a:xfrm>
            <a:off x="683640" y="2232720"/>
            <a:ext cx="3333240" cy="2095560"/>
          </a:xfrm>
          <a:prstGeom prst="rect">
            <a:avLst/>
          </a:prstGeom>
          <a:ln cap="sq" w="1905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3" name="TextBox 5"/>
          <p:cNvSpPr/>
          <p:nvPr/>
        </p:nvSpPr>
        <p:spPr>
          <a:xfrm>
            <a:off x="683640" y="4545720"/>
            <a:ext cx="3647520" cy="118692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На Хортиці Т.Г.Шевченко спілкувався із старожилами, котрі розповіли поету про козацькі часи.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4" name="Picture 2" descr="Запорозька Січ"/>
          <p:cNvPicPr/>
          <p:nvPr/>
        </p:nvPicPr>
        <p:blipFill>
          <a:blip r:embed="rId2"/>
          <a:stretch/>
        </p:blipFill>
        <p:spPr>
          <a:xfrm>
            <a:off x="5220000" y="4523400"/>
            <a:ext cx="3626280" cy="2229120"/>
          </a:xfrm>
          <a:prstGeom prst="rect">
            <a:avLst/>
          </a:prstGeom>
          <a:ln w="0">
            <a:solidFill>
              <a:srgbClr val="f5c040"/>
            </a:solidFill>
          </a:ln>
        </p:spPr>
      </p:pic>
      <p:sp>
        <p:nvSpPr>
          <p:cNvPr id="155" name="TextBox 8"/>
          <p:cNvSpPr/>
          <p:nvPr/>
        </p:nvSpPr>
        <p:spPr>
          <a:xfrm>
            <a:off x="5400000" y="2023560"/>
            <a:ext cx="3237480" cy="249660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Microsoft YaHei"/>
              </a:rPr>
              <a:t> </a:t>
            </a:r>
            <a:r>
              <a:rPr b="0" lang="uk-UA" sz="1600" spc="-1" strike="noStrike">
                <a:solidFill>
                  <a:schemeClr val="lt1"/>
                </a:solidFill>
                <a:latin typeface="Book Antiqua"/>
                <a:ea typeface="Microsoft YaHei"/>
              </a:rPr>
              <a:t>«</a:t>
            </a: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І на Січі мудрий німець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Картопельку садить,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А ви її купуєте,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Їсте на здоров’я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Microsoft YaHei"/>
              </a:rPr>
              <a:t>Та славите Запорожжя…</a:t>
            </a:r>
            <a:r>
              <a:rPr b="0" lang="uk-UA" sz="1600" spc="-1" strike="noStrike">
                <a:solidFill>
                  <a:schemeClr val="lt1"/>
                </a:solidFill>
                <a:latin typeface="Book Antiqua"/>
                <a:ea typeface="DejaVu Sans"/>
              </a:rPr>
              <a:t>»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uk-UA" sz="1600" spc="-1" strike="noStrike">
                <a:solidFill>
                  <a:schemeClr val="lt1"/>
                </a:solidFill>
                <a:latin typeface="Book Antiqua"/>
                <a:ea typeface="Microsoft YaHei"/>
              </a:rPr>
              <a:t>«</a:t>
            </a:r>
            <a:r>
              <a:rPr b="0" lang="ru-RU" sz="1500" spc="-1" strike="noStrike">
                <a:solidFill>
                  <a:schemeClr val="lt1"/>
                </a:solidFill>
                <a:latin typeface="Book Antiqua"/>
                <a:ea typeface="Microsoft YaHei"/>
              </a:rPr>
              <a:t>І мертвим, і живим, і ненарожденим...</a:t>
            </a:r>
            <a:r>
              <a:rPr b="0" lang="uk-UA" sz="1600" spc="-1" strike="noStrike">
                <a:solidFill>
                  <a:schemeClr val="lt1"/>
                </a:solidFill>
                <a:latin typeface="Book Antiqua"/>
                <a:ea typeface="DejaVu Sans"/>
              </a:rPr>
              <a:t>»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TextBox 6"/>
          <p:cNvSpPr/>
          <p:nvPr/>
        </p:nvSpPr>
        <p:spPr>
          <a:xfrm>
            <a:off x="2821680" y="5875560"/>
            <a:ext cx="2497680" cy="91260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Хортиця.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Сучасна реконструкція.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TextBox 1"/>
          <p:cNvSpPr/>
          <p:nvPr/>
        </p:nvSpPr>
        <p:spPr>
          <a:xfrm>
            <a:off x="1187640" y="2232720"/>
            <a:ext cx="2446920" cy="27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i="1" lang="uk-UA" sz="1200" spc="-1" strike="noStrike">
                <a:solidFill>
                  <a:srgbClr val="000000"/>
                </a:solidFill>
                <a:latin typeface="Arial"/>
                <a:ea typeface="DejaVu Sans"/>
              </a:rPr>
              <a:t>Колонія Хортиця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Box 1"/>
          <p:cNvSpPr/>
          <p:nvPr/>
        </p:nvSpPr>
        <p:spPr>
          <a:xfrm>
            <a:off x="157320" y="764640"/>
            <a:ext cx="8782200" cy="118692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Від Хортиці до Нікополя Тарас Шевченко їхав поштовими екіпажами через Томаківку (місце Томаківської Січі), через Великий Луг козацький, котрий радянська влада в 50-х роках ХХ ст. затопила Каховським водосховищем (нині не існуючим через підрив греблі ГЕС російськими військами у 2023 році).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9" name="Picture 2" descr="https://upload.wikimedia.org/wikipedia/commons/thumb/9/99/%D0%94%D0%BD%D1%96%D0%BF%D1%80%D0%BE%D0%B2%D1%81%D1%8C%D0%BA%D1%96_%D0%BF%D0%BB%D0%B0%D0%B2%D0%BD%D1%96_8._%D0%9A%D0%B0%D0%BD%D1%96%D0%B2%D1%81%D1%8C%D0%BA%D0%B5.jpg/280px-%D0%94%D0%BD%D1%96%D0%BF%D1%80%D0%BE%D0%B2%D1%81%D1%8C%D0%BA%D1%96_%D0%BF%D0%BB%D0%B0%D0%B2%D0%BD%D1%96_8._%D0%9A%D0%B0%D0%BD%D1%96%D0%B2%D1%81%D1%8C%D0%BA%D0%B5.jpg"/>
          <p:cNvPicPr/>
          <p:nvPr/>
        </p:nvPicPr>
        <p:blipFill>
          <a:blip r:embed="rId1"/>
          <a:stretch/>
        </p:blipFill>
        <p:spPr>
          <a:xfrm>
            <a:off x="395640" y="2133000"/>
            <a:ext cx="3207600" cy="1797480"/>
          </a:xfrm>
          <a:prstGeom prst="rect">
            <a:avLst/>
          </a:prstGeom>
          <a:ln w="0">
            <a:solidFill>
              <a:srgbClr val="ffffff"/>
            </a:solidFill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</p:pic>
      <p:pic>
        <p:nvPicPr>
          <p:cNvPr id="160" name="Picture 4" descr="Нікопольські плавні у Червоногригоровці"/>
          <p:cNvPicPr/>
          <p:nvPr/>
        </p:nvPicPr>
        <p:blipFill>
          <a:blip r:embed="rId2"/>
          <a:stretch/>
        </p:blipFill>
        <p:spPr>
          <a:xfrm>
            <a:off x="5675040" y="2133000"/>
            <a:ext cx="3236040" cy="1797480"/>
          </a:xfrm>
          <a:prstGeom prst="rect">
            <a:avLst/>
          </a:prstGeom>
          <a:ln w="0">
            <a:solidFill>
              <a:srgbClr val="ffffff"/>
            </a:solidFill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</p:pic>
      <p:sp>
        <p:nvSpPr>
          <p:cNvPr id="161" name="TextBox 4"/>
          <p:cNvSpPr/>
          <p:nvPr/>
        </p:nvSpPr>
        <p:spPr>
          <a:xfrm>
            <a:off x="3827160" y="3059640"/>
            <a:ext cx="1725480" cy="36396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плавні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TextBox 5"/>
          <p:cNvSpPr/>
          <p:nvPr/>
        </p:nvSpPr>
        <p:spPr>
          <a:xfrm>
            <a:off x="3827160" y="2433960"/>
            <a:ext cx="1725480" cy="36396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Великий Луг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3" name="Picture 2" descr="У Каховське водосховище повертається вода • Новини Нікополя - NikopolNews"/>
          <p:cNvPicPr/>
          <p:nvPr/>
        </p:nvPicPr>
        <p:blipFill>
          <a:blip r:embed="rId3"/>
          <a:stretch/>
        </p:blipFill>
        <p:spPr>
          <a:xfrm>
            <a:off x="3150720" y="4293000"/>
            <a:ext cx="3251160" cy="1949400"/>
          </a:xfrm>
          <a:prstGeom prst="rect">
            <a:avLst/>
          </a:prstGeom>
          <a:ln w="0">
            <a:solidFill>
              <a:srgbClr val="000000"/>
            </a:solidFill>
          </a:ln>
        </p:spPr>
      </p:pic>
      <p:sp>
        <p:nvSpPr>
          <p:cNvPr id="164" name="TextBox 6"/>
          <p:cNvSpPr/>
          <p:nvPr/>
        </p:nvSpPr>
        <p:spPr>
          <a:xfrm>
            <a:off x="3420000" y="6309360"/>
            <a:ext cx="2733480" cy="363960"/>
          </a:xfrm>
          <a:prstGeom prst="rect">
            <a:avLst/>
          </a:prstGeom>
          <a:solidFill>
            <a:srgbClr val="000000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Нинішній стан</a:t>
            </a:r>
            <a:endParaRPr b="0" lang="uk-UA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AutoShape 4"/>
          <p:cNvSpPr/>
          <p:nvPr/>
        </p:nvSpPr>
        <p:spPr>
          <a:xfrm>
            <a:off x="155520" y="-144360"/>
            <a:ext cx="30204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Book Antiqua"/>
              <a:ea typeface="DejaVu Sans"/>
            </a:endParaRPr>
          </a:p>
        </p:txBody>
      </p:sp>
      <p:sp>
        <p:nvSpPr>
          <p:cNvPr id="166" name="TextBox 8"/>
          <p:cNvSpPr/>
          <p:nvPr/>
        </p:nvSpPr>
        <p:spPr>
          <a:xfrm>
            <a:off x="2821680" y="160200"/>
            <a:ext cx="3453480" cy="363960"/>
          </a:xfrm>
          <a:prstGeom prst="rect">
            <a:avLst/>
          </a:prstGeom>
          <a:solidFill>
            <a:srgbClr val="ffffff"/>
          </a:solidFill>
          <a:ln>
            <a:solidFill>
              <a:srgbClr val="5bd078"/>
            </a:solidFill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Локація 2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1"/>
          <p:cNvSpPr/>
          <p:nvPr/>
        </p:nvSpPr>
        <p:spPr>
          <a:xfrm>
            <a:off x="179640" y="116640"/>
            <a:ext cx="8710200" cy="118692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Будучи в Томаківці, Т.Г.Шевченко як завжди і всюди спілкувався з простими мешканцями, розпитуючи зокрема і про козацькі часи.  В часи Великого Кобзаря ще лишалися укріплення Томаківської Січі, які досить детально описав Д.І. Яворницький.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8" name="Picture 2" descr="https://s.0566.com.ua/section/phcomp/subdir/biglistview/upload/pers/96/img/photocompetition/000/000/003/_ta_pamiatnik_na_mistsi_bytsko-tomakivskoyi_sichi._142806451755_591d991434cb8.jpg"/>
          <p:cNvPicPr/>
          <p:nvPr/>
        </p:nvPicPr>
        <p:blipFill>
          <a:blip r:embed="rId1"/>
          <a:stretch/>
        </p:blipFill>
        <p:spPr>
          <a:xfrm>
            <a:off x="4082760" y="3789000"/>
            <a:ext cx="5058360" cy="3066120"/>
          </a:xfrm>
          <a:prstGeom prst="rect">
            <a:avLst/>
          </a:prstGeom>
          <a:ln w="0">
            <a:solidFill>
              <a:srgbClr val="ffffff"/>
            </a:solidFill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</p:pic>
      <p:pic>
        <p:nvPicPr>
          <p:cNvPr id="169" name="Picture 3" descr="D:\раб стол 2323\го\козак.png"/>
          <p:cNvPicPr/>
          <p:nvPr/>
        </p:nvPicPr>
        <p:blipFill>
          <a:blip r:embed="rId2"/>
          <a:stretch/>
        </p:blipFill>
        <p:spPr>
          <a:xfrm>
            <a:off x="0" y="3752640"/>
            <a:ext cx="4533120" cy="3079440"/>
          </a:xfrm>
          <a:prstGeom prst="rect">
            <a:avLst/>
          </a:prstGeom>
          <a:ln w="0">
            <a:solidFill>
              <a:srgbClr val="ffffff"/>
            </a:solidFill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</p:pic>
      <p:sp>
        <p:nvSpPr>
          <p:cNvPr id="170" name="TextBox 4"/>
          <p:cNvSpPr/>
          <p:nvPr/>
        </p:nvSpPr>
        <p:spPr>
          <a:xfrm>
            <a:off x="2082240" y="6165000"/>
            <a:ext cx="5326200" cy="63828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Сучасні пам'ятники запорізьким козакам. Томаківка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1" name="Picture 2" descr="C:\Users\Aleks\Desktop\план.png"/>
          <p:cNvPicPr/>
          <p:nvPr/>
        </p:nvPicPr>
        <p:blipFill>
          <a:blip r:embed="rId3"/>
          <a:stretch/>
        </p:blipFill>
        <p:spPr>
          <a:xfrm>
            <a:off x="2880000" y="1400400"/>
            <a:ext cx="3730680" cy="2395440"/>
          </a:xfrm>
          <a:prstGeom prst="rect">
            <a:avLst/>
          </a:prstGeom>
          <a:ln w="0">
            <a:solidFill>
              <a:srgbClr val="ffffff"/>
            </a:solidFill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</p:pic>
      <p:sp>
        <p:nvSpPr>
          <p:cNvPr id="172" name="TextBox 5"/>
          <p:cNvSpPr/>
          <p:nvPr/>
        </p:nvSpPr>
        <p:spPr>
          <a:xfrm>
            <a:off x="324000" y="1676160"/>
            <a:ext cx="2302200" cy="182412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Томаківська Січ.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uk-UA" sz="1600" spc="-1" strike="noStrike">
                <a:solidFill>
                  <a:schemeClr val="lt1"/>
                </a:solidFill>
                <a:latin typeface="Book Antiqua"/>
                <a:ea typeface="DejaVu Sans"/>
              </a:rPr>
              <a:t>Малюнок ХІХ ст. з книги Д.Яворницького «Запоріжжя в пам'ятках старовини…»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Box 1"/>
          <p:cNvSpPr/>
          <p:nvPr/>
        </p:nvSpPr>
        <p:spPr>
          <a:xfrm>
            <a:off x="251640" y="561600"/>
            <a:ext cx="8782200" cy="91260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В Нікополі були ще залишки Микитинської Запорозької Січі, на якій Богдана Хмельницького було обрано гетьманом України. Не міг оминути поет і Свято-Покровську церкву.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4" name="Picture 4" descr="C:\Users\Aleks\Desktop\свят4.jpg"/>
          <p:cNvPicPr/>
          <p:nvPr/>
        </p:nvPicPr>
        <p:blipFill>
          <a:blip r:embed="rId1"/>
          <a:stretch/>
        </p:blipFill>
        <p:spPr>
          <a:xfrm>
            <a:off x="480960" y="1484640"/>
            <a:ext cx="4031640" cy="2589480"/>
          </a:xfrm>
          <a:prstGeom prst="rect">
            <a:avLst/>
          </a:prstGeom>
          <a:ln w="0">
            <a:solidFill>
              <a:srgbClr val="ffffff"/>
            </a:solidFill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</p:pic>
      <p:sp>
        <p:nvSpPr>
          <p:cNvPr id="175" name="TextBox 4"/>
          <p:cNvSpPr/>
          <p:nvPr/>
        </p:nvSpPr>
        <p:spPr>
          <a:xfrm>
            <a:off x="179640" y="4058640"/>
            <a:ext cx="8748000" cy="91260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У Свято-Покровському соборі зберігалося багато запорозького посуду, зброї, прапорів, історичної і церковної літератури, картин, ікон, портретів козаків Шиянів, чарки отамана Івана Сірка.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TextBox 7"/>
          <p:cNvSpPr/>
          <p:nvPr/>
        </p:nvSpPr>
        <p:spPr>
          <a:xfrm>
            <a:off x="2821680" y="160200"/>
            <a:ext cx="3453480" cy="363960"/>
          </a:xfrm>
          <a:prstGeom prst="rect">
            <a:avLst/>
          </a:prstGeom>
          <a:solidFill>
            <a:srgbClr val="ffffff"/>
          </a:solidFill>
          <a:ln>
            <a:solidFill>
              <a:srgbClr val="5bd078"/>
            </a:solidFill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Локація 3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7" name="Picture 3" descr="C:\Users\Aleks\Desktop\чар.png"/>
          <p:cNvPicPr/>
          <p:nvPr/>
        </p:nvPicPr>
        <p:blipFill>
          <a:blip r:embed="rId2"/>
          <a:stretch/>
        </p:blipFill>
        <p:spPr>
          <a:xfrm>
            <a:off x="6156000" y="5131440"/>
            <a:ext cx="2716920" cy="1617480"/>
          </a:xfrm>
          <a:prstGeom prst="rect">
            <a:avLst/>
          </a:prstGeom>
          <a:ln w="0">
            <a:solidFill>
              <a:srgbClr val="ffffff"/>
            </a:solidFill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</p:pic>
      <p:pic>
        <p:nvPicPr>
          <p:cNvPr id="178" name="Picture 4" descr="C:\Users\Aleks\Desktop\плпщ.png"/>
          <p:cNvPicPr/>
          <p:nvPr/>
        </p:nvPicPr>
        <p:blipFill>
          <a:blip r:embed="rId3"/>
          <a:stretch/>
        </p:blipFill>
        <p:spPr>
          <a:xfrm>
            <a:off x="320400" y="5144040"/>
            <a:ext cx="2498760" cy="1604520"/>
          </a:xfrm>
          <a:prstGeom prst="rect">
            <a:avLst/>
          </a:prstGeom>
          <a:ln w="0">
            <a:solidFill>
              <a:srgbClr val="ffffff"/>
            </a:solidFill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</p:pic>
      <p:pic>
        <p:nvPicPr>
          <p:cNvPr id="179" name="Picture 5" descr="C:\Users\Aleks\Desktop\плащаниця.png"/>
          <p:cNvPicPr/>
          <p:nvPr/>
        </p:nvPicPr>
        <p:blipFill>
          <a:blip r:embed="rId4"/>
          <a:stretch/>
        </p:blipFill>
        <p:spPr>
          <a:xfrm>
            <a:off x="3052080" y="5131440"/>
            <a:ext cx="2924280" cy="1617480"/>
          </a:xfrm>
          <a:prstGeom prst="rect">
            <a:avLst/>
          </a:prstGeom>
          <a:ln w="0">
            <a:solidFill>
              <a:srgbClr val="ffffff"/>
            </a:solidFill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</p:pic>
      <p:pic>
        <p:nvPicPr>
          <p:cNvPr id="180" name="Рисунок 126" descr=""/>
          <p:cNvPicPr/>
          <p:nvPr/>
        </p:nvPicPr>
        <p:blipFill>
          <a:blip r:embed="rId5"/>
          <a:stretch/>
        </p:blipFill>
        <p:spPr>
          <a:xfrm rot="18600">
            <a:off x="4672080" y="1474200"/>
            <a:ext cx="4039560" cy="2583000"/>
          </a:xfrm>
          <a:prstGeom prst="rect">
            <a:avLst/>
          </a:prstGeom>
          <a:ln w="0">
            <a:noFill/>
          </a:ln>
        </p:spPr>
      </p:pic>
      <p:sp>
        <p:nvSpPr>
          <p:cNvPr id="181" name="Стрелка вправо 1"/>
          <p:cNvSpPr/>
          <p:nvPr/>
        </p:nvSpPr>
        <p:spPr>
          <a:xfrm>
            <a:off x="4284360" y="2448000"/>
            <a:ext cx="573120" cy="501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Book Antiqua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Box 1"/>
          <p:cNvSpPr/>
          <p:nvPr/>
        </p:nvSpPr>
        <p:spPr>
          <a:xfrm>
            <a:off x="251640" y="188640"/>
            <a:ext cx="8494200" cy="146124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У Нікополі в ті часи доживало віку ще багато старих запорожців, з якими спілкувався поет. Також залишились запорозькі курені та будинки, а також тут з 1838 р. працював видатний історик міста – священик І. Карелін, дійсний член Катеринославського статистичного комітету, з яким також спілкувався Т.Г.Шевченко.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3" name="Picture 2" descr="C:\Users\Aleks\Desktop\шевченко 3.jpg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483640" y="1668960"/>
            <a:ext cx="4250520" cy="2549160"/>
          </a:xfrm>
          <a:prstGeom prst="rect">
            <a:avLst/>
          </a:prstGeom>
          <a:ln w="0">
            <a:noFill/>
          </a:ln>
        </p:spPr>
      </p:pic>
      <p:pic>
        <p:nvPicPr>
          <p:cNvPr id="184" name="Picture 3" descr="C:\Users\Aleks\Desktop\шевченко 4.jpg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58840" y="4260240"/>
            <a:ext cx="4094280" cy="2455560"/>
          </a:xfrm>
          <a:prstGeom prst="rect">
            <a:avLst/>
          </a:prstGeom>
          <a:ln w="0">
            <a:noFill/>
          </a:ln>
        </p:spPr>
      </p:pic>
      <p:pic>
        <p:nvPicPr>
          <p:cNvPr id="185" name="Picture 4" descr="C:\Users\Aleks\Desktop\шевченко.jpg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4901400" y="4221000"/>
            <a:ext cx="4159440" cy="2494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Box 1"/>
          <p:cNvSpPr/>
          <p:nvPr/>
        </p:nvSpPr>
        <p:spPr>
          <a:xfrm>
            <a:off x="360000" y="5841720"/>
            <a:ext cx="5147640" cy="63828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Чортомлицька Січ. Малюнок С.І.Васильківського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7" name="Picture 2" descr="C:\Users\Aleks\Desktop\сич.png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/>
        </p:blipFill>
        <p:spPr>
          <a:xfrm>
            <a:off x="323640" y="2261160"/>
            <a:ext cx="5269320" cy="3497400"/>
          </a:xfrm>
          <a:prstGeom prst="rect">
            <a:avLst/>
          </a:prstGeom>
          <a:ln w="0">
            <a:solidFill>
              <a:srgbClr val="ffffff"/>
            </a:solidFill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</p:pic>
      <p:pic>
        <p:nvPicPr>
          <p:cNvPr id="188" name="Picture 2" descr="Про меморіалізацію історичних місць розташування Запорозьких Січей на  території Нікопольського краю – Нікополь.City"/>
          <p:cNvPicPr/>
          <p:nvPr/>
        </p:nvPicPr>
        <p:blipFill>
          <a:blip r:embed="rId3"/>
          <a:stretch/>
        </p:blipFill>
        <p:spPr>
          <a:xfrm>
            <a:off x="5760000" y="2781000"/>
            <a:ext cx="3238560" cy="3647160"/>
          </a:xfrm>
          <a:prstGeom prst="rect">
            <a:avLst/>
          </a:prstGeom>
          <a:ln w="0">
            <a:solidFill>
              <a:srgbClr val="ffffff"/>
            </a:solidFill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</p:pic>
      <p:sp>
        <p:nvSpPr>
          <p:cNvPr id="189" name="TextBox 3"/>
          <p:cNvSpPr/>
          <p:nvPr/>
        </p:nvSpPr>
        <p:spPr>
          <a:xfrm>
            <a:off x="5730840" y="2261160"/>
            <a:ext cx="3238560" cy="36396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Сучасний пам'ятний знак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TextBox 9"/>
          <p:cNvSpPr/>
          <p:nvPr/>
        </p:nvSpPr>
        <p:spPr>
          <a:xfrm>
            <a:off x="2821680" y="160200"/>
            <a:ext cx="3453480" cy="363960"/>
          </a:xfrm>
          <a:prstGeom prst="rect">
            <a:avLst/>
          </a:prstGeom>
          <a:solidFill>
            <a:srgbClr val="ffffff"/>
          </a:solidFill>
          <a:ln>
            <a:solidFill>
              <a:srgbClr val="5bd078"/>
            </a:solidFill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Локація 4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TextBox 1"/>
          <p:cNvSpPr/>
          <p:nvPr/>
        </p:nvSpPr>
        <p:spPr>
          <a:xfrm>
            <a:off x="539640" y="908640"/>
            <a:ext cx="8207640" cy="912600"/>
          </a:xfrm>
          <a:prstGeom prst="rect">
            <a:avLst/>
          </a:prstGeom>
          <a:gradFill rotWithShape="0">
            <a:gsLst>
              <a:gs pos="0">
                <a:srgbClr val="c3d4ff"/>
              </a:gs>
              <a:gs pos="100000">
                <a:srgbClr val="e8eeff"/>
              </a:gs>
            </a:gsLst>
            <a:lin ang="16200000"/>
          </a:gradFill>
          <a:ln>
            <a:solidFill>
              <a:srgbClr val="4081d1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  <a:ea typeface="DejaVu Sans"/>
              </a:rPr>
              <a:t>Від Нікополя до Покровського шлях Шевченка йшов через село Капулівку, де з 1594 по 1709 рр. знаходилась Чортомлицька Січ. Саме там поет почув спогади про руйнування Чортомлицької Січі за наказом царя.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Box 1"/>
          <p:cNvSpPr/>
          <p:nvPr/>
        </p:nvSpPr>
        <p:spPr>
          <a:xfrm>
            <a:off x="369360" y="692640"/>
            <a:ext cx="8638200" cy="91260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В Капулівці свого часу був похований легендарний кошовий отаман Іван Сірко, могилу якого і відвідав Т.Г.Шевченко. В селі також зберегались старе козацьке кладовище і запорозька корчма.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3" name="Picture 2" descr="C:\Users\Aleks\Desktop\сірко.jpg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467640" y="1751040"/>
            <a:ext cx="2949480" cy="4827600"/>
          </a:xfrm>
          <a:prstGeom prst="rect">
            <a:avLst/>
          </a:prstGeom>
          <a:ln w="0">
            <a:noFill/>
          </a:ln>
        </p:spPr>
      </p:pic>
      <p:sp>
        <p:nvSpPr>
          <p:cNvPr id="194" name="TextBox 2"/>
          <p:cNvSpPr/>
          <p:nvPr/>
        </p:nvSpPr>
        <p:spPr>
          <a:xfrm>
            <a:off x="531720" y="5950800"/>
            <a:ext cx="2809440" cy="36396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Book Antiqua"/>
                <a:ea typeface="DejaVu Sans"/>
              </a:rPr>
              <a:t>Могила І.Сірка. ХІХ ст.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TextBox 8"/>
          <p:cNvSpPr/>
          <p:nvPr/>
        </p:nvSpPr>
        <p:spPr>
          <a:xfrm>
            <a:off x="2821680" y="160200"/>
            <a:ext cx="3453480" cy="363960"/>
          </a:xfrm>
          <a:prstGeom prst="rect">
            <a:avLst/>
          </a:prstGeom>
          <a:solidFill>
            <a:srgbClr val="ffffff"/>
          </a:solidFill>
          <a:ln>
            <a:solidFill>
              <a:srgbClr val="5bd078"/>
            </a:solidFill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Локація 5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6" name="Picture 3" descr="C:\Users\Aleks\Desktop\сирка.png"/>
          <p:cNvPicPr/>
          <p:nvPr/>
        </p:nvPicPr>
        <p:blipFill>
          <a:blip r:embed="rId3"/>
          <a:stretch/>
        </p:blipFill>
        <p:spPr>
          <a:xfrm>
            <a:off x="4444200" y="1917000"/>
            <a:ext cx="4139280" cy="4661640"/>
          </a:xfrm>
          <a:prstGeom prst="rect">
            <a:avLst/>
          </a:prstGeom>
          <a:ln w="0">
            <a:noFill/>
          </a:ln>
        </p:spPr>
      </p:pic>
      <p:sp>
        <p:nvSpPr>
          <p:cNvPr id="197" name="TextBox 2"/>
          <p:cNvSpPr/>
          <p:nvPr/>
        </p:nvSpPr>
        <p:spPr>
          <a:xfrm>
            <a:off x="4444200" y="1751040"/>
            <a:ext cx="4139280" cy="63828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Book Antiqua"/>
                <a:ea typeface="DejaVu Sans"/>
              </a:rPr>
              <a:t>Сучасна могила І.Сірка в с. Капулівка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Стрелка вправо 7"/>
          <p:cNvSpPr/>
          <p:nvPr/>
        </p:nvSpPr>
        <p:spPr>
          <a:xfrm>
            <a:off x="3348000" y="3930120"/>
            <a:ext cx="1199880" cy="861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Book Antiqua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Box 1"/>
          <p:cNvSpPr/>
          <p:nvPr/>
        </p:nvSpPr>
        <p:spPr>
          <a:xfrm>
            <a:off x="467640" y="613080"/>
            <a:ext cx="8278200" cy="118692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Враження від поїздки Т.Г.Шевченко втілив в віршах та малюнках.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В Покровському Тарас Шевченко малював Покровську січову церкву і рештки Січі, а можливо і свій «Сліпий» («Невольник»), що послужив сюжетом для поеми.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0" name="Picture 2" descr="https://image.jimcdn.com/app/cms/image/transf/dimension=325x1024:format=jpg/path/s3d04d98dedd1da6c/image/ie3c33951cf2ea919/version/1495095600/image.jpg"/>
          <p:cNvPicPr/>
          <p:nvPr/>
        </p:nvPicPr>
        <p:blipFill>
          <a:blip r:embed="rId1"/>
          <a:stretch/>
        </p:blipFill>
        <p:spPr>
          <a:xfrm>
            <a:off x="1619640" y="1932840"/>
            <a:ext cx="2262960" cy="2936880"/>
          </a:xfrm>
          <a:prstGeom prst="rect">
            <a:avLst/>
          </a:prstGeom>
          <a:ln w="0">
            <a:noFill/>
          </a:ln>
        </p:spPr>
      </p:pic>
      <p:sp>
        <p:nvSpPr>
          <p:cNvPr id="201" name="TextBox 3"/>
          <p:cNvSpPr/>
          <p:nvPr/>
        </p:nvSpPr>
        <p:spPr>
          <a:xfrm>
            <a:off x="4284000" y="2109960"/>
            <a:ext cx="3129480" cy="255852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Microsoft YaHei"/>
              </a:rPr>
              <a:t> </a:t>
            </a: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«І розказують, і плачуть,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Як Січ руйнували,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Як москалі сребро, злато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І свічі забрали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У Покрови.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Як козаки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Вночі утікали.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Microsoft YaHei"/>
              </a:rPr>
              <a:t> </a:t>
            </a: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Microsoft YaHei"/>
              </a:rPr>
              <a:t>«Сліпий</a:t>
            </a:r>
            <a:r>
              <a:rPr b="0" lang="ru-RU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»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TextBox 4"/>
          <p:cNvSpPr/>
          <p:nvPr/>
        </p:nvSpPr>
        <p:spPr>
          <a:xfrm>
            <a:off x="-22320" y="4941000"/>
            <a:ext cx="9141120" cy="179316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chemeClr val="dk1"/>
                </a:solidFill>
                <a:latin typeface="Book Antiqua"/>
                <a:ea typeface="DejaVu Sans"/>
              </a:rPr>
              <a:t>При виданні першого випуску альбому «Живописна Україна» (листопад 1844 р.) оголошувалось: «В 1845 году выйдут картины следующие: 1-е виды:  Чигирин, Суботов, Батурин, Покровская Сечевая церковь...». На превеликий жаль, з різних причин наступні видання альбома не вийшли. Але відомі спогади П. Куліша про те, що у польського археолога Костянтина Свідзінського зберігалися «якісь дорогі альбоми Шевченка». Саме в одному з цих альбомів, на його думку, повинні бути малюнки дніпровських порогів, острова Хортиця, Нікополя, Капулівки, Покровського, могили Івана Сірка.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TextBox 10"/>
          <p:cNvSpPr/>
          <p:nvPr/>
        </p:nvSpPr>
        <p:spPr>
          <a:xfrm>
            <a:off x="2821680" y="160200"/>
            <a:ext cx="3453480" cy="363960"/>
          </a:xfrm>
          <a:prstGeom prst="rect">
            <a:avLst/>
          </a:prstGeom>
          <a:solidFill>
            <a:srgbClr val="ffffff"/>
          </a:solidFill>
          <a:ln>
            <a:solidFill>
              <a:srgbClr val="5bd078"/>
            </a:solidFill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Локація 6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457200" y="1523160"/>
            <a:ext cx="8228520" cy="1896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/>
          </a:bodyPr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uk-UA" sz="18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Отже</a:t>
            </a:r>
            <a:r>
              <a:rPr b="0" lang="uk-UA" sz="18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, маршрут «Мандри Т.Г.Шевченка Великим Лугом» створено з  використанням Google Maps, прокладено місцями слави українського козацтва, які були символом волелюбності, й привабили цим Тараса Шевченка, вплинули на його творчість як художника та як поета.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uk-UA" sz="18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В поетичних творах Кобзаря звучить шанобливе ставлення до козацької доби, захоплення боротьбою за свободу, й водночас – гіркота й туга, через те, що нащадки не бережуть історичну пам'ять, забувають своє коріння.  Ми вважаємо, що мандри були тим поштовхом, який привів до створення братства Кирила і Мефодія. Вивчення цієї подорожі має нести сакральний сенс для всіх нас, тим більше зараз – коли в умовах російсько-української війни слова Шевченка звучать неначе сьогодні написані: «Борітеся – поборете, Вам Бог помагає! За вас правда, за вас слава, і воля святая!»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8520" cy="1896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uk-UA" sz="16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Перспектива</a:t>
            </a:r>
            <a:r>
              <a:rPr b="0" lang="uk-UA" sz="16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 подальших розвідок полягає в дослідженні впливу російсько-української війни на культурну спадщину України, зокрема, територію Великого Лугу; з'ясування долі альбомів Шевченка з колекції К. Свідзінського.</a:t>
            </a:r>
            <a:endParaRPr b="0" lang="uk-U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TextBox 11"/>
          <p:cNvSpPr/>
          <p:nvPr/>
        </p:nvSpPr>
        <p:spPr>
          <a:xfrm>
            <a:off x="540000" y="685080"/>
            <a:ext cx="7919280" cy="39456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chemeClr val="dk1"/>
                </a:solidFill>
                <a:latin typeface="Book Antiqua"/>
                <a:ea typeface="DejaVu Sans"/>
              </a:rPr>
              <a:t>ВИСНОВКИ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Box 2"/>
          <p:cNvSpPr/>
          <p:nvPr/>
        </p:nvSpPr>
        <p:spPr>
          <a:xfrm>
            <a:off x="251640" y="116640"/>
            <a:ext cx="8566200" cy="91260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На жаль, зараз проїхатися шляхом подорожі Т.Г.Шевченка Великим Лугом вкрай небезпечно через щоденні обстріли з боку російських окупантів, через які гинуть люди, руйнуються будівлі зокрема і культурні пам'ятки…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9" name="Picture 2" descr="Нікопольці пишалися своїм базаром не менше, ніж одесити Привозом: Шопа у Нікополі - історія життя і смерті пам'ятки"/>
          <p:cNvPicPr/>
          <p:nvPr/>
        </p:nvPicPr>
        <p:blipFill>
          <a:blip r:embed="rId1"/>
          <a:srcRect l="2646" t="0" r="6010" b="31710"/>
          <a:stretch/>
        </p:blipFill>
        <p:spPr>
          <a:xfrm>
            <a:off x="4241160" y="1209240"/>
            <a:ext cx="4347360" cy="2435760"/>
          </a:xfrm>
          <a:prstGeom prst="rect">
            <a:avLst/>
          </a:prstGeom>
          <a:ln w="0">
            <a:noFill/>
          </a:ln>
        </p:spPr>
      </p:pic>
      <p:sp>
        <p:nvSpPr>
          <p:cNvPr id="210" name="TextBox 4"/>
          <p:cNvSpPr/>
          <p:nvPr/>
        </p:nvSpPr>
        <p:spPr>
          <a:xfrm>
            <a:off x="179640" y="3789000"/>
            <a:ext cx="8855640" cy="302760"/>
          </a:xfrm>
          <a:prstGeom prst="rect">
            <a:avLst/>
          </a:prstGeom>
          <a:gradFill rotWithShape="0">
            <a:gsLst>
              <a:gs pos="0">
                <a:srgbClr val="c5df99"/>
              </a:gs>
              <a:gs pos="100000">
                <a:srgbClr val="f8fbf4"/>
              </a:gs>
            </a:gsLst>
            <a:lin ang="13500000"/>
          </a:gradFill>
          <a:ln>
            <a:solidFill>
              <a:srgbClr val="7a9d17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Book Antiqua"/>
                <a:ea typeface="DejaVu Sans"/>
              </a:rPr>
              <a:t>Але я сподіваюся, що як настане мир, то зможу з сім‘єю проїхатися маршрутом Т.Г.Шевченка! 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TextBox 2"/>
          <p:cNvSpPr/>
          <p:nvPr/>
        </p:nvSpPr>
        <p:spPr>
          <a:xfrm>
            <a:off x="6300000" y="2961720"/>
            <a:ext cx="1438560" cy="638280"/>
          </a:xfrm>
          <a:prstGeom prst="rect">
            <a:avLst/>
          </a:prstGeom>
          <a:gradFill rotWithShape="0">
            <a:gsLst>
              <a:gs pos="0">
                <a:srgbClr val="d0d0d0"/>
              </a:gs>
              <a:gs pos="100000">
                <a:srgbClr val="ededed"/>
              </a:gs>
            </a:gsLst>
            <a:lin ang="16200000"/>
          </a:gradFill>
          <a:ln>
            <a:solidFill>
              <a:srgbClr val="000000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Arial"/>
                <a:ea typeface="DejaVu Sans"/>
              </a:rPr>
              <a:t>Після обстрілу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TextBox 3"/>
          <p:cNvSpPr/>
          <p:nvPr/>
        </p:nvSpPr>
        <p:spPr>
          <a:xfrm>
            <a:off x="0" y="4293000"/>
            <a:ext cx="9142560" cy="2462400"/>
          </a:xfrm>
          <a:prstGeom prst="rect">
            <a:avLst/>
          </a:prstGeom>
          <a:gradFill rotWithShape="0">
            <a:gsLst>
              <a:gs pos="0">
                <a:srgbClr val="d0e7ff"/>
              </a:gs>
              <a:gs pos="100000">
                <a:srgbClr val="edf5ff"/>
              </a:gs>
            </a:gsLst>
            <a:lin ang="16200000"/>
          </a:gradFill>
          <a:ln>
            <a:solidFill>
              <a:srgbClr val="2ab2fc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Список використаних джерел та літератури: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1.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	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Богуш П.М. Тарас Шевченко на Нікопольщині. Рік 1843. </a:t>
            </a:r>
            <a:r>
              <a:rPr b="0" lang="en-US" sz="1200" spc="-1" strike="noStrike">
                <a:solidFill>
                  <a:schemeClr val="dk1"/>
                </a:solidFill>
                <a:latin typeface="Arial"/>
                <a:ea typeface="DejaVu Sans"/>
              </a:rPr>
              <a:t>URL:  https://bizslovo.org/content/index.php/ua/istoriya-nikopolya/136-xviii-xix/70-taras-shevchenko.html (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дата звернення: 15.02.2025)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2.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	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Моісеєнко С.П. Шевченкові шляхи Запорозьким краєм // Краєзнавство. Запорожжя. 2017. №3  </a:t>
            </a:r>
            <a:r>
              <a:rPr b="0" lang="en-US" sz="1200" spc="-1" strike="noStrike">
                <a:solidFill>
                  <a:schemeClr val="dk1"/>
                </a:solidFill>
                <a:latin typeface="Arial"/>
                <a:ea typeface="DejaVu Sans"/>
              </a:rPr>
              <a:t>URL:  https://zpkrai.jimdofree.com (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дата звернення: 18.03.2025)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3.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	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Тарас Шевченко і Україна [Текст] : рек. бібліогр. покажч. : у 2 ч. / [уклад.: О. Білик, О. Галганова ; наук. ред. В. Кононенко]; Нац. парламент. б-ка України. Київ : Нац. парламент. б-ка України, 2014. Ч. 1 : «Земля, яку сходив Тарас...»: Україна в житті і творчості Т. Шевченка. 2014. 215 с. </a:t>
            </a:r>
            <a:r>
              <a:rPr b="0" lang="en-US" sz="1200" spc="-1" strike="noStrike">
                <a:solidFill>
                  <a:schemeClr val="dk1"/>
                </a:solidFill>
                <a:latin typeface="Arial"/>
                <a:ea typeface="DejaVu Sans"/>
              </a:rPr>
              <a:t>URL: https://nlu.org.ua/resourses/nashi_vydannya/Ros1osn.pdf (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дата звернення: 27.02.2025)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4.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	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Церква Покрови Божої Матері – унікальний храм Нікополя   </a:t>
            </a:r>
            <a:r>
              <a:rPr b="0" lang="en-US" sz="1200" spc="-1" strike="noStrike">
                <a:solidFill>
                  <a:schemeClr val="dk1"/>
                </a:solidFill>
                <a:latin typeface="Arial"/>
                <a:ea typeface="DejaVu Sans"/>
              </a:rPr>
              <a:t>URL: https://www.dnipro.libr.dp.ua/Arhitektura_istoriya_Nikopol_hram (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дата звернення: 20.02.2025)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5.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	</a:t>
            </a:r>
            <a:r>
              <a:rPr b="0" lang="ru-RU" sz="1200" spc="-1" strike="noStrike">
                <a:solidFill>
                  <a:schemeClr val="dk1"/>
                </a:solidFill>
                <a:latin typeface="Arial"/>
                <a:ea typeface="DejaVu Sans"/>
              </a:rPr>
              <a:t>Яворницький Д.І. Запорожжя в залишках старовини і переказах народу: Ч. І; Ч. ІІ. Київ: Веселка. 1995. 447 с.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3" name="Picture 2" descr="C:\Users\Aleks\Desktop\хмель.png"/>
          <p:cNvPicPr/>
          <p:nvPr/>
        </p:nvPicPr>
        <p:blipFill>
          <a:blip r:embed="rId2"/>
          <a:stretch/>
        </p:blipFill>
        <p:spPr>
          <a:xfrm>
            <a:off x="4535280" y="1212840"/>
            <a:ext cx="1552680" cy="2070720"/>
          </a:xfrm>
          <a:prstGeom prst="rect">
            <a:avLst/>
          </a:prstGeom>
          <a:ln w="0">
            <a:noFill/>
          </a:ln>
        </p:spPr>
      </p:pic>
      <p:pic>
        <p:nvPicPr>
          <p:cNvPr id="214" name="Picture 5" descr="C:\Users\Aleks\Desktop\1.png"/>
          <p:cNvPicPr/>
          <p:nvPr/>
        </p:nvPicPr>
        <p:blipFill>
          <a:blip r:embed="rId3"/>
          <a:stretch/>
        </p:blipFill>
        <p:spPr>
          <a:xfrm>
            <a:off x="109080" y="1243800"/>
            <a:ext cx="3680280" cy="2401200"/>
          </a:xfrm>
          <a:prstGeom prst="rect">
            <a:avLst/>
          </a:prstGeom>
          <a:ln w="0">
            <a:noFill/>
          </a:ln>
        </p:spPr>
      </p:pic>
      <p:sp>
        <p:nvSpPr>
          <p:cNvPr id="215" name="TextBox 12"/>
          <p:cNvSpPr/>
          <p:nvPr/>
        </p:nvSpPr>
        <p:spPr>
          <a:xfrm>
            <a:off x="1531080" y="2880000"/>
            <a:ext cx="1168200" cy="683640"/>
          </a:xfrm>
          <a:prstGeom prst="rect">
            <a:avLst/>
          </a:prstGeom>
          <a:gradFill rotWithShape="0">
            <a:gsLst>
              <a:gs pos="0">
                <a:srgbClr val="d0d0d0"/>
              </a:gs>
              <a:gs pos="100000">
                <a:srgbClr val="ededed"/>
              </a:gs>
            </a:gsLst>
            <a:lin ang="16200000"/>
          </a:gradFill>
          <a:ln>
            <a:solidFill>
              <a:srgbClr val="000000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300" spc="-1" strike="noStrike">
                <a:solidFill>
                  <a:schemeClr val="dk1"/>
                </a:solidFill>
                <a:latin typeface="Arial"/>
                <a:ea typeface="DejaVu Sans"/>
              </a:rPr>
              <a:t>До обстрілу російською армією</a:t>
            </a:r>
            <a:endParaRPr b="0" lang="uk-UA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Стрелка вправо 3"/>
          <p:cNvSpPr/>
          <p:nvPr/>
        </p:nvSpPr>
        <p:spPr>
          <a:xfrm>
            <a:off x="3564000" y="2070720"/>
            <a:ext cx="940320" cy="501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Book Antiqua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1"/>
          <p:cNvSpPr/>
          <p:nvPr/>
        </p:nvSpPr>
        <p:spPr>
          <a:xfrm>
            <a:off x="107640" y="116640"/>
            <a:ext cx="8927640" cy="5370480"/>
          </a:xfrm>
          <a:prstGeom prst="rect">
            <a:avLst/>
          </a:prstGeom>
          <a:gradFill rotWithShape="0">
            <a:gsLst>
              <a:gs pos="0">
                <a:srgbClr val="d0e7ff"/>
              </a:gs>
              <a:gs pos="100000">
                <a:srgbClr val="edf5ff"/>
              </a:gs>
            </a:gsLst>
            <a:lin ang="16200000"/>
          </a:gradFill>
          <a:ln>
            <a:solidFill>
              <a:srgbClr val="2ab2fc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Book Antiqua"/>
                <a:ea typeface="DejaVu Sans"/>
              </a:rPr>
              <a:t>Список використаних ілюстрацій: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1 та 5 – автопортрет Т.Г.Шевченка -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"/>
              </a:rPr>
              <a:t>https://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2"/>
              </a:rPr>
              <a:t>uk.wikipedia.org/wiki</a:t>
            </a:r>
            <a:r>
              <a:rPr b="0" lang="uk-UA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3"/>
              </a:rPr>
              <a:t>/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4"/>
              </a:rPr>
              <a:t>Автопортрети_Тараса_Шевченка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5"/>
              </a:rPr>
              <a:t>#/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6"/>
              </a:rPr>
              <a:t>media/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7"/>
              </a:rPr>
              <a:t>Файл: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8"/>
              </a:rPr>
              <a:t>Taras_Shevchenko_selfportrait_oil_1840.jpg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3, 9, 10, 12 – Камінь Дзвіниця, </a:t>
            </a:r>
            <a:r>
              <a:rPr b="0" lang="ru-RU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Томаківська Січ, 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риза, плащаниця, кухлі І.Сірка, Чортомлицька Січ – фото та малюнки </a:t>
            </a:r>
            <a:r>
              <a:rPr b="0" lang="ru-RU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з книги Д.Яворницького «Запоріжжя в пам'ятках старовини…». Київ. 1995. 447 с.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4 – карта Січей, а також Слайд 11 – малюнки, а також  Слайд 17 – меморіальна дошка -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9"/>
              </a:rPr>
              <a:t>https://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0"/>
              </a:rPr>
              <a:t>bizslovo.org/content/index.php/ua/istoriya-nikopolya/136-xviii-xix/70-taras-shevchenko.html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4 – Малюнки І. Рєпіна:  плавні навпроти Нікополя; Запорожці пишуть листа турецькому султану. -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1"/>
              </a:rPr>
              <a:t>https://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2"/>
              </a:rPr>
              <a:t>bizslovo.org/content/index.php/ua/istoriya-nikopolya/136-xviii-xix/55-illya-repin-na-nikopol.html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5 – портрет В.Жуковського К.Брюлова -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3"/>
              </a:rPr>
              <a:t>https://uk.m.wikipedia.org/wiki/%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4"/>
              </a:rPr>
              <a:t>D0%A4%D0%B0%D0%B9%D0%BB:Bryullov_portrait_of_Zhukovsky.jpg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7. Хортиця.Сучасна реконструкція -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5"/>
              </a:rPr>
              <a:t>https://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6"/>
              </a:rPr>
              <a:t>hortica.zp.ua/ua/guide/north/89-sich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. Колонія Хортиця ХІХ ст. -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7"/>
              </a:rPr>
              <a:t>http://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8"/>
              </a:rPr>
              <a:t>buildingonthepast.net</a:t>
            </a:r>
            <a:r>
              <a:rPr b="0" lang="uk-UA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19"/>
              </a:rPr>
              <a:t>/розділ-4-хортицька-колонія/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8 - плавні -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20"/>
              </a:rPr>
              <a:t>https://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21"/>
              </a:rPr>
              <a:t>uk.wikipedia.org/wiki/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22"/>
              </a:rPr>
              <a:t>Великий_Луг</a:t>
            </a:r>
            <a:r>
              <a:rPr b="0" lang="ru-RU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та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23"/>
              </a:rPr>
              <a:t>https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24"/>
              </a:rPr>
              <a:t>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25"/>
              </a:rPr>
              <a:t>uk.wikipedia.org/wiki</a:t>
            </a:r>
            <a:r>
              <a:rPr b="0" lang="uk-UA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26"/>
              </a:rPr>
              <a:t>/Нікопольські_плавні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; нинішній стан Каховського моря -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27"/>
              </a:rPr>
              <a:t>https://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28"/>
              </a:rPr>
              <a:t>apostrophe.ua/ua/article/society/accidents/2023-06-06/kahovskoe-more-prevratitsya-v-bezjiznennuyu-pustyinyu-glavnyie-posledstviya-podryiva-kahovskoy-ges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9 - </a:t>
            </a:r>
            <a:r>
              <a:rPr b="0" lang="uk-UA" sz="1100" spc="-1" strike="noStrike">
                <a:solidFill>
                  <a:srgbClr val="000000"/>
                </a:solidFill>
                <a:latin typeface="Book Antiqua"/>
                <a:ea typeface="DejaVu Sans"/>
              </a:rPr>
              <a:t>Сучасні пам'ятники запорізьким козакам. Томаківка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29"/>
              </a:rPr>
              <a:t>https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30"/>
              </a:rPr>
              <a:t>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31"/>
              </a:rPr>
              <a:t>wikimapia.org/35097403/uk/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32"/>
              </a:rPr>
              <a:t>Скульптурна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33"/>
              </a:rPr>
              <a:t>-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34"/>
              </a:rPr>
              <a:t>група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35"/>
              </a:rPr>
              <a:t>-«Козаки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36"/>
              </a:rPr>
              <a:t>»</a:t>
            </a:r>
            <a:r>
              <a:rPr b="0" lang="ru-RU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та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37"/>
              </a:rPr>
              <a:t>https://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38"/>
              </a:rPr>
              <a:t>www.turystam.in.ua/statti/14163-nikopol-turystychnyi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10 – Свято-Покровський храм на портреті Григорія Крем’янського. ХІХ ст. -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39"/>
              </a:rPr>
              <a:t>https://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40"/>
              </a:rPr>
              <a:t>www.dnipro.libr.dp.ua/Nikopol_hram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та Свято-Покровська церква (капличка). Сучасний вигляд -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41"/>
              </a:rPr>
              <a:t>https://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42"/>
              </a:rPr>
              <a:t>nikopol.city/articles/74599/bylostalo-svyato-pokrovskaya-cerkov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12 - Сучасний пам'ятний знак Чортомлицької Січі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43"/>
              </a:rPr>
              <a:t>https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44"/>
              </a:rPr>
              <a:t>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45"/>
              </a:rPr>
              <a:t>nikopol.city/blogs/257001/pro-memorializaciyu-istorichnih-misc-roztashuvannya-zaporozkih-sichej-na-teritorii-nikopolskogo-krayu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Слайл 13 – могила І.Сірка ХІХ ст. –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46"/>
              </a:rPr>
              <a:t>https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47"/>
              </a:rPr>
              <a:t>://commons.m.wikimedia.org/wiki/File: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48"/>
              </a:rPr>
              <a:t>Пам'ятник_Івану_Сірку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49"/>
              </a:rPr>
              <a:t>.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50"/>
              </a:rPr>
              <a:t>jpg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;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сучасна могила І.Сірка в с. Капулівка –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51"/>
              </a:rPr>
              <a:t>https://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52"/>
              </a:rPr>
              <a:t>uk.m.wikipedia.org/wiki</a:t>
            </a:r>
            <a:r>
              <a:rPr b="0" lang="uk-UA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53"/>
              </a:rPr>
              <a:t>/</a:t>
            </a:r>
            <a:r>
              <a:rPr b="0" lang="uk-UA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54"/>
              </a:rPr>
              <a:t>Спи</a:t>
            </a:r>
            <a:r>
              <a:rPr b="0" lang="uk-UA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55"/>
              </a:rPr>
              <a:t>сок_пам%27ятників_козакам#/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56"/>
              </a:rPr>
              <a:t>media/</a:t>
            </a:r>
            <a:r>
              <a:rPr b="0" lang="uk-UA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57"/>
              </a:rPr>
              <a:t>Файл%3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58"/>
              </a:rPr>
              <a:t>A</a:t>
            </a:r>
            <a:r>
              <a:rPr b="0" lang="uk-UA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59"/>
              </a:rPr>
              <a:t>Могила_Сирко.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60"/>
              </a:rPr>
              <a:t>jpg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14 – малюнок Т.Г.Шевченка: Сліпий.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61"/>
              </a:rPr>
              <a:t>https://uk.wikipedia.org/wiki/</a:t>
            </a:r>
            <a:r>
              <a:rPr b="0" lang="ru-RU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62"/>
              </a:rPr>
              <a:t>Козак-бандурист_(Шевченко)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16 - пам'ятник  Б.Хмельницькому та мурал з його подвигами в м. Нікополь -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63"/>
              </a:rPr>
              <a:t>https://nikopol.nikopolnews.net/nikopol/yak-viglyadav-u-rizni-roki-pam-yatnik-bogdanu-hmelnickomu-u-nikopoli-vstanovlenij-8-sichnya-1954-go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64"/>
              </a:rPr>
              <a:t>/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та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65"/>
              </a:rPr>
              <a:t>https://kustdnipro.com/yaki-pam-yatky-ponivychyly-rosiyany-u-dnipri-ta-regioni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66"/>
              </a:rPr>
              <a:t>/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Слайд 18 – пам'ятник Т.Г. Шевченку в м. Нікополь -  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67"/>
              </a:rPr>
              <a:t>https://</a:t>
            </a:r>
            <a:r>
              <a:rPr b="0" lang="en-US" sz="1100" spc="-1" strike="noStrike" u="sng">
                <a:solidFill>
                  <a:schemeClr val="dk1"/>
                </a:solidFill>
                <a:uFillTx/>
                <a:latin typeface="Book Antiqua"/>
                <a:ea typeface="DejaVu Sans"/>
                <a:hlinkClick r:id="rId68"/>
              </a:rPr>
              <a:t>www.shukach.com/uk/node/15343</a:t>
            </a:r>
            <a:r>
              <a:rPr b="0" lang="uk-UA" sz="1100" spc="-1" strike="noStrike">
                <a:solidFill>
                  <a:schemeClr val="dk1"/>
                </a:solidFill>
                <a:latin typeface="Book Antiqua"/>
                <a:ea typeface="DejaVu Sans"/>
              </a:rPr>
              <a:t> 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1"/>
          <p:cNvSpPr/>
          <p:nvPr/>
        </p:nvSpPr>
        <p:spPr>
          <a:xfrm>
            <a:off x="1320480" y="5949360"/>
            <a:ext cx="6045840" cy="577080"/>
          </a:xfrm>
          <a:prstGeom prst="rect">
            <a:avLst/>
          </a:prstGeom>
          <a:gradFill rotWithShape="0">
            <a:gsLst>
              <a:gs pos="0">
                <a:srgbClr val="9acffd"/>
              </a:gs>
              <a:gs pos="100000">
                <a:srgbClr val="f4f9fe"/>
              </a:gs>
            </a:gsLst>
            <a:lin ang="13500000"/>
          </a:gradFill>
          <a:ln>
            <a:solidFill>
              <a:srgbClr val="1c86be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3200" spc="-1" strike="noStrike">
                <a:solidFill>
                  <a:schemeClr val="dk1"/>
                </a:solidFill>
                <a:latin typeface="Book Antiqua"/>
                <a:ea typeface="DejaVu Sans"/>
              </a:rPr>
              <a:t>Дякую за увагу!</a:t>
            </a: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9" name="Picture 4" descr="C:\Users\Aleks\Desktop\нононононон.png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912240" y="1196640"/>
            <a:ext cx="3008880" cy="4476960"/>
          </a:xfrm>
          <a:prstGeom prst="rect">
            <a:avLst/>
          </a:prstGeom>
          <a:ln w="0">
            <a:noFill/>
          </a:ln>
        </p:spPr>
      </p:pic>
      <p:sp>
        <p:nvSpPr>
          <p:cNvPr id="220" name="AutoShape 6"/>
          <p:cNvSpPr/>
          <p:nvPr/>
        </p:nvSpPr>
        <p:spPr>
          <a:xfrm>
            <a:off x="155520" y="-144360"/>
            <a:ext cx="30204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Book Antiqua"/>
              <a:ea typeface="DejaVu Sans"/>
            </a:endParaRPr>
          </a:p>
        </p:txBody>
      </p:sp>
      <p:sp>
        <p:nvSpPr>
          <p:cNvPr id="221" name="AutoShape 8"/>
          <p:cNvSpPr/>
          <p:nvPr/>
        </p:nvSpPr>
        <p:spPr>
          <a:xfrm>
            <a:off x="307800" y="7920"/>
            <a:ext cx="30204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Book Antiqua"/>
              <a:ea typeface="DejaVu Sans"/>
            </a:endParaRPr>
          </a:p>
        </p:txBody>
      </p:sp>
      <p:pic>
        <p:nvPicPr>
          <p:cNvPr id="222" name="Picture 9" descr="C:\Users\Aleks\Desktop\шевченко 8.png"/>
          <p:cNvPicPr/>
          <p:nvPr/>
        </p:nvPicPr>
        <p:blipFill>
          <a:blip r:embed="rId3"/>
          <a:srcRect l="11302" t="6696" r="10410" b="14734"/>
          <a:stretch/>
        </p:blipFill>
        <p:spPr>
          <a:xfrm>
            <a:off x="4793760" y="1220400"/>
            <a:ext cx="2871720" cy="4476960"/>
          </a:xfrm>
          <a:prstGeom prst="rect">
            <a:avLst/>
          </a:prstGeom>
          <a:ln w="0">
            <a:noFill/>
          </a:ln>
        </p:spPr>
      </p:pic>
      <p:sp>
        <p:nvSpPr>
          <p:cNvPr id="223" name="TextBox 4"/>
          <p:cNvSpPr/>
          <p:nvPr/>
        </p:nvSpPr>
        <p:spPr>
          <a:xfrm>
            <a:off x="924480" y="696600"/>
            <a:ext cx="6837840" cy="363960"/>
          </a:xfrm>
          <a:prstGeom prst="rect">
            <a:avLst/>
          </a:prstGeom>
          <a:solidFill>
            <a:srgbClr val="31b6fd"/>
          </a:solidFill>
          <a:ln>
            <a:solidFill>
              <a:srgbClr val="ffffff"/>
            </a:solidFill>
            <a:round/>
          </a:ln>
          <a:effectLst>
            <a:outerShdw algn="tl" blurRad="129960" dir="2700000" dist="100296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chemeClr val="lt1"/>
                </a:solidFill>
                <a:latin typeface="Book Antiqua"/>
                <a:ea typeface="DejaVu Sans"/>
              </a:rPr>
              <a:t>Меморіальна дошка та пам'ятник Т.Г.Шевченку в Нікополі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Апекс">
  <a:themeElements>
    <a:clrScheme name="Волна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Апекс">
  <a:themeElements>
    <a:clrScheme name="Волна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Апекс">
  <a:themeElements>
    <a:clrScheme name="Волна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1655</TotalTime>
  <Application>LibreOffice/7.4.2.3$Windows_X86_64 LibreOffice_project/382eef1f22670f7f4118c8c2dd222ec7ad009daf</Application>
  <AppVersion>15.0000</AppVersion>
  <Words>1591</Words>
  <Paragraphs>108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2025-03-13T11:04:55Z</dcterms:created>
  <dc:creator>Aleks</dc:creator>
  <dc:description/>
  <dc:language>uk-UA</dc:language>
  <cp:lastModifiedBy/>
  <dcterms:modified xsi:type="dcterms:W3CDTF">2025-04-07T16:26:59Z</dcterms:modified>
  <cp:revision>80</cp:revision>
  <dc:subject/>
  <dc:title>Мандри Т.Г.Шевченка Великим Лугом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17</vt:i4>
  </property>
</Properties>
</file>