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7" r:id="rId13"/>
    <p:sldId id="268" r:id="rId14"/>
  </p:sldIdLst>
  <p:sldSz cx="18288000" cy="10287000"/>
  <p:notesSz cx="6858000" cy="9144000"/>
  <p:embeddedFontLst>
    <p:embeddedFont>
      <p:font typeface="Georgia Pro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Ledger" panose="020B0604020202020204" charset="0"/>
      <p:regular r:id="rId20"/>
    </p:embeddedFont>
    <p:embeddedFont>
      <p:font typeface="Baskerville Display PT" panose="020B0604020202020204" charset="-52"/>
      <p:regular r:id="rId21"/>
    </p:embeddedFont>
    <p:embeddedFont>
      <p:font typeface="Georgia Pro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2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ew.genially.com/67f929caf8ee7b4e521d874e/interactive-content-virtualna-ekskursiya-stezhkami-mikoli-leontovicha-u-pokrovsku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studentam.net.ua/content/view/7387/97/" TargetMode="External"/><Relationship Id="rId3" Type="http://schemas.openxmlformats.org/officeDocument/2006/relationships/hyperlink" Target="http://www.irbis-nbuv.gov.ua/cgi-bin/irbisnbuv/cgiirbis64.exe?I21DBN=LINK&amp;P21DBN=UJRN&amp;Z21ID=&amp;S21REF=10&amp;S21CNR=20&amp;S21STN=1&amp;S21FMT=ASPmeta&amp;C21COM=S&amp;2S21P03=FILA=&amp;2S21STR=znppo2011938" TargetMode="External"/><Relationship Id="rId7" Type="http://schemas.openxmlformats.org/officeDocument/2006/relationships/hyperlink" Target="https://center.ucu.edu.ua/biblioteka-novyny/rizdvo-i-muzyka-mykoly-leontovycha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n.gov.ua/galleries/pokrovsk-misto-shchedrika-divis-svoye" TargetMode="External"/><Relationship Id="rId5" Type="http://schemas.openxmlformats.org/officeDocument/2006/relationships/hyperlink" Target="https://bahmut.in.ua/misto-shhedryka-yak-zhyve-pryfrontovyj-istorychnyj-muzej-v-pokrovsku/" TargetMode="External"/><Relationship Id="rId4" Type="http://schemas.openxmlformats.org/officeDocument/2006/relationships/hyperlink" Target="https://freeradio.com.ua/im-ia-leontovycha-zakodovane-u-herbi-pokrovska-144-roky-tomu-narodyvsia-avtor-vsesvitno-vidomoi-obrobky-shchedryka-foto-video/?fbclid=IwY2xjawJqAgFleHRuA2FlbQIxM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9712"/>
            <a:ext cx="18323169" cy="1036671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endParaRPr lang="en-US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endParaRPr lang="ru-RU" dirty="0"/>
          </a:p>
        </p:txBody>
      </p:sp>
      <p:sp>
        <p:nvSpPr>
          <p:cNvPr id="3" name="Freeform 3"/>
          <p:cNvSpPr/>
          <p:nvPr/>
        </p:nvSpPr>
        <p:spPr>
          <a:xfrm>
            <a:off x="0" y="1164701"/>
            <a:ext cx="7076319" cy="9122299"/>
          </a:xfrm>
          <a:custGeom>
            <a:avLst/>
            <a:gdLst/>
            <a:ahLst/>
            <a:cxnLst/>
            <a:rect l="l" t="t" r="r" b="b"/>
            <a:pathLst>
              <a:path w="7076319" h="9122299">
                <a:moveTo>
                  <a:pt x="0" y="0"/>
                </a:moveTo>
                <a:lnTo>
                  <a:pt x="7076319" y="0"/>
                </a:lnTo>
                <a:lnTo>
                  <a:pt x="7076319" y="9122299"/>
                </a:lnTo>
                <a:lnTo>
                  <a:pt x="0" y="9122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494490" y="2638867"/>
            <a:ext cx="12787647" cy="2464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«Стежками Миколи </a:t>
            </a:r>
            <a:r>
              <a:rPr lang="en-US" sz="5400" b="1" dirty="0" smtClean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Леонтовича</a:t>
            </a:r>
            <a:endParaRPr lang="uk-UA" sz="5400" b="1" dirty="0" smtClean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5400" b="1" dirty="0" smtClean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5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у Покровську</a:t>
            </a:r>
            <a:r>
              <a:rPr lang="en-US" sz="5400" b="1" dirty="0" smtClean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»</a:t>
            </a:r>
            <a:endParaRPr lang="uk-UA" sz="5400" b="1" dirty="0" smtClean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  <a:p>
            <a:pPr algn="ctr">
              <a:lnSpc>
                <a:spcPts val="6439"/>
              </a:lnSpc>
              <a:spcBef>
                <a:spcPct val="0"/>
              </a:spcBef>
            </a:pPr>
            <a:endParaRPr lang="en-US" sz="5400" dirty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43800" y="5103644"/>
            <a:ext cx="9697759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Автор</a:t>
            </a:r>
            <a:r>
              <a:rPr lang="en-US" sz="3200" b="1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проєкту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: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Костюк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Богдан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Віталійович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учень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7-Б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класу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Ліцею</a:t>
            </a: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зі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структурним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підрозділом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гімназії</a:t>
            </a: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№ 6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міської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ради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Донецької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області</a:t>
            </a:r>
            <a:endParaRPr lang="en-US" sz="3200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543800" y="7581900"/>
            <a:ext cx="969775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Керівник</a:t>
            </a:r>
            <a:r>
              <a:rPr lang="en-US" sz="3200" b="1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проєкту</a:t>
            </a:r>
            <a:r>
              <a:rPr lang="en-US" sz="3200" b="1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: 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Рубан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Наталія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Вікторівна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заступник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директора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НВР,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вчитель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історії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Ліцею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зі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структурним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підрозділом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гімназії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 №6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міської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ради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Донецької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області</a:t>
            </a:r>
            <a:endParaRPr lang="en-US" sz="3200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400800" y="274638"/>
            <a:ext cx="10840758" cy="1143000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Georgia Pro" panose="020B0604020202020204" charset="0"/>
              </a:rPr>
              <a:t>Конкурс МАН-Юніор Дослідник - 2025</a:t>
            </a:r>
            <a:endParaRPr lang="ru-RU" dirty="0">
              <a:latin typeface="Georgia Pro" panose="020B060402020202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962025"/>
            <a:ext cx="16497300" cy="19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20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Актуальність</a:t>
            </a:r>
            <a:r>
              <a:rPr lang="en-US" sz="3200" b="1" dirty="0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теми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полягає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збереженні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видатного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перебування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Донеччині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поширенні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інформації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мирний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залишиться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в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нашому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серці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квітуче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місто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адже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зараз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перебуває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під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постійними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обстрілами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ворога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і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руйнується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834810"/>
            <a:ext cx="16497300" cy="2470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20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Мета</a:t>
            </a:r>
            <a:r>
              <a:rPr lang="en-US" sz="3200" b="1" dirty="0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дослідження</a:t>
            </a:r>
            <a:r>
              <a:rPr lang="en-US" sz="3200" b="1" dirty="0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: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вивчення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творчого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шляху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Миколи Леонтовича,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періоду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проживання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станції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Гришине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сучасний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),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проведення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краєзнавчої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розвідки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виявлення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місць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пов’язаних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ім’ям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композитора</a:t>
            </a:r>
            <a:r>
              <a:rPr lang="uk-UA" sz="3200" dirty="0" smtClean="0">
                <a:solidFill>
                  <a:srgbClr val="000000"/>
                </a:solidFill>
                <a:latin typeface="Georgia Pro Bold"/>
                <a:ea typeface="Georgia Pro"/>
                <a:cs typeface="Georgia Pro"/>
                <a:sym typeface="Georgia Pro Bold"/>
              </a:rPr>
              <a:t>.</a:t>
            </a:r>
          </a:p>
          <a:p>
            <a:pPr algn="just">
              <a:lnSpc>
                <a:spcPts val="3920"/>
              </a:lnSpc>
              <a:spcBef>
                <a:spcPct val="0"/>
              </a:spcBef>
            </a:pPr>
            <a:endParaRPr lang="uk-UA" sz="3200" b="1" dirty="0">
              <a:solidFill>
                <a:srgbClr val="000000"/>
              </a:solidFill>
              <a:latin typeface="Georgia Pro Bold"/>
              <a:ea typeface="Georgia Pro Bold"/>
              <a:cs typeface="Georgia Pro Bold"/>
              <a:sym typeface="Georgia Pro Bold"/>
            </a:endParaRPr>
          </a:p>
          <a:p>
            <a:pPr algn="just">
              <a:lnSpc>
                <a:spcPts val="3920"/>
              </a:lnSpc>
              <a:spcBef>
                <a:spcPct val="0"/>
              </a:spcBef>
            </a:pPr>
            <a:endParaRPr lang="en-US" sz="3200" b="1" dirty="0">
              <a:solidFill>
                <a:srgbClr val="000000"/>
              </a:solidFill>
              <a:latin typeface="Georgia Pro Bold"/>
              <a:ea typeface="Georgia Pro Bold"/>
              <a:cs typeface="Georgia Pro Bold"/>
              <a:sym typeface="Georgia Pro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5829300"/>
            <a:ext cx="16497300" cy="3000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200" b="1" dirty="0" err="1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Завдання</a:t>
            </a:r>
            <a:r>
              <a:rPr lang="en-US" sz="3200" b="1" dirty="0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: 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1)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ознайомитися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життям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і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творчістю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М. Леонтовича; 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2)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охарактеризувати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період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діяльності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1904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1908 р.; 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3)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сприяти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популяризації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постаті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музичного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генія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зв'язку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серед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широкої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громадськості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через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здійснення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віртуальної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екскурсії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«Стежками Миколи Леонтовича у Покровську».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>
            <a:off x="0" y="0"/>
            <a:ext cx="18396095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971550"/>
            <a:ext cx="11784299" cy="7502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  <a:spcBef>
                <a:spcPct val="0"/>
              </a:spcBef>
            </a:pPr>
            <a:r>
              <a:rPr lang="uk-UA" sz="3199" b="1" dirty="0" smtClean="0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	</a:t>
            </a:r>
            <a:r>
              <a:rPr lang="en-US" sz="3199" b="1" dirty="0" err="1" smtClean="0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Покровськ</a:t>
            </a:r>
            <a:r>
              <a:rPr lang="en-US" sz="31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–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це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невелике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гарне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місто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Донеччині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назване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західними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воротами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Донбасу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».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Всесвітньо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відомий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Микола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Леонтович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1904 по1908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роки</a:t>
            </a:r>
            <a:endParaRPr lang="en-US" sz="3199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lnSpc>
                <a:spcPts val="4479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проживав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нашому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краї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Тоді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місто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називалося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станція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Гришине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куди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і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прибув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потягом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наш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творець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Щедрика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».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Саме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одну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обробок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було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створено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висновками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істориків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нашому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місті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станції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Гришине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організував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робітничий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хор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радянського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періоду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ця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сторінка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історії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замовчувалася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Тільки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ХХІ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її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відкрили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почали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вивчати</a:t>
            </a:r>
            <a:r>
              <a:rPr lang="en-US" sz="31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і </a:t>
            </a:r>
            <a:r>
              <a:rPr lang="en-US" sz="31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популяризувати</a:t>
            </a:r>
            <a:r>
              <a:rPr lang="en-US" sz="31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  <a:r>
              <a:rPr lang="uk-UA" sz="31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</a:p>
          <a:p>
            <a:pPr algn="just">
              <a:lnSpc>
                <a:spcPts val="4479"/>
              </a:lnSpc>
              <a:spcBef>
                <a:spcPct val="0"/>
              </a:spcBef>
            </a:pPr>
            <a:r>
              <a:rPr lang="ru-RU" sz="3200" dirty="0" smtClean="0"/>
              <a:t>	</a:t>
            </a:r>
            <a:r>
              <a:rPr lang="ru-RU" sz="3200" dirty="0" smtClean="0">
                <a:latin typeface="Georgia Pro" panose="020B0604020202020204" charset="0"/>
              </a:rPr>
              <a:t>За </a:t>
            </a:r>
            <a:r>
              <a:rPr lang="ru-RU" sz="3200" dirty="0" err="1">
                <a:latin typeface="Georgia Pro" panose="020B0604020202020204" charset="0"/>
              </a:rPr>
              <a:t>рішенням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міської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влади</a:t>
            </a:r>
            <a:r>
              <a:rPr lang="ru-RU" sz="3200" dirty="0">
                <a:latin typeface="Georgia Pro" panose="020B0604020202020204" charset="0"/>
              </a:rPr>
              <a:t> у 2017 </a:t>
            </a:r>
            <a:r>
              <a:rPr lang="ru-RU" sz="3200" dirty="0" err="1">
                <a:latin typeface="Georgia Pro" panose="020B0604020202020204" charset="0"/>
              </a:rPr>
              <a:t>році</a:t>
            </a:r>
            <a:r>
              <a:rPr lang="ru-RU" sz="3200" dirty="0">
                <a:latin typeface="Georgia Pro" panose="020B0604020202020204" charset="0"/>
              </a:rPr>
              <a:t> на </a:t>
            </a:r>
            <a:r>
              <a:rPr lang="ru-RU" sz="3200" dirty="0" err="1" smtClean="0">
                <a:latin typeface="Georgia Pro" panose="020B0604020202020204" charset="0"/>
              </a:rPr>
              <a:t>гербі</a:t>
            </a:r>
            <a:r>
              <a:rPr lang="ru-RU" sz="3200" dirty="0" smtClean="0">
                <a:latin typeface="Georgia Pro" panose="020B0604020202020204" charset="0"/>
              </a:rPr>
              <a:t> і </a:t>
            </a:r>
            <a:r>
              <a:rPr lang="ru-RU" sz="3200" dirty="0" err="1" smtClean="0">
                <a:latin typeface="Georgia Pro" panose="020B0604020202020204" charset="0"/>
              </a:rPr>
              <a:t>прапорі</a:t>
            </a:r>
            <a:r>
              <a:rPr lang="ru-RU" sz="3200" dirty="0" smtClean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міста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зобразили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ластівку</a:t>
            </a:r>
            <a:r>
              <a:rPr lang="ru-RU" sz="3200" dirty="0">
                <a:latin typeface="Georgia Pro" panose="020B0604020202020204" charset="0"/>
              </a:rPr>
              <a:t> – символ </a:t>
            </a:r>
            <a:r>
              <a:rPr lang="ru-RU" sz="3200" dirty="0" err="1">
                <a:latin typeface="Georgia Pro" panose="020B0604020202020204" charset="0"/>
              </a:rPr>
              <a:t>пісні</a:t>
            </a:r>
            <a:r>
              <a:rPr lang="ru-RU" sz="3200" dirty="0">
                <a:latin typeface="Georgia Pro" panose="020B0604020202020204" charset="0"/>
              </a:rPr>
              <a:t> «</a:t>
            </a:r>
            <a:r>
              <a:rPr lang="ru-RU" sz="3200" dirty="0" err="1">
                <a:latin typeface="Georgia Pro" panose="020B0604020202020204" charset="0"/>
              </a:rPr>
              <a:t>Щедрик</a:t>
            </a:r>
            <a:r>
              <a:rPr lang="ru-RU" sz="3200" dirty="0">
                <a:latin typeface="Georgia Pro" panose="020B0604020202020204" charset="0"/>
              </a:rPr>
              <a:t>».</a:t>
            </a:r>
            <a:endParaRPr lang="en-US" sz="3199" dirty="0">
              <a:solidFill>
                <a:srgbClr val="000000"/>
              </a:solidFill>
              <a:latin typeface="Georgia Pro" panose="020B0604020202020204" charset="0"/>
              <a:ea typeface="Georgia Pro"/>
              <a:cs typeface="Georgia Pro"/>
              <a:sym typeface="Georgia Pro"/>
            </a:endParaRP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en-US" sz="3199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10599" y="8115300"/>
            <a:ext cx="11620500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Пропонуємо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пройти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uk-UA" sz="2799" i="1" dirty="0" smtClean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запропонованим автором</a:t>
            </a:r>
            <a:r>
              <a:rPr lang="en-US" sz="2799" i="1" dirty="0" smtClean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маршрутом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та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здійснити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віртуальну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екскурсію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нашим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r>
              <a:rPr lang="en-US" sz="2799" i="1" dirty="0" err="1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містом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 </a:t>
            </a:r>
            <a:endParaRPr lang="uk-UA" sz="2799" i="1" dirty="0" smtClean="0">
              <a:solidFill>
                <a:srgbClr val="000000"/>
              </a:solidFill>
              <a:latin typeface="Ledger"/>
              <a:ea typeface="Ledger"/>
              <a:cs typeface="Ledger"/>
              <a:sym typeface="Ledger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i="1" dirty="0" smtClean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«</a:t>
            </a:r>
            <a:r>
              <a:rPr lang="en-US" sz="2799" i="1" dirty="0">
                <a:solidFill>
                  <a:srgbClr val="000000"/>
                </a:solidFill>
                <a:latin typeface="Ledger"/>
                <a:ea typeface="Ledger"/>
                <a:cs typeface="Ledger"/>
                <a:sym typeface="Ledger"/>
              </a:rPr>
              <a:t>Стежками Миколи Леонтовича у Покровську».</a:t>
            </a:r>
          </a:p>
        </p:txBody>
      </p:sp>
      <p:pic>
        <p:nvPicPr>
          <p:cNvPr id="2056" name="Picture 8" descr="Прапор Покровська купити в Україні 🇺🇦 PlanetaTut.com.ua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3372776" y="809603"/>
            <a:ext cx="4525963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Герб Покровська — Вікіпеді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7647" y="5169877"/>
            <a:ext cx="3810000" cy="490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968333" y="1028700"/>
            <a:ext cx="6290967" cy="3889922"/>
            <a:chOff x="0" y="0"/>
            <a:chExt cx="1314499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4499" cy="812800"/>
            </a:xfrm>
            <a:custGeom>
              <a:avLst/>
              <a:gdLst/>
              <a:ahLst/>
              <a:cxnLst/>
              <a:rect l="l" t="t" r="r" b="b"/>
              <a:pathLst>
                <a:path w="1314499" h="812800">
                  <a:moveTo>
                    <a:pt x="28305" y="0"/>
                  </a:moveTo>
                  <a:lnTo>
                    <a:pt x="1286194" y="0"/>
                  </a:lnTo>
                  <a:cubicBezTo>
                    <a:pt x="1293701" y="0"/>
                    <a:pt x="1300900" y="2982"/>
                    <a:pt x="1306208" y="8290"/>
                  </a:cubicBezTo>
                  <a:cubicBezTo>
                    <a:pt x="1311517" y="13598"/>
                    <a:pt x="1314499" y="20798"/>
                    <a:pt x="1314499" y="28305"/>
                  </a:cubicBezTo>
                  <a:lnTo>
                    <a:pt x="1314499" y="784495"/>
                  </a:lnTo>
                  <a:cubicBezTo>
                    <a:pt x="1314499" y="800128"/>
                    <a:pt x="1301826" y="812800"/>
                    <a:pt x="1286194" y="812800"/>
                  </a:cubicBezTo>
                  <a:lnTo>
                    <a:pt x="28305" y="812800"/>
                  </a:lnTo>
                  <a:cubicBezTo>
                    <a:pt x="12672" y="812800"/>
                    <a:pt x="0" y="800128"/>
                    <a:pt x="0" y="784495"/>
                  </a:cubicBezTo>
                  <a:lnTo>
                    <a:pt x="0" y="28305"/>
                  </a:lnTo>
                  <a:cubicBezTo>
                    <a:pt x="0" y="12672"/>
                    <a:pt x="12672" y="0"/>
                    <a:pt x="28305" y="0"/>
                  </a:cubicBezTo>
                  <a:close/>
                </a:path>
              </a:pathLst>
            </a:custGeom>
            <a:blipFill>
              <a:blip r:embed="rId3"/>
              <a:stretch>
                <a:fillRect t="-596" b="-59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968333" y="5335581"/>
            <a:ext cx="6290967" cy="4407908"/>
            <a:chOff x="0" y="0"/>
            <a:chExt cx="1457977" cy="10215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7977" cy="1021564"/>
            </a:xfrm>
            <a:custGeom>
              <a:avLst/>
              <a:gdLst/>
              <a:ahLst/>
              <a:cxnLst/>
              <a:rect l="l" t="t" r="r" b="b"/>
              <a:pathLst>
                <a:path w="1457977" h="1021564">
                  <a:moveTo>
                    <a:pt x="28305" y="0"/>
                  </a:moveTo>
                  <a:lnTo>
                    <a:pt x="1429672" y="0"/>
                  </a:lnTo>
                  <a:cubicBezTo>
                    <a:pt x="1445305" y="0"/>
                    <a:pt x="1457977" y="12672"/>
                    <a:pt x="1457977" y="28305"/>
                  </a:cubicBezTo>
                  <a:lnTo>
                    <a:pt x="1457977" y="993260"/>
                  </a:lnTo>
                  <a:cubicBezTo>
                    <a:pt x="1457977" y="1000767"/>
                    <a:pt x="1454995" y="1007966"/>
                    <a:pt x="1449687" y="1013274"/>
                  </a:cubicBezTo>
                  <a:cubicBezTo>
                    <a:pt x="1444379" y="1018582"/>
                    <a:pt x="1437179" y="1021564"/>
                    <a:pt x="1429672" y="1021564"/>
                  </a:cubicBezTo>
                  <a:lnTo>
                    <a:pt x="28305" y="1021564"/>
                  </a:lnTo>
                  <a:cubicBezTo>
                    <a:pt x="12672" y="1021564"/>
                    <a:pt x="0" y="1008892"/>
                    <a:pt x="0" y="993260"/>
                  </a:cubicBezTo>
                  <a:lnTo>
                    <a:pt x="0" y="28305"/>
                  </a:lnTo>
                  <a:cubicBezTo>
                    <a:pt x="0" y="12672"/>
                    <a:pt x="12672" y="0"/>
                    <a:pt x="28305" y="0"/>
                  </a:cubicBezTo>
                  <a:close/>
                </a:path>
              </a:pathLst>
            </a:custGeom>
            <a:blipFill>
              <a:blip r:embed="rId4"/>
              <a:stretch>
                <a:fillRect t="-754" b="-75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90600" y="2107587"/>
            <a:ext cx="9550341" cy="689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Залізничний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вокзал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—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важливе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місце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пов’язане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Миколою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Леонтовичем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 1904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прибув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сюди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потягом</a:t>
            </a: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на станцію Гришине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щоб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почати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працювати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в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місцевому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училищі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Саме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цього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вокзалу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для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нього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почалося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знайомство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Донбасом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spcBef>
                <a:spcPct val="0"/>
              </a:spcBef>
            </a:pP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будівлі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вокзалу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зараз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встановлено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барельєф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нагадує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колись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тут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побував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автор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відомого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весь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світ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“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Щедрика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”. </a:t>
            </a: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spcBef>
                <a:spcPct val="0"/>
              </a:spcBef>
            </a:pP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spcBef>
                <a:spcPct val="0"/>
              </a:spcBef>
            </a:pP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Наші «західні ворота Донбасу»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—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просто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зупинка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для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поїздів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а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справжнє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місце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видатного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93332" y="942975"/>
            <a:ext cx="6022067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Залізничний </a:t>
            </a: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вокзал</a:t>
            </a:r>
            <a:endParaRPr lang="en-US" sz="4600" b="1" dirty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39895" y="43180"/>
            <a:ext cx="2515413" cy="55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Локація №1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-17586"/>
            <a:ext cx="18288000" cy="10304585"/>
          </a:xfrm>
          <a:custGeom>
            <a:avLst/>
            <a:gdLst/>
            <a:ahLst/>
            <a:cxnLst/>
            <a:rect l="l" t="t" r="r" b="b"/>
            <a:pathLst>
              <a:path w="18179905" h="10287000">
                <a:moveTo>
                  <a:pt x="0" y="0"/>
                </a:moveTo>
                <a:lnTo>
                  <a:pt x="18179905" y="0"/>
                </a:lnTo>
                <a:lnTo>
                  <a:pt x="18179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r="-594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48548" y="1028700"/>
            <a:ext cx="6610752" cy="4114800"/>
            <a:chOff x="0" y="0"/>
            <a:chExt cx="1305828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05828" cy="812800"/>
            </a:xfrm>
            <a:custGeom>
              <a:avLst/>
              <a:gdLst/>
              <a:ahLst/>
              <a:cxnLst/>
              <a:rect l="l" t="t" r="r" b="b"/>
              <a:pathLst>
                <a:path w="1305828" h="812800">
                  <a:moveTo>
                    <a:pt x="26936" y="0"/>
                  </a:moveTo>
                  <a:lnTo>
                    <a:pt x="1278892" y="0"/>
                  </a:lnTo>
                  <a:cubicBezTo>
                    <a:pt x="1286036" y="0"/>
                    <a:pt x="1292887" y="2838"/>
                    <a:pt x="1297938" y="7889"/>
                  </a:cubicBezTo>
                  <a:cubicBezTo>
                    <a:pt x="1302990" y="12941"/>
                    <a:pt x="1305828" y="19792"/>
                    <a:pt x="1305828" y="26936"/>
                  </a:cubicBezTo>
                  <a:lnTo>
                    <a:pt x="1305828" y="785864"/>
                  </a:lnTo>
                  <a:cubicBezTo>
                    <a:pt x="1305828" y="793008"/>
                    <a:pt x="1302990" y="799859"/>
                    <a:pt x="1297938" y="804911"/>
                  </a:cubicBezTo>
                  <a:cubicBezTo>
                    <a:pt x="1292887" y="809962"/>
                    <a:pt x="1286036" y="812800"/>
                    <a:pt x="1278892" y="812800"/>
                  </a:cubicBezTo>
                  <a:lnTo>
                    <a:pt x="26936" y="812800"/>
                  </a:lnTo>
                  <a:cubicBezTo>
                    <a:pt x="19792" y="812800"/>
                    <a:pt x="12941" y="809962"/>
                    <a:pt x="7889" y="804911"/>
                  </a:cubicBezTo>
                  <a:cubicBezTo>
                    <a:pt x="2838" y="799859"/>
                    <a:pt x="0" y="793008"/>
                    <a:pt x="0" y="785864"/>
                  </a:cubicBezTo>
                  <a:lnTo>
                    <a:pt x="0" y="26936"/>
                  </a:lnTo>
                  <a:cubicBezTo>
                    <a:pt x="0" y="19792"/>
                    <a:pt x="2838" y="12941"/>
                    <a:pt x="7889" y="7889"/>
                  </a:cubicBezTo>
                  <a:cubicBezTo>
                    <a:pt x="12941" y="2838"/>
                    <a:pt x="19792" y="0"/>
                    <a:pt x="26936" y="0"/>
                  </a:cubicBezTo>
                  <a:close/>
                </a:path>
              </a:pathLst>
            </a:custGeom>
            <a:blipFill>
              <a:blip r:embed="rId3"/>
              <a:stretch>
                <a:fillRect l="-6843" r="-6843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713149" y="5674832"/>
            <a:ext cx="6546151" cy="3883748"/>
            <a:chOff x="0" y="0"/>
            <a:chExt cx="1097133" cy="6509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7133" cy="650915"/>
            </a:xfrm>
            <a:custGeom>
              <a:avLst/>
              <a:gdLst/>
              <a:ahLst/>
              <a:cxnLst/>
              <a:rect l="l" t="t" r="r" b="b"/>
              <a:pathLst>
                <a:path w="1097133" h="650915">
                  <a:moveTo>
                    <a:pt x="27201" y="0"/>
                  </a:moveTo>
                  <a:lnTo>
                    <a:pt x="1069932" y="0"/>
                  </a:lnTo>
                  <a:cubicBezTo>
                    <a:pt x="1084955" y="0"/>
                    <a:pt x="1097133" y="12178"/>
                    <a:pt x="1097133" y="27201"/>
                  </a:cubicBezTo>
                  <a:lnTo>
                    <a:pt x="1097133" y="623714"/>
                  </a:lnTo>
                  <a:cubicBezTo>
                    <a:pt x="1097133" y="630928"/>
                    <a:pt x="1094268" y="637847"/>
                    <a:pt x="1089166" y="642948"/>
                  </a:cubicBezTo>
                  <a:cubicBezTo>
                    <a:pt x="1084065" y="648049"/>
                    <a:pt x="1077146" y="650915"/>
                    <a:pt x="1069932" y="650915"/>
                  </a:cubicBezTo>
                  <a:lnTo>
                    <a:pt x="27201" y="650915"/>
                  </a:lnTo>
                  <a:cubicBezTo>
                    <a:pt x="19987" y="650915"/>
                    <a:pt x="13068" y="648049"/>
                    <a:pt x="7967" y="642948"/>
                  </a:cubicBezTo>
                  <a:cubicBezTo>
                    <a:pt x="2866" y="637847"/>
                    <a:pt x="0" y="630928"/>
                    <a:pt x="0" y="623714"/>
                  </a:cubicBezTo>
                  <a:lnTo>
                    <a:pt x="0" y="27201"/>
                  </a:lnTo>
                  <a:cubicBezTo>
                    <a:pt x="0" y="19987"/>
                    <a:pt x="2866" y="13068"/>
                    <a:pt x="7967" y="7967"/>
                  </a:cubicBezTo>
                  <a:cubicBezTo>
                    <a:pt x="13068" y="2866"/>
                    <a:pt x="19987" y="0"/>
                    <a:pt x="27201" y="0"/>
                  </a:cubicBezTo>
                  <a:close/>
                </a:path>
              </a:pathLst>
            </a:custGeom>
            <a:blipFill>
              <a:blip r:embed="rId4"/>
              <a:stretch>
                <a:fillRect t="-18053" b="-1805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2057400" y="942975"/>
            <a:ext cx="597832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Залізничне</a:t>
            </a: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училище</a:t>
            </a:r>
            <a:endParaRPr lang="en-US" sz="4600" b="1" dirty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050034"/>
            <a:ext cx="8629735" cy="5824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Двокласне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залізничне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училище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в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селищі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Гришине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нині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)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відіграло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важливу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роль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житті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Миколи Леонтовича.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Саме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тут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у 1904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розпочав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свою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педагогічну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діяльність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викладаючи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співи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музику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Училище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було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збудоване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1902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для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підготовки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майбутніх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обхідників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машиністів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паровозоремонтних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майстрів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20876" y="100330"/>
            <a:ext cx="2845384" cy="55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Локація №2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179905" h="10287000">
                <a:moveTo>
                  <a:pt x="0" y="0"/>
                </a:moveTo>
                <a:lnTo>
                  <a:pt x="18179905" y="0"/>
                </a:lnTo>
                <a:lnTo>
                  <a:pt x="18179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r="-594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012930" y="1028700"/>
            <a:ext cx="5246370" cy="8229600"/>
            <a:chOff x="0" y="0"/>
            <a:chExt cx="812800" cy="12749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1274980"/>
            </a:xfrm>
            <a:custGeom>
              <a:avLst/>
              <a:gdLst/>
              <a:ahLst/>
              <a:cxnLst/>
              <a:rect l="l" t="t" r="r" b="b"/>
              <a:pathLst>
                <a:path w="812800" h="127498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1241040"/>
                  </a:lnTo>
                  <a:cubicBezTo>
                    <a:pt x="812800" y="1259785"/>
                    <a:pt x="797604" y="1274980"/>
                    <a:pt x="778860" y="1274980"/>
                  </a:cubicBezTo>
                  <a:lnTo>
                    <a:pt x="33940" y="1274980"/>
                  </a:lnTo>
                  <a:cubicBezTo>
                    <a:pt x="15196" y="1274980"/>
                    <a:pt x="0" y="1259785"/>
                    <a:pt x="0" y="124104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3"/>
              <a:stretch>
                <a:fillRect l="-67720" r="-67720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957728" y="942158"/>
            <a:ext cx="8147931" cy="7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Пам'ятний знак «Сухарниця»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015126"/>
            <a:ext cx="10005988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Пам’ятний 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знак «Сухарниця» в Покровську є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символічним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об’єктом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вшановує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Миколу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Леонтовича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родинні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витоки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Цей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знак —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точна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копія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дерев’яної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сухарниці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виготовив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батько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Встановлений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нагадує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зв’язок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Леонтовича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працював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і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творив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початку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XX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століття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uk-UA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Пам’ятний 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знак є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частиною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культурного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простору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відображає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історичну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спадщину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регіону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роль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Леонтовича в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розвитку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української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музичної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культури</a:t>
            </a: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  <a:endParaRPr lang="en-US" sz="3200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22223" y="128905"/>
            <a:ext cx="2618942" cy="55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Локація №3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931"/>
            <a:ext cx="18179905" cy="10287000"/>
          </a:xfrm>
          <a:custGeom>
            <a:avLst/>
            <a:gdLst/>
            <a:ahLst/>
            <a:cxnLst/>
            <a:rect l="l" t="t" r="r" b="b"/>
            <a:pathLst>
              <a:path w="18179905" h="10287000">
                <a:moveTo>
                  <a:pt x="0" y="0"/>
                </a:moveTo>
                <a:lnTo>
                  <a:pt x="18179905" y="0"/>
                </a:lnTo>
                <a:lnTo>
                  <a:pt x="18179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r="-594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36841" y="2679065"/>
            <a:ext cx="8750272" cy="732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2799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Колишній</a:t>
            </a:r>
            <a:r>
              <a:rPr lang="en-US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кінотеатр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Мир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 у Покровську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важливим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культурним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осередком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міста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У 2010-х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роках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будівля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зазнала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пожежі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після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чого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залишилася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без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даху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потребувала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відновлення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.​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 2021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році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міська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влада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включила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кінотеатр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переліку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об’єктів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підлягають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приватизації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подальшій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реконструкції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Планувалося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створити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базі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культурно-музейний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комплекс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Щедрик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присвячений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Миколі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Леонтовичу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endParaRPr lang="uk-UA" sz="2799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uk-UA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2799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Проєкт</a:t>
            </a:r>
            <a:r>
              <a:rPr lang="en-US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передбачав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перетворення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будівлі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сучасний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культурний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центр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подібний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нью-йоркського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концертного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залу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Карнегі-Холл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», з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виставковими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залами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концертною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сценою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іншими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культурними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просторами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  <a:p>
            <a:pPr algn="l">
              <a:lnSpc>
                <a:spcPts val="2391"/>
              </a:lnSpc>
              <a:spcBef>
                <a:spcPct val="0"/>
              </a:spcBef>
            </a:pPr>
            <a:endParaRPr lang="en-US" sz="2799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0715793" y="2709481"/>
            <a:ext cx="6543507" cy="4868038"/>
            <a:chOff x="0" y="0"/>
            <a:chExt cx="1013760" cy="7541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3761" cy="754187"/>
            </a:xfrm>
            <a:custGeom>
              <a:avLst/>
              <a:gdLst/>
              <a:ahLst/>
              <a:cxnLst/>
              <a:rect l="l" t="t" r="r" b="b"/>
              <a:pathLst>
                <a:path w="1013761" h="754187">
                  <a:moveTo>
                    <a:pt x="27212" y="0"/>
                  </a:moveTo>
                  <a:lnTo>
                    <a:pt x="986548" y="0"/>
                  </a:lnTo>
                  <a:cubicBezTo>
                    <a:pt x="1001577" y="0"/>
                    <a:pt x="1013761" y="12183"/>
                    <a:pt x="1013761" y="27212"/>
                  </a:cubicBezTo>
                  <a:lnTo>
                    <a:pt x="1013761" y="726974"/>
                  </a:lnTo>
                  <a:cubicBezTo>
                    <a:pt x="1013761" y="742003"/>
                    <a:pt x="1001577" y="754187"/>
                    <a:pt x="986548" y="754187"/>
                  </a:cubicBezTo>
                  <a:lnTo>
                    <a:pt x="27212" y="754187"/>
                  </a:lnTo>
                  <a:cubicBezTo>
                    <a:pt x="12183" y="754187"/>
                    <a:pt x="0" y="742003"/>
                    <a:pt x="0" y="726974"/>
                  </a:cubicBezTo>
                  <a:lnTo>
                    <a:pt x="0" y="27212"/>
                  </a:lnTo>
                  <a:cubicBezTo>
                    <a:pt x="0" y="12183"/>
                    <a:pt x="12183" y="0"/>
                    <a:pt x="27212" y="0"/>
                  </a:cubicBezTo>
                  <a:close/>
                </a:path>
              </a:pathLst>
            </a:custGeom>
            <a:blipFill>
              <a:blip r:embed="rId3"/>
              <a:stretch>
                <a:fillRect t="-3851" b="-385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028700" y="952500"/>
            <a:ext cx="10706100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Колишній</a:t>
            </a:r>
            <a:r>
              <a:rPr lang="en-US" sz="4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кінотеатр</a:t>
            </a:r>
            <a:r>
              <a:rPr lang="en-US" sz="4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«</a:t>
            </a:r>
            <a:r>
              <a:rPr lang="en-US" sz="44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Мир</a:t>
            </a:r>
            <a:r>
              <a:rPr lang="en-US" sz="4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», </a:t>
            </a:r>
            <a:r>
              <a:rPr lang="en-US" sz="44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де</a:t>
            </a:r>
            <a:r>
              <a:rPr lang="en-US" sz="4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планували</a:t>
            </a:r>
            <a:r>
              <a:rPr lang="en-US" sz="4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створити</a:t>
            </a:r>
            <a:r>
              <a:rPr lang="en-US" sz="4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музей</a:t>
            </a:r>
            <a:r>
              <a:rPr lang="en-US" sz="44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М. Леонтовича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43348" y="224155"/>
            <a:ext cx="2744292" cy="55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Локація №4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179905" h="10287000">
                <a:moveTo>
                  <a:pt x="0" y="0"/>
                </a:moveTo>
                <a:lnTo>
                  <a:pt x="18179905" y="0"/>
                </a:lnTo>
                <a:lnTo>
                  <a:pt x="18179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r="-594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241732" y="722926"/>
            <a:ext cx="6057900" cy="4411782"/>
            <a:chOff x="0" y="0"/>
            <a:chExt cx="106958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69583" cy="812800"/>
            </a:xfrm>
            <a:custGeom>
              <a:avLst/>
              <a:gdLst/>
              <a:ahLst/>
              <a:cxnLst/>
              <a:rect l="l" t="t" r="r" b="b"/>
              <a:pathLst>
                <a:path w="1069583" h="812800">
                  <a:moveTo>
                    <a:pt x="32885" y="0"/>
                  </a:moveTo>
                  <a:lnTo>
                    <a:pt x="1036698" y="0"/>
                  </a:lnTo>
                  <a:cubicBezTo>
                    <a:pt x="1045420" y="0"/>
                    <a:pt x="1053784" y="3465"/>
                    <a:pt x="1059951" y="9632"/>
                  </a:cubicBezTo>
                  <a:cubicBezTo>
                    <a:pt x="1066118" y="15799"/>
                    <a:pt x="1069583" y="24163"/>
                    <a:pt x="1069583" y="32885"/>
                  </a:cubicBezTo>
                  <a:lnTo>
                    <a:pt x="1069583" y="779915"/>
                  </a:lnTo>
                  <a:cubicBezTo>
                    <a:pt x="1069583" y="788637"/>
                    <a:pt x="1066118" y="797001"/>
                    <a:pt x="1059951" y="803168"/>
                  </a:cubicBezTo>
                  <a:cubicBezTo>
                    <a:pt x="1053784" y="809335"/>
                    <a:pt x="1045420" y="812800"/>
                    <a:pt x="1036698" y="812800"/>
                  </a:cubicBezTo>
                  <a:lnTo>
                    <a:pt x="32885" y="812800"/>
                  </a:lnTo>
                  <a:cubicBezTo>
                    <a:pt x="24163" y="812800"/>
                    <a:pt x="15799" y="809335"/>
                    <a:pt x="9632" y="803168"/>
                  </a:cubicBezTo>
                  <a:cubicBezTo>
                    <a:pt x="3465" y="797001"/>
                    <a:pt x="0" y="788637"/>
                    <a:pt x="0" y="779915"/>
                  </a:cubicBezTo>
                  <a:lnTo>
                    <a:pt x="0" y="32885"/>
                  </a:lnTo>
                  <a:cubicBezTo>
                    <a:pt x="0" y="24163"/>
                    <a:pt x="3465" y="15799"/>
                    <a:pt x="9632" y="9632"/>
                  </a:cubicBezTo>
                  <a:cubicBezTo>
                    <a:pt x="15799" y="3465"/>
                    <a:pt x="24163" y="0"/>
                    <a:pt x="32885" y="0"/>
                  </a:cubicBezTo>
                  <a:close/>
                </a:path>
              </a:pathLst>
            </a:custGeom>
            <a:blipFill>
              <a:blip r:embed="rId3"/>
              <a:stretch>
                <a:fillRect l="-661" r="-66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301915" y="942975"/>
            <a:ext cx="8780347" cy="7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Покровський</a:t>
            </a: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історичний</a:t>
            </a: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музей</a:t>
            </a:r>
            <a:endParaRPr lang="en-US" sz="4600" b="1" dirty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215204" y="167005"/>
            <a:ext cx="2953768" cy="55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Локація №5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2870" y="2699716"/>
            <a:ext cx="9326777" cy="5976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Покровський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історичний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музей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заснований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1967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є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важливим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осередком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збереження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культурної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спадщини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spcBef>
                <a:spcPct val="0"/>
              </a:spcBef>
            </a:pPr>
            <a:r>
              <a:rPr lang="uk-UA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Однією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ключових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експозицій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музею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є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виставка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присвячена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Миколі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Леонтовичу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містить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особисті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речі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родини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зокрема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дерев'яну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сухарницю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виготовлену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батьком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і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шахову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дошку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експонати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надають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відвідувачам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можливість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ближче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ознайомитися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життям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і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творчістю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автора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всесвітньо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відомого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"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Щедрика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".</a:t>
            </a:r>
          </a:p>
        </p:txBody>
      </p:sp>
      <p:pic>
        <p:nvPicPr>
          <p:cNvPr id="1028" name="Picture 4" descr="https://bahmut.in.ua/wp-content/uploads/2024/11/ekspozycziya_prysvyachena_mykoli_dmytrovychu_leontovychu_v_kz__pokrovskyj_istorychnyj_muzej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292" y="5437101"/>
            <a:ext cx="6063340" cy="454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179905" h="10287000">
                <a:moveTo>
                  <a:pt x="0" y="0"/>
                </a:moveTo>
                <a:lnTo>
                  <a:pt x="18179905" y="0"/>
                </a:lnTo>
                <a:lnTo>
                  <a:pt x="18179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r="-594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45431" y="832728"/>
            <a:ext cx="5531142" cy="3440172"/>
            <a:chOff x="0" y="0"/>
            <a:chExt cx="1306828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06828" cy="812800"/>
            </a:xfrm>
            <a:custGeom>
              <a:avLst/>
              <a:gdLst/>
              <a:ahLst/>
              <a:cxnLst/>
              <a:rect l="l" t="t" r="r" b="b"/>
              <a:pathLst>
                <a:path w="1306828" h="812800">
                  <a:moveTo>
                    <a:pt x="32193" y="0"/>
                  </a:moveTo>
                  <a:lnTo>
                    <a:pt x="1274635" y="0"/>
                  </a:lnTo>
                  <a:cubicBezTo>
                    <a:pt x="1283173" y="0"/>
                    <a:pt x="1291361" y="3392"/>
                    <a:pt x="1297399" y="9429"/>
                  </a:cubicBezTo>
                  <a:cubicBezTo>
                    <a:pt x="1303436" y="15466"/>
                    <a:pt x="1306828" y="23655"/>
                    <a:pt x="1306828" y="32193"/>
                  </a:cubicBezTo>
                  <a:lnTo>
                    <a:pt x="1306828" y="780607"/>
                  </a:lnTo>
                  <a:cubicBezTo>
                    <a:pt x="1306828" y="789145"/>
                    <a:pt x="1303436" y="797334"/>
                    <a:pt x="1297399" y="803371"/>
                  </a:cubicBezTo>
                  <a:cubicBezTo>
                    <a:pt x="1291361" y="809408"/>
                    <a:pt x="1283173" y="812800"/>
                    <a:pt x="1274635" y="812800"/>
                  </a:cubicBezTo>
                  <a:lnTo>
                    <a:pt x="32193" y="812800"/>
                  </a:lnTo>
                  <a:cubicBezTo>
                    <a:pt x="23655" y="812800"/>
                    <a:pt x="15466" y="809408"/>
                    <a:pt x="9429" y="803371"/>
                  </a:cubicBezTo>
                  <a:cubicBezTo>
                    <a:pt x="3392" y="797334"/>
                    <a:pt x="0" y="789145"/>
                    <a:pt x="0" y="780607"/>
                  </a:cubicBezTo>
                  <a:lnTo>
                    <a:pt x="0" y="32193"/>
                  </a:lnTo>
                  <a:cubicBezTo>
                    <a:pt x="0" y="23655"/>
                    <a:pt x="3392" y="15466"/>
                    <a:pt x="9429" y="9429"/>
                  </a:cubicBezTo>
                  <a:cubicBezTo>
                    <a:pt x="15466" y="3392"/>
                    <a:pt x="23655" y="0"/>
                    <a:pt x="32193" y="0"/>
                  </a:cubicBezTo>
                  <a:close/>
                </a:path>
              </a:pathLst>
            </a:custGeom>
            <a:blipFill>
              <a:blip r:embed="rId3"/>
              <a:stretch>
                <a:fillRect t="-3359" b="-335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028700" y="942860"/>
            <a:ext cx="10034967" cy="161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Покровська</a:t>
            </a: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музична</a:t>
            </a: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600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школа</a:t>
            </a: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endParaRPr lang="en-US" sz="4600" b="1" dirty="0" smtClean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dirty="0" err="1" smtClean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ім</a:t>
            </a:r>
            <a:r>
              <a:rPr lang="en-US" sz="4600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. М. Д. Леонтовича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807335"/>
            <a:ext cx="10401300" cy="6976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Покровська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музична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школа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М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Леонтовича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комунальний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початковий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спеціалізований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мистецький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навчальний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заклад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заснований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в 1959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контингентом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учнів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50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чоловік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і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працюючим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складом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5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викладачів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В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школі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навчалося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більш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ніж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600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учнів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працювало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53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викладача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них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85 % -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випускники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цієї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школи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роки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випускниками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стали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понад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4500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учнів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багато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яких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обрали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свій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шлях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пов’язаний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музикою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endParaRPr lang="uk-UA" sz="3200" dirty="0" smtClean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uk-UA" sz="3200" dirty="0" smtClean="0">
                <a:solidFill>
                  <a:srgbClr val="000000"/>
                </a:solidFill>
                <a:latin typeface="Georgia Pro"/>
                <a:sym typeface="Georgia Pro"/>
              </a:rPr>
              <a:t>	З наближенням фронту заклад</a:t>
            </a:r>
            <a:r>
              <a:rPr lang="ru-RU" sz="3200" dirty="0" smtClean="0">
                <a:latin typeface="Georgia Pro" panose="020B0604020202020204" charset="0"/>
              </a:rPr>
              <a:t> почав </a:t>
            </a:r>
            <a:r>
              <a:rPr lang="ru-RU" sz="3200" dirty="0" err="1">
                <a:latin typeface="Georgia Pro" panose="020B0604020202020204" charset="0"/>
              </a:rPr>
              <a:t>процес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евакуації</a:t>
            </a:r>
            <a:r>
              <a:rPr lang="ru-RU" sz="3200" dirty="0">
                <a:latin typeface="Georgia Pro" panose="020B0604020202020204" charset="0"/>
              </a:rPr>
              <a:t> до </a:t>
            </a:r>
            <a:r>
              <a:rPr lang="ru-RU" sz="3200" dirty="0" err="1">
                <a:latin typeface="Georgia Pro" panose="020B0604020202020204" charset="0"/>
              </a:rPr>
              <a:t>Дніпра</a:t>
            </a:r>
            <a:r>
              <a:rPr lang="ru-RU" sz="3200" dirty="0">
                <a:latin typeface="Georgia Pro" panose="020B0604020202020204" charset="0"/>
              </a:rPr>
              <a:t> у </a:t>
            </a:r>
            <a:r>
              <a:rPr lang="ru-RU" sz="3200" dirty="0" err="1">
                <a:latin typeface="Georgia Pro" panose="020B0604020202020204" charset="0"/>
              </a:rPr>
              <a:t>вересні</a:t>
            </a:r>
            <a:r>
              <a:rPr lang="ru-RU" sz="3200" dirty="0">
                <a:latin typeface="Georgia Pro" panose="020B0604020202020204" charset="0"/>
              </a:rPr>
              <a:t> 2024 року</a:t>
            </a:r>
            <a:r>
              <a:rPr lang="ru-RU" sz="3200" dirty="0" smtClean="0">
                <a:latin typeface="Georgia Pro" panose="020B0604020202020204" charset="0"/>
              </a:rPr>
              <a:t>. </a:t>
            </a:r>
            <a:r>
              <a:rPr lang="ru-RU" sz="3200" dirty="0" err="1">
                <a:latin typeface="Georgia Pro" panose="020B0604020202020204" charset="0"/>
              </a:rPr>
              <a:t>В</a:t>
            </a:r>
            <a:r>
              <a:rPr lang="ru-RU" sz="3200" dirty="0" err="1" smtClean="0">
                <a:latin typeface="Georgia Pro" panose="020B0604020202020204" charset="0"/>
              </a:rPr>
              <a:t>далося</a:t>
            </a:r>
            <a:r>
              <a:rPr lang="ru-RU" sz="3200" dirty="0" smtClean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вивезти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всі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меблі</a:t>
            </a:r>
            <a:r>
              <a:rPr lang="ru-RU" sz="3200" dirty="0">
                <a:latin typeface="Georgia Pro" panose="020B0604020202020204" charset="0"/>
              </a:rPr>
              <a:t> й </a:t>
            </a:r>
            <a:r>
              <a:rPr lang="ru-RU" sz="3200" dirty="0" err="1">
                <a:latin typeface="Georgia Pro" panose="020B0604020202020204" charset="0"/>
              </a:rPr>
              <a:t>інструменти</a:t>
            </a:r>
            <a:r>
              <a:rPr lang="ru-RU" sz="3200" dirty="0">
                <a:latin typeface="Georgia Pro" panose="020B0604020202020204" charset="0"/>
              </a:rPr>
              <a:t>, </a:t>
            </a:r>
            <a:r>
              <a:rPr lang="ru-RU" sz="3200" dirty="0" err="1">
                <a:latin typeface="Georgia Pro" panose="020B0604020202020204" charset="0"/>
              </a:rPr>
              <a:t>щоб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err="1">
                <a:latin typeface="Georgia Pro" panose="020B0604020202020204" charset="0"/>
              </a:rPr>
              <a:t>налагодити</a:t>
            </a:r>
            <a:r>
              <a:rPr lang="ru-RU" sz="3200" dirty="0">
                <a:latin typeface="Georgia Pro" panose="020B0604020202020204" charset="0"/>
              </a:rPr>
              <a:t> роботу на новому </a:t>
            </a:r>
            <a:r>
              <a:rPr lang="ru-RU" sz="3200" dirty="0" err="1">
                <a:latin typeface="Georgia Pro" panose="020B0604020202020204" charset="0"/>
              </a:rPr>
              <a:t>місці</a:t>
            </a:r>
            <a:r>
              <a:rPr lang="ru-RU" sz="3200" dirty="0" smtClean="0">
                <a:latin typeface="Georgia Pro" panose="020B0604020202020204" charset="0"/>
              </a:rPr>
              <a:t>. </a:t>
            </a:r>
            <a:r>
              <a:rPr lang="ru-RU" sz="3200" dirty="0" err="1">
                <a:latin typeface="Georgia Pro" panose="020B0604020202020204" charset="0"/>
              </a:rPr>
              <a:t>Повноцінно</a:t>
            </a:r>
            <a:r>
              <a:rPr lang="ru-RU" sz="3200" dirty="0">
                <a:latin typeface="Georgia Pro" panose="020B0604020202020204" charset="0"/>
              </a:rPr>
              <a:t> школа почала </a:t>
            </a:r>
            <a:r>
              <a:rPr lang="ru-RU" sz="3200" dirty="0" err="1">
                <a:latin typeface="Georgia Pro" panose="020B0604020202020204" charset="0"/>
              </a:rPr>
              <a:t>працювати</a:t>
            </a:r>
            <a:r>
              <a:rPr lang="ru-RU" sz="3200" dirty="0">
                <a:latin typeface="Georgia Pro" panose="020B0604020202020204" charset="0"/>
              </a:rPr>
              <a:t> в очному </a:t>
            </a:r>
            <a:r>
              <a:rPr lang="ru-RU" sz="3200" dirty="0" err="1">
                <a:latin typeface="Georgia Pro" panose="020B0604020202020204" charset="0"/>
              </a:rPr>
              <a:t>форматі</a:t>
            </a:r>
            <a:r>
              <a:rPr lang="ru-RU" sz="3200" dirty="0">
                <a:latin typeface="Georgia Pro" panose="020B0604020202020204" charset="0"/>
              </a:rPr>
              <a:t> </a:t>
            </a:r>
            <a:r>
              <a:rPr lang="ru-RU" sz="3200" dirty="0" smtClean="0">
                <a:latin typeface="Georgia Pro" panose="020B0604020202020204" charset="0"/>
              </a:rPr>
              <a:t>в </a:t>
            </a:r>
            <a:r>
              <a:rPr lang="ru-RU" sz="3200" dirty="0" err="1" smtClean="0">
                <a:latin typeface="Georgia Pro" panose="020B0604020202020204" charset="0"/>
              </a:rPr>
              <a:t>жовтні</a:t>
            </a:r>
            <a:r>
              <a:rPr lang="ru-RU" sz="3200" dirty="0" smtClean="0">
                <a:latin typeface="Georgia Pro" panose="020B0604020202020204" charset="0"/>
              </a:rPr>
              <a:t> 2024 року.</a:t>
            </a:r>
            <a:endParaRPr lang="en-US" sz="3200" dirty="0">
              <a:solidFill>
                <a:srgbClr val="000000"/>
              </a:solidFill>
              <a:latin typeface="Georgia Pro" panose="020B0604020202020204" charset="0"/>
              <a:ea typeface="Georgia Pro"/>
              <a:cs typeface="Georgia Pro"/>
              <a:sym typeface="Georgia P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99831" y="204355"/>
            <a:ext cx="249270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Локація №6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030200" y="4610100"/>
            <a:ext cx="3200400" cy="54254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179905" h="10287000">
                <a:moveTo>
                  <a:pt x="0" y="0"/>
                </a:moveTo>
                <a:lnTo>
                  <a:pt x="18179905" y="0"/>
                </a:lnTo>
                <a:lnTo>
                  <a:pt x="18179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r="-594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871345"/>
            <a:ext cx="10325100" cy="8002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2799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Пам’ятник</a:t>
            </a:r>
            <a:r>
              <a:rPr lang="en-US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Миколі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Леонтовичу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автору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всесвітньо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відомого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Щедрика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урочисто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відкритий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26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серпня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2018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року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в Покровську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вході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парку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Ювілейний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 у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мікрорайоні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«</a:t>
            </a:r>
            <a:r>
              <a:rPr lang="en-US" sz="2799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Південний</a:t>
            </a: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</a:t>
            </a:r>
            <a:r>
              <a:rPr lang="en-US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Це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перший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пам’ятник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сході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України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автором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став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заслужений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художник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України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Петро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Антип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переселенець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з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Горлівки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який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працював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над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проєктом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разом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із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командою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скульпторів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архітекторів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uk-UA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 202</a:t>
            </a: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4</a:t>
            </a:r>
            <a:r>
              <a:rPr lang="en-US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році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через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загрозу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обстрілів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прифронтовому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Покровську,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пам’ятник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було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евакуйовано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Вінниці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30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вересня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202</a:t>
            </a:r>
            <a:r>
              <a:rPr lang="uk-UA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4</a:t>
            </a:r>
            <a:r>
              <a:rPr lang="en-US" sz="2799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року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тимчасово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встановили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в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Центральному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парку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імені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Леонтовича,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місці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демонтованого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пам’ятника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Максиму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Горькому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Вибір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Вінниці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був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символічним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адже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саме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Вінниччині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народився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провів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значну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частину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життя</a:t>
            </a:r>
            <a:r>
              <a:rPr lang="en-US" sz="2799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2039600" y="1871345"/>
            <a:ext cx="5246370" cy="7766685"/>
            <a:chOff x="0" y="0"/>
            <a:chExt cx="812800" cy="12032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1203263"/>
            </a:xfrm>
            <a:custGeom>
              <a:avLst/>
              <a:gdLst/>
              <a:ahLst/>
              <a:cxnLst/>
              <a:rect l="l" t="t" r="r" b="b"/>
              <a:pathLst>
                <a:path w="812800" h="1203263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1169322"/>
                  </a:lnTo>
                  <a:cubicBezTo>
                    <a:pt x="812800" y="1188067"/>
                    <a:pt x="797604" y="1203263"/>
                    <a:pt x="778860" y="1203263"/>
                  </a:cubicBezTo>
                  <a:lnTo>
                    <a:pt x="33940" y="1203263"/>
                  </a:lnTo>
                  <a:cubicBezTo>
                    <a:pt x="15196" y="1203263"/>
                    <a:pt x="0" y="1188067"/>
                    <a:pt x="0" y="1169322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3"/>
              <a:stretch>
                <a:fillRect t="-693" b="-693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914400" y="933450"/>
            <a:ext cx="1043940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Пам’ятник</a:t>
            </a:r>
            <a:r>
              <a:rPr lang="en-US" sz="4599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М</a:t>
            </a:r>
            <a:r>
              <a:rPr lang="en-US" sz="4599" b="1" dirty="0" smtClean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.</a:t>
            </a:r>
            <a:r>
              <a:rPr lang="uk-UA" sz="4599" b="1" dirty="0" smtClean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Д. </a:t>
            </a:r>
            <a:r>
              <a:rPr lang="en-US" sz="4599" b="1" dirty="0" smtClean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</a:t>
            </a:r>
            <a:r>
              <a:rPr lang="en-US" sz="4599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Леонтовичу</a:t>
            </a:r>
            <a:endParaRPr lang="en-US" sz="4599" b="1" dirty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91677" y="328295"/>
            <a:ext cx="2641755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Локація №7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0" y="0"/>
            <a:ext cx="18396095" cy="104188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24" t="289"/>
          <a:stretch/>
        </p:blipFill>
        <p:spPr>
          <a:xfrm>
            <a:off x="914400" y="1055430"/>
            <a:ext cx="16587966" cy="9205193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7297400" cy="60166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view.genially.com/67f929caf8ee7b4e521d874e/interactive-content-virtualna-ekskursiya-stezhkami-mikoli-leontovicha-u-pokrovsku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2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-17586"/>
            <a:ext cx="18288000" cy="10304585"/>
          </a:xfrm>
          <a:custGeom>
            <a:avLst/>
            <a:gdLst/>
            <a:ahLst/>
            <a:cxnLst/>
            <a:rect l="l" t="t" r="r" b="b"/>
            <a:pathLst>
              <a:path w="18179905" h="10287000">
                <a:moveTo>
                  <a:pt x="0" y="0"/>
                </a:moveTo>
                <a:lnTo>
                  <a:pt x="18179905" y="0"/>
                </a:lnTo>
                <a:lnTo>
                  <a:pt x="18179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r="-594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552700"/>
            <a:ext cx="16230600" cy="7502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Дослідження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життєвого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шляху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творчості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М. Леонтовича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має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важливе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значення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для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української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Щедрик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» -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просто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пісня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а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музичний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символ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України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об'єднує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минуле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й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сучасність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звучить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різдвяних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концертах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всьому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світі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Створення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краєзнавчої 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віртуальної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екскурсії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«Стежками Миколи Леонтовича у Покровську» є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дуже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актуальним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кроком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особливо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в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умовах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сьогодення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коли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пам’ятники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культурні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цінності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знаходяться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під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загрозою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знищення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території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Донеччини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endParaRPr lang="uk-UA" sz="3200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uk-UA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	</a:t>
            </a:r>
            <a:r>
              <a:rPr lang="en-US" sz="3200" dirty="0" err="1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Наша</a:t>
            </a:r>
            <a:r>
              <a:rPr lang="en-US" sz="3200" dirty="0" smtClean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військова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адміністрація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підписала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Меморандум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співпрацю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та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взаєморозуміння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між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Вінницею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і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Покровськом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У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вересні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2024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року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відбулася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релокація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пам’ятника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М.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Леонтовичу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Його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встановлено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у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Центральному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парку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Вінниці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який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носить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ім’я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композитора</a:t>
            </a:r>
            <a:r>
              <a:rPr lang="en-US" sz="3200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  <a:p>
            <a:pPr algn="just">
              <a:lnSpc>
                <a:spcPts val="4480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01229" y="1414426"/>
            <a:ext cx="3085543" cy="78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b="1" dirty="0" err="1">
                <a:solidFill>
                  <a:srgbClr val="000000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Висновки</a:t>
            </a:r>
            <a:endParaRPr lang="en-US" sz="4599" b="1" dirty="0">
              <a:solidFill>
                <a:srgbClr val="000000"/>
              </a:solidFill>
              <a:latin typeface="Baskerville Display PT"/>
              <a:ea typeface="Baskerville Display PT"/>
              <a:cs typeface="Baskerville Display PT"/>
              <a:sym typeface="Baskerville Display P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179905" h="10287000">
                <a:moveTo>
                  <a:pt x="0" y="0"/>
                </a:moveTo>
                <a:lnTo>
                  <a:pt x="18179905" y="0"/>
                </a:lnTo>
                <a:lnTo>
                  <a:pt x="181799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r="-594" b="-9259"/>
            </a:stretch>
          </a:blipFill>
        </p:spPr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819400" y="473075"/>
            <a:ext cx="12496800" cy="1012825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latin typeface="Georgia Pro" panose="020B0604020202020204" charset="0"/>
              </a:rPr>
              <a:t>Список використаних джерел</a:t>
            </a:r>
            <a:endParaRPr lang="ru-RU" sz="3600" b="1" dirty="0">
              <a:latin typeface="Georgia Pro" panose="020B060402020202020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type="subTitle" idx="1"/>
          </p:nvPr>
        </p:nvSpPr>
        <p:spPr>
          <a:xfrm>
            <a:off x="914400" y="1333500"/>
            <a:ext cx="16764000" cy="8305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Бец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О.Д.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Микола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Дмитрович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Леонтович 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спогадах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сучасників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практика 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наук.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2011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.–С.201-205.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www.irbis-nbuv.gov.ua/cgi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bin/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irbisnbuv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/cgiirbis64.exe?I21DBN=LINK&amp;P21DBN=UJRN&amp;Z21ID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=&amp;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S21REF=10&amp;S21CNR=20&amp;S21STN=1&amp;S21FMT=ASPmeta&amp;C21COM=S&amp;2S21P03=FILA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=&amp;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2S21STR=znppo2011938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17.02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2025)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Ім’я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Леонтовича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закодоване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Покровська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https://freeradio.com.ua/im-ia-leontovycha-zakodovane-u-herbi-pokrovska-144-roky-tomu-narodyvsia-avtor-vsesvitno-vidomoi-obrobky-shchedryka-foto-video/?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fbclid=IwY2xjawJqAgFleHRuA2FlbQIxMQ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(дата звернення 10.03.2025)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Щедрика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”: як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прифронтовий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музей в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Покровську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https://bahmut.in.ua/misto-shhedryka-yak-zhyve-pryfrontovyj-istorychnyj-muzej-v-pokrovsku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 11.03.2025)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Покровськ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Щедрика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Дивись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dn.gov.ua/galleries/pokrovsk-misto-shchedrika-divis-svoye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 18.03.2025)</a:t>
            </a:r>
          </a:p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Різдво і музика М. Леонтовича. Центр ім. митрополита 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Андрея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Шептицького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https://center.ucu.edu.ua/biblioteka-novyny/rizdvo-i-muzyka-mykoly-leontovycha/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 15.02. 2025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6.Цюряк І.О. Педагогічна і 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виконавськ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адіяльність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Леонтовича в 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контекств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https://studentam.net.ua/content/view/7387/97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/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01.03.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443</Words>
  <Application>Microsoft Office PowerPoint</Application>
  <PresentationFormat>Произвольный</PresentationFormat>
  <Paragraphs>65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Georgia Pro</vt:lpstr>
      <vt:lpstr>Calibri</vt:lpstr>
      <vt:lpstr>Ledger</vt:lpstr>
      <vt:lpstr>Baskerville Display PT</vt:lpstr>
      <vt:lpstr>Times New Roman</vt:lpstr>
      <vt:lpstr>Arial</vt:lpstr>
      <vt:lpstr>Georgia Pro Bold</vt:lpstr>
      <vt:lpstr>Office Theme</vt:lpstr>
      <vt:lpstr>Конкурс МАН-Юніор Дослідник - 2025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https://view.genially.com/67f929caf8ee7b4e521d874e/interactive-content-virtualna-ekskursiya-stezhkami-mikoli-leontovicha-u-pokrovsku </vt:lpstr>
      <vt:lpstr>Презентация PowerPoint</vt:lpstr>
      <vt:lpstr>Список використаних джерел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«Стежками Миколи Леонтовича у Покровську»</dc:title>
  <cp:lastModifiedBy>Наталья Рубан</cp:lastModifiedBy>
  <cp:revision>27</cp:revision>
  <dcterms:created xsi:type="dcterms:W3CDTF">2006-08-16T00:00:00Z</dcterms:created>
  <dcterms:modified xsi:type="dcterms:W3CDTF">2025-04-14T15:55:13Z</dcterms:modified>
  <dc:identifier>DAGkd91IZ8s</dc:identifier>
</cp:coreProperties>
</file>