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6858000" cy="9144000"/>
  <p:embeddedFontLs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gZtcNyrbkZsonf4Lvhnz9xJvyb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838A210-470F-433D-91CA-235EE1D4B046}">
  <a:tblStyle styleId="{7838A210-470F-433D-91CA-235EE1D4B04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F17C5BA0-5448-4273-9EB6-DD0E1A774D1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CenturyGothic-regular.fntdata"/><Relationship Id="rId21" Type="http://schemas.openxmlformats.org/officeDocument/2006/relationships/slide" Target="slides/slide15.xml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uk-U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9" name="Google Shape;15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2" name="Google Shape;17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9" name="Google Shape;17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6" name="Google Shape;18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9" name="Google Shape;23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3390efa78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g33390efa78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g33390efa78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33b7f6613e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333b7f6613e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g333b7f6613e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46e1569d1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46e1569d1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46e1569d19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46e1569d19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46e1569d19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46e1569d19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2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b="0" i="0" sz="54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22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" name="Google Shape;45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6" name="Google Shape;46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7" name="Google Shape;47;p22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20000" w="120000">
                <a:moveTo>
                  <a:pt x="92580" y="119999"/>
                </a:moveTo>
                <a:cubicBezTo>
                  <a:pt x="93548" y="119999"/>
                  <a:pt x="94193" y="119277"/>
                  <a:pt x="94516" y="118554"/>
                </a:cubicBezTo>
                <a:cubicBezTo>
                  <a:pt x="94516" y="117831"/>
                  <a:pt x="94838" y="117831"/>
                  <a:pt x="94838" y="117831"/>
                </a:cubicBezTo>
                <a:cubicBezTo>
                  <a:pt x="119354" y="62891"/>
                  <a:pt x="119354" y="62891"/>
                  <a:pt x="119354" y="62891"/>
                </a:cubicBezTo>
                <a:cubicBezTo>
                  <a:pt x="120000" y="61445"/>
                  <a:pt x="120000" y="58554"/>
                  <a:pt x="119354" y="56385"/>
                </a:cubicBezTo>
                <a:cubicBezTo>
                  <a:pt x="94838" y="2168"/>
                  <a:pt x="94838" y="2168"/>
                  <a:pt x="94838" y="2168"/>
                </a:cubicBezTo>
                <a:cubicBezTo>
                  <a:pt x="94838" y="1445"/>
                  <a:pt x="94516" y="1445"/>
                  <a:pt x="94516" y="1445"/>
                </a:cubicBezTo>
                <a:cubicBezTo>
                  <a:pt x="94193" y="722"/>
                  <a:pt x="93548" y="0"/>
                  <a:pt x="9258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9999"/>
                  <a:pt x="0" y="119999"/>
                  <a:pt x="0" y="119999"/>
                </a:cubicBezTo>
                <a:lnTo>
                  <a:pt x="92580" y="11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" name="Google Shape;51;p2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2" name="Google Shape;52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3" name="Google Shape;53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4" name="Google Shape;54;p2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8" name="Google Shape;58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9" name="Google Shape;59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" name="Google Shape;63;p25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4" name="Google Shape;64;p25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7" name="Google Shape;67;p2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1" name="Google Shape;71;p26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2" name="Google Shape;72;p26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3" name="Google Shape;73;p26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1" i="0" sz="2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1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Google Shape;74;p26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7" name="Google Shape;77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3" name="Google Shape;83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8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7" name="Google Shape;87;p28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8" name="Google Shape;88;p28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9" name="Google Shape;89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0" name="Google Shape;90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1" name="Google Shape;91;p2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9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i="0" sz="24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5" name="Google Shape;95;p29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29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9" name="Google Shape;99;p29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9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пись">
  <p:cSld name="Заголовок и подпись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0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3" name="Google Shape;103;p30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4" name="Google Shape;104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5" name="Google Shape;105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6" name="Google Shape;106;p30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0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с подписью">
  <p:cSld name="Цитата с подписью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1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0" name="Google Shape;110;p31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1" name="Google Shape;111;p31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2" name="Google Shape;112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3" name="Google Shape;113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4" name="Google Shape;114;p3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16" name="Google Shape;116;p31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</a:pPr>
            <a:r>
              <a:rPr b="0" i="0" lang="uk-UA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1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</a:pPr>
            <a:r>
              <a:rPr b="0" i="0" lang="uk-UA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очка имени">
  <p:cSld name="Карточка имени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2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0" name="Google Shape;120;p32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1" name="Google Shape;121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2" name="Google Shape;122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3" name="Google Shape;123;p3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карточки имени">
  <p:cSld name="Цитата карточки имени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7" name="Google Shape;127;p33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8" name="Google Shape;128;p33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9" name="Google Shape;129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0" name="Google Shape;130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1" name="Google Shape;131;p3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33" name="Google Shape;133;p3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</a:pPr>
            <a:r>
              <a:rPr b="0" i="0" lang="uk-UA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</a:pPr>
            <a:r>
              <a:rPr b="0" i="0" lang="uk-UA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Истина или ложь">
  <p:cSld name="Истина или ложь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7" name="Google Shape;137;p3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8" name="Google Shape;138;p3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9" name="Google Shape;139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0" name="Google Shape;140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1" name="Google Shape;141;p3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5" name="Google Shape;145;p35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6" name="Google Shape;146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7" name="Google Shape;147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8" name="Google Shape;148;p3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6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2" name="Google Shape;152;p36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3" name="Google Shape;153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4" name="Google Shape;154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5" name="Google Shape;155;p3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20000" w="12000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1" name="Google Shape;11;p2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20000" w="12000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120000" w="12000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120000" w="12000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120000" w="12000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120000" w="12000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120000" w="12000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120000" w="12000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120000" w="12000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20000" w="12000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" name="Google Shape;23;p21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24" name="Google Shape;24;p2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120000" w="12000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120000" w="12000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120000" w="12000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120000" w="12000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120000" w="12000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120000" w="12000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20000" w="12000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120000" w="12000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120000" w="12000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20000" w="12000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2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2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•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" name="Google Shape;39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0" name="Google Shape;40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entury Gothic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" name="Google Shape;41;p2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6.jpg"/><Relationship Id="rId5" Type="http://schemas.openxmlformats.org/officeDocument/2006/relationships/image" Target="../media/image5.jpg"/><Relationship Id="rId6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2.jpg"/><Relationship Id="rId5" Type="http://schemas.openxmlformats.org/officeDocument/2006/relationships/image" Target="../media/image19.png"/><Relationship Id="rId6" Type="http://schemas.openxmlformats.org/officeDocument/2006/relationships/image" Target="../media/image16.jpg"/><Relationship Id="rId7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jpg"/><Relationship Id="rId10" Type="http://schemas.openxmlformats.org/officeDocument/2006/relationships/image" Target="../media/image2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7.jpg"/><Relationship Id="rId9" Type="http://schemas.openxmlformats.org/officeDocument/2006/relationships/image" Target="../media/image10.png"/><Relationship Id="rId5" Type="http://schemas.openxmlformats.org/officeDocument/2006/relationships/image" Target="../media/image8.jpg"/><Relationship Id="rId6" Type="http://schemas.openxmlformats.org/officeDocument/2006/relationships/image" Target="../media/image15.jpg"/><Relationship Id="rId7" Type="http://schemas.openxmlformats.org/officeDocument/2006/relationships/image" Target="../media/image1.jpg"/><Relationship Id="rId8" Type="http://schemas.openxmlformats.org/officeDocument/2006/relationships/image" Target="../media/image2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studmed.ru/balyuk-sa-lsoviy-mv-koncepcya-agrohmchnogo-zabezpechennya-zemlerobstva-ukrayini-na-perod-do-2015-roku_2216bcff246.html" TargetMode="External"/><Relationship Id="rId4" Type="http://schemas.openxmlformats.org/officeDocument/2006/relationships/hyperlink" Target="http://www.studmed.ru/grekov-vo-rekomendacyi-z-ohoroni-zberezhennya-rodyuchost-runtv_6b287e01561.html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studmed.ru/karasyuk-m-ta-n-agrohmchniy-analz-gruntu-roslin-dobriv-na-laboratorno-praktichnih-zanyattyah-z-agrohmchnoyi-hmyi_9b0eb51549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"/>
          <p:cNvSpPr txBox="1"/>
          <p:nvPr>
            <p:ph type="ctrTitle"/>
          </p:nvPr>
        </p:nvSpPr>
        <p:spPr>
          <a:xfrm>
            <a:off x="805356" y="910174"/>
            <a:ext cx="11386644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</a:pPr>
            <a:r>
              <a:rPr lang="uk-UA" sz="4400"/>
              <a:t>Проєкт</a:t>
            </a:r>
            <a:br>
              <a:rPr lang="uk-UA" sz="4400"/>
            </a:br>
            <a:r>
              <a:rPr lang="uk-UA" sz="4400"/>
              <a:t>«Аналіз накопичення нітратів рослинами, в результаті удобрення грунту» </a:t>
            </a:r>
            <a:endParaRPr b="0" i="0" sz="4400" cap="none" strike="noStrike">
              <a:solidFill>
                <a:srgbClr val="262626"/>
              </a:solidFill>
            </a:endParaRPr>
          </a:p>
        </p:txBody>
      </p:sp>
      <p:sp>
        <p:nvSpPr>
          <p:cNvPr id="162" name="Google Shape;162;p1"/>
          <p:cNvSpPr txBox="1"/>
          <p:nvPr>
            <p:ph idx="1" type="subTitle"/>
          </p:nvPr>
        </p:nvSpPr>
        <p:spPr>
          <a:xfrm>
            <a:off x="8244468" y="3389972"/>
            <a:ext cx="3947532" cy="3468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b="0" i="0" lang="uk-UA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Роботу виконала: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lang="uk-UA"/>
              <a:t>Костюк Анастасія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b="0" i="0" lang="uk-UA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учениця 10-А класу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lang="uk-UA"/>
              <a:t>Новодністровського ОЗЗСО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lang="uk-UA"/>
              <a:t>"</a:t>
            </a:r>
            <a:r>
              <a:rPr b="0" i="0" lang="uk-UA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Новодністровська гімназія”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b="0" i="0" lang="uk-UA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Науковий керівник: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b="0" i="0" lang="uk-UA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вчитель хімії, біології та екології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rPr b="0" i="0" lang="uk-UA" sz="18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Рожко Ж. І.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p1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"/>
          <p:cNvSpPr txBox="1"/>
          <p:nvPr>
            <p:ph idx="1" type="body"/>
          </p:nvPr>
        </p:nvSpPr>
        <p:spPr>
          <a:xfrm>
            <a:off x="1402695" y="970344"/>
            <a:ext cx="10567910" cy="6365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•"/>
            </a:pPr>
            <a:r>
              <a:rPr b="1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Актуальність теми: </a:t>
            </a:r>
            <a:r>
              <a:rPr b="0" i="0" lang="uk-UA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у</a:t>
            </a:r>
            <a:r>
              <a:rPr b="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зв’язку із застосуванням мінеральних добрив на полях для покращення росту і підвищення врожайності культурних рослин, виникла проблема нітратів. </a:t>
            </a:r>
            <a:endParaRPr b="0" i="0" sz="2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7799" lvl="0" marL="6300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•"/>
            </a:pPr>
            <a:r>
              <a:rPr b="1" i="0" lang="uk-UA" sz="32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Метою</a:t>
            </a:r>
            <a:r>
              <a:rPr b="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нашого дослідження було визначення  вмісту іонів NO</a:t>
            </a:r>
            <a:r>
              <a:rPr b="0" baseline="-2500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0" baseline="3000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b="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 NO</a:t>
            </a:r>
            <a:r>
              <a:rPr b="0" baseline="-2500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b="0" baseline="3000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b="0" i="0" lang="uk-UA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листках рослин , вирощених із використанням різних видів і норм добрив </a:t>
            </a:r>
            <a:r>
              <a:rPr b="0" i="0" lang="uk-UA" sz="1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 txBox="1"/>
          <p:nvPr>
            <p:ph type="title"/>
          </p:nvPr>
        </p:nvSpPr>
        <p:spPr>
          <a:xfrm>
            <a:off x="2200202" y="650179"/>
            <a:ext cx="2770500" cy="8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b="1" i="0" lang="uk-UA" sz="3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Завдання:</a:t>
            </a:r>
            <a:endParaRPr b="1" i="0" sz="32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p4"/>
          <p:cNvSpPr txBox="1"/>
          <p:nvPr>
            <p:ph idx="1" type="body"/>
          </p:nvPr>
        </p:nvSpPr>
        <p:spPr>
          <a:xfrm>
            <a:off x="1311575" y="1714557"/>
            <a:ext cx="10216800" cy="61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    Проаналізувати літературу з проблеми дослідження та з’ясувати вплив нітратів на організм людини.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    Порівняти накопичення нітратів у рослинах, вирощених із використанням різних видів і норм добрив у мікрокосмах.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     Апробувати методику кількісного визначення вмісту нітратів у рослинах.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    Визначити, які види рослин накопичують більше нітратів.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    Зробити висновки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 txBox="1"/>
          <p:nvPr>
            <p:ph type="title"/>
          </p:nvPr>
        </p:nvSpPr>
        <p:spPr>
          <a:xfrm>
            <a:off x="3610436" y="521410"/>
            <a:ext cx="5311360" cy="7055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b="1" i="0" lang="uk-UA" sz="36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Науковий апарат</a:t>
            </a:r>
            <a:endParaRPr b="1" i="0" sz="36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3"/>
          <p:cNvSpPr txBox="1"/>
          <p:nvPr>
            <p:ph idx="1" type="body"/>
          </p:nvPr>
        </p:nvSpPr>
        <p:spPr>
          <a:xfrm>
            <a:off x="1373124" y="1474176"/>
            <a:ext cx="10250839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•"/>
            </a:pPr>
            <a:r>
              <a:rPr b="1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 дослідження:</a:t>
            </a:r>
            <a:r>
              <a:rPr b="0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концентрація нітратів і нітритів у екстрактах рослин, вирощених у мікрокосмах.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•"/>
            </a:pPr>
            <a:r>
              <a:rPr b="1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 дослідження:</a:t>
            </a:r>
            <a:r>
              <a:rPr b="0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вирощування рослин у мікрокосмах та кількісне визначення NO</a:t>
            </a:r>
            <a:r>
              <a:rPr baseline="-25000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aseline="30000"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uk-UA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реактивом Грісса на ФЕК.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•"/>
            </a:pPr>
            <a:r>
              <a:rPr b="1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Характеристика роботи:</a:t>
            </a:r>
            <a:r>
              <a:rPr b="0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дослідницька, експериментальна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3" name="Google Shape;183;p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9" name="Google Shape;189;p5"/>
          <p:cNvSpPr txBox="1"/>
          <p:nvPr>
            <p:ph idx="4294967295" type="title"/>
          </p:nvPr>
        </p:nvSpPr>
        <p:spPr>
          <a:xfrm>
            <a:off x="1590931" y="384752"/>
            <a:ext cx="10180637" cy="765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40"/>
              <a:buFont typeface="Century Gothic"/>
              <a:buNone/>
            </a:pPr>
            <a:r>
              <a:rPr b="1" i="0" lang="uk-UA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виконання першого завдання </a:t>
            </a:r>
            <a:endParaRPr b="1" i="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0" name="Google Shape;190;p5"/>
          <p:cNvPicPr preferRelativeResize="0"/>
          <p:nvPr/>
        </p:nvPicPr>
        <p:blipFill rotWithShape="1">
          <a:blip r:embed="rId3">
            <a:alphaModFix/>
          </a:blip>
          <a:srcRect b="10344" l="0" r="0" t="0"/>
          <a:stretch/>
        </p:blipFill>
        <p:spPr>
          <a:xfrm>
            <a:off x="4628939" y="2185684"/>
            <a:ext cx="3164854" cy="3470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5"/>
          <p:cNvPicPr preferRelativeResize="0"/>
          <p:nvPr/>
        </p:nvPicPr>
        <p:blipFill rotWithShape="1">
          <a:blip r:embed="rId4">
            <a:alphaModFix/>
          </a:blip>
          <a:srcRect b="8073" l="0" r="0" t="0"/>
          <a:stretch/>
        </p:blipFill>
        <p:spPr>
          <a:xfrm>
            <a:off x="933294" y="2185685"/>
            <a:ext cx="3074378" cy="3470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5"/>
          <p:cNvPicPr preferRelativeResize="0"/>
          <p:nvPr/>
        </p:nvPicPr>
        <p:blipFill rotWithShape="1">
          <a:blip r:embed="rId5">
            <a:alphaModFix/>
          </a:blip>
          <a:srcRect b="10744" l="0" r="0" t="0"/>
          <a:stretch/>
        </p:blipFill>
        <p:spPr>
          <a:xfrm>
            <a:off x="8229602" y="2185685"/>
            <a:ext cx="3209364" cy="347060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5"/>
          <p:cNvSpPr txBox="1"/>
          <p:nvPr/>
        </p:nvSpPr>
        <p:spPr>
          <a:xfrm>
            <a:off x="651164" y="5740397"/>
            <a:ext cx="368744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Зовнішні ознаки фосфорного голодування рослин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651164" y="1149927"/>
            <a:ext cx="11120404" cy="1089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Times New Roman"/>
              <a:buNone/>
            </a:pPr>
            <a:r>
              <a:rPr b="1" i="0" lang="uk-UA" sz="3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Вплив нестачі і надлишку основних елементів живлення на рослини</a:t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5"/>
          <p:cNvSpPr txBox="1"/>
          <p:nvPr/>
        </p:nvSpPr>
        <p:spPr>
          <a:xfrm>
            <a:off x="4572001" y="5822713"/>
            <a:ext cx="3657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Зовнішні ознаки нітратного голодування рослин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"/>
          <p:cNvSpPr txBox="1"/>
          <p:nvPr/>
        </p:nvSpPr>
        <p:spPr>
          <a:xfrm>
            <a:off x="8346139" y="5834953"/>
            <a:ext cx="35500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Зовнішні ознаки калійного голодування рослин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/>
          <p:nvPr/>
        </p:nvSpPr>
        <p:spPr>
          <a:xfrm>
            <a:off x="1257365" y="994513"/>
            <a:ext cx="1070155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0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Органічні добрива - </a:t>
            </a:r>
            <a:r>
              <a:rPr b="0" i="0" lang="uk-UA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добрива, що містять елементи живлення рослин переважно у формі органічних сполук</a:t>
            </a:r>
            <a:r>
              <a:rPr b="0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3695601" y="132644"/>
            <a:ext cx="426110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Arial"/>
              <a:buNone/>
            </a:pPr>
            <a:r>
              <a:rPr b="1" i="0" lang="uk-UA" sz="4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uk-UA" sz="3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Органічні добрива</a:t>
            </a:r>
            <a:endParaRPr b="1" i="0" sz="3600" u="none" cap="none" strike="noStrike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6"/>
          <p:cNvSpPr/>
          <p:nvPr/>
        </p:nvSpPr>
        <p:spPr>
          <a:xfrm rot="1260865">
            <a:off x="1211521" y="2045713"/>
            <a:ext cx="623322" cy="767236"/>
          </a:xfrm>
          <a:prstGeom prst="downArrow">
            <a:avLst>
              <a:gd fmla="val 50000" name="adj1"/>
              <a:gd fmla="val 48128" name="adj2"/>
            </a:avLst>
          </a:prstGeom>
          <a:solidFill>
            <a:schemeClr val="accent1"/>
          </a:solidFill>
          <a:ln cap="flat" cmpd="sng" w="2540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4422540" y="2417803"/>
            <a:ext cx="586853" cy="77792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7010399" y="2473767"/>
            <a:ext cx="586853" cy="77792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6"/>
          <p:cNvSpPr/>
          <p:nvPr/>
        </p:nvSpPr>
        <p:spPr>
          <a:xfrm rot="-1235673">
            <a:off x="9323565" y="2246783"/>
            <a:ext cx="586853" cy="77792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Картинки по запросу гній" id="207" name="Google Shape;20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024" y="2891184"/>
            <a:ext cx="2501152" cy="249048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"/>
          <p:cNvSpPr/>
          <p:nvPr/>
        </p:nvSpPr>
        <p:spPr>
          <a:xfrm>
            <a:off x="1523182" y="5556227"/>
            <a:ext cx="777777" cy="487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Гній</a:t>
            </a:r>
            <a:endParaRPr b="0" i="0" sz="2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Картинки по запросу пташиний послід" id="209" name="Google Shape;20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2066" y="3251690"/>
            <a:ext cx="2394086" cy="25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6"/>
          <p:cNvSpPr/>
          <p:nvPr/>
        </p:nvSpPr>
        <p:spPr>
          <a:xfrm>
            <a:off x="3112781" y="5924126"/>
            <a:ext cx="2827377" cy="460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4384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Пташиний послід 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Похожее изображение" id="211" name="Google Shape;21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53224" y="3355221"/>
            <a:ext cx="2416152" cy="25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6"/>
          <p:cNvSpPr/>
          <p:nvPr/>
        </p:nvSpPr>
        <p:spPr>
          <a:xfrm>
            <a:off x="6747602" y="6018043"/>
            <a:ext cx="1371209" cy="487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8768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Торф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Картинки по запросу намул" id="213" name="Google Shape;21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77730" y="3370305"/>
            <a:ext cx="2515023" cy="255382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6"/>
          <p:cNvSpPr/>
          <p:nvPr/>
        </p:nvSpPr>
        <p:spPr>
          <a:xfrm>
            <a:off x="9456290" y="6018043"/>
            <a:ext cx="1582164" cy="487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73152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Мул 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"/>
          <p:cNvSpPr/>
          <p:nvPr/>
        </p:nvSpPr>
        <p:spPr>
          <a:xfrm>
            <a:off x="4153994" y="214440"/>
            <a:ext cx="45352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600"/>
              <a:buFont typeface="Times New Roman"/>
              <a:buNone/>
            </a:pPr>
            <a:r>
              <a:rPr b="1" i="0" lang="uk-UA" sz="3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Мінеральні  добрива</a:t>
            </a:r>
            <a:endParaRPr b="1" i="0" sz="3600" u="none" cap="none" strike="noStrike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8"/>
          <p:cNvSpPr/>
          <p:nvPr/>
        </p:nvSpPr>
        <p:spPr>
          <a:xfrm rot="2335328">
            <a:off x="2132586" y="1098640"/>
            <a:ext cx="712908" cy="135112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8"/>
          <p:cNvSpPr/>
          <p:nvPr/>
        </p:nvSpPr>
        <p:spPr>
          <a:xfrm rot="514418">
            <a:off x="3675638" y="1267719"/>
            <a:ext cx="653458" cy="135112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5522613" y="1214666"/>
            <a:ext cx="718961" cy="135112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8"/>
          <p:cNvSpPr/>
          <p:nvPr/>
        </p:nvSpPr>
        <p:spPr>
          <a:xfrm rot="-517202">
            <a:off x="7671887" y="1237904"/>
            <a:ext cx="730448" cy="1361524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8"/>
          <p:cNvSpPr/>
          <p:nvPr/>
        </p:nvSpPr>
        <p:spPr>
          <a:xfrm rot="-2534970">
            <a:off x="9177810" y="1099314"/>
            <a:ext cx="744075" cy="135112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Похожее изображение" id="226" name="Google Shape;22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258637">
            <a:off x="306480" y="2557616"/>
            <a:ext cx="2180455" cy="2197357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8"/>
          <p:cNvSpPr/>
          <p:nvPr/>
        </p:nvSpPr>
        <p:spPr>
          <a:xfrm>
            <a:off x="625765" y="5094894"/>
            <a:ext cx="13404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Нітратні</a:t>
            </a:r>
            <a:endParaRPr b="0" i="0" sz="2400" u="none" cap="none" strike="noStrike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Картинки по запросу фосфатні  добрива" id="228" name="Google Shape;2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7165" y="2646479"/>
            <a:ext cx="2235957" cy="2188124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/>
          <p:nvPr/>
        </p:nvSpPr>
        <p:spPr>
          <a:xfrm>
            <a:off x="2721641" y="5124475"/>
            <a:ext cx="147508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Фосфорні</a:t>
            </a:r>
            <a:endParaRPr b="0" i="0" sz="2400" u="none" cap="none" strike="noStrike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Картинки по запросу калійні  добрива" id="230" name="Google Shape;23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8547" y="2646479"/>
            <a:ext cx="2127661" cy="218733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8"/>
          <p:cNvSpPr/>
          <p:nvPr/>
        </p:nvSpPr>
        <p:spPr>
          <a:xfrm>
            <a:off x="5405099" y="5094893"/>
            <a:ext cx="11945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Калійні</a:t>
            </a:r>
            <a:endParaRPr b="0" i="0" sz="2400" u="none" cap="none" strike="noStrike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Картинки по запросу складні  добрива" id="232" name="Google Shape;232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0712" y="2768981"/>
            <a:ext cx="2202855" cy="2104288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8"/>
          <p:cNvSpPr/>
          <p:nvPr/>
        </p:nvSpPr>
        <p:spPr>
          <a:xfrm>
            <a:off x="7707664" y="5099298"/>
            <a:ext cx="123623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Складні</a:t>
            </a:r>
            <a:endParaRPr b="0" i="0" sz="2400" u="none" cap="none" strike="noStrike">
              <a:solidFill>
                <a:srgbClr val="0C0C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Картинки по запросу мікродобрива" id="234" name="Google Shape;234;p8"/>
          <p:cNvPicPr preferRelativeResize="0"/>
          <p:nvPr/>
        </p:nvPicPr>
        <p:blipFill rotWithShape="1">
          <a:blip r:embed="rId7">
            <a:alphaModFix/>
          </a:blip>
          <a:srcRect b="0" l="38207" r="0" t="0"/>
          <a:stretch/>
        </p:blipFill>
        <p:spPr>
          <a:xfrm rot="-451803">
            <a:off x="9677560" y="2612993"/>
            <a:ext cx="2164373" cy="209153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8"/>
          <p:cNvSpPr/>
          <p:nvPr/>
        </p:nvSpPr>
        <p:spPr>
          <a:xfrm>
            <a:off x="9821452" y="4873269"/>
            <a:ext cx="206979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0" i="0" lang="uk-UA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Мікродобрива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/>
          <p:nvPr>
            <p:ph type="title"/>
          </p:nvPr>
        </p:nvSpPr>
        <p:spPr>
          <a:xfrm>
            <a:off x="2302778" y="147337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b="1" i="0" lang="uk-UA" sz="36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Наслідки отруєння нітратами</a:t>
            </a:r>
            <a:endParaRPr b="1" i="0" sz="36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3" name="Google Shape;243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4" name="Google Shape;2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6936" y="970343"/>
            <a:ext cx="9920795" cy="5562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2034312" y="1649690"/>
            <a:ext cx="8123400" cy="3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38135"/>
              </a:buClr>
              <a:buSzPts val="3600"/>
              <a:buFont typeface="Times New Roman"/>
              <a:buNone/>
            </a:pPr>
            <a:r>
              <a:rPr b="1" i="0" lang="uk-UA" sz="3600" u="none" cap="none" strike="noStrike">
                <a:solidFill>
                  <a:srgbClr val="5381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uk-UA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виконання другого завдання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Застосовано методи: </a:t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∙"/>
            </a:pPr>
            <a:r>
              <a:rPr b="0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вирощування рослин у мікрокосмах;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∙"/>
            </a:pPr>
            <a:r>
              <a:rPr b="0" i="0" lang="uk-UA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кількісне визначення нітрит-іонів з реактивом Грісса на ФЕК</a:t>
            </a:r>
            <a:endParaRPr b="0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3390efa78b_0_0"/>
          <p:cNvSpPr txBox="1"/>
          <p:nvPr>
            <p:ph idx="12" type="sldNum"/>
          </p:nvPr>
        </p:nvSpPr>
        <p:spPr>
          <a:xfrm>
            <a:off x="531812" y="787782"/>
            <a:ext cx="779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257" name="Google Shape;257;g33390efa78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6825" y="1713525"/>
            <a:ext cx="1838325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3390efa78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4650" y="1723050"/>
            <a:ext cx="1819275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33390efa78b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33025" y="3465138"/>
            <a:ext cx="1819275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33390efa78b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16300" y="3450850"/>
            <a:ext cx="1838325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3390efa78b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14650" y="3455625"/>
            <a:ext cx="1819275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3390efa78b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25825" y="5197700"/>
            <a:ext cx="1819275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33390efa78b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94938" y="5164350"/>
            <a:ext cx="1895475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33390efa78b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6550" y="5169113"/>
            <a:ext cx="1895475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3390efa78b_0_0"/>
          <p:cNvPicPr preferRelativeResize="0"/>
          <p:nvPr/>
        </p:nvPicPr>
        <p:blipFill rotWithShape="1">
          <a:blip r:embed="rId11">
            <a:alphaModFix/>
          </a:blip>
          <a:srcRect b="22598" l="0" r="0" t="20244"/>
          <a:stretch/>
        </p:blipFill>
        <p:spPr>
          <a:xfrm>
            <a:off x="2043600" y="1301350"/>
            <a:ext cx="1398150" cy="17742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6" name="Google Shape;266;g33390efa78b_0_0"/>
          <p:cNvGraphicFramePr/>
          <p:nvPr/>
        </p:nvGraphicFramePr>
        <p:xfrm>
          <a:off x="1193688" y="130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{7838A210-470F-433D-91CA-235EE1D4B046}</a:tableStyleId>
              </a:tblPr>
              <a:tblGrid>
                <a:gridCol w="3361175"/>
                <a:gridCol w="3361175"/>
                <a:gridCol w="3361175"/>
              </a:tblGrid>
              <a:tr h="1827550">
                <a:tc>
                  <a:txBody>
                    <a:bodyPr/>
                    <a:lstStyle/>
                    <a:p>
                      <a:pPr indent="20320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Перші сходи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3-й день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1783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7-й день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12-й день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15-й день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1752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18-й день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21-й день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uk-UA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24-й день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267" name="Google Shape;267;g33390efa78b_0_0"/>
          <p:cNvSpPr txBox="1"/>
          <p:nvPr/>
        </p:nvSpPr>
        <p:spPr>
          <a:xfrm>
            <a:off x="-134264" y="652025"/>
            <a:ext cx="18954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20320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20320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g33390efa78b_0_0"/>
          <p:cNvSpPr txBox="1"/>
          <p:nvPr/>
        </p:nvSpPr>
        <p:spPr>
          <a:xfrm>
            <a:off x="1761175" y="384900"/>
            <a:ext cx="834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Журнал спостережень за розвитком рослин у мікрокосмі „Удобрюване поле”</a:t>
            </a:r>
            <a:endParaRPr b="1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Проби: І -_Контроль, ІІ - Норма NPK,  ІІІ - Надлишок NPK, IV – Орг. добриво</a:t>
            </a:r>
            <a:endParaRPr b="1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Дата початку </a:t>
            </a:r>
            <a:r>
              <a:rPr b="1" i="0" lang="uk-UA" sz="14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06.11.2024</a:t>
            </a:r>
            <a:r>
              <a:rPr b="1" i="0" lang="uk-UA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Дата закінчення </a:t>
            </a:r>
            <a:r>
              <a:rPr b="1" i="0" lang="uk-UA" sz="14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28.11. 2024</a:t>
            </a:r>
            <a:endParaRPr b="1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17"/>
          <p:cNvSpPr txBox="1"/>
          <p:nvPr/>
        </p:nvSpPr>
        <p:spPr>
          <a:xfrm>
            <a:off x="2402540" y="297322"/>
            <a:ext cx="841785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i="0" lang="uk-UA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Кількісне визначення нітрит-іонів з реактивом Грісса на ФЕК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7"/>
          <p:cNvPicPr preferRelativeResize="0"/>
          <p:nvPr/>
        </p:nvPicPr>
        <p:blipFill rotWithShape="1">
          <a:blip r:embed="rId3">
            <a:alphaModFix/>
          </a:blip>
          <a:srcRect b="0" l="0" r="30669" t="31179"/>
          <a:stretch/>
        </p:blipFill>
        <p:spPr>
          <a:xfrm>
            <a:off x="664750" y="1875688"/>
            <a:ext cx="2715825" cy="2985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"/>
          <p:cNvPicPr preferRelativeResize="0"/>
          <p:nvPr/>
        </p:nvPicPr>
        <p:blipFill rotWithShape="1">
          <a:blip r:embed="rId4">
            <a:alphaModFix/>
          </a:blip>
          <a:srcRect b="0" l="0" r="0" t="22750"/>
          <a:stretch/>
        </p:blipFill>
        <p:spPr>
          <a:xfrm>
            <a:off x="3550025" y="3183698"/>
            <a:ext cx="5260875" cy="27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7"/>
          <p:cNvSpPr txBox="1"/>
          <p:nvPr/>
        </p:nvSpPr>
        <p:spPr>
          <a:xfrm>
            <a:off x="8901953" y="5076658"/>
            <a:ext cx="3039035" cy="83099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2286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Вимірювання оптичної густини розчинів на ФЕК-1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17"/>
          <p:cNvSpPr txBox="1"/>
          <p:nvPr/>
        </p:nvSpPr>
        <p:spPr>
          <a:xfrm>
            <a:off x="423200" y="5058050"/>
            <a:ext cx="3035700" cy="708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uk-UA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Виготовлення калібрувальної шкали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9" name="Google Shape;279;p17"/>
          <p:cNvPicPr preferRelativeResize="0"/>
          <p:nvPr/>
        </p:nvPicPr>
        <p:blipFill rotWithShape="1">
          <a:blip r:embed="rId5">
            <a:alphaModFix/>
          </a:blip>
          <a:srcRect b="294" l="27823" r="12562" t="-296"/>
          <a:stretch/>
        </p:blipFill>
        <p:spPr>
          <a:xfrm rot="5400000">
            <a:off x="8846663" y="2084738"/>
            <a:ext cx="3149625" cy="2567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7"/>
          <p:cNvSpPr txBox="1"/>
          <p:nvPr/>
        </p:nvSpPr>
        <p:spPr>
          <a:xfrm>
            <a:off x="4434840" y="2194863"/>
            <a:ext cx="385876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uk-UA" sz="1600" u="none" cap="none" strike="noStrike">
                <a:solidFill>
                  <a:srgbClr val="58533E"/>
                </a:solidFill>
                <a:latin typeface="Arial"/>
                <a:ea typeface="Arial"/>
                <a:cs typeface="Arial"/>
                <a:sym typeface="Arial"/>
              </a:rPr>
              <a:t>Калібрувальний графік </a:t>
            </a:r>
            <a:endParaRPr b="1" i="1" sz="1600" u="none" cap="none" strike="noStrike">
              <a:solidFill>
                <a:srgbClr val="5853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uk-UA" sz="1600" u="none" cap="none" strike="noStrike">
                <a:solidFill>
                  <a:srgbClr val="58533E"/>
                </a:solidFill>
                <a:latin typeface="Arial"/>
                <a:ea typeface="Arial"/>
                <a:cs typeface="Arial"/>
                <a:sym typeface="Arial"/>
              </a:rPr>
              <a:t>для визначення концентрації NO3-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uk-UA" sz="1600" u="none" cap="none" strike="noStrike">
                <a:solidFill>
                  <a:srgbClr val="58533E"/>
                </a:solidFill>
                <a:latin typeface="Arial"/>
                <a:ea typeface="Arial"/>
                <a:cs typeface="Arial"/>
                <a:sym typeface="Arial"/>
              </a:rPr>
              <a:t>(12.2024)</a:t>
            </a:r>
            <a:endParaRPr b="1" i="1" sz="1600" u="none" cap="none" strike="noStrike">
              <a:solidFill>
                <a:srgbClr val="58533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33b7f6613e_0_34"/>
          <p:cNvSpPr txBox="1"/>
          <p:nvPr>
            <p:ph idx="12" type="sldNum"/>
          </p:nvPr>
        </p:nvSpPr>
        <p:spPr>
          <a:xfrm>
            <a:off x="531812" y="787782"/>
            <a:ext cx="779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graphicFrame>
        <p:nvGraphicFramePr>
          <p:cNvPr id="287" name="Google Shape;287;g333b7f6613e_0_34"/>
          <p:cNvGraphicFramePr/>
          <p:nvPr/>
        </p:nvGraphicFramePr>
        <p:xfrm>
          <a:off x="952500" y="1336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{F17C5BA0-5448-4273-9EB6-DD0E1A774D1B}</a:tableStyleId>
              </a:tblPr>
              <a:tblGrid>
                <a:gridCol w="2057400"/>
                <a:gridCol w="2057400"/>
                <a:gridCol w="2057400"/>
                <a:gridCol w="2057400"/>
                <a:gridCol w="2057400"/>
              </a:tblGrid>
              <a:tr h="577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Культура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I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II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III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IV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Пшениця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33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135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900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95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Огірок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50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285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1375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162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*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-102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+765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-40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**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-235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+1090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-123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* %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-75,5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+566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-29,6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uk-UA" sz="2400" u="none" cap="none" strike="noStrike"/>
                        <a:t>**%</a:t>
                      </a:r>
                      <a:endParaRPr b="1"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-82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+382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uk-UA" sz="2400" u="none" cap="none" strike="noStrike"/>
                        <a:t>-43</a:t>
                      </a:r>
                      <a:endParaRPr sz="2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D1DC"/>
                    </a:solidFill>
                  </a:tcPr>
                </a:tc>
              </a:tr>
            </a:tbl>
          </a:graphicData>
        </a:graphic>
      </p:graphicFrame>
      <p:sp>
        <p:nvSpPr>
          <p:cNvPr id="288" name="Google Shape;288;g333b7f6613e_0_34"/>
          <p:cNvSpPr txBox="1"/>
          <p:nvPr/>
        </p:nvSpPr>
        <p:spPr>
          <a:xfrm>
            <a:off x="3479700" y="413975"/>
            <a:ext cx="6703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uk-UA" sz="3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Результати дослідження</a:t>
            </a:r>
            <a:r>
              <a:rPr b="1" i="0" lang="uk-UA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333b7f6613e_0_34"/>
          <p:cNvSpPr txBox="1"/>
          <p:nvPr/>
        </p:nvSpPr>
        <p:spPr>
          <a:xfrm>
            <a:off x="952500" y="5205375"/>
            <a:ext cx="103710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uk-U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Примітка: *статистично значуща різниця позначена при порівнянні повторюваностей досліду пшениці при p˂ 0.005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uk-U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**статистично значуща різниця позначена при порівнянні повторюваностей досліду огірків при p˂ 0.005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b="0" i="0" lang="uk-UA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2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" name="Google Shape;295;p19"/>
          <p:cNvSpPr txBox="1"/>
          <p:nvPr/>
        </p:nvSpPr>
        <p:spPr>
          <a:xfrm>
            <a:off x="4612342" y="506571"/>
            <a:ext cx="296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i="0" lang="uk-UA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Висновки</a:t>
            </a:r>
            <a:r>
              <a:rPr b="1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6" name="Google Shape;296;p19"/>
          <p:cNvGrpSpPr/>
          <p:nvPr/>
        </p:nvGrpSpPr>
        <p:grpSpPr>
          <a:xfrm>
            <a:off x="1805605" y="1293286"/>
            <a:ext cx="8876552" cy="2750059"/>
            <a:chOff x="0" y="835"/>
            <a:chExt cx="8876552" cy="2750059"/>
          </a:xfrm>
        </p:grpSpPr>
        <p:sp>
          <p:nvSpPr>
            <p:cNvPr id="297" name="Google Shape;297;p19"/>
            <p:cNvSpPr/>
            <p:nvPr/>
          </p:nvSpPr>
          <p:spPr>
            <a:xfrm rot="5400000">
              <a:off x="-158009" y="158844"/>
              <a:ext cx="1053396" cy="737377"/>
            </a:xfrm>
            <a:prstGeom prst="chevron">
              <a:avLst>
                <a:gd fmla="val 50000" name="adj"/>
              </a:avLst>
            </a:prstGeom>
            <a:solidFill>
              <a:srgbClr val="A52F0D"/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9"/>
            <p:cNvSpPr txBox="1"/>
            <p:nvPr/>
          </p:nvSpPr>
          <p:spPr>
            <a:xfrm>
              <a:off x="1" y="369524"/>
              <a:ext cx="737377" cy="3160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uk-UA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9"/>
            <p:cNvSpPr/>
            <p:nvPr/>
          </p:nvSpPr>
          <p:spPr>
            <a:xfrm rot="5400000">
              <a:off x="4464611" y="-3726398"/>
              <a:ext cx="684707" cy="8139175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019"/>
              </a:schemeClr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9"/>
            <p:cNvSpPr txBox="1"/>
            <p:nvPr/>
          </p:nvSpPr>
          <p:spPr>
            <a:xfrm>
              <a:off x="737378" y="34261"/>
              <a:ext cx="8105700" cy="6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spcFirstLastPara="1" rIns="10150" wrap="square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uk-UA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Нітрогенвмісні мінеральні добрива позитивно впливають на ріст і розвиток рослин, але їх вміст має бути обґрунтованим, із чітким дотриманням норм внесення</a:t>
              </a:r>
              <a:r>
                <a:rPr b="0" i="0" lang="uk-UA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;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 rot="5400000">
              <a:off x="-158009" y="1007175"/>
              <a:ext cx="1053396" cy="737377"/>
            </a:xfrm>
            <a:prstGeom prst="chevron">
              <a:avLst>
                <a:gd fmla="val 50000" name="adj"/>
              </a:avLst>
            </a:prstGeom>
            <a:solidFill>
              <a:srgbClr val="A52F0D"/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9"/>
            <p:cNvSpPr txBox="1"/>
            <p:nvPr/>
          </p:nvSpPr>
          <p:spPr>
            <a:xfrm>
              <a:off x="1" y="1217855"/>
              <a:ext cx="737377" cy="3160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uk-UA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19"/>
            <p:cNvSpPr/>
            <p:nvPr/>
          </p:nvSpPr>
          <p:spPr>
            <a:xfrm rot="5400000">
              <a:off x="4464611" y="-2878067"/>
              <a:ext cx="684707" cy="8139175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019"/>
              </a:schemeClr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9"/>
            <p:cNvSpPr txBox="1"/>
            <p:nvPr/>
          </p:nvSpPr>
          <p:spPr>
            <a:xfrm>
              <a:off x="737378" y="882592"/>
              <a:ext cx="8105750" cy="6178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spcFirstLastPara="1" rIns="10150" wrap="square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uk-UA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Вживання сільськогосподарської продукції із перевищеним вмістом нітратів негативно впливає на організм людини і може викликати отруєння</a:t>
              </a:r>
              <a:r>
                <a:rPr b="0" i="0" lang="uk-UA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;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9"/>
            <p:cNvSpPr/>
            <p:nvPr/>
          </p:nvSpPr>
          <p:spPr>
            <a:xfrm rot="5400000">
              <a:off x="-158009" y="1855507"/>
              <a:ext cx="1053396" cy="737377"/>
            </a:xfrm>
            <a:prstGeom prst="chevron">
              <a:avLst>
                <a:gd fmla="val 50000" name="adj"/>
              </a:avLst>
            </a:prstGeom>
            <a:solidFill>
              <a:srgbClr val="A52F0D"/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9"/>
            <p:cNvSpPr txBox="1"/>
            <p:nvPr/>
          </p:nvSpPr>
          <p:spPr>
            <a:xfrm>
              <a:off x="1" y="2066187"/>
              <a:ext cx="737377" cy="3160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uk-UA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9"/>
            <p:cNvSpPr/>
            <p:nvPr/>
          </p:nvSpPr>
          <p:spPr>
            <a:xfrm rot="5400000">
              <a:off x="4455576" y="-2029736"/>
              <a:ext cx="684707" cy="8139175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019"/>
              </a:schemeClr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9"/>
            <p:cNvSpPr txBox="1"/>
            <p:nvPr/>
          </p:nvSpPr>
          <p:spPr>
            <a:xfrm>
              <a:off x="728343" y="1730923"/>
              <a:ext cx="8105750" cy="6178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spcFirstLastPara="1" rIns="10150" wrap="square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Char char="•"/>
              </a:pPr>
              <a:r>
                <a:rPr b="0" i="0" lang="uk-UA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Злакові культури лояльні до надлишку нітрогеновмісних мінеральних добрив, на відміну від овочевих</a:t>
              </a:r>
              <a:r>
                <a:rPr b="0" i="0" lang="uk-UA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;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9" name="Google Shape;309;p1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0" name="Google Shape;310;p19"/>
          <p:cNvGrpSpPr/>
          <p:nvPr/>
        </p:nvGrpSpPr>
        <p:grpSpPr>
          <a:xfrm>
            <a:off x="1813769" y="3831350"/>
            <a:ext cx="8860207" cy="2054624"/>
            <a:chOff x="-90" y="990"/>
            <a:chExt cx="8860207" cy="2054624"/>
          </a:xfrm>
        </p:grpSpPr>
        <p:sp>
          <p:nvSpPr>
            <p:cNvPr id="311" name="Google Shape;311;p19"/>
            <p:cNvSpPr/>
            <p:nvPr/>
          </p:nvSpPr>
          <p:spPr>
            <a:xfrm rot="5400000">
              <a:off x="-186609" y="187590"/>
              <a:ext cx="1128600" cy="755400"/>
            </a:xfrm>
            <a:prstGeom prst="chevron">
              <a:avLst>
                <a:gd fmla="val 50000" name="adj"/>
              </a:avLst>
            </a:prstGeom>
            <a:solidFill>
              <a:srgbClr val="A52F0D"/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9"/>
            <p:cNvSpPr txBox="1"/>
            <p:nvPr/>
          </p:nvSpPr>
          <p:spPr>
            <a:xfrm>
              <a:off x="0" y="396051"/>
              <a:ext cx="790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4600" spcFirstLastPara="1" rIns="14600" wrap="square" tIns="1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b="0" i="0" lang="uk-UA" sz="2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9"/>
            <p:cNvSpPr/>
            <p:nvPr/>
          </p:nvSpPr>
          <p:spPr>
            <a:xfrm rot="5400000">
              <a:off x="4440301" y="-3631241"/>
              <a:ext cx="733800" cy="80700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019"/>
              </a:schemeClr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9"/>
            <p:cNvSpPr txBox="1"/>
            <p:nvPr/>
          </p:nvSpPr>
          <p:spPr>
            <a:xfrm>
              <a:off x="772195" y="72674"/>
              <a:ext cx="8034300" cy="6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spcFirstLastPara="1" rIns="10150" wrap="square" tIns="10150">
              <a:noAutofit/>
            </a:bodyPr>
            <a:lstStyle/>
            <a:p>
              <a:pPr indent="-179999" lvl="1" marL="179999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Times New Roman"/>
                <a:buChar char="•"/>
              </a:pPr>
              <a:r>
                <a:rPr b="0" i="0" lang="uk-UA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Використання мінеральних добрив з чітким дотриманням норм та органічних тваринних відходів (екскретів) є найбільш ефективними для рослин і безпечним для людини;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9"/>
            <p:cNvSpPr/>
            <p:nvPr/>
          </p:nvSpPr>
          <p:spPr>
            <a:xfrm rot="5400000">
              <a:off x="-169290" y="1096214"/>
              <a:ext cx="1128600" cy="790200"/>
            </a:xfrm>
            <a:prstGeom prst="chevron">
              <a:avLst>
                <a:gd fmla="val 50000" name="adj"/>
              </a:avLst>
            </a:prstGeom>
            <a:solidFill>
              <a:srgbClr val="A52F0D"/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9"/>
            <p:cNvSpPr txBox="1"/>
            <p:nvPr/>
          </p:nvSpPr>
          <p:spPr>
            <a:xfrm>
              <a:off x="-8" y="1322065"/>
              <a:ext cx="755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4600" spcFirstLastPara="1" rIns="14600" wrap="square" tIns="1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b="0" i="0" lang="uk-UA" sz="2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9"/>
            <p:cNvSpPr/>
            <p:nvPr/>
          </p:nvSpPr>
          <p:spPr>
            <a:xfrm rot="5400000">
              <a:off x="4458217" y="-2741085"/>
              <a:ext cx="733800" cy="807000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019"/>
              </a:schemeClr>
            </a:solidFill>
            <a:ln cap="flat" cmpd="sng" w="25400">
              <a:solidFill>
                <a:srgbClr val="A52F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9"/>
            <p:cNvSpPr txBox="1"/>
            <p:nvPr/>
          </p:nvSpPr>
          <p:spPr>
            <a:xfrm>
              <a:off x="790111" y="962830"/>
              <a:ext cx="8034300" cy="6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spcFirstLastPara="1" rIns="10150" wrap="square" tIns="10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uk-UA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b="0" i="0" lang="uk-UA" sz="16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Зелена маса овочевих культур накопичує нітрати, що робить їх використання більш небезпечним</a:t>
              </a:r>
              <a:r>
                <a:rPr b="0" i="0" lang="uk-UA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9144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46e1569d19_0_0"/>
          <p:cNvSpPr txBox="1"/>
          <p:nvPr>
            <p:ph idx="12" type="sldNum"/>
          </p:nvPr>
        </p:nvSpPr>
        <p:spPr>
          <a:xfrm>
            <a:off x="531812" y="787782"/>
            <a:ext cx="779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325" name="Google Shape;325;g346e1569d19_0_0"/>
          <p:cNvSpPr txBox="1"/>
          <p:nvPr/>
        </p:nvSpPr>
        <p:spPr>
          <a:xfrm>
            <a:off x="1558800" y="1017825"/>
            <a:ext cx="9913800" cy="5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Господаренко Г. М. Агрохімія. – К. : ННЦ «ІАЕ», 2010. – 400 с.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М.М.Гладюк. Основи агрохімії. Хімія в сільському господарстві; К; Ірпінь; Перун,2003.-288с. (171-190).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Бердніков О. М. Баланс азоту, фосфору, калію К. : ДІА, 2010. – С. 48-54.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Господаренко Г.М.  Система застосування добрив : навч. посібник.- Київ: СІК ГРУП УКРАЇНА, 2015.- 330 с.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Гудзь В. П., А. П. Лісовал, В. О. Андрієнко, М. Ф. Рибак Землеробство з основами грунтознавства і агрохімії //Всеукраїнська ділова газета «Аграрний тиждень». – 2009. – № 3. – С. 10.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Балюк С.А., Лісовий М.В. Концепція агрохімічного забезпечення землеробства України на період до 2015 року</a:t>
            </a: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.- Харків: Вид. КП «Міськдрук», 2009. – 37 с. 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Дацько Л. В. Розрахунок балансу поживних речовин у землеробстві України. // Посібник хлібороба 2008р.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Греков В.О. Рекомендації з охорони і збереження родючості ґрунтів</a:t>
            </a: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- Київ, 2009. - 44 с.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Марчук І. У. Добрива та їх використання / І. У. Марчук, В. М. Макаренко, В. Є. Розстальний, А. В. Савчук. – К. : ТОВ «Юнівест Маркетинг», 2002.– 246 с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Довідник стандартів ЄС щодо регулювання органічного виробництва та маркування органічних продуктіів / Федерація органічного руху України.- Львів: АРС, 2015.- 129 с.: іл.- (Нормативне регулювання; книга 5)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М.М.Федоряк, Г.Г.Москалик  Основи екології // частина друга. Чернівці «Рута» 2008р.-151 (69-74).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667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Times New Roman"/>
              <a:buAutoNum type="arabicPeriod"/>
            </a:pPr>
            <a:r>
              <a:rPr lang="uk-UA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Орел С.М.  Оцінка екологічного ризику. Вплив на здоров'я людини : навч. посібник/ С.М.Орел, М.С.Мальований, Д.С.Орел.- Херсон: ОЛДІ-ПЛЮС, 2014.- 231с.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g346e1569d19_0_0"/>
          <p:cNvSpPr txBox="1"/>
          <p:nvPr/>
        </p:nvSpPr>
        <p:spPr>
          <a:xfrm>
            <a:off x="1558800" y="278925"/>
            <a:ext cx="9074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ВИКОРИСТАНА ЛІТЕРАТУРА</a:t>
            </a:r>
            <a:endParaRPr b="1"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46e1569d19_0_9"/>
          <p:cNvSpPr txBox="1"/>
          <p:nvPr>
            <p:ph idx="12" type="sldNum"/>
          </p:nvPr>
        </p:nvSpPr>
        <p:spPr>
          <a:xfrm>
            <a:off x="531812" y="787782"/>
            <a:ext cx="779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000"/>
              <a:buFont typeface="Century Gothic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333" name="Google Shape;333;g346e1569d19_0_9"/>
          <p:cNvSpPr txBox="1"/>
          <p:nvPr/>
        </p:nvSpPr>
        <p:spPr>
          <a:xfrm>
            <a:off x="1225950" y="1036250"/>
            <a:ext cx="101730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Костенко, Є. Є. Моніторинг нітратів і заходи щодо їх зменшення у рослинній продукції / Є. Є. Костенко, В. Д. Ганчук, О. М. Бутенко // Наукові праці Національного університету харчових технологій. - 2020. -Т. 26, № 3. - С. 243-252.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Циганенко О. І. Нітрати в харчових продуктах / О. І. Циганенко. – К. : Здоров'я, 1995. – 136с.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С.С. Руденко, С.С. Костишин, І.О. Ситнікова „Штучні системи в екології”: навчальний посібник для вищих навч. закладів. – Чернівці: Рута, 2006. – 200с.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Прокопенко, Ю. С., Нефьодов, О. О., &amp; Федько, Н. Ф. (2024). ЗАСТОСУВАННЯ СУЧАСНИХ МЕТОДІВ АНАЛІЗУ ДЛЯ ВИЗНАЧЕННЯ ЗАБРУДНЕНЬ ТА ІДЕНТИФІКАЦІЇ РОСЛИННОЇ СИРОВИНИ. </a:t>
            </a:r>
            <a:r>
              <a:rPr i="1"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Вісник Одеського національного університету. Хімія</a:t>
            </a:r>
            <a:r>
              <a:rPr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29</a:t>
            </a:r>
            <a:r>
              <a:rPr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(1(87), 21–32.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Карасюк І.М. та ін. Агрохімічний аналіз грунту, рослин і добрив на лабораторно-практичних заняттях з агрохімічної хімії</a:t>
            </a:r>
            <a:r>
              <a:rPr lang="uk-UA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Навч. посібник. /за ред. І. М. Карасюка, — К.: ЗАТ «НІЧЛАВА», 2001. - 192 с.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СанПіН 42-123-4619-88 – Допустимі рівні вмісту нітратів у продуктах рослинного походження та методи їх визначення.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ДСТУ ENV 12014-3:2003 Продукти харчові.  Визначення вмісту нітрату і(чи) нітриту. Частина 3. Спектрометричне визначення вмісту нітрату та нітриту в м'ясних продуктах після ферментативного відновлення нітрату до нітриту.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ДСТУ EN 12014-5:2007 (EN 12014-5:1997, IDT). Продукти харчові. Визначення вмісту нітратів і (або) нітритів.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ДСТУ 4948:2008 Фрукти, овочі та продукти їх перероблення. Методи визначення нітратів.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ДСТУ EN 12014-1-2002 (EN 12014-1:1997, IDT) Продукти харчові. Визначення вмісту нітрату і (чи) нітриту. Частина 1. Загальні положення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ДСТУ EN 12014-5:2007 (EN 12014-5:1997, IDT) Продукти харчові. Визначення вмісту нітратів і (або) нітритів. Частина 5. Ферментативний метод визначення вмісту нітратів в овочевих продуктах для дитячого харчування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1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○"/>
            </a:pPr>
            <a:r>
              <a:rPr lang="uk-UA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Смоляр B. I.. Сучасні проблеми харчової токсикології [Електронний ресурс] / Режим доступу:httр://www.medved.kiev.ua/ arhiv_mg/st_2000/00_3_13.htm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4" name="Google Shape;334;g346e1569d19_0_9"/>
          <p:cNvSpPr txBox="1"/>
          <p:nvPr/>
        </p:nvSpPr>
        <p:spPr>
          <a:xfrm>
            <a:off x="2672250" y="297350"/>
            <a:ext cx="6847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ВИКОРИСТАНА ЛІТЕРАТУРА</a:t>
            </a:r>
            <a:endParaRPr b="1"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Легкий дым">
  <a:themeElements>
    <a:clrScheme name="Легкий дым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</dc:creator>
</cp:coreProperties>
</file>