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81" r:id="rId7"/>
    <p:sldId id="282" r:id="rId8"/>
    <p:sldId id="274" r:id="rId9"/>
    <p:sldId id="275" r:id="rId10"/>
    <p:sldId id="276" r:id="rId11"/>
    <p:sldId id="277" r:id="rId12"/>
    <p:sldId id="279" r:id="rId13"/>
    <p:sldId id="280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 varScale="1">
        <p:scale>
          <a:sx n="107" d="100"/>
          <a:sy n="107" d="100"/>
        </p:scale>
        <p:origin x="-174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hyperlink" Target="mailto:kostrova2000m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13" y="-5002"/>
            <a:ext cx="915091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107"/>
            <a:ext cx="9144000" cy="898614"/>
          </a:xfrm>
        </p:spPr>
        <p:txBody>
          <a:bodyPr/>
          <a:lstStyle/>
          <a:p>
            <a:r>
              <a:rPr lang="ru-RU" dirty="0" err="1"/>
              <a:t>Історія</a:t>
            </a:r>
            <a:r>
              <a:rPr lang="ru-RU" dirty="0"/>
              <a:t> </a:t>
            </a:r>
            <a:r>
              <a:rPr lang="ru-RU" dirty="0" err="1"/>
              <a:t>рідного</a:t>
            </a:r>
            <a:r>
              <a:rPr lang="ru-RU" dirty="0"/>
              <a:t> </a:t>
            </a:r>
            <a:r>
              <a:rPr lang="ru-RU" dirty="0" err="1"/>
              <a:t>міста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9592" y="980728"/>
            <a:ext cx="6400800" cy="1752600"/>
          </a:xfrm>
        </p:spPr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Складання маршруту за історичними пам’ятками та подіями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" y="2820032"/>
            <a:ext cx="9142041" cy="404998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52270">
            <a:off x="-122705" y="2630645"/>
            <a:ext cx="9382493" cy="4367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tx1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6913" y="3168210"/>
            <a:ext cx="47949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Дані:</a:t>
            </a:r>
          </a:p>
          <a:p>
            <a:r>
              <a:rPr lang="uk-UA" dirty="0" smtClean="0">
                <a:solidFill>
                  <a:schemeClr val="bg1"/>
                </a:solidFill>
              </a:rPr>
              <a:t>Учень 9 класу </a:t>
            </a:r>
            <a:r>
              <a:rPr lang="uk-UA" dirty="0" err="1" smtClean="0">
                <a:solidFill>
                  <a:schemeClr val="bg1"/>
                </a:solidFill>
              </a:rPr>
              <a:t>Костров</a:t>
            </a:r>
            <a:r>
              <a:rPr lang="uk-UA" dirty="0" smtClean="0">
                <a:solidFill>
                  <a:schemeClr val="bg1"/>
                </a:solidFill>
              </a:rPr>
              <a:t>  Мстислав Мар’янович</a:t>
            </a:r>
          </a:p>
          <a:p>
            <a:r>
              <a:rPr lang="uk-UA" dirty="0" smtClean="0">
                <a:solidFill>
                  <a:schemeClr val="bg1"/>
                </a:solidFill>
              </a:rPr>
              <a:t>ЕП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dirty="0" smtClean="0">
                <a:solidFill>
                  <a:schemeClr val="bg1"/>
                </a:solidFill>
                <a:hlinkClick r:id="rId4"/>
              </a:rPr>
              <a:t>kostrova2000m@gmail.com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uk-UA" dirty="0" smtClean="0">
                <a:solidFill>
                  <a:schemeClr val="bg1"/>
                </a:solidFill>
              </a:rPr>
              <a:t>Керівник </a:t>
            </a:r>
            <a:r>
              <a:rPr lang="uk-UA" dirty="0" err="1" smtClean="0">
                <a:solidFill>
                  <a:schemeClr val="bg1"/>
                </a:solidFill>
              </a:rPr>
              <a:t>Калмикова</a:t>
            </a:r>
            <a:r>
              <a:rPr lang="uk-UA" dirty="0" smtClean="0">
                <a:solidFill>
                  <a:schemeClr val="bg1"/>
                </a:solidFill>
              </a:rPr>
              <a:t> </a:t>
            </a:r>
            <a:r>
              <a:rPr lang="uk-UA" dirty="0">
                <a:solidFill>
                  <a:schemeClr val="bg1"/>
                </a:solidFill>
              </a:rPr>
              <a:t>Вікторія </a:t>
            </a:r>
            <a:r>
              <a:rPr lang="uk-UA" dirty="0" smtClean="0">
                <a:solidFill>
                  <a:schemeClr val="bg1"/>
                </a:solidFill>
              </a:rPr>
              <a:t>Василівна</a:t>
            </a:r>
          </a:p>
          <a:p>
            <a:r>
              <a:rPr lang="uk-UA" dirty="0" smtClean="0">
                <a:solidFill>
                  <a:schemeClr val="bg1"/>
                </a:solidFill>
              </a:rPr>
              <a:t>ЕП</a:t>
            </a:r>
            <a:r>
              <a:rPr lang="en-US" dirty="0">
                <a:solidFill>
                  <a:schemeClr val="bg1"/>
                </a:solidFill>
              </a:rPr>
              <a:t>: kalmykova1951vita@gmail.com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42" y="5448163"/>
            <a:ext cx="6225059" cy="13462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86499" y="6166143"/>
            <a:ext cx="53640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Автор проекту</a:t>
            </a:r>
            <a:r>
              <a:rPr lang="en-US" dirty="0" smtClean="0"/>
              <a:t>:</a:t>
            </a:r>
            <a:r>
              <a:rPr lang="uk-UA" dirty="0" smtClean="0"/>
              <a:t> </a:t>
            </a:r>
            <a:r>
              <a:rPr lang="uk-UA" dirty="0" err="1"/>
              <a:t>Костров</a:t>
            </a:r>
            <a:r>
              <a:rPr lang="uk-UA" dirty="0"/>
              <a:t>  Мстислав Мар’янович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99821" y="5517232"/>
            <a:ext cx="62023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Скорочена назва закладу освіти</a:t>
            </a:r>
            <a:r>
              <a:rPr lang="en-US" dirty="0" smtClean="0"/>
              <a:t>:</a:t>
            </a:r>
            <a:r>
              <a:rPr lang="uk-UA" dirty="0" smtClean="0"/>
              <a:t> </a:t>
            </a:r>
            <a:r>
              <a:rPr lang="uk-UA" dirty="0" err="1" smtClean="0"/>
              <a:t>Попаснянський</a:t>
            </a:r>
            <a:r>
              <a:rPr lang="uk-UA" dirty="0" smtClean="0"/>
              <a:t> ліцей №25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2736" cy="105273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59" y="5824441"/>
            <a:ext cx="1052736" cy="105273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91264" y="5824440"/>
            <a:ext cx="1052736" cy="10527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91263" y="0"/>
            <a:ext cx="1052736" cy="10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2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027" y="1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+mn-lt"/>
              </a:rPr>
              <a:t>Назва територіального відділення МАНУ</a:t>
            </a:r>
            <a:r>
              <a:rPr lang="en-US" sz="3200" dirty="0" smtClean="0">
                <a:latin typeface="+mn-lt"/>
              </a:rPr>
              <a:t>: </a:t>
            </a:r>
            <a:r>
              <a:rPr lang="ru-RU" sz="3200" dirty="0" err="1"/>
              <a:t>Луганське</a:t>
            </a:r>
            <a:r>
              <a:rPr lang="ru-RU" sz="3200" dirty="0"/>
              <a:t> </a:t>
            </a:r>
            <a:r>
              <a:rPr lang="ru-RU" sz="3200" dirty="0" err="1"/>
              <a:t>територіальне</a:t>
            </a:r>
            <a:r>
              <a:rPr lang="ru-RU" sz="3200" dirty="0"/>
              <a:t> </a:t>
            </a:r>
            <a:r>
              <a:rPr lang="ru-RU" sz="3200" dirty="0" err="1"/>
              <a:t>відділення</a:t>
            </a:r>
            <a:r>
              <a:rPr lang="ru-RU" sz="3200" dirty="0"/>
              <a:t> МАНУ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761" y="1338222"/>
            <a:ext cx="6923112" cy="5326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dirty="0" smtClean="0"/>
              <a:t>Назва </a:t>
            </a:r>
            <a:r>
              <a:rPr lang="uk-UA" dirty="0" err="1" smtClean="0"/>
              <a:t>населенаго</a:t>
            </a:r>
            <a:r>
              <a:rPr lang="uk-UA" dirty="0" smtClean="0"/>
              <a:t> </a:t>
            </a:r>
            <a:r>
              <a:rPr lang="uk-UA" sz="3500" dirty="0" smtClean="0"/>
              <a:t>пункту</a:t>
            </a:r>
            <a:r>
              <a:rPr lang="uk-UA" dirty="0" smtClean="0"/>
              <a:t> </a:t>
            </a:r>
            <a:r>
              <a:rPr lang="en-US" dirty="0" smtClean="0"/>
              <a:t>:</a:t>
            </a:r>
            <a:r>
              <a:rPr lang="uk-UA" dirty="0" smtClean="0"/>
              <a:t> м</a:t>
            </a:r>
            <a:r>
              <a:rPr lang="en-US" dirty="0" smtClean="0"/>
              <a:t>.П</a:t>
            </a:r>
            <a:r>
              <a:rPr lang="uk-UA" dirty="0" err="1" smtClean="0"/>
              <a:t>опасна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6367" y="1869652"/>
            <a:ext cx="91370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Прізвище</a:t>
            </a:r>
            <a:r>
              <a:rPr lang="ru-RU" sz="3200" dirty="0"/>
              <a:t>, ім’я, по батькові, посада </a:t>
            </a:r>
            <a:r>
              <a:rPr lang="ru-RU" sz="3200" dirty="0" err="1"/>
              <a:t>керівника</a:t>
            </a:r>
            <a:r>
              <a:rPr lang="ru-RU" sz="3200" dirty="0"/>
              <a:t> </a:t>
            </a:r>
            <a:r>
              <a:rPr lang="ru-RU" sz="3200" dirty="0" err="1" smtClean="0"/>
              <a:t>проєкту</a:t>
            </a:r>
            <a:r>
              <a:rPr lang="en-US" sz="3200" dirty="0" smtClean="0"/>
              <a:t>: </a:t>
            </a:r>
            <a:r>
              <a:rPr lang="uk-UA" sz="3200" dirty="0"/>
              <a:t>Калмикова Вікторія </a:t>
            </a:r>
            <a:r>
              <a:rPr lang="uk-UA" sz="3200" dirty="0" smtClean="0"/>
              <a:t>Василівна вчитель історії та правознавства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2736" cy="10527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163272" y="5877272"/>
            <a:ext cx="980728" cy="9807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0" y="5805264"/>
            <a:ext cx="1052736" cy="10527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28383" y="0"/>
            <a:ext cx="1115615" cy="11156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88" y="3429001"/>
            <a:ext cx="5852679" cy="316835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299714" y="6616247"/>
            <a:ext cx="455720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smtClean="0"/>
              <a:t>www.facebook.com/share/1BaQguzgcf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427638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28" y="0"/>
            <a:ext cx="9144000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5536" y="980728"/>
            <a:ext cx="8424936" cy="25202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/>
              <a:t>Мета </a:t>
            </a:r>
            <a:r>
              <a:rPr lang="ru-RU" dirty="0" err="1"/>
              <a:t>проєкту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367" y="924742"/>
            <a:ext cx="8229600" cy="2736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Ознайомити</a:t>
            </a:r>
            <a:r>
              <a:rPr lang="ru-RU" dirty="0" smtClean="0"/>
              <a:t> </a:t>
            </a:r>
            <a:r>
              <a:rPr lang="ru-RU" dirty="0"/>
              <a:t>з </a:t>
            </a:r>
            <a:r>
              <a:rPr lang="ru-RU" dirty="0" err="1"/>
              <a:t>історією</a:t>
            </a:r>
            <a:r>
              <a:rPr lang="ru-RU" dirty="0"/>
              <a:t> та культурною </a:t>
            </a:r>
            <a:r>
              <a:rPr lang="ru-RU" dirty="0" err="1" smtClean="0"/>
              <a:t>спадщиною</a:t>
            </a:r>
            <a:r>
              <a:rPr lang="ru-RU" dirty="0" smtClean="0"/>
              <a:t> </a:t>
            </a:r>
            <a:r>
              <a:rPr lang="ru-RU" dirty="0" err="1"/>
              <a:t>Попасної</a:t>
            </a:r>
            <a:r>
              <a:rPr lang="ru-RU" dirty="0"/>
              <a:t>, </a:t>
            </a:r>
            <a:r>
              <a:rPr lang="ru-RU" dirty="0" err="1"/>
              <a:t>висвітлити</a:t>
            </a:r>
            <a:r>
              <a:rPr lang="ru-RU" dirty="0"/>
              <a:t> </a:t>
            </a:r>
            <a:r>
              <a:rPr lang="ru-RU" dirty="0" err="1"/>
              <a:t>археологічні</a:t>
            </a:r>
            <a:r>
              <a:rPr lang="ru-RU" dirty="0"/>
              <a:t> </a:t>
            </a:r>
            <a:r>
              <a:rPr lang="ru-RU" dirty="0" err="1"/>
              <a:t>пам'ятки</a:t>
            </a:r>
            <a:r>
              <a:rPr lang="ru-RU" dirty="0"/>
              <a:t>, </a:t>
            </a:r>
            <a:r>
              <a:rPr lang="ru-RU" dirty="0" err="1"/>
              <a:t>важливі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 та </a:t>
            </a:r>
            <a:r>
              <a:rPr lang="ru-RU" dirty="0" err="1"/>
              <a:t>сучасне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заохотити</a:t>
            </a:r>
            <a:r>
              <a:rPr lang="ru-RU" dirty="0"/>
              <a:t> до </a:t>
            </a:r>
            <a:r>
              <a:rPr lang="ru-RU" dirty="0" err="1"/>
              <a:t>вивчення</a:t>
            </a:r>
            <a:r>
              <a:rPr lang="ru-RU" dirty="0"/>
              <a:t> та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історичної</a:t>
            </a:r>
            <a:r>
              <a:rPr lang="ru-RU" dirty="0"/>
              <a:t> </a:t>
            </a:r>
            <a:r>
              <a:rPr lang="ru-RU" dirty="0" err="1"/>
              <a:t>спадщини</a:t>
            </a:r>
            <a:r>
              <a:rPr lang="ru-RU" dirty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2736" cy="10527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91264" y="0"/>
            <a:ext cx="1052736" cy="10527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0" y="5805265"/>
            <a:ext cx="1052736" cy="10527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91264" y="5805264"/>
            <a:ext cx="1052736" cy="10527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645024"/>
            <a:ext cx="4608512" cy="30395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43076" y="6642623"/>
            <a:ext cx="806489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https://tribun.com.ua/uk/104574-do-dnja-mista-istorija-ta-spogadi-popasnoi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40863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err="1"/>
              <a:t>Історія</a:t>
            </a:r>
            <a:r>
              <a:rPr lang="ru-RU" dirty="0"/>
              <a:t> </a:t>
            </a:r>
            <a:r>
              <a:rPr lang="ru-RU" dirty="0" err="1"/>
              <a:t>Попасної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51820" y="-1540296"/>
            <a:ext cx="2952328" cy="806489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30529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Попасна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заснована в </a:t>
            </a:r>
            <a:r>
              <a:rPr lang="ru-RU" dirty="0" err="1"/>
              <a:t>середині</a:t>
            </a:r>
            <a:r>
              <a:rPr lang="ru-RU" dirty="0"/>
              <a:t> </a:t>
            </a:r>
            <a:r>
              <a:rPr lang="en-US" dirty="0"/>
              <a:t>XVII </a:t>
            </a:r>
            <a:r>
              <a:rPr lang="ru-RU" dirty="0" err="1"/>
              <a:t>століття</a:t>
            </a:r>
            <a:r>
              <a:rPr lang="ru-RU" dirty="0"/>
              <a:t> як </a:t>
            </a:r>
            <a:r>
              <a:rPr lang="ru-RU" dirty="0" err="1"/>
              <a:t>мале</a:t>
            </a:r>
            <a:r>
              <a:rPr lang="ru-RU" dirty="0"/>
              <a:t> </a:t>
            </a:r>
            <a:r>
              <a:rPr lang="ru-RU" dirty="0" err="1"/>
              <a:t>торгове</a:t>
            </a:r>
            <a:r>
              <a:rPr lang="ru-RU" dirty="0"/>
              <a:t> </a:t>
            </a:r>
            <a:r>
              <a:rPr lang="ru-RU" dirty="0" err="1"/>
              <a:t>поселення</a:t>
            </a:r>
            <a:r>
              <a:rPr lang="ru-RU" dirty="0"/>
              <a:t>.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зручному</a:t>
            </a:r>
            <a:r>
              <a:rPr lang="ru-RU" dirty="0"/>
              <a:t> </a:t>
            </a:r>
            <a:r>
              <a:rPr lang="ru-RU" dirty="0" err="1"/>
              <a:t>географічному</a:t>
            </a:r>
            <a:r>
              <a:rPr lang="ru-RU" dirty="0"/>
              <a:t> </a:t>
            </a:r>
            <a:r>
              <a:rPr lang="ru-RU" dirty="0" err="1"/>
              <a:t>розташуванню</a:t>
            </a:r>
            <a:r>
              <a:rPr lang="ru-RU" dirty="0"/>
              <a:t> на торговому шляху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Харковом</a:t>
            </a:r>
            <a:r>
              <a:rPr lang="ru-RU" dirty="0"/>
              <a:t> та </a:t>
            </a:r>
            <a:r>
              <a:rPr lang="ru-RU" dirty="0" err="1"/>
              <a:t>Донбасом</a:t>
            </a:r>
            <a:r>
              <a:rPr lang="ru-RU" dirty="0"/>
              <a:t>, </a:t>
            </a:r>
            <a:r>
              <a:rPr lang="ru-RU" dirty="0" err="1"/>
              <a:t>місто</a:t>
            </a:r>
            <a:r>
              <a:rPr lang="ru-RU" dirty="0"/>
              <a:t> </a:t>
            </a:r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розвивалося</a:t>
            </a:r>
            <a:r>
              <a:rPr lang="ru-RU" dirty="0"/>
              <a:t>. У </a:t>
            </a:r>
            <a:r>
              <a:rPr lang="en-US" dirty="0"/>
              <a:t>XIX </a:t>
            </a:r>
            <a:r>
              <a:rPr lang="ru-RU" dirty="0" err="1"/>
              <a:t>столітті</a:t>
            </a:r>
            <a:r>
              <a:rPr lang="ru-RU" dirty="0"/>
              <a:t> через </a:t>
            </a:r>
            <a:r>
              <a:rPr lang="ru-RU" dirty="0" err="1"/>
              <a:t>місто</a:t>
            </a:r>
            <a:r>
              <a:rPr lang="ru-RU" dirty="0"/>
              <a:t> </a:t>
            </a:r>
            <a:r>
              <a:rPr lang="ru-RU" dirty="0" err="1"/>
              <a:t>пройшла</a:t>
            </a:r>
            <a:r>
              <a:rPr lang="ru-RU" dirty="0"/>
              <a:t> </a:t>
            </a:r>
            <a:r>
              <a:rPr lang="ru-RU" dirty="0" err="1"/>
              <a:t>залізниця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зробило</a:t>
            </a:r>
            <a:r>
              <a:rPr lang="ru-RU" dirty="0"/>
              <a:t> </a:t>
            </a:r>
            <a:r>
              <a:rPr lang="ru-RU" dirty="0" err="1"/>
              <a:t>Попасну</a:t>
            </a: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транспортним</a:t>
            </a:r>
            <a:r>
              <a:rPr lang="ru-RU" dirty="0"/>
              <a:t> </a:t>
            </a:r>
            <a:r>
              <a:rPr lang="ru-RU" dirty="0" err="1"/>
              <a:t>вузлом</a:t>
            </a:r>
            <a:r>
              <a:rPr lang="ru-RU" dirty="0"/>
              <a:t>. </a:t>
            </a:r>
            <a:r>
              <a:rPr lang="ru-RU" dirty="0" err="1"/>
              <a:t>Місто</a:t>
            </a:r>
            <a:r>
              <a:rPr lang="ru-RU" dirty="0"/>
              <a:t> пережило </a:t>
            </a:r>
            <a:r>
              <a:rPr lang="ru-RU" dirty="0" err="1"/>
              <a:t>численні</a:t>
            </a:r>
            <a:r>
              <a:rPr lang="ru-RU" dirty="0"/>
              <a:t> </a:t>
            </a:r>
            <a:r>
              <a:rPr lang="ru-RU" dirty="0" err="1"/>
              <a:t>історичні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, </a:t>
            </a:r>
            <a:r>
              <a:rPr lang="ru-RU" dirty="0" err="1"/>
              <a:t>такі</a:t>
            </a:r>
            <a:r>
              <a:rPr lang="ru-RU" dirty="0"/>
              <a:t> як </a:t>
            </a:r>
            <a:r>
              <a:rPr lang="ru-RU" dirty="0" err="1"/>
              <a:t>часті</a:t>
            </a:r>
            <a:r>
              <a:rPr lang="ru-RU" dirty="0"/>
              <a:t> </a:t>
            </a:r>
            <a:r>
              <a:rPr lang="ru-RU" dirty="0" err="1"/>
              <a:t>повстання</a:t>
            </a:r>
            <a:r>
              <a:rPr lang="ru-RU" dirty="0"/>
              <a:t>, </a:t>
            </a:r>
            <a:r>
              <a:rPr lang="ru-RU" dirty="0" err="1"/>
              <a:t>бойові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в роки </a:t>
            </a:r>
            <a:r>
              <a:rPr lang="ru-RU" dirty="0" err="1"/>
              <a:t>Громадянської</a:t>
            </a:r>
            <a:r>
              <a:rPr lang="ru-RU" dirty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 на </a:t>
            </a:r>
            <a:r>
              <a:rPr lang="ru-RU" dirty="0" err="1" smtClean="0"/>
              <a:t>території</a:t>
            </a:r>
            <a:r>
              <a:rPr lang="ru-RU" dirty="0" smtClean="0"/>
              <a:t> </a:t>
            </a:r>
            <a:r>
              <a:rPr lang="ru-RU" dirty="0" err="1" smtClean="0"/>
              <a:t>Російської</a:t>
            </a:r>
            <a:r>
              <a:rPr lang="ru-RU" dirty="0" smtClean="0"/>
              <a:t> </a:t>
            </a:r>
            <a:r>
              <a:rPr lang="ru-RU" dirty="0" err="1" smtClean="0"/>
              <a:t>Імперії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кризи</a:t>
            </a:r>
            <a:r>
              <a:rPr lang="ru-RU" dirty="0"/>
              <a:t>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12750"/>
            <a:ext cx="3628997" cy="22681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3301">
            <a:off x="3730680" y="4702160"/>
            <a:ext cx="1089305" cy="10893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95" y="3905152"/>
            <a:ext cx="4024565" cy="26833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81536" y="6588471"/>
            <a:ext cx="64624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https://tribun.com.ua/uk/104574-do-dnja-mista-istorija-ta-spogadi-popasnoi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82297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51520" y="692696"/>
            <a:ext cx="8136904" cy="1008111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ru-RU" dirty="0" err="1"/>
              <a:t>Музейні</a:t>
            </a:r>
            <a:r>
              <a:rPr lang="ru-RU" dirty="0"/>
              <a:t> </a:t>
            </a:r>
            <a:r>
              <a:rPr lang="ru-RU" dirty="0" err="1"/>
              <a:t>експонати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07116"/>
            <a:ext cx="8229600" cy="1080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err="1"/>
              <a:t>Краєзнавчий</a:t>
            </a:r>
            <a:r>
              <a:rPr lang="ru-RU" sz="2200" dirty="0"/>
              <a:t> музей </a:t>
            </a:r>
            <a:r>
              <a:rPr lang="ru-RU" sz="2200" dirty="0" err="1"/>
              <a:t>Попасної</a:t>
            </a:r>
            <a:r>
              <a:rPr lang="ru-RU" sz="2200" dirty="0"/>
              <a:t> </a:t>
            </a:r>
            <a:r>
              <a:rPr lang="ru-RU" sz="2200" dirty="0" err="1" smtClean="0"/>
              <a:t>мав</a:t>
            </a:r>
            <a:r>
              <a:rPr lang="ru-RU" sz="2200" dirty="0" smtClean="0"/>
              <a:t> </a:t>
            </a:r>
            <a:r>
              <a:rPr lang="ru-RU" sz="2200" dirty="0" err="1"/>
              <a:t>унікальні</a:t>
            </a:r>
            <a:r>
              <a:rPr lang="ru-RU" sz="2200" dirty="0"/>
              <a:t> </a:t>
            </a:r>
            <a:r>
              <a:rPr lang="ru-RU" sz="2200" dirty="0" err="1"/>
              <a:t>експонати</a:t>
            </a:r>
            <a:r>
              <a:rPr lang="ru-RU" sz="2200" dirty="0"/>
              <a:t>, </a:t>
            </a:r>
            <a:r>
              <a:rPr lang="ru-RU" sz="2200" dirty="0" err="1"/>
              <a:t>що</a:t>
            </a:r>
            <a:r>
              <a:rPr lang="ru-RU" sz="2200" dirty="0"/>
              <a:t> </a:t>
            </a:r>
            <a:r>
              <a:rPr lang="ru-RU" sz="2200" dirty="0" err="1" smtClean="0"/>
              <a:t>демонстрували</a:t>
            </a:r>
            <a:r>
              <a:rPr lang="ru-RU" sz="2200" dirty="0" smtClean="0"/>
              <a:t> </a:t>
            </a:r>
            <a:r>
              <a:rPr lang="ru-RU" sz="2200" dirty="0" err="1"/>
              <a:t>історичний</a:t>
            </a:r>
            <a:r>
              <a:rPr lang="ru-RU" sz="2200" dirty="0"/>
              <a:t> </a:t>
            </a:r>
            <a:r>
              <a:rPr lang="ru-RU" sz="2200" dirty="0" err="1"/>
              <a:t>розвиток</a:t>
            </a:r>
            <a:r>
              <a:rPr lang="ru-RU" sz="2200" dirty="0"/>
              <a:t> </a:t>
            </a:r>
            <a:r>
              <a:rPr lang="ru-RU" sz="2200" dirty="0" err="1"/>
              <a:t>міста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давніх</a:t>
            </a:r>
            <a:r>
              <a:rPr lang="ru-RU" sz="2200" dirty="0"/>
              <a:t> </a:t>
            </a:r>
            <a:r>
              <a:rPr lang="ru-RU" sz="2200" dirty="0" err="1" smtClean="0"/>
              <a:t>часів</a:t>
            </a:r>
            <a:r>
              <a:rPr lang="ru-RU" sz="2200" dirty="0"/>
              <a:t> </a:t>
            </a:r>
            <a:r>
              <a:rPr lang="ru-RU" sz="2200" dirty="0" smtClean="0"/>
              <a:t>до 2022 року </a:t>
            </a:r>
            <a:r>
              <a:rPr lang="en-US" sz="2200" dirty="0" smtClean="0"/>
              <a:t>,</a:t>
            </a:r>
            <a:r>
              <a:rPr lang="uk-UA" sz="2200" dirty="0" smtClean="0"/>
              <a:t> бо нажаль російські окупанти знищили цей музей.</a:t>
            </a:r>
            <a:endParaRPr lang="ru-RU" sz="2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638" y="1700807"/>
            <a:ext cx="5436096" cy="24618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62655"/>
            <a:ext cx="5312124" cy="25841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84168" y="6583168"/>
            <a:ext cx="32300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https://travelbox.in.ua/popasnaya-museum/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606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593" cy="6858000"/>
          </a:xfrm>
        </p:spPr>
      </p:pic>
      <p:sp>
        <p:nvSpPr>
          <p:cNvPr id="8" name="Прямоугольник с одним вырезанным углом 7"/>
          <p:cNvSpPr/>
          <p:nvPr/>
        </p:nvSpPr>
        <p:spPr>
          <a:xfrm>
            <a:off x="138594" y="908720"/>
            <a:ext cx="8177822" cy="1682318"/>
          </a:xfrm>
          <a:prstGeom prst="snip1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031" y="-243408"/>
            <a:ext cx="8229600" cy="1143000"/>
          </a:xfrm>
        </p:spPr>
        <p:txBody>
          <a:bodyPr/>
          <a:lstStyle/>
          <a:p>
            <a:r>
              <a:rPr lang="ru-RU" dirty="0"/>
              <a:t>Семен </a:t>
            </a:r>
            <a:r>
              <a:rPr lang="ru-RU" dirty="0" err="1"/>
              <a:t>Йоффе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8594" y="836712"/>
            <a:ext cx="84476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Він</a:t>
            </a:r>
            <a:r>
              <a:rPr lang="ru-RU" dirty="0" smtClean="0"/>
              <a:t> з </a:t>
            </a:r>
            <a:r>
              <a:rPr lang="ru-RU" dirty="0" err="1" smtClean="0"/>
              <a:t>міста</a:t>
            </a:r>
            <a:r>
              <a:rPr lang="ru-RU" dirty="0" smtClean="0"/>
              <a:t> </a:t>
            </a:r>
            <a:r>
              <a:rPr lang="ru-RU" dirty="0" err="1"/>
              <a:t>Попасна</a:t>
            </a:r>
            <a:r>
              <a:rPr lang="ru-RU" dirty="0"/>
              <a:t> </a:t>
            </a:r>
            <a:r>
              <a:rPr lang="ru-RU" dirty="0" err="1"/>
              <a:t>Луганської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засновник</a:t>
            </a:r>
            <a:r>
              <a:rPr lang="ru-RU" dirty="0"/>
              <a:t> </a:t>
            </a:r>
            <a:r>
              <a:rPr lang="ru-RU" dirty="0" err="1"/>
              <a:t>Попаснянського</a:t>
            </a:r>
            <a:r>
              <a:rPr lang="ru-RU" dirty="0"/>
              <a:t> </a:t>
            </a:r>
            <a:r>
              <a:rPr lang="ru-RU" dirty="0" err="1"/>
              <a:t>краєзнавчого</a:t>
            </a:r>
            <a:r>
              <a:rPr lang="ru-RU" dirty="0"/>
              <a:t> музею, </a:t>
            </a:r>
            <a:r>
              <a:rPr lang="ru-RU" dirty="0" err="1"/>
              <a:t>який</a:t>
            </a:r>
            <a:r>
              <a:rPr lang="ru-RU" dirty="0"/>
              <a:t> носить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ім’я</a:t>
            </a:r>
            <a:r>
              <a:rPr lang="ru-RU" dirty="0"/>
              <a:t>. З 1953 року </a:t>
            </a:r>
            <a:r>
              <a:rPr lang="ru-RU" dirty="0" err="1"/>
              <a:t>він</a:t>
            </a:r>
            <a:r>
              <a:rPr lang="ru-RU" dirty="0"/>
              <a:t> почав </a:t>
            </a:r>
            <a:r>
              <a:rPr lang="ru-RU" dirty="0" err="1"/>
              <a:t>збирати</a:t>
            </a:r>
            <a:r>
              <a:rPr lang="ru-RU" dirty="0"/>
              <a:t> </a:t>
            </a:r>
            <a:r>
              <a:rPr lang="ru-RU" dirty="0" err="1"/>
              <a:t>експонати</a:t>
            </a:r>
            <a:r>
              <a:rPr lang="ru-RU" dirty="0"/>
              <a:t> для </a:t>
            </a:r>
            <a:r>
              <a:rPr lang="ru-RU" dirty="0" err="1"/>
              <a:t>майбутнього</a:t>
            </a:r>
            <a:r>
              <a:rPr lang="ru-RU" dirty="0"/>
              <a:t> музею,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офіційно</a:t>
            </a:r>
            <a:r>
              <a:rPr lang="ru-RU" dirty="0"/>
              <a:t> </a:t>
            </a:r>
            <a:r>
              <a:rPr lang="ru-RU" dirty="0" err="1"/>
              <a:t>відкрився</a:t>
            </a:r>
            <a:r>
              <a:rPr lang="ru-RU" dirty="0"/>
              <a:t> у 1967 </a:t>
            </a:r>
            <a:r>
              <a:rPr lang="ru-RU" dirty="0" err="1"/>
              <a:t>році</a:t>
            </a:r>
            <a:r>
              <a:rPr lang="ru-RU" dirty="0"/>
              <a:t>. </a:t>
            </a:r>
            <a:r>
              <a:rPr lang="ru-RU" dirty="0" err="1"/>
              <a:t>Спочатку</a:t>
            </a:r>
            <a:r>
              <a:rPr lang="ru-RU" dirty="0"/>
              <a:t> музей </a:t>
            </a:r>
            <a:r>
              <a:rPr lang="ru-RU" dirty="0" err="1"/>
              <a:t>розташовувався</a:t>
            </a:r>
            <a:r>
              <a:rPr lang="ru-RU" dirty="0"/>
              <a:t> в </a:t>
            </a:r>
            <a:r>
              <a:rPr lang="ru-RU" dirty="0" err="1"/>
              <a:t>школі</a:t>
            </a:r>
            <a:r>
              <a:rPr lang="ru-RU" dirty="0"/>
              <a:t> №25, а </a:t>
            </a:r>
            <a:r>
              <a:rPr lang="ru-RU" dirty="0" err="1"/>
              <a:t>згодом</a:t>
            </a:r>
            <a:r>
              <a:rPr lang="ru-RU" dirty="0"/>
              <a:t> </a:t>
            </a:r>
            <a:r>
              <a:rPr lang="ru-RU" dirty="0" err="1"/>
              <a:t>переїхав</a:t>
            </a:r>
            <a:r>
              <a:rPr lang="ru-RU" dirty="0"/>
              <a:t> до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просторої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на </a:t>
            </a:r>
            <a:r>
              <a:rPr lang="ru-RU" dirty="0" err="1"/>
              <a:t>вулиці</a:t>
            </a:r>
            <a:r>
              <a:rPr lang="ru-RU" dirty="0"/>
              <a:t> Герцена. </a:t>
            </a:r>
            <a:r>
              <a:rPr lang="ru-RU" dirty="0" err="1"/>
              <a:t>Колекція</a:t>
            </a:r>
            <a:r>
              <a:rPr lang="ru-RU" dirty="0"/>
              <a:t> музею </a:t>
            </a:r>
            <a:r>
              <a:rPr lang="ru-RU" dirty="0" err="1"/>
              <a:t>налічувала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13 </a:t>
            </a:r>
            <a:r>
              <a:rPr lang="ru-RU" dirty="0" err="1"/>
              <a:t>тисяч</a:t>
            </a:r>
            <a:r>
              <a:rPr lang="ru-RU" dirty="0"/>
              <a:t> </a:t>
            </a:r>
            <a:r>
              <a:rPr lang="ru-RU" dirty="0" err="1"/>
              <a:t>експонатів</a:t>
            </a:r>
            <a:r>
              <a:rPr lang="ru-RU" dirty="0"/>
              <a:t> і стала </a:t>
            </a:r>
            <a:r>
              <a:rPr lang="ru-RU" dirty="0" err="1" smtClean="0"/>
              <a:t>візитівкою</a:t>
            </a:r>
            <a:r>
              <a:rPr lang="ru-RU" dirty="0" smtClean="0"/>
              <a:t> </a:t>
            </a:r>
            <a:r>
              <a:rPr lang="ru-RU" dirty="0" err="1" smtClean="0"/>
              <a:t>мого</a:t>
            </a:r>
            <a:r>
              <a:rPr lang="ru-RU" dirty="0" smtClean="0"/>
              <a:t>  </a:t>
            </a:r>
            <a:r>
              <a:rPr lang="ru-RU" dirty="0" err="1"/>
              <a:t>міста</a:t>
            </a: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35054"/>
            <a:ext cx="3454152" cy="30477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978" y="2705762"/>
            <a:ext cx="4467454" cy="307707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11833" y="6593690"/>
            <a:ext cx="87484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https://youtu.be/iMh2xLTha50?si=VBCIE9jyETX-GALE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72723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dirty="0"/>
              <a:t>​</a:t>
            </a:r>
            <a:r>
              <a:rPr lang="ru-RU" dirty="0" err="1"/>
              <a:t>Попаснянський</a:t>
            </a:r>
            <a:r>
              <a:rPr lang="ru-RU" dirty="0"/>
              <a:t> </a:t>
            </a:r>
            <a:r>
              <a:rPr lang="ru-RU" dirty="0" err="1"/>
              <a:t>ліцей</a:t>
            </a:r>
            <a:r>
              <a:rPr lang="ru-RU" dirty="0"/>
              <a:t> №25</a:t>
            </a:r>
          </a:p>
        </p:txBody>
      </p:sp>
      <p:sp>
        <p:nvSpPr>
          <p:cNvPr id="8" name="Прямоугольник с одним скругленным углом 7"/>
          <p:cNvSpPr/>
          <p:nvPr/>
        </p:nvSpPr>
        <p:spPr>
          <a:xfrm>
            <a:off x="35496" y="764704"/>
            <a:ext cx="9036496" cy="1656184"/>
          </a:xfrm>
          <a:prstGeom prst="round1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208823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err="1"/>
              <a:t>Попаснянський</a:t>
            </a:r>
            <a:r>
              <a:rPr lang="ru-RU" dirty="0"/>
              <a:t> </a:t>
            </a:r>
            <a:r>
              <a:rPr lang="ru-RU" dirty="0" err="1"/>
              <a:t>ліцей</a:t>
            </a:r>
            <a:r>
              <a:rPr lang="ru-RU" dirty="0"/>
              <a:t> №25 — один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провідних</a:t>
            </a:r>
            <a:r>
              <a:rPr lang="ru-RU" dirty="0"/>
              <a:t> </a:t>
            </a:r>
            <a:r>
              <a:rPr lang="ru-RU" dirty="0" err="1"/>
              <a:t>навчальних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, де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велося</a:t>
            </a:r>
            <a:r>
              <a:rPr lang="ru-RU" dirty="0"/>
              <a:t> </a:t>
            </a:r>
            <a:r>
              <a:rPr lang="ru-RU" dirty="0" err="1"/>
              <a:t>українською</a:t>
            </a:r>
            <a:r>
              <a:rPr lang="ru-RU" dirty="0"/>
              <a:t> </a:t>
            </a:r>
            <a:r>
              <a:rPr lang="ru-RU" dirty="0" err="1"/>
              <a:t>мовою</a:t>
            </a:r>
            <a:r>
              <a:rPr lang="ru-RU" dirty="0"/>
              <a:t>. </a:t>
            </a:r>
            <a:r>
              <a:rPr lang="ru-RU" dirty="0" err="1"/>
              <a:t>Спочатку</a:t>
            </a:r>
            <a:r>
              <a:rPr lang="ru-RU" dirty="0"/>
              <a:t> в </a:t>
            </a:r>
            <a:r>
              <a:rPr lang="ru-RU" dirty="0" err="1"/>
              <a:t>ньому</a:t>
            </a:r>
            <a:r>
              <a:rPr lang="ru-RU" dirty="0"/>
              <a:t> </a:t>
            </a:r>
            <a:r>
              <a:rPr lang="ru-RU" dirty="0" err="1"/>
              <a:t>розміщувався</a:t>
            </a:r>
            <a:r>
              <a:rPr lang="ru-RU" dirty="0"/>
              <a:t> </a:t>
            </a:r>
            <a:r>
              <a:rPr lang="ru-RU" dirty="0" err="1"/>
              <a:t>Попаснянський</a:t>
            </a:r>
            <a:r>
              <a:rPr lang="ru-RU" dirty="0"/>
              <a:t> </a:t>
            </a:r>
            <a:r>
              <a:rPr lang="ru-RU" dirty="0" err="1"/>
              <a:t>краєзнавчий</a:t>
            </a:r>
            <a:r>
              <a:rPr lang="ru-RU" dirty="0"/>
              <a:t> музей Семена </a:t>
            </a:r>
            <a:r>
              <a:rPr lang="ru-RU" dirty="0" err="1"/>
              <a:t>Йоффе</a:t>
            </a:r>
            <a:r>
              <a:rPr lang="ru-RU" dirty="0"/>
              <a:t>. </a:t>
            </a:r>
            <a:r>
              <a:rPr lang="ru-RU" dirty="0" err="1"/>
              <a:t>Учні</a:t>
            </a:r>
            <a:r>
              <a:rPr lang="ru-RU" dirty="0"/>
              <a:t> </a:t>
            </a:r>
            <a:r>
              <a:rPr lang="ru-RU" dirty="0" err="1"/>
              <a:t>ліцею</a:t>
            </a:r>
            <a:r>
              <a:rPr lang="ru-RU" dirty="0"/>
              <a:t> брали </a:t>
            </a:r>
            <a:r>
              <a:rPr lang="ru-RU" dirty="0" err="1"/>
              <a:t>активну</a:t>
            </a:r>
            <a:r>
              <a:rPr lang="ru-RU" dirty="0"/>
              <a:t> участь в </a:t>
            </a:r>
            <a:r>
              <a:rPr lang="ru-RU" dirty="0" err="1"/>
              <a:t>олімпіадах</a:t>
            </a:r>
            <a:r>
              <a:rPr lang="ru-RU" dirty="0"/>
              <a:t>, конкурсах та </a:t>
            </a:r>
            <a:r>
              <a:rPr lang="ru-RU" dirty="0" err="1"/>
              <a:t>культурних</a:t>
            </a:r>
            <a:r>
              <a:rPr lang="ru-RU" dirty="0"/>
              <a:t> </a:t>
            </a:r>
            <a:r>
              <a:rPr lang="ru-RU" dirty="0" err="1" smtClean="0"/>
              <a:t>заходах.У</a:t>
            </a:r>
            <a:r>
              <a:rPr lang="ru-RU" dirty="0" smtClean="0"/>
              <a:t> </a:t>
            </a:r>
            <a:r>
              <a:rPr lang="ru-RU" dirty="0"/>
              <a:t>2022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бойових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</a:t>
            </a:r>
            <a:r>
              <a:rPr lang="ru-RU" dirty="0" err="1"/>
              <a:t>місто</a:t>
            </a:r>
            <a:r>
              <a:rPr lang="ru-RU" dirty="0"/>
              <a:t> </a:t>
            </a:r>
            <a:r>
              <a:rPr lang="ru-RU" dirty="0" err="1"/>
              <a:t>Попасна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майже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зруйноване</a:t>
            </a:r>
            <a:r>
              <a:rPr lang="ru-RU" dirty="0"/>
              <a:t>, і </a:t>
            </a:r>
            <a:r>
              <a:rPr lang="ru-RU" dirty="0" err="1" smtClean="0"/>
              <a:t>ліцей</a:t>
            </a:r>
            <a:r>
              <a:rPr lang="ru-RU" dirty="0" smtClean="0"/>
              <a:t> </a:t>
            </a:r>
            <a:r>
              <a:rPr lang="ru-RU" dirty="0" err="1" smtClean="0"/>
              <a:t>теж</a:t>
            </a:r>
            <a:r>
              <a:rPr lang="ru-RU" dirty="0" smtClean="0"/>
              <a:t> </a:t>
            </a:r>
            <a:r>
              <a:rPr lang="ru-RU" dirty="0" err="1"/>
              <a:t>зазнав</a:t>
            </a:r>
            <a:r>
              <a:rPr lang="ru-RU" dirty="0"/>
              <a:t> </a:t>
            </a:r>
            <a:r>
              <a:rPr lang="ru-RU" dirty="0" err="1"/>
              <a:t>руйнувань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245" y="4297068"/>
            <a:ext cx="4552768" cy="25609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20888"/>
            <a:ext cx="4608512" cy="245338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65963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https://www.facebook.com/groups/1316178101779893/?locale=ru_RU</a:t>
            </a:r>
            <a:endParaRPr lang="ru-RU" sz="11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420888"/>
            <a:ext cx="2771813" cy="185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592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ru-RU" dirty="0"/>
              <a:t>Вокзал </a:t>
            </a:r>
            <a:r>
              <a:rPr lang="ru-RU" dirty="0" err="1"/>
              <a:t>Попасної</a:t>
            </a:r>
            <a:endParaRPr lang="ru-RU" dirty="0"/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95536" y="692695"/>
            <a:ext cx="8136904" cy="1406925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245" y="692696"/>
            <a:ext cx="8280920" cy="158417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Вокзал </a:t>
            </a:r>
            <a:r>
              <a:rPr lang="ru-RU" dirty="0" err="1"/>
              <a:t>Попасної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історичне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став </a:t>
            </a:r>
            <a:r>
              <a:rPr lang="ru-RU" dirty="0" err="1"/>
              <a:t>ключовим</a:t>
            </a:r>
            <a:r>
              <a:rPr lang="ru-RU" dirty="0"/>
              <a:t> </a:t>
            </a:r>
            <a:r>
              <a:rPr lang="ru-RU" dirty="0" err="1"/>
              <a:t>об'єктом</a:t>
            </a:r>
            <a:r>
              <a:rPr lang="ru-RU" dirty="0"/>
              <a:t> для </a:t>
            </a:r>
            <a:r>
              <a:rPr lang="ru-RU" dirty="0" err="1"/>
              <a:t>міста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прокладання</a:t>
            </a:r>
            <a:r>
              <a:rPr lang="ru-RU" dirty="0"/>
              <a:t> </a:t>
            </a:r>
            <a:r>
              <a:rPr lang="ru-RU" dirty="0" err="1"/>
              <a:t>залізниці</a:t>
            </a:r>
            <a:r>
              <a:rPr lang="ru-RU" dirty="0"/>
              <a:t> в </a:t>
            </a:r>
            <a:r>
              <a:rPr lang="en-US" dirty="0"/>
              <a:t>XIX </a:t>
            </a:r>
            <a:r>
              <a:rPr lang="ru-RU" dirty="0" err="1"/>
              <a:t>столітті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транспортним</a:t>
            </a:r>
            <a:r>
              <a:rPr lang="ru-RU" dirty="0"/>
              <a:t> </a:t>
            </a:r>
            <a:r>
              <a:rPr lang="ru-RU" dirty="0" err="1"/>
              <a:t>вузлом</a:t>
            </a:r>
            <a:r>
              <a:rPr lang="ru-RU" dirty="0"/>
              <a:t> і </a:t>
            </a:r>
            <a:r>
              <a:rPr lang="ru-RU" dirty="0" err="1" smtClean="0"/>
              <a:t>залишається</a:t>
            </a:r>
            <a:r>
              <a:rPr lang="ru-RU" dirty="0" smtClean="0"/>
              <a:t> ним до 1 </a:t>
            </a:r>
            <a:r>
              <a:rPr lang="ru-RU" dirty="0" err="1" smtClean="0"/>
              <a:t>березня</a:t>
            </a:r>
            <a:r>
              <a:rPr lang="ru-RU" dirty="0" smtClean="0"/>
              <a:t> 2022 року</a:t>
            </a:r>
            <a:r>
              <a:rPr lang="en-US" dirty="0" smtClean="0"/>
              <a:t>, </a:t>
            </a:r>
            <a:r>
              <a:rPr lang="uk-UA" dirty="0" smtClean="0"/>
              <a:t>але надія на звільнення </a:t>
            </a:r>
            <a:r>
              <a:rPr lang="uk-UA" dirty="0" err="1" smtClean="0"/>
              <a:t>Попасної</a:t>
            </a:r>
            <a:r>
              <a:rPr lang="uk-UA" dirty="0" smtClean="0"/>
              <a:t> та відбудову вокзалу в мене ще є.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58" y="2099621"/>
            <a:ext cx="3923928" cy="23823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99621"/>
            <a:ext cx="3644860" cy="23675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239090"/>
            <a:ext cx="3491880" cy="261891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94536" y="4467153"/>
            <a:ext cx="31620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https://tribun.com.ua/uk/104574-do-dnja-mista-istorija-ta-spogadi-popasnoi</a:t>
            </a:r>
            <a:endParaRPr lang="ru-RU" sz="11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99019" y="6427112"/>
            <a:ext cx="30243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https://antikor.com.ua/ru/articles/551317-vokzal_v_popasnoj_posle_denatsifikatsii_fotofakt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53760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Площа</a:t>
            </a:r>
            <a:r>
              <a:rPr lang="ru-RU" dirty="0"/>
              <a:t> </a:t>
            </a:r>
            <a:r>
              <a:rPr lang="ru-RU" dirty="0" err="1"/>
              <a:t>Героїв</a:t>
            </a:r>
            <a:r>
              <a:rPr lang="ru-RU" dirty="0"/>
              <a:t> у </a:t>
            </a:r>
            <a:r>
              <a:rPr lang="ru-RU" dirty="0" err="1"/>
              <a:t>Попасній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980728"/>
            <a:ext cx="6192688" cy="8513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37711" y="908720"/>
            <a:ext cx="685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Площа</a:t>
            </a:r>
            <a:r>
              <a:rPr lang="ru-RU" dirty="0"/>
              <a:t> </a:t>
            </a:r>
            <a:r>
              <a:rPr lang="ru-RU" dirty="0" err="1"/>
              <a:t>Героїв</a:t>
            </a:r>
            <a:r>
              <a:rPr lang="ru-RU" dirty="0"/>
              <a:t> – </a:t>
            </a:r>
            <a:r>
              <a:rPr lang="ru-RU" dirty="0" err="1"/>
              <a:t>центральне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Попасної</a:t>
            </a:r>
            <a:r>
              <a:rPr lang="ru-RU" dirty="0"/>
              <a:t>, символ </a:t>
            </a:r>
            <a:r>
              <a:rPr lang="ru-RU" dirty="0" err="1"/>
              <a:t>пам’яті</a:t>
            </a:r>
            <a:r>
              <a:rPr lang="ru-RU" dirty="0"/>
              <a:t> та </a:t>
            </a:r>
            <a:r>
              <a:rPr lang="ru-RU" dirty="0" err="1"/>
              <a:t>мужності</a:t>
            </a:r>
            <a:r>
              <a:rPr lang="ru-RU" dirty="0"/>
              <a:t>. Тут </a:t>
            </a:r>
            <a:r>
              <a:rPr lang="ru-RU" dirty="0" err="1"/>
              <a:t>встановлені</a:t>
            </a:r>
            <a:r>
              <a:rPr lang="ru-RU" dirty="0"/>
              <a:t> </a:t>
            </a:r>
            <a:r>
              <a:rPr lang="ru-RU" dirty="0" err="1"/>
              <a:t>меморіали</a:t>
            </a:r>
            <a:r>
              <a:rPr lang="ru-RU" dirty="0"/>
              <a:t> </a:t>
            </a:r>
            <a:r>
              <a:rPr lang="ru-RU" dirty="0" err="1"/>
              <a:t>загиблим</a:t>
            </a:r>
            <a:r>
              <a:rPr lang="ru-RU" dirty="0"/>
              <a:t> </a:t>
            </a:r>
            <a:r>
              <a:rPr lang="ru-RU" dirty="0" err="1"/>
              <a:t>воїнам</a:t>
            </a:r>
            <a:r>
              <a:rPr lang="ru-RU" dirty="0"/>
              <a:t>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/>
              <a:t>світової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та </a:t>
            </a:r>
            <a:r>
              <a:rPr lang="ru-RU" dirty="0" err="1"/>
              <a:t>російсько-української</a:t>
            </a:r>
            <a:r>
              <a:rPr lang="ru-RU" dirty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 (АТО).</a:t>
            </a:r>
            <a:endParaRPr lang="ru-RU" dirty="0"/>
          </a:p>
        </p:txBody>
      </p:sp>
      <p:sp>
        <p:nvSpPr>
          <p:cNvPr id="12" name="Прямоугольник с одним скругленным углом 11"/>
          <p:cNvSpPr/>
          <p:nvPr/>
        </p:nvSpPr>
        <p:spPr>
          <a:xfrm>
            <a:off x="251520" y="1988840"/>
            <a:ext cx="4344840" cy="1656184"/>
          </a:xfrm>
          <a:prstGeom prst="round1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60404" y="2001324"/>
            <a:ext cx="45162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Площа</a:t>
            </a:r>
            <a:r>
              <a:rPr lang="ru-RU" sz="2000" dirty="0"/>
              <a:t> </a:t>
            </a:r>
            <a:r>
              <a:rPr lang="ru-RU" sz="2000" dirty="0" err="1" smtClean="0"/>
              <a:t>була</a:t>
            </a:r>
            <a:r>
              <a:rPr lang="ru-RU" sz="2000" dirty="0" smtClean="0"/>
              <a:t> </a:t>
            </a:r>
            <a:r>
              <a:rPr lang="ru-RU" sz="2000" dirty="0" err="1" smtClean="0"/>
              <a:t>осередком</a:t>
            </a:r>
            <a:r>
              <a:rPr lang="ru-RU" sz="2000" dirty="0" smtClean="0"/>
              <a:t> </a:t>
            </a:r>
            <a:r>
              <a:rPr lang="ru-RU" sz="2000" dirty="0" err="1"/>
              <a:t>громадського</a:t>
            </a:r>
            <a:r>
              <a:rPr lang="ru-RU" sz="2000" dirty="0"/>
              <a:t> </a:t>
            </a:r>
            <a:r>
              <a:rPr lang="ru-RU" sz="2000" dirty="0" err="1"/>
              <a:t>життя</a:t>
            </a:r>
            <a:r>
              <a:rPr lang="ru-RU" sz="2000" dirty="0"/>
              <a:t>, де </a:t>
            </a:r>
            <a:r>
              <a:rPr lang="ru-RU" sz="2000" dirty="0" smtClean="0"/>
              <a:t>проходили  </a:t>
            </a:r>
            <a:r>
              <a:rPr lang="ru-RU" sz="2000" dirty="0" err="1"/>
              <a:t>урочисті</a:t>
            </a:r>
            <a:r>
              <a:rPr lang="ru-RU" sz="2000" dirty="0"/>
              <a:t> заходи, </a:t>
            </a:r>
            <a:r>
              <a:rPr lang="ru-RU" sz="2000" dirty="0" err="1"/>
              <a:t>патріотичні</a:t>
            </a:r>
            <a:r>
              <a:rPr lang="ru-RU" sz="2000" dirty="0"/>
              <a:t> </a:t>
            </a:r>
            <a:r>
              <a:rPr lang="ru-RU" sz="2000" dirty="0" err="1"/>
              <a:t>акції</a:t>
            </a:r>
            <a:r>
              <a:rPr lang="ru-RU" sz="2000" dirty="0"/>
              <a:t> та </a:t>
            </a:r>
            <a:r>
              <a:rPr lang="ru-RU" sz="2000" dirty="0" err="1"/>
              <a:t>зустрічі</a:t>
            </a:r>
            <a:r>
              <a:rPr lang="ru-RU" sz="2000" dirty="0"/>
              <a:t> </a:t>
            </a:r>
            <a:r>
              <a:rPr lang="ru-RU" sz="2000" dirty="0" err="1"/>
              <a:t>мешканців</a:t>
            </a:r>
            <a:r>
              <a:rPr lang="ru-RU" sz="2000" dirty="0"/>
              <a:t>. Вона оточена </a:t>
            </a:r>
            <a:r>
              <a:rPr lang="ru-RU" sz="2000" dirty="0" err="1"/>
              <a:t>адміністративними</a:t>
            </a:r>
            <a:r>
              <a:rPr lang="ru-RU" sz="2000" dirty="0"/>
              <a:t> та </a:t>
            </a:r>
            <a:r>
              <a:rPr lang="ru-RU" sz="2000" dirty="0" err="1"/>
              <a:t>культурними</a:t>
            </a:r>
            <a:r>
              <a:rPr lang="ru-RU" sz="2000" dirty="0"/>
              <a:t> </a:t>
            </a:r>
            <a:r>
              <a:rPr lang="ru-RU" sz="2000" dirty="0" err="1" smtClean="0"/>
              <a:t>будівлями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788" y="2924944"/>
            <a:ext cx="3995936" cy="25698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9168"/>
            <a:ext cx="4596360" cy="25888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16216" y="5497050"/>
            <a:ext cx="2502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https://popasnaya.city/articles/7580/chto-proishodilo-v-popasnoj-2000-god</a:t>
            </a:r>
            <a:endParaRPr lang="ru-RU" sz="11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2" y="4007558"/>
            <a:ext cx="40141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100" dirty="0" smtClean="0"/>
              <a:t>Взяв з особистих повідомлень у </a:t>
            </a:r>
            <a:r>
              <a:rPr lang="uk-UA" sz="1100" dirty="0" err="1"/>
              <a:t>В</a:t>
            </a:r>
            <a:r>
              <a:rPr lang="uk-UA" sz="1100" dirty="0" err="1" smtClean="0"/>
              <a:t>айбері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3763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41"/>
            <a:ext cx="9144000" cy="6858000"/>
          </a:xfrm>
          <a:prstGeom prst="rect">
            <a:avLst/>
          </a:prstGeom>
        </p:spPr>
      </p:pic>
      <p:sp>
        <p:nvSpPr>
          <p:cNvPr id="8" name="Прямоугольник с одним вырезанным углом 7"/>
          <p:cNvSpPr/>
          <p:nvPr/>
        </p:nvSpPr>
        <p:spPr>
          <a:xfrm>
            <a:off x="493186" y="1052736"/>
            <a:ext cx="8183270" cy="1512168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08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Районний</a:t>
            </a:r>
            <a:r>
              <a:rPr lang="ru-RU" dirty="0"/>
              <a:t> </a:t>
            </a:r>
            <a:r>
              <a:rPr lang="ru-RU" dirty="0" err="1"/>
              <a:t>Будинок</a:t>
            </a:r>
            <a:r>
              <a:rPr lang="ru-RU" dirty="0"/>
              <a:t> </a:t>
            </a:r>
            <a:r>
              <a:rPr lang="ru-RU" dirty="0" err="1"/>
              <a:t>Культури</a:t>
            </a:r>
            <a:r>
              <a:rPr lang="ru-RU" dirty="0"/>
              <a:t> (РБК)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3186" y="2636912"/>
            <a:ext cx="5807006" cy="8640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16847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Районний</a:t>
            </a:r>
            <a:r>
              <a:rPr lang="ru-RU" dirty="0"/>
              <a:t> </a:t>
            </a:r>
            <a:r>
              <a:rPr lang="ru-RU" dirty="0" err="1"/>
              <a:t>Будинок</a:t>
            </a:r>
            <a:r>
              <a:rPr lang="ru-RU" dirty="0"/>
              <a:t> </a:t>
            </a:r>
            <a:r>
              <a:rPr lang="ru-RU" dirty="0" err="1"/>
              <a:t>Культури</a:t>
            </a:r>
            <a:r>
              <a:rPr lang="ru-RU" dirty="0"/>
              <a:t> (РБК) у </a:t>
            </a:r>
            <a:r>
              <a:rPr lang="ru-RU" dirty="0" err="1"/>
              <a:t>Попасній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</a:t>
            </a:r>
            <a:r>
              <a:rPr lang="ru-RU" dirty="0" err="1"/>
              <a:t>осередком</a:t>
            </a:r>
            <a:r>
              <a:rPr lang="ru-RU" dirty="0"/>
              <a:t> культурного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міста</a:t>
            </a:r>
            <a:r>
              <a:rPr lang="ru-RU" dirty="0"/>
              <a:t>. Тут проходили </a:t>
            </a:r>
            <a:r>
              <a:rPr lang="ru-RU" dirty="0" err="1"/>
              <a:t>концерти</a:t>
            </a:r>
            <a:r>
              <a:rPr lang="ru-RU" dirty="0"/>
              <a:t>, </a:t>
            </a:r>
            <a:r>
              <a:rPr lang="ru-RU" dirty="0" err="1"/>
              <a:t>театральні</a:t>
            </a:r>
            <a:r>
              <a:rPr lang="ru-RU" dirty="0"/>
              <a:t> </a:t>
            </a:r>
            <a:r>
              <a:rPr lang="ru-RU" dirty="0" err="1"/>
              <a:t>вистави</a:t>
            </a:r>
            <a:r>
              <a:rPr lang="ru-RU" dirty="0"/>
              <a:t>, </a:t>
            </a:r>
            <a:r>
              <a:rPr lang="ru-RU" dirty="0" err="1"/>
              <a:t>творчі</a:t>
            </a:r>
            <a:r>
              <a:rPr lang="ru-RU" dirty="0"/>
              <a:t> </a:t>
            </a:r>
            <a:r>
              <a:rPr lang="ru-RU" dirty="0" err="1"/>
              <a:t>вечори</a:t>
            </a:r>
            <a:r>
              <a:rPr lang="ru-RU" dirty="0"/>
              <a:t>, </a:t>
            </a:r>
            <a:r>
              <a:rPr lang="ru-RU" dirty="0" err="1"/>
              <a:t>фестивалі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масові</a:t>
            </a:r>
            <a:r>
              <a:rPr lang="ru-RU" dirty="0"/>
              <a:t> заходи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3186" y="2636912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Чому</a:t>
            </a:r>
            <a:r>
              <a:rPr lang="ru-RU" b="1" dirty="0"/>
              <a:t> РБК </a:t>
            </a:r>
            <a:r>
              <a:rPr lang="ru-RU" b="1" dirty="0" err="1"/>
              <a:t>був</a:t>
            </a:r>
            <a:r>
              <a:rPr lang="ru-RU" b="1" dirty="0"/>
              <a:t> </a:t>
            </a:r>
            <a:r>
              <a:rPr lang="ru-RU" b="1" dirty="0" err="1"/>
              <a:t>важливим</a:t>
            </a:r>
            <a:r>
              <a:rPr lang="ru-RU" b="1" dirty="0"/>
              <a:t>?</a:t>
            </a:r>
          </a:p>
          <a:p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зустрічі</a:t>
            </a:r>
            <a:r>
              <a:rPr lang="ru-RU" dirty="0"/>
              <a:t> </a:t>
            </a:r>
            <a:r>
              <a:rPr lang="ru-RU" dirty="0" err="1"/>
              <a:t>громади</a:t>
            </a:r>
            <a:r>
              <a:rPr lang="ru-RU" dirty="0"/>
              <a:t> та </a:t>
            </a:r>
            <a:r>
              <a:rPr lang="ru-RU" dirty="0" err="1"/>
              <a:t>творчого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.</a:t>
            </a:r>
          </a:p>
          <a:p>
            <a:r>
              <a:rPr lang="ru-RU" dirty="0"/>
              <a:t>Заклад </a:t>
            </a:r>
            <a:r>
              <a:rPr lang="ru-RU" dirty="0" err="1"/>
              <a:t>сприяв</a:t>
            </a:r>
            <a:r>
              <a:rPr lang="ru-RU" dirty="0"/>
              <a:t> </a:t>
            </a:r>
            <a:r>
              <a:rPr lang="ru-RU" dirty="0" err="1"/>
              <a:t>збереженню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культурних</a:t>
            </a:r>
            <a:r>
              <a:rPr lang="ru-RU" dirty="0"/>
              <a:t> </a:t>
            </a:r>
            <a:r>
              <a:rPr lang="ru-RU" dirty="0" err="1" smtClean="0"/>
              <a:t>традицій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501008"/>
            <a:ext cx="3816424" cy="330671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92206" y="6546116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https://locnt.com.ua/zakladi-kulturi/48-popasulturi.html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43047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395536" y="1124744"/>
            <a:ext cx="8496944" cy="21602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Відображення</a:t>
            </a:r>
            <a:r>
              <a:rPr lang="ru-RU" dirty="0"/>
              <a:t> </a:t>
            </a:r>
            <a:r>
              <a:rPr lang="ru-RU" dirty="0" err="1"/>
              <a:t>Попасної</a:t>
            </a:r>
            <a:r>
              <a:rPr lang="ru-RU" dirty="0"/>
              <a:t> в </a:t>
            </a:r>
            <a:r>
              <a:rPr lang="ru-RU" dirty="0" err="1"/>
              <a:t>літературі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3" y="1052736"/>
            <a:ext cx="8676455" cy="22322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Попасна</a:t>
            </a:r>
            <a:r>
              <a:rPr lang="ru-RU" dirty="0"/>
              <a:t> </a:t>
            </a:r>
            <a:r>
              <a:rPr lang="ru-RU" dirty="0" err="1"/>
              <a:t>неодноразово</a:t>
            </a:r>
            <a:r>
              <a:rPr lang="ru-RU" dirty="0"/>
              <a:t> </a:t>
            </a:r>
            <a:r>
              <a:rPr lang="ru-RU" dirty="0" err="1"/>
              <a:t>згадується</a:t>
            </a:r>
            <a:r>
              <a:rPr lang="ru-RU" dirty="0"/>
              <a:t> в </a:t>
            </a:r>
            <a:r>
              <a:rPr lang="ru-RU" dirty="0" err="1"/>
              <a:t>українській</a:t>
            </a:r>
            <a:r>
              <a:rPr lang="ru-RU" dirty="0"/>
              <a:t> та </a:t>
            </a:r>
            <a:r>
              <a:rPr lang="ru-RU" dirty="0" err="1"/>
              <a:t>російській</a:t>
            </a:r>
            <a:r>
              <a:rPr lang="ru-RU" dirty="0"/>
              <a:t> </a:t>
            </a:r>
            <a:r>
              <a:rPr lang="ru-RU" dirty="0" err="1"/>
              <a:t>літературі</a:t>
            </a:r>
            <a:r>
              <a:rPr lang="ru-RU" dirty="0"/>
              <a:t>. Одна з </a:t>
            </a:r>
            <a:r>
              <a:rPr lang="ru-RU" dirty="0" err="1"/>
              <a:t>найвідоміших</a:t>
            </a:r>
            <a:r>
              <a:rPr lang="ru-RU" dirty="0"/>
              <a:t> </a:t>
            </a:r>
            <a:r>
              <a:rPr lang="ru-RU" dirty="0" err="1"/>
              <a:t>згадок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в </a:t>
            </a:r>
            <a:r>
              <a:rPr lang="ru-RU" dirty="0" err="1"/>
              <a:t>романі</a:t>
            </a:r>
            <a:r>
              <a:rPr lang="ru-RU" dirty="0"/>
              <a:t> </a:t>
            </a:r>
            <a:r>
              <a:rPr lang="ru-RU" dirty="0" err="1"/>
              <a:t>Ільфа</a:t>
            </a:r>
            <a:r>
              <a:rPr lang="ru-RU" dirty="0"/>
              <a:t> та Петрова "12 </a:t>
            </a:r>
            <a:r>
              <a:rPr lang="ru-RU" dirty="0" err="1"/>
              <a:t>стільців</a:t>
            </a:r>
            <a:r>
              <a:rPr lang="ru-RU" dirty="0"/>
              <a:t>". </a:t>
            </a:r>
            <a:r>
              <a:rPr lang="ru-RU" dirty="0" err="1"/>
              <a:t>Попасна</a:t>
            </a:r>
            <a:r>
              <a:rPr lang="ru-RU" dirty="0"/>
              <a:t> в </a:t>
            </a:r>
            <a:r>
              <a:rPr lang="ru-RU" dirty="0" err="1"/>
              <a:t>книзі</a:t>
            </a:r>
            <a:r>
              <a:rPr lang="ru-RU" dirty="0"/>
              <a:t> </a:t>
            </a:r>
            <a:r>
              <a:rPr lang="ru-RU" dirty="0" err="1"/>
              <a:t>зображена</a:t>
            </a:r>
            <a:r>
              <a:rPr lang="ru-RU" dirty="0"/>
              <a:t> як один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етапів</a:t>
            </a:r>
            <a:r>
              <a:rPr lang="ru-RU" dirty="0"/>
              <a:t> на шляху </a:t>
            </a:r>
            <a:r>
              <a:rPr lang="ru-RU" dirty="0" err="1"/>
              <a:t>головних</a:t>
            </a:r>
            <a:r>
              <a:rPr lang="ru-RU" dirty="0"/>
              <a:t> </a:t>
            </a:r>
            <a:r>
              <a:rPr lang="ru-RU" dirty="0" err="1"/>
              <a:t>героїв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970" y="3284984"/>
            <a:ext cx="4318510" cy="32388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44902"/>
            <a:ext cx="3368133" cy="296395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11960" y="6578054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https://grifons.com.ua/ua/p854310955-knigi-stulev-zolotoj.html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19317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91" y="0"/>
            <a:ext cx="9156592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9392"/>
            <a:ext cx="9074329" cy="908720"/>
          </a:xfrm>
        </p:spPr>
        <p:txBody>
          <a:bodyPr>
            <a:normAutofit/>
          </a:bodyPr>
          <a:lstStyle/>
          <a:p>
            <a:r>
              <a:rPr lang="ru-RU" dirty="0" err="1" smtClean="0"/>
              <a:t>Мирне</a:t>
            </a:r>
            <a:r>
              <a:rPr lang="ru-RU" dirty="0" smtClean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Попасної</a:t>
            </a:r>
            <a:r>
              <a:rPr lang="ru-RU" dirty="0"/>
              <a:t> до </a:t>
            </a:r>
            <a:r>
              <a:rPr lang="ru-RU" dirty="0" smtClean="0"/>
              <a:t>24.02.22 </a:t>
            </a:r>
            <a:endParaRPr lang="ru-RU" dirty="0"/>
          </a:p>
        </p:txBody>
      </p:sp>
      <p:sp>
        <p:nvSpPr>
          <p:cNvPr id="9" name="Прямоугольник с двумя скругленными соседними углами 8"/>
          <p:cNvSpPr/>
          <p:nvPr/>
        </p:nvSpPr>
        <p:spPr>
          <a:xfrm>
            <a:off x="35496" y="764704"/>
            <a:ext cx="8280920" cy="2448272"/>
          </a:xfrm>
          <a:prstGeom prst="round2Same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8229600" cy="2764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Сучасне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Попасної</a:t>
            </a:r>
            <a:r>
              <a:rPr lang="ru-RU" dirty="0"/>
              <a:t> активно </a:t>
            </a:r>
            <a:r>
              <a:rPr lang="ru-RU" dirty="0" err="1"/>
              <a:t>розвивається</a:t>
            </a:r>
            <a:r>
              <a:rPr lang="ru-RU" dirty="0"/>
              <a:t>. </a:t>
            </a:r>
            <a:r>
              <a:rPr lang="ru-RU" dirty="0" err="1"/>
              <a:t>Місто</a:t>
            </a:r>
            <a:r>
              <a:rPr lang="ru-RU" dirty="0"/>
              <a:t> є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транспортним</a:t>
            </a:r>
            <a:r>
              <a:rPr lang="ru-RU" dirty="0"/>
              <a:t> та </a:t>
            </a:r>
            <a:r>
              <a:rPr lang="ru-RU" dirty="0" err="1"/>
              <a:t>промисловим</a:t>
            </a:r>
            <a:r>
              <a:rPr lang="ru-RU" dirty="0"/>
              <a:t> центром,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багатий</a:t>
            </a:r>
            <a:r>
              <a:rPr lang="ru-RU" dirty="0"/>
              <a:t> </a:t>
            </a:r>
            <a:r>
              <a:rPr lang="ru-RU" dirty="0" err="1"/>
              <a:t>культурний</a:t>
            </a:r>
            <a:r>
              <a:rPr lang="ru-RU" dirty="0"/>
              <a:t> </a:t>
            </a:r>
            <a:r>
              <a:rPr lang="ru-RU" dirty="0" err="1"/>
              <a:t>потенціал</a:t>
            </a:r>
            <a:r>
              <a:rPr lang="ru-RU" dirty="0"/>
              <a:t>. Тут </a:t>
            </a:r>
            <a:r>
              <a:rPr lang="ru-RU" dirty="0" smtClean="0"/>
              <a:t>проходили </a:t>
            </a:r>
            <a:r>
              <a:rPr lang="ru-RU" dirty="0" err="1"/>
              <a:t>численні</a:t>
            </a:r>
            <a:r>
              <a:rPr lang="ru-RU" dirty="0"/>
              <a:t> </a:t>
            </a:r>
            <a:r>
              <a:rPr lang="ru-RU" dirty="0" err="1"/>
              <a:t>фестивалі</a:t>
            </a:r>
            <a:r>
              <a:rPr lang="ru-RU" dirty="0"/>
              <a:t>, </a:t>
            </a:r>
            <a:r>
              <a:rPr lang="ru-RU" dirty="0" err="1"/>
              <a:t>культурні</a:t>
            </a:r>
            <a:r>
              <a:rPr lang="ru-RU" dirty="0"/>
              <a:t> </a:t>
            </a:r>
            <a:r>
              <a:rPr lang="ru-RU" dirty="0" err="1"/>
              <a:t>події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91" y="4407764"/>
            <a:ext cx="4355976" cy="24502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475" y="3284984"/>
            <a:ext cx="4736526" cy="26642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72949" y="6596390"/>
            <a:ext cx="457829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https://tribun.com.ua/uk/104574-do-dnja-mista-istorija-ta-spogadi-popasnoi</a:t>
            </a:r>
            <a:endParaRPr lang="ru-RU" sz="11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89738" y="5949280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https://popasnaya.city/articles/119482/kakim-byl-dlya-popasnoj-2020-god-znakovye-uspehi-i-trudnosti-kotorye-my-perezhili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13749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592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904" y="0"/>
            <a:ext cx="8369567" cy="908720"/>
          </a:xfrm>
        </p:spPr>
        <p:txBody>
          <a:bodyPr>
            <a:normAutofit/>
          </a:bodyPr>
          <a:lstStyle/>
          <a:p>
            <a:r>
              <a:rPr lang="ru-RU" dirty="0" smtClean="0"/>
              <a:t>Свято-</a:t>
            </a:r>
            <a:r>
              <a:rPr lang="ru-RU" dirty="0" err="1" smtClean="0"/>
              <a:t>Миколаївський</a:t>
            </a:r>
            <a:r>
              <a:rPr lang="ru-RU" dirty="0" smtClean="0"/>
              <a:t> храм</a:t>
            </a:r>
            <a:endParaRPr lang="ru-RU" dirty="0"/>
          </a:p>
        </p:txBody>
      </p:sp>
      <p:sp>
        <p:nvSpPr>
          <p:cNvPr id="9" name="Прямоугольник с одним вырезанным скругленным углом 8"/>
          <p:cNvSpPr/>
          <p:nvPr/>
        </p:nvSpPr>
        <p:spPr>
          <a:xfrm>
            <a:off x="0" y="908720"/>
            <a:ext cx="9015987" cy="2376264"/>
          </a:xfrm>
          <a:prstGeom prst="snip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2591" y="980728"/>
            <a:ext cx="9156591" cy="239493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Побудована</a:t>
            </a:r>
            <a:r>
              <a:rPr lang="ru-RU" dirty="0"/>
              <a:t> на початку ХХ </a:t>
            </a:r>
            <a:r>
              <a:rPr lang="ru-RU" dirty="0" err="1"/>
              <a:t>століття</a:t>
            </a:r>
            <a:r>
              <a:rPr lang="ru-RU" dirty="0"/>
              <a:t>, </a:t>
            </a:r>
            <a:r>
              <a:rPr lang="ru-RU" dirty="0" err="1" smtClean="0"/>
              <a:t>цей</a:t>
            </a:r>
            <a:r>
              <a:rPr lang="ru-RU" dirty="0" smtClean="0"/>
              <a:t> храм є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духовним</a:t>
            </a:r>
            <a:r>
              <a:rPr lang="ru-RU" dirty="0"/>
              <a:t> центром </a:t>
            </a:r>
            <a:r>
              <a:rPr lang="ru-RU" dirty="0" err="1"/>
              <a:t>міста</a:t>
            </a:r>
            <a:r>
              <a:rPr lang="ru-RU" dirty="0"/>
              <a:t>.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архітектура</a:t>
            </a:r>
            <a:r>
              <a:rPr lang="ru-RU" dirty="0"/>
              <a:t> </a:t>
            </a:r>
            <a:r>
              <a:rPr lang="ru-RU" dirty="0" err="1"/>
              <a:t>відбиває</a:t>
            </a:r>
            <a:r>
              <a:rPr lang="ru-RU" dirty="0"/>
              <a:t> </a:t>
            </a:r>
            <a:r>
              <a:rPr lang="ru-RU" dirty="0" err="1"/>
              <a:t>традиції</a:t>
            </a:r>
            <a:r>
              <a:rPr lang="ru-RU" dirty="0"/>
              <a:t> православного храмового зодчества на той час. </a:t>
            </a:r>
            <a:r>
              <a:rPr lang="ru-RU" dirty="0" smtClean="0"/>
              <a:t>Храм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освячений</a:t>
            </a:r>
            <a:r>
              <a:rPr lang="ru-RU" dirty="0" smtClean="0"/>
              <a:t> </a:t>
            </a:r>
            <a:r>
              <a:rPr lang="ru-RU" dirty="0"/>
              <a:t>у 1909 </a:t>
            </a:r>
            <a:r>
              <a:rPr lang="ru-RU" dirty="0" err="1"/>
              <a:t>році</a:t>
            </a:r>
            <a:r>
              <a:rPr lang="ru-RU" dirty="0"/>
              <a:t> і з того часу служить </a:t>
            </a:r>
            <a:r>
              <a:rPr lang="ru-RU" dirty="0" err="1"/>
              <a:t>місцем</a:t>
            </a:r>
            <a:r>
              <a:rPr lang="ru-RU" dirty="0"/>
              <a:t> </a:t>
            </a:r>
            <a:r>
              <a:rPr lang="ru-RU" dirty="0" err="1"/>
              <a:t>молитви</a:t>
            </a:r>
            <a:r>
              <a:rPr lang="ru-RU" dirty="0"/>
              <a:t> та </a:t>
            </a:r>
            <a:r>
              <a:rPr lang="ru-RU" dirty="0" err="1"/>
              <a:t>зборів</a:t>
            </a:r>
            <a:r>
              <a:rPr lang="ru-RU" dirty="0"/>
              <a:t> для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жителів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59" y="3375662"/>
            <a:ext cx="4828028" cy="27157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9" y="3573016"/>
            <a:ext cx="3734985" cy="299695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15973" y="6117811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https://popasnaya.city/articles/32781/svyato-nikolaevskomu-hramu-v-popasnoj-ispolnilos-110-let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66507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Висновок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1700808"/>
            <a:ext cx="8856984" cy="352839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6724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/>
              <a:t>Підсумовуючи</a:t>
            </a:r>
            <a:r>
              <a:rPr lang="ru-RU" dirty="0"/>
              <a:t> нашу </a:t>
            </a:r>
            <a:r>
              <a:rPr lang="ru-RU" dirty="0" err="1"/>
              <a:t>екскурсію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висновок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Попасна</a:t>
            </a:r>
            <a:r>
              <a:rPr lang="ru-RU" dirty="0"/>
              <a:t> є </a:t>
            </a:r>
            <a:r>
              <a:rPr lang="ru-RU" dirty="0" err="1"/>
              <a:t>містом</a:t>
            </a:r>
            <a:r>
              <a:rPr lang="ru-RU" dirty="0"/>
              <a:t> з </a:t>
            </a:r>
            <a:r>
              <a:rPr lang="ru-RU" dirty="0" err="1"/>
              <a:t>багатою</a:t>
            </a:r>
            <a:r>
              <a:rPr lang="ru-RU" dirty="0"/>
              <a:t> та складною </a:t>
            </a:r>
            <a:r>
              <a:rPr lang="ru-RU" dirty="0" err="1"/>
              <a:t>історією</a:t>
            </a:r>
            <a:r>
              <a:rPr lang="ru-RU" dirty="0"/>
              <a:t>.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давніх</a:t>
            </a:r>
            <a:r>
              <a:rPr lang="ru-RU" dirty="0"/>
              <a:t> </a:t>
            </a:r>
            <a:r>
              <a:rPr lang="ru-RU" dirty="0" err="1"/>
              <a:t>поселень</a:t>
            </a:r>
            <a:r>
              <a:rPr lang="ru-RU" dirty="0"/>
              <a:t> </a:t>
            </a:r>
            <a:r>
              <a:rPr lang="ru-RU" dirty="0" smtClean="0"/>
              <a:t>до </a:t>
            </a:r>
            <a:r>
              <a:rPr lang="ru-RU" dirty="0" err="1"/>
              <a:t>подій</a:t>
            </a:r>
            <a:r>
              <a:rPr lang="ru-RU" dirty="0"/>
              <a:t> </a:t>
            </a:r>
            <a:r>
              <a:rPr lang="ru-RU" dirty="0" err="1"/>
              <a:t>Другої</a:t>
            </a:r>
            <a:r>
              <a:rPr lang="ru-RU" dirty="0"/>
              <a:t> </a:t>
            </a:r>
            <a:r>
              <a:rPr lang="ru-RU" dirty="0" err="1"/>
              <a:t>світової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та </a:t>
            </a:r>
            <a:r>
              <a:rPr lang="ru-RU" dirty="0" err="1"/>
              <a:t>сучасного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Попасна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центром </a:t>
            </a:r>
            <a:r>
              <a:rPr lang="ru-RU" dirty="0" err="1"/>
              <a:t>історичних</a:t>
            </a:r>
            <a:r>
              <a:rPr lang="ru-RU" dirty="0"/>
              <a:t> </a:t>
            </a:r>
            <a:r>
              <a:rPr lang="ru-RU" dirty="0" err="1"/>
              <a:t>подій</a:t>
            </a:r>
            <a:r>
              <a:rPr lang="ru-RU" dirty="0"/>
              <a:t>. </a:t>
            </a:r>
            <a:r>
              <a:rPr lang="ru-RU" dirty="0" err="1"/>
              <a:t>Її</a:t>
            </a:r>
            <a:r>
              <a:rPr lang="ru-RU" dirty="0"/>
              <a:t> культурна та </a:t>
            </a:r>
            <a:r>
              <a:rPr lang="ru-RU" dirty="0" err="1"/>
              <a:t>археологічна</a:t>
            </a:r>
            <a:r>
              <a:rPr lang="ru-RU" dirty="0"/>
              <a:t> </a:t>
            </a:r>
            <a:r>
              <a:rPr lang="ru-RU" dirty="0" err="1"/>
              <a:t>спадщина</a:t>
            </a:r>
            <a:r>
              <a:rPr lang="ru-RU" dirty="0"/>
              <a:t> є </a:t>
            </a:r>
            <a:r>
              <a:rPr lang="ru-RU" dirty="0" err="1"/>
              <a:t>неоціненним</a:t>
            </a:r>
            <a:r>
              <a:rPr lang="ru-RU" dirty="0"/>
              <a:t> </a:t>
            </a:r>
            <a:r>
              <a:rPr lang="ru-RU" dirty="0" smtClean="0"/>
              <a:t>скарбом,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відкриває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цікавого</a:t>
            </a:r>
            <a:r>
              <a:rPr lang="ru-RU" dirty="0"/>
              <a:t> для </a:t>
            </a:r>
            <a:r>
              <a:rPr lang="ru-RU" dirty="0" err="1"/>
              <a:t>дослідників</a:t>
            </a:r>
            <a:r>
              <a:rPr lang="ru-RU" dirty="0"/>
              <a:t> та </a:t>
            </a:r>
            <a:r>
              <a:rPr lang="ru-RU" dirty="0" err="1"/>
              <a:t>туристів</a:t>
            </a:r>
            <a:r>
              <a:rPr lang="ru-RU" dirty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0728" cy="9807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3272" y="0"/>
            <a:ext cx="980728" cy="9807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0" y="5877270"/>
            <a:ext cx="980729" cy="9807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163272" y="5877272"/>
            <a:ext cx="980728" cy="9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8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729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Історія рідного міста</vt:lpstr>
      <vt:lpstr>Назва територіального відділення МАНУ: Луганське територіальне відділення МАНУ</vt:lpstr>
      <vt:lpstr>Мета проєкту</vt:lpstr>
      <vt:lpstr>Історія Попасної</vt:lpstr>
      <vt:lpstr>Музейні експонати</vt:lpstr>
      <vt:lpstr>Семен Йоффе</vt:lpstr>
      <vt:lpstr>​Попаснянський ліцей №25</vt:lpstr>
      <vt:lpstr>Вокзал Попасної</vt:lpstr>
      <vt:lpstr>Площа Героїв у Попасній</vt:lpstr>
      <vt:lpstr>Районний Будинок Культури (РБК)</vt:lpstr>
      <vt:lpstr>Відображення Попасної в літературі</vt:lpstr>
      <vt:lpstr>Мирне життя Попасної до 24.02.22 </vt:lpstr>
      <vt:lpstr>Свято-Миколаївський храм</vt:lpstr>
      <vt:lpstr>Висновок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Історія рідного міста</dc:title>
  <dc:creator>Мстислав Костров</dc:creator>
  <cp:lastModifiedBy>my comp</cp:lastModifiedBy>
  <cp:revision>46</cp:revision>
  <dcterms:created xsi:type="dcterms:W3CDTF">2025-03-26T08:39:38Z</dcterms:created>
  <dcterms:modified xsi:type="dcterms:W3CDTF">2025-04-07T19:30:21Z</dcterms:modified>
</cp:coreProperties>
</file>