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8288000" cy="10287000"/>
  <p:notesSz cx="6858000" cy="9144000"/>
  <p:embeddedFontLst>
    <p:embeddedFont>
      <p:font typeface="Body Grotesque" panose="020B0604020202020204" charset="0"/>
      <p:regular r:id="rId18"/>
    </p:embeddedFont>
    <p:embeddedFont>
      <p:font typeface="Body Grotesque Bold" panose="020B0604020202020204" charset="0"/>
      <p:regular r:id="rId19"/>
    </p:embeddedFont>
    <p:embeddedFont>
      <p:font typeface="Calibri" panose="020F0502020204030204" pitchFamily="34" charset="0"/>
      <p:regular r:id="rId20"/>
      <p:bold r:id="rId21"/>
      <p:italic r:id="rId22"/>
      <p:boldItalic r:id="rId23"/>
    </p:embeddedFont>
    <p:embeddedFont>
      <p:font typeface="Intro" panose="02000000000000000000" charset="0"/>
      <p:regular r:id="rId24"/>
    </p:embeddedFont>
    <p:embeddedFont>
      <p:font typeface="Lora" pitchFamily="2" charset="-52"/>
      <p:regular r:id="rId25"/>
    </p:embeddedFont>
    <p:embeddedFont>
      <p:font typeface="Lora Bold" panose="020B0604020202020204" charset="-52"/>
      <p:regular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52" d="100"/>
          <a:sy n="52" d="100"/>
        </p:scale>
        <p:origin x="850" y="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font" Target="fonts/font9.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font" Target="fonts/font8.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04.03.2025</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 Амурский 1395</a:t>
            </a:r>
          </a:p>
          <a:p>
            <a:r>
              <a:rPr lang="en-US"/>
              <a:t>2 центральний1478</a:t>
            </a:r>
          </a:p>
          <a:p>
            <a:r>
              <a:rPr lang="en-US"/>
              <a:t>3 Мерефо-Херсонський 1627</a:t>
            </a:r>
          </a:p>
          <a:p>
            <a:r>
              <a:rPr lang="en-US"/>
              <a:t>4 Південний1248</a:t>
            </a:r>
          </a:p>
          <a:p>
            <a:r>
              <a:rPr lang="en-US"/>
              <a:t>5Кайдацький 1732</a:t>
            </a:r>
          </a:p>
          <a:p>
            <a:endParaRPr lang="en-US"/>
          </a:p>
          <a:p>
            <a:r>
              <a:rPr lang="en-US"/>
              <a:t>пишеходний 429</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3/4/2025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3/4/2025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3/4/2025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3/4/2025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6.sv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2.jpe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2.jpeg"/><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2.jpeg"/><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2.jpeg"/><Relationship Id="rId1" Type="http://schemas.openxmlformats.org/officeDocument/2006/relationships/slideLayout" Target="../slideLayouts/slideLayout7.xml"/><Relationship Id="rId5" Type="http://schemas.openxmlformats.org/officeDocument/2006/relationships/image" Target="../media/image28.png"/><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2.jpeg"/><Relationship Id="rId1" Type="http://schemas.openxmlformats.org/officeDocument/2006/relationships/slideLayout" Target="../slideLayouts/slideLayout7.xml"/><Relationship Id="rId5" Type="http://schemas.openxmlformats.org/officeDocument/2006/relationships/image" Target="../media/image31.png"/><Relationship Id="rId4" Type="http://schemas.openxmlformats.org/officeDocument/2006/relationships/image" Target="../media/image30.png"/></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2.jpeg"/><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2.jpeg"/><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https://uk.wikipedia.org/wiki/%D0%9F%D0%B5%D1%80%D0%B5%D0%BB%D1%96%D0%BA_%D0%BC%D0%BE%D1%81%D1%82%D1%96%D0%B2_%D0%94%D0%BD%D1%96%D0%BF%D1%80%D0%B0"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DAE7ED"/>
        </a:solidFill>
        <a:effectLst/>
      </p:bgPr>
    </p:bg>
    <p:spTree>
      <p:nvGrpSpPr>
        <p:cNvPr id="1" name=""/>
        <p:cNvGrpSpPr/>
        <p:nvPr/>
      </p:nvGrpSpPr>
      <p:grpSpPr>
        <a:xfrm>
          <a:off x="0" y="0"/>
          <a:ext cx="0" cy="0"/>
          <a:chOff x="0" y="0"/>
          <a:chExt cx="0" cy="0"/>
        </a:xfrm>
      </p:grpSpPr>
      <p:sp>
        <p:nvSpPr>
          <p:cNvPr id="2" name="TextBox 2"/>
          <p:cNvSpPr txBox="1"/>
          <p:nvPr/>
        </p:nvSpPr>
        <p:spPr>
          <a:xfrm>
            <a:off x="1384300" y="1285621"/>
            <a:ext cx="5122944" cy="3456681"/>
          </a:xfrm>
          <a:prstGeom prst="rect">
            <a:avLst/>
          </a:prstGeom>
        </p:spPr>
        <p:txBody>
          <a:bodyPr lIns="0" tIns="0" rIns="0" bIns="0" rtlCol="0" anchor="t">
            <a:spAutoFit/>
          </a:bodyPr>
          <a:lstStyle/>
          <a:p>
            <a:pPr marL="0" lvl="0" indent="0" algn="l">
              <a:lnSpc>
                <a:spcPts val="6775"/>
              </a:lnSpc>
            </a:pPr>
            <a:r>
              <a:rPr lang="en-US" sz="6453" b="1">
                <a:solidFill>
                  <a:srgbClr val="4E94BA"/>
                </a:solidFill>
                <a:latin typeface="Body Grotesque Bold"/>
                <a:ea typeface="Body Grotesque Bold"/>
                <a:cs typeface="Body Grotesque Bold"/>
                <a:sym typeface="Body Grotesque Bold"/>
              </a:rPr>
              <a:t>Мости часу: історична подорож Дніпром</a:t>
            </a:r>
          </a:p>
        </p:txBody>
      </p:sp>
      <p:sp>
        <p:nvSpPr>
          <p:cNvPr id="3" name="AutoShape 3"/>
          <p:cNvSpPr/>
          <p:nvPr/>
        </p:nvSpPr>
        <p:spPr>
          <a:xfrm>
            <a:off x="1384300" y="5532877"/>
            <a:ext cx="4611969" cy="0"/>
          </a:xfrm>
          <a:prstGeom prst="line">
            <a:avLst/>
          </a:prstGeom>
          <a:ln w="38100" cap="flat">
            <a:solidFill>
              <a:srgbClr val="4E94BA"/>
            </a:solidFill>
            <a:prstDash val="solid"/>
            <a:headEnd type="none" w="sm" len="sm"/>
            <a:tailEnd type="none" w="sm" len="sm"/>
          </a:ln>
        </p:spPr>
      </p:sp>
      <p:sp>
        <p:nvSpPr>
          <p:cNvPr id="4" name="TextBox 4"/>
          <p:cNvSpPr txBox="1"/>
          <p:nvPr/>
        </p:nvSpPr>
        <p:spPr>
          <a:xfrm>
            <a:off x="1384300" y="6567050"/>
            <a:ext cx="4611969" cy="2463800"/>
          </a:xfrm>
          <a:prstGeom prst="rect">
            <a:avLst/>
          </a:prstGeom>
        </p:spPr>
        <p:txBody>
          <a:bodyPr lIns="0" tIns="0" rIns="0" bIns="0" rtlCol="0" anchor="t">
            <a:spAutoFit/>
          </a:bodyPr>
          <a:lstStyle/>
          <a:p>
            <a:pPr marL="0" lvl="0" indent="0" algn="l">
              <a:lnSpc>
                <a:spcPts val="2800"/>
              </a:lnSpc>
            </a:pPr>
            <a:r>
              <a:rPr lang="en-US" sz="2000">
                <a:solidFill>
                  <a:srgbClr val="4E94BA"/>
                </a:solidFill>
                <a:latin typeface="Body Grotesque"/>
                <a:ea typeface="Body Grotesque"/>
                <a:cs typeface="Body Grotesque"/>
                <a:sym typeface="Body Grotesque"/>
              </a:rPr>
              <a:t>Коробка Марія Олександрівна </a:t>
            </a:r>
          </a:p>
          <a:p>
            <a:pPr marL="0" lvl="0" indent="0" algn="l">
              <a:lnSpc>
                <a:spcPts val="2800"/>
              </a:lnSpc>
            </a:pPr>
            <a:r>
              <a:rPr lang="en-US" sz="2000">
                <a:solidFill>
                  <a:srgbClr val="4E94BA"/>
                </a:solidFill>
                <a:latin typeface="Body Grotesque"/>
                <a:ea typeface="Body Grotesque"/>
                <a:cs typeface="Body Grotesque"/>
                <a:sym typeface="Body Grotesque"/>
              </a:rPr>
              <a:t> учениця 8-А класу</a:t>
            </a:r>
          </a:p>
          <a:p>
            <a:pPr marL="0" lvl="0" indent="0" algn="l">
              <a:lnSpc>
                <a:spcPts val="2800"/>
              </a:lnSpc>
            </a:pPr>
            <a:r>
              <a:rPr lang="en-US" sz="2000">
                <a:solidFill>
                  <a:srgbClr val="4E94BA"/>
                </a:solidFill>
                <a:latin typeface="Body Grotesque"/>
                <a:ea typeface="Body Grotesque"/>
                <a:cs typeface="Body Grotesque"/>
                <a:sym typeface="Body Grotesque"/>
              </a:rPr>
              <a:t>Дніпровського ліцею                                                                       №31"Приорітет”</a:t>
            </a:r>
          </a:p>
          <a:p>
            <a:pPr marL="0" lvl="0" indent="0" algn="l">
              <a:lnSpc>
                <a:spcPts val="2800"/>
              </a:lnSpc>
            </a:pPr>
            <a:r>
              <a:rPr lang="en-US" sz="2000">
                <a:solidFill>
                  <a:srgbClr val="4E94BA"/>
                </a:solidFill>
                <a:latin typeface="Body Grotesque"/>
                <a:ea typeface="Body Grotesque"/>
                <a:cs typeface="Body Grotesque"/>
                <a:sym typeface="Body Grotesque"/>
              </a:rPr>
              <a:t>Керівник:</a:t>
            </a:r>
          </a:p>
          <a:p>
            <a:pPr marL="0" lvl="0" indent="0" algn="l">
              <a:lnSpc>
                <a:spcPts val="2800"/>
              </a:lnSpc>
            </a:pPr>
            <a:r>
              <a:rPr lang="en-US" sz="2000">
                <a:solidFill>
                  <a:srgbClr val="4E94BA"/>
                </a:solidFill>
                <a:latin typeface="Body Grotesque"/>
                <a:ea typeface="Body Grotesque"/>
                <a:cs typeface="Body Grotesque"/>
                <a:sym typeface="Body Grotesque"/>
              </a:rPr>
              <a:t>Летяго Вікторія Віталіївна</a:t>
            </a:r>
          </a:p>
          <a:p>
            <a:pPr marL="0" lvl="0" indent="0" algn="l">
              <a:lnSpc>
                <a:spcPts val="2800"/>
              </a:lnSpc>
            </a:pPr>
            <a:r>
              <a:rPr lang="en-US" sz="2000">
                <a:solidFill>
                  <a:srgbClr val="4E94BA"/>
                </a:solidFill>
                <a:latin typeface="Body Grotesque"/>
                <a:ea typeface="Body Grotesque"/>
                <a:cs typeface="Body Grotesque"/>
                <a:sym typeface="Body Grotesque"/>
              </a:rPr>
              <a:t>Витель Історії</a:t>
            </a:r>
          </a:p>
        </p:txBody>
      </p:sp>
      <p:grpSp>
        <p:nvGrpSpPr>
          <p:cNvPr id="5" name="Group 5"/>
          <p:cNvGrpSpPr/>
          <p:nvPr/>
        </p:nvGrpSpPr>
        <p:grpSpPr>
          <a:xfrm>
            <a:off x="12906707" y="1913854"/>
            <a:ext cx="5009189" cy="6459291"/>
            <a:chOff x="0" y="0"/>
            <a:chExt cx="812800" cy="1048096"/>
          </a:xfrm>
        </p:grpSpPr>
        <p:sp>
          <p:nvSpPr>
            <p:cNvPr id="6" name="Freeform 6"/>
            <p:cNvSpPr/>
            <p:nvPr/>
          </p:nvSpPr>
          <p:spPr>
            <a:xfrm>
              <a:off x="0" y="0"/>
              <a:ext cx="812800" cy="1048096"/>
            </a:xfrm>
            <a:custGeom>
              <a:avLst/>
              <a:gdLst/>
              <a:ahLst/>
              <a:cxnLst/>
              <a:rect l="l" t="t" r="r" b="b"/>
              <a:pathLst>
                <a:path w="812800" h="1048096">
                  <a:moveTo>
                    <a:pt x="0" y="0"/>
                  </a:moveTo>
                  <a:lnTo>
                    <a:pt x="812800" y="0"/>
                  </a:lnTo>
                  <a:lnTo>
                    <a:pt x="812800" y="1048096"/>
                  </a:lnTo>
                  <a:lnTo>
                    <a:pt x="0" y="1048096"/>
                  </a:lnTo>
                  <a:close/>
                </a:path>
              </a:pathLst>
            </a:custGeom>
            <a:blipFill>
              <a:blip r:embed="rId2"/>
              <a:stretch>
                <a:fillRect l="-49382" r="-49382"/>
              </a:stretch>
            </a:blipFill>
          </p:spPr>
        </p:sp>
      </p:grpSp>
      <p:grpSp>
        <p:nvGrpSpPr>
          <p:cNvPr id="7" name="Group 7"/>
          <p:cNvGrpSpPr/>
          <p:nvPr/>
        </p:nvGrpSpPr>
        <p:grpSpPr>
          <a:xfrm>
            <a:off x="7531100" y="1913854"/>
            <a:ext cx="5009189" cy="6459291"/>
            <a:chOff x="0" y="0"/>
            <a:chExt cx="812800" cy="1048096"/>
          </a:xfrm>
        </p:grpSpPr>
        <p:sp>
          <p:nvSpPr>
            <p:cNvPr id="8" name="Freeform 8"/>
            <p:cNvSpPr/>
            <p:nvPr/>
          </p:nvSpPr>
          <p:spPr>
            <a:xfrm>
              <a:off x="0" y="0"/>
              <a:ext cx="812800" cy="1048096"/>
            </a:xfrm>
            <a:custGeom>
              <a:avLst/>
              <a:gdLst/>
              <a:ahLst/>
              <a:cxnLst/>
              <a:rect l="l" t="t" r="r" b="b"/>
              <a:pathLst>
                <a:path w="812800" h="1048096">
                  <a:moveTo>
                    <a:pt x="0" y="0"/>
                  </a:moveTo>
                  <a:lnTo>
                    <a:pt x="812800" y="0"/>
                  </a:lnTo>
                  <a:lnTo>
                    <a:pt x="812800" y="1048096"/>
                  </a:lnTo>
                  <a:lnTo>
                    <a:pt x="0" y="1048096"/>
                  </a:lnTo>
                  <a:close/>
                </a:path>
              </a:pathLst>
            </a:custGeom>
            <a:blipFill>
              <a:blip r:embed="rId3"/>
              <a:stretch>
                <a:fillRect l="-66170" r="-66170"/>
              </a:stretch>
            </a:blipFill>
          </p:spPr>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8FB5CB"/>
        </a:solidFill>
        <a:effectLst/>
      </p:bgPr>
    </p:bg>
    <p:spTree>
      <p:nvGrpSpPr>
        <p:cNvPr id="1" name=""/>
        <p:cNvGrpSpPr/>
        <p:nvPr/>
      </p:nvGrpSpPr>
      <p:grpSpPr>
        <a:xfrm>
          <a:off x="0" y="0"/>
          <a:ext cx="0" cy="0"/>
          <a:chOff x="0" y="0"/>
          <a:chExt cx="0" cy="0"/>
        </a:xfrm>
      </p:grpSpPr>
      <p:grpSp>
        <p:nvGrpSpPr>
          <p:cNvPr id="2" name="Group 2"/>
          <p:cNvGrpSpPr/>
          <p:nvPr/>
        </p:nvGrpSpPr>
        <p:grpSpPr>
          <a:xfrm>
            <a:off x="-205650" y="-115795"/>
            <a:ext cx="18699299" cy="3307071"/>
            <a:chOff x="0" y="0"/>
            <a:chExt cx="4924918" cy="870998"/>
          </a:xfrm>
        </p:grpSpPr>
        <p:sp>
          <p:nvSpPr>
            <p:cNvPr id="3" name="Freeform 3"/>
            <p:cNvSpPr/>
            <p:nvPr/>
          </p:nvSpPr>
          <p:spPr>
            <a:xfrm>
              <a:off x="0" y="0"/>
              <a:ext cx="4924918" cy="870998"/>
            </a:xfrm>
            <a:custGeom>
              <a:avLst/>
              <a:gdLst/>
              <a:ahLst/>
              <a:cxnLst/>
              <a:rect l="l" t="t" r="r" b="b"/>
              <a:pathLst>
                <a:path w="4924918" h="870998">
                  <a:moveTo>
                    <a:pt x="0" y="0"/>
                  </a:moveTo>
                  <a:lnTo>
                    <a:pt x="4924918" y="0"/>
                  </a:lnTo>
                  <a:lnTo>
                    <a:pt x="4924918" y="870998"/>
                  </a:lnTo>
                  <a:lnTo>
                    <a:pt x="0" y="870998"/>
                  </a:lnTo>
                  <a:close/>
                </a:path>
              </a:pathLst>
            </a:custGeom>
            <a:solidFill>
              <a:srgbClr val="FFFFFF"/>
            </a:solidFill>
          </p:spPr>
        </p:sp>
        <p:sp>
          <p:nvSpPr>
            <p:cNvPr id="4" name="TextBox 4"/>
            <p:cNvSpPr txBox="1"/>
            <p:nvPr/>
          </p:nvSpPr>
          <p:spPr>
            <a:xfrm>
              <a:off x="0" y="-57150"/>
              <a:ext cx="4924918" cy="928148"/>
            </a:xfrm>
            <a:prstGeom prst="rect">
              <a:avLst/>
            </a:prstGeom>
          </p:spPr>
          <p:txBody>
            <a:bodyPr lIns="50800" tIns="50800" rIns="50800" bIns="50800" rtlCol="0" anchor="ctr"/>
            <a:lstStyle/>
            <a:p>
              <a:pPr algn="ctr">
                <a:lnSpc>
                  <a:spcPts val="3150"/>
                </a:lnSpc>
              </a:pPr>
              <a:endParaRPr/>
            </a:p>
          </p:txBody>
        </p:sp>
      </p:grpSp>
      <p:sp>
        <p:nvSpPr>
          <p:cNvPr id="5" name="AutoShape 5"/>
          <p:cNvSpPr/>
          <p:nvPr/>
        </p:nvSpPr>
        <p:spPr>
          <a:xfrm>
            <a:off x="-205650" y="8554616"/>
            <a:ext cx="20407796" cy="0"/>
          </a:xfrm>
          <a:prstGeom prst="line">
            <a:avLst/>
          </a:prstGeom>
          <a:ln w="47625" cap="flat">
            <a:solidFill>
              <a:srgbClr val="FFFFFF"/>
            </a:solidFill>
            <a:prstDash val="solid"/>
            <a:headEnd type="none" w="sm" len="sm"/>
            <a:tailEnd type="none" w="sm" len="sm"/>
          </a:ln>
        </p:spPr>
      </p:sp>
      <p:sp>
        <p:nvSpPr>
          <p:cNvPr id="6" name="Freeform 6"/>
          <p:cNvSpPr/>
          <p:nvPr/>
        </p:nvSpPr>
        <p:spPr>
          <a:xfrm>
            <a:off x="0" y="1932216"/>
            <a:ext cx="2972029" cy="1259060"/>
          </a:xfrm>
          <a:custGeom>
            <a:avLst/>
            <a:gdLst/>
            <a:ahLst/>
            <a:cxnLst/>
            <a:rect l="l" t="t" r="r" b="b"/>
            <a:pathLst>
              <a:path w="2972029" h="1259060">
                <a:moveTo>
                  <a:pt x="0" y="0"/>
                </a:moveTo>
                <a:lnTo>
                  <a:pt x="2972029" y="0"/>
                </a:lnTo>
                <a:lnTo>
                  <a:pt x="2972029" y="1259060"/>
                </a:lnTo>
                <a:lnTo>
                  <a:pt x="0" y="125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7" name="TextBox 7"/>
          <p:cNvSpPr txBox="1"/>
          <p:nvPr/>
        </p:nvSpPr>
        <p:spPr>
          <a:xfrm>
            <a:off x="6338754" y="3695109"/>
            <a:ext cx="5242004" cy="3469897"/>
          </a:xfrm>
          <a:prstGeom prst="rect">
            <a:avLst/>
          </a:prstGeom>
        </p:spPr>
        <p:txBody>
          <a:bodyPr lIns="0" tIns="0" rIns="0" bIns="0" rtlCol="0" anchor="t">
            <a:spAutoFit/>
          </a:bodyPr>
          <a:lstStyle/>
          <a:p>
            <a:pPr algn="l">
              <a:lnSpc>
                <a:spcPts val="1990"/>
              </a:lnSpc>
            </a:pPr>
            <a:r>
              <a:rPr lang="en-US" sz="2052">
                <a:solidFill>
                  <a:srgbClr val="FFFFFF"/>
                </a:solidFill>
                <a:latin typeface="Body Grotesque"/>
                <a:ea typeface="Body Grotesque"/>
                <a:cs typeface="Body Grotesque"/>
                <a:sym typeface="Body Grotesque"/>
              </a:rPr>
              <a:t>2.Мета</a:t>
            </a:r>
          </a:p>
          <a:p>
            <a:pPr algn="l">
              <a:lnSpc>
                <a:spcPts val="1990"/>
              </a:lnSpc>
            </a:pPr>
            <a:endParaRPr lang="en-US" sz="2052">
              <a:solidFill>
                <a:srgbClr val="FFFFFF"/>
              </a:solidFill>
              <a:latin typeface="Body Grotesque"/>
              <a:ea typeface="Body Grotesque"/>
              <a:cs typeface="Body Grotesque"/>
              <a:sym typeface="Body Grotesque"/>
            </a:endParaRPr>
          </a:p>
          <a:p>
            <a:pPr algn="l">
              <a:lnSpc>
                <a:spcPts val="1990"/>
              </a:lnSpc>
            </a:pPr>
            <a:endParaRPr lang="en-US" sz="2052">
              <a:solidFill>
                <a:srgbClr val="FFFFFF"/>
              </a:solidFill>
              <a:latin typeface="Body Grotesque"/>
              <a:ea typeface="Body Grotesque"/>
              <a:cs typeface="Body Grotesque"/>
              <a:sym typeface="Body Grotesque"/>
            </a:endParaRPr>
          </a:p>
          <a:p>
            <a:pPr marL="0" lvl="0" indent="0" algn="l">
              <a:lnSpc>
                <a:spcPts val="1990"/>
              </a:lnSpc>
              <a:spcBef>
                <a:spcPct val="0"/>
              </a:spcBef>
            </a:pPr>
            <a:r>
              <a:rPr lang="en-US" sz="2052">
                <a:solidFill>
                  <a:srgbClr val="FFFFFF"/>
                </a:solidFill>
                <a:latin typeface="Body Grotesque"/>
                <a:ea typeface="Body Grotesque"/>
                <a:cs typeface="Body Grotesque"/>
                <a:sym typeface="Body Grotesque"/>
              </a:rPr>
              <a:t>Метою дослідження є аналіз історичного, технічного та культурного значення мостів у місті Дніпро, а також оцінка їхнього впливу на розвиток міста. Завданням є вивчення етапів будівництва та реконструкції мостів, їхньої ролі в економіці та міському плануванні. Додатково досліджується вплив мостів на формування транспортної мережі, екологічні аспекти та перспективи модернізації цих споруд.</a:t>
            </a:r>
          </a:p>
        </p:txBody>
      </p:sp>
      <p:sp>
        <p:nvSpPr>
          <p:cNvPr id="8" name="Freeform 8"/>
          <p:cNvSpPr/>
          <p:nvPr/>
        </p:nvSpPr>
        <p:spPr>
          <a:xfrm>
            <a:off x="14381819" y="142567"/>
            <a:ext cx="3906181" cy="2940289"/>
          </a:xfrm>
          <a:custGeom>
            <a:avLst/>
            <a:gdLst/>
            <a:ahLst/>
            <a:cxnLst/>
            <a:rect l="l" t="t" r="r" b="b"/>
            <a:pathLst>
              <a:path w="3906181" h="2940289">
                <a:moveTo>
                  <a:pt x="0" y="0"/>
                </a:moveTo>
                <a:lnTo>
                  <a:pt x="3906181" y="0"/>
                </a:lnTo>
                <a:lnTo>
                  <a:pt x="3906181" y="2940290"/>
                </a:lnTo>
                <a:lnTo>
                  <a:pt x="0" y="294029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9" name="TextBox 9"/>
          <p:cNvSpPr txBox="1"/>
          <p:nvPr/>
        </p:nvSpPr>
        <p:spPr>
          <a:xfrm>
            <a:off x="305349" y="3685584"/>
            <a:ext cx="5435011" cy="4129497"/>
          </a:xfrm>
          <a:prstGeom prst="rect">
            <a:avLst/>
          </a:prstGeom>
        </p:spPr>
        <p:txBody>
          <a:bodyPr lIns="0" tIns="0" rIns="0" bIns="0" rtlCol="0" anchor="t">
            <a:spAutoFit/>
          </a:bodyPr>
          <a:lstStyle/>
          <a:p>
            <a:pPr algn="l">
              <a:lnSpc>
                <a:spcPts val="2069"/>
              </a:lnSpc>
            </a:pPr>
            <a:r>
              <a:rPr lang="en-US" sz="2133">
                <a:solidFill>
                  <a:srgbClr val="FFFFFF"/>
                </a:solidFill>
                <a:latin typeface="Body Grotesque"/>
                <a:ea typeface="Body Grotesque"/>
                <a:cs typeface="Body Grotesque"/>
                <a:sym typeface="Body Grotesque"/>
              </a:rPr>
              <a:t>1.Актуальність</a:t>
            </a:r>
          </a:p>
          <a:p>
            <a:pPr algn="l">
              <a:lnSpc>
                <a:spcPts val="2069"/>
              </a:lnSpc>
            </a:pPr>
            <a:endParaRPr lang="en-US" sz="2133">
              <a:solidFill>
                <a:srgbClr val="FFFFFF"/>
              </a:solidFill>
              <a:latin typeface="Body Grotesque"/>
              <a:ea typeface="Body Grotesque"/>
              <a:cs typeface="Body Grotesque"/>
              <a:sym typeface="Body Grotesque"/>
            </a:endParaRPr>
          </a:p>
          <a:p>
            <a:pPr marL="0" lvl="0" indent="0" algn="l">
              <a:lnSpc>
                <a:spcPts val="2069"/>
              </a:lnSpc>
              <a:spcBef>
                <a:spcPct val="0"/>
              </a:spcBef>
            </a:pPr>
            <a:r>
              <a:rPr lang="en-US" sz="2133">
                <a:solidFill>
                  <a:srgbClr val="FFFFFF"/>
                </a:solidFill>
                <a:latin typeface="Body Grotesque"/>
                <a:ea typeface="Body Grotesque"/>
                <a:cs typeface="Body Grotesque"/>
                <a:sym typeface="Body Grotesque"/>
              </a:rPr>
              <a:t>Мости є невід’ємною частиною транспортної інфраструктури міста Дніпро, забезпечуючи зв’язок між його правобережною та лівобережною частинами. Вони відіграють важливу роль у розвитку економіки, логістики та урбаністики міста, дозволяючи ефективний рух транспорту та пішоходів. Окрім суто практичного значення, мости Дніпра є важливими історико-культурними об’єктами, які відображають архітектурні та інженерні тенденції різних епох. Також під час воєнного стану,мости є дуже важливим стратегічним об”єктом.</a:t>
            </a:r>
          </a:p>
        </p:txBody>
      </p:sp>
      <p:sp>
        <p:nvSpPr>
          <p:cNvPr id="10" name="TextBox 10"/>
          <p:cNvSpPr txBox="1"/>
          <p:nvPr/>
        </p:nvSpPr>
        <p:spPr>
          <a:xfrm>
            <a:off x="12440091" y="3311457"/>
            <a:ext cx="5240138" cy="4771672"/>
          </a:xfrm>
          <a:prstGeom prst="rect">
            <a:avLst/>
          </a:prstGeom>
        </p:spPr>
        <p:txBody>
          <a:bodyPr lIns="0" tIns="0" rIns="0" bIns="0" rtlCol="0" anchor="t">
            <a:spAutoFit/>
          </a:bodyPr>
          <a:lstStyle/>
          <a:p>
            <a:pPr algn="l">
              <a:lnSpc>
                <a:spcPts val="1886"/>
              </a:lnSpc>
            </a:pPr>
            <a:r>
              <a:rPr lang="en-US" sz="1944">
                <a:solidFill>
                  <a:srgbClr val="FFFFFF"/>
                </a:solidFill>
                <a:latin typeface="Body Grotesque"/>
                <a:ea typeface="Body Grotesque"/>
                <a:cs typeface="Body Grotesque"/>
                <a:sym typeface="Body Grotesque"/>
              </a:rPr>
              <a:t>3.Наукова Цінність</a:t>
            </a:r>
          </a:p>
          <a:p>
            <a:pPr algn="l">
              <a:lnSpc>
                <a:spcPts val="1886"/>
              </a:lnSpc>
            </a:pPr>
            <a:endParaRPr lang="en-US" sz="1944">
              <a:solidFill>
                <a:srgbClr val="FFFFFF"/>
              </a:solidFill>
              <a:latin typeface="Body Grotesque"/>
              <a:ea typeface="Body Grotesque"/>
              <a:cs typeface="Body Grotesque"/>
              <a:sym typeface="Body Grotesque"/>
            </a:endParaRPr>
          </a:p>
          <a:p>
            <a:pPr algn="l">
              <a:lnSpc>
                <a:spcPts val="1886"/>
              </a:lnSpc>
            </a:pPr>
            <a:endParaRPr lang="en-US" sz="1944">
              <a:solidFill>
                <a:srgbClr val="FFFFFF"/>
              </a:solidFill>
              <a:latin typeface="Body Grotesque"/>
              <a:ea typeface="Body Grotesque"/>
              <a:cs typeface="Body Grotesque"/>
              <a:sym typeface="Body Grotesque"/>
            </a:endParaRPr>
          </a:p>
          <a:p>
            <a:pPr algn="l">
              <a:lnSpc>
                <a:spcPts val="1886"/>
              </a:lnSpc>
            </a:pPr>
            <a:r>
              <a:rPr lang="en-US" sz="1944">
                <a:solidFill>
                  <a:srgbClr val="FFFFFF"/>
                </a:solidFill>
                <a:latin typeface="Body Grotesque"/>
                <a:ea typeface="Body Grotesque"/>
                <a:cs typeface="Body Grotesque"/>
                <a:sym typeface="Body Grotesque"/>
              </a:rPr>
              <a:t> Дослідження мостів у Дніпрі має міждисциплінарне значення, поєднуючи історію, інженерію, архітектуру та урбаністику. Аналіз їхньої конструкції та експлуатації дозволяє оцінити розвиток інженерної думки та адаптацію інфраструктури до сучасних викликів. Крім того, історичний аспект мостів розкриває соціально-економічні зміни в місті та їхній вплив на його просторову організацію. Отримані результати можуть бути корисними для архітекторів, інженерів, істориків та урбаністів, а також для подальших наукових досліджень у сфері транспортної інфраструктури.</a:t>
            </a:r>
          </a:p>
          <a:p>
            <a:pPr algn="l">
              <a:lnSpc>
                <a:spcPts val="1886"/>
              </a:lnSpc>
            </a:pPr>
            <a:endParaRPr lang="en-US" sz="1944">
              <a:solidFill>
                <a:srgbClr val="FFFFFF"/>
              </a:solidFill>
              <a:latin typeface="Body Grotesque"/>
              <a:ea typeface="Body Grotesque"/>
              <a:cs typeface="Body Grotesque"/>
              <a:sym typeface="Body Grotesque"/>
            </a:endParaRPr>
          </a:p>
          <a:p>
            <a:pPr marL="0" lvl="0" indent="0" algn="l">
              <a:lnSpc>
                <a:spcPts val="1886"/>
              </a:lnSpc>
              <a:spcBef>
                <a:spcPct val="0"/>
              </a:spcBef>
            </a:pPr>
            <a:endParaRPr lang="en-US" sz="1944">
              <a:solidFill>
                <a:srgbClr val="FFFFFF"/>
              </a:solidFill>
              <a:latin typeface="Body Grotesque"/>
              <a:ea typeface="Body Grotesque"/>
              <a:cs typeface="Body Grotesque"/>
              <a:sym typeface="Body Grotesque"/>
            </a:endParaRPr>
          </a:p>
        </p:txBody>
      </p:sp>
      <p:sp>
        <p:nvSpPr>
          <p:cNvPr id="11" name="TextBox 11"/>
          <p:cNvSpPr txBox="1"/>
          <p:nvPr/>
        </p:nvSpPr>
        <p:spPr>
          <a:xfrm>
            <a:off x="3022855" y="1336659"/>
            <a:ext cx="11873801" cy="1314189"/>
          </a:xfrm>
          <a:prstGeom prst="rect">
            <a:avLst/>
          </a:prstGeom>
        </p:spPr>
        <p:txBody>
          <a:bodyPr lIns="0" tIns="0" rIns="0" bIns="0" rtlCol="0" anchor="t">
            <a:spAutoFit/>
          </a:bodyPr>
          <a:lstStyle/>
          <a:p>
            <a:pPr marL="0" lvl="0" indent="0" algn="ctr">
              <a:lnSpc>
                <a:spcPts val="5052"/>
              </a:lnSpc>
              <a:spcBef>
                <a:spcPct val="0"/>
              </a:spcBef>
            </a:pPr>
            <a:r>
              <a:rPr lang="en-US" sz="5208" b="1" u="none">
                <a:solidFill>
                  <a:srgbClr val="4E94BA"/>
                </a:solidFill>
                <a:latin typeface="Body Grotesque Bold"/>
                <a:ea typeface="Body Grotesque Bold"/>
                <a:cs typeface="Body Grotesque Bold"/>
                <a:sym typeface="Body Grotesque Bold"/>
              </a:rPr>
              <a:t>Актуальність,Мета та Наукова цінність дослідження</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DAE7ED"/>
        </a:solidFill>
        <a:effectLst/>
      </p:bgPr>
    </p:bg>
    <p:spTree>
      <p:nvGrpSpPr>
        <p:cNvPr id="1" name=""/>
        <p:cNvGrpSpPr/>
        <p:nvPr/>
      </p:nvGrpSpPr>
      <p:grpSpPr>
        <a:xfrm>
          <a:off x="0" y="0"/>
          <a:ext cx="0" cy="0"/>
          <a:chOff x="0" y="0"/>
          <a:chExt cx="0" cy="0"/>
        </a:xfrm>
      </p:grpSpPr>
      <p:grpSp>
        <p:nvGrpSpPr>
          <p:cNvPr id="2" name="Group 2"/>
          <p:cNvGrpSpPr/>
          <p:nvPr/>
        </p:nvGrpSpPr>
        <p:grpSpPr>
          <a:xfrm>
            <a:off x="546988" y="2515236"/>
            <a:ext cx="3290345" cy="5908879"/>
            <a:chOff x="0" y="0"/>
            <a:chExt cx="4387127" cy="7878506"/>
          </a:xfrm>
        </p:grpSpPr>
        <p:pic>
          <p:nvPicPr>
            <p:cNvPr id="3" name="Picture 3"/>
            <p:cNvPicPr>
              <a:picLocks noChangeAspect="1"/>
            </p:cNvPicPr>
            <p:nvPr/>
          </p:nvPicPr>
          <p:blipFill>
            <a:blip r:embed="rId3"/>
            <a:srcRect l="31484" r="31484"/>
            <a:stretch>
              <a:fillRect/>
            </a:stretch>
          </p:blipFill>
          <p:spPr>
            <a:xfrm>
              <a:off x="0" y="0"/>
              <a:ext cx="4387127" cy="7878506"/>
            </a:xfrm>
            <a:prstGeom prst="rect">
              <a:avLst/>
            </a:prstGeom>
          </p:spPr>
        </p:pic>
      </p:grpSp>
      <p:grpSp>
        <p:nvGrpSpPr>
          <p:cNvPr id="4" name="Group 4"/>
          <p:cNvGrpSpPr/>
          <p:nvPr/>
        </p:nvGrpSpPr>
        <p:grpSpPr>
          <a:xfrm>
            <a:off x="4872814" y="6857065"/>
            <a:ext cx="5386751" cy="2852049"/>
            <a:chOff x="0" y="0"/>
            <a:chExt cx="7182335" cy="3802733"/>
          </a:xfrm>
        </p:grpSpPr>
        <p:pic>
          <p:nvPicPr>
            <p:cNvPr id="5" name="Picture 5"/>
            <p:cNvPicPr>
              <a:picLocks noChangeAspect="1"/>
            </p:cNvPicPr>
            <p:nvPr/>
          </p:nvPicPr>
          <p:blipFill>
            <a:blip r:embed="rId4"/>
            <a:srcRect l="17878" r="17878"/>
            <a:stretch>
              <a:fillRect/>
            </a:stretch>
          </p:blipFill>
          <p:spPr>
            <a:xfrm>
              <a:off x="0" y="0"/>
              <a:ext cx="7182335" cy="3802733"/>
            </a:xfrm>
            <a:prstGeom prst="rect">
              <a:avLst/>
            </a:prstGeom>
          </p:spPr>
        </p:pic>
      </p:grpSp>
      <p:grpSp>
        <p:nvGrpSpPr>
          <p:cNvPr id="6" name="Group 6"/>
          <p:cNvGrpSpPr/>
          <p:nvPr/>
        </p:nvGrpSpPr>
        <p:grpSpPr>
          <a:xfrm>
            <a:off x="10524195" y="508415"/>
            <a:ext cx="5904407" cy="2983534"/>
            <a:chOff x="0" y="0"/>
            <a:chExt cx="7872543" cy="3978046"/>
          </a:xfrm>
        </p:grpSpPr>
        <p:pic>
          <p:nvPicPr>
            <p:cNvPr id="7" name="Picture 7"/>
            <p:cNvPicPr>
              <a:picLocks noChangeAspect="1"/>
            </p:cNvPicPr>
            <p:nvPr/>
          </p:nvPicPr>
          <p:blipFill>
            <a:blip r:embed="rId5"/>
            <a:srcRect t="16312" b="16312"/>
            <a:stretch>
              <a:fillRect/>
            </a:stretch>
          </p:blipFill>
          <p:spPr>
            <a:xfrm>
              <a:off x="0" y="0"/>
              <a:ext cx="7872543" cy="3978046"/>
            </a:xfrm>
            <a:prstGeom prst="rect">
              <a:avLst/>
            </a:prstGeom>
          </p:spPr>
        </p:pic>
      </p:grpSp>
      <p:grpSp>
        <p:nvGrpSpPr>
          <p:cNvPr id="8" name="Group 8"/>
          <p:cNvGrpSpPr/>
          <p:nvPr/>
        </p:nvGrpSpPr>
        <p:grpSpPr>
          <a:xfrm>
            <a:off x="4593471" y="508415"/>
            <a:ext cx="3870741" cy="3948796"/>
            <a:chOff x="0" y="0"/>
            <a:chExt cx="5160988" cy="5265062"/>
          </a:xfrm>
        </p:grpSpPr>
        <p:pic>
          <p:nvPicPr>
            <p:cNvPr id="9" name="Picture 9"/>
            <p:cNvPicPr>
              <a:picLocks noChangeAspect="1"/>
            </p:cNvPicPr>
            <p:nvPr/>
          </p:nvPicPr>
          <p:blipFill>
            <a:blip r:embed="rId6"/>
            <a:srcRect l="24391" r="24391"/>
            <a:stretch>
              <a:fillRect/>
            </a:stretch>
          </p:blipFill>
          <p:spPr>
            <a:xfrm>
              <a:off x="0" y="0"/>
              <a:ext cx="5160988" cy="5265062"/>
            </a:xfrm>
            <a:prstGeom prst="rect">
              <a:avLst/>
            </a:prstGeom>
          </p:spPr>
        </p:pic>
      </p:grpSp>
      <p:grpSp>
        <p:nvGrpSpPr>
          <p:cNvPr id="10" name="Group 10"/>
          <p:cNvGrpSpPr/>
          <p:nvPr/>
        </p:nvGrpSpPr>
        <p:grpSpPr>
          <a:xfrm>
            <a:off x="12650253" y="4074878"/>
            <a:ext cx="5440054" cy="4556216"/>
            <a:chOff x="0" y="0"/>
            <a:chExt cx="7253405" cy="6074955"/>
          </a:xfrm>
        </p:grpSpPr>
        <p:pic>
          <p:nvPicPr>
            <p:cNvPr id="11" name="Picture 11"/>
            <p:cNvPicPr>
              <a:picLocks noChangeAspect="1"/>
            </p:cNvPicPr>
            <p:nvPr/>
          </p:nvPicPr>
          <p:blipFill>
            <a:blip r:embed="rId7"/>
            <a:srcRect l="10225" r="10225"/>
            <a:stretch>
              <a:fillRect/>
            </a:stretch>
          </p:blipFill>
          <p:spPr>
            <a:xfrm>
              <a:off x="0" y="0"/>
              <a:ext cx="7253405" cy="6074955"/>
            </a:xfrm>
            <a:prstGeom prst="rect">
              <a:avLst/>
            </a:prstGeom>
          </p:spPr>
        </p:pic>
      </p:grpSp>
      <p:sp>
        <p:nvSpPr>
          <p:cNvPr id="12" name="AutoShape 12"/>
          <p:cNvSpPr/>
          <p:nvPr/>
        </p:nvSpPr>
        <p:spPr>
          <a:xfrm>
            <a:off x="6158013" y="5488725"/>
            <a:ext cx="6492240" cy="0"/>
          </a:xfrm>
          <a:prstGeom prst="line">
            <a:avLst/>
          </a:prstGeom>
          <a:ln w="38100" cap="flat">
            <a:solidFill>
              <a:srgbClr val="4E94BA"/>
            </a:solidFill>
            <a:prstDash val="solid"/>
            <a:headEnd type="none" w="sm" len="sm"/>
            <a:tailEnd type="none" w="sm" len="sm"/>
          </a:ln>
        </p:spPr>
      </p:sp>
      <p:grpSp>
        <p:nvGrpSpPr>
          <p:cNvPr id="13" name="Group 13"/>
          <p:cNvGrpSpPr/>
          <p:nvPr/>
        </p:nvGrpSpPr>
        <p:grpSpPr>
          <a:xfrm>
            <a:off x="-773343" y="-773455"/>
            <a:ext cx="3086100" cy="3086100"/>
            <a:chOff x="0" y="0"/>
            <a:chExt cx="812800" cy="812800"/>
          </a:xfrm>
        </p:grpSpPr>
        <p:sp>
          <p:nvSpPr>
            <p:cNvPr id="14" name="Freeform 14"/>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8FB5CB"/>
            </a:solidFill>
          </p:spPr>
        </p:sp>
        <p:sp>
          <p:nvSpPr>
            <p:cNvPr id="15" name="TextBox 15"/>
            <p:cNvSpPr txBox="1"/>
            <p:nvPr/>
          </p:nvSpPr>
          <p:spPr>
            <a:xfrm>
              <a:off x="0" y="-57150"/>
              <a:ext cx="812800" cy="869950"/>
            </a:xfrm>
            <a:prstGeom prst="rect">
              <a:avLst/>
            </a:prstGeom>
          </p:spPr>
          <p:txBody>
            <a:bodyPr lIns="50800" tIns="50800" rIns="50800" bIns="50800" rtlCol="0" anchor="ctr"/>
            <a:lstStyle/>
            <a:p>
              <a:pPr algn="ctr">
                <a:lnSpc>
                  <a:spcPts val="3150"/>
                </a:lnSpc>
              </a:pPr>
              <a:endParaRPr/>
            </a:p>
          </p:txBody>
        </p:sp>
      </p:grpSp>
      <p:grpSp>
        <p:nvGrpSpPr>
          <p:cNvPr id="16" name="Group 16"/>
          <p:cNvGrpSpPr/>
          <p:nvPr/>
        </p:nvGrpSpPr>
        <p:grpSpPr>
          <a:xfrm>
            <a:off x="15851310" y="8631094"/>
            <a:ext cx="3086100" cy="3086100"/>
            <a:chOff x="0" y="0"/>
            <a:chExt cx="812800" cy="812800"/>
          </a:xfrm>
        </p:grpSpPr>
        <p:sp>
          <p:nvSpPr>
            <p:cNvPr id="17" name="Freeform 17"/>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8FB5CB"/>
            </a:solidFill>
          </p:spPr>
        </p:sp>
        <p:sp>
          <p:nvSpPr>
            <p:cNvPr id="18" name="TextBox 18"/>
            <p:cNvSpPr txBox="1"/>
            <p:nvPr/>
          </p:nvSpPr>
          <p:spPr>
            <a:xfrm>
              <a:off x="0" y="-57150"/>
              <a:ext cx="812800" cy="869950"/>
            </a:xfrm>
            <a:prstGeom prst="rect">
              <a:avLst/>
            </a:prstGeom>
          </p:spPr>
          <p:txBody>
            <a:bodyPr lIns="50800" tIns="50800" rIns="50800" bIns="50800" rtlCol="0" anchor="ctr"/>
            <a:lstStyle/>
            <a:p>
              <a:pPr algn="ctr">
                <a:lnSpc>
                  <a:spcPts val="3150"/>
                </a:lnSpc>
              </a:pPr>
              <a:endParaRPr/>
            </a:p>
          </p:txBody>
        </p:sp>
      </p:grpSp>
      <p:sp>
        <p:nvSpPr>
          <p:cNvPr id="19" name="TextBox 19"/>
          <p:cNvSpPr txBox="1"/>
          <p:nvPr/>
        </p:nvSpPr>
        <p:spPr>
          <a:xfrm>
            <a:off x="5452824" y="4593375"/>
            <a:ext cx="7382353" cy="876300"/>
          </a:xfrm>
          <a:prstGeom prst="rect">
            <a:avLst/>
          </a:prstGeom>
        </p:spPr>
        <p:txBody>
          <a:bodyPr lIns="0" tIns="0" rIns="0" bIns="0" rtlCol="0" anchor="t">
            <a:spAutoFit/>
          </a:bodyPr>
          <a:lstStyle/>
          <a:p>
            <a:pPr marL="0" lvl="0" indent="0" algn="ctr">
              <a:lnSpc>
                <a:spcPts val="6990"/>
              </a:lnSpc>
              <a:spcBef>
                <a:spcPct val="0"/>
              </a:spcBef>
            </a:pPr>
            <a:r>
              <a:rPr lang="en-US" sz="5825" b="1">
                <a:solidFill>
                  <a:srgbClr val="4E94BA"/>
                </a:solidFill>
                <a:latin typeface="Body Grotesque Bold"/>
                <a:ea typeface="Body Grotesque Bold"/>
                <a:cs typeface="Body Grotesque Bold"/>
                <a:sym typeface="Body Grotesque Bold"/>
              </a:rPr>
              <a:t>Мости Дніпра</a:t>
            </a:r>
          </a:p>
        </p:txBody>
      </p:sp>
      <p:sp>
        <p:nvSpPr>
          <p:cNvPr id="20" name="TextBox 20"/>
          <p:cNvSpPr txBox="1"/>
          <p:nvPr/>
        </p:nvSpPr>
        <p:spPr>
          <a:xfrm>
            <a:off x="546988" y="8309815"/>
            <a:ext cx="3531539" cy="1399300"/>
          </a:xfrm>
          <a:prstGeom prst="rect">
            <a:avLst/>
          </a:prstGeom>
        </p:spPr>
        <p:txBody>
          <a:bodyPr lIns="0" tIns="0" rIns="0" bIns="0" rtlCol="0" anchor="t">
            <a:spAutoFit/>
          </a:bodyPr>
          <a:lstStyle/>
          <a:p>
            <a:pPr algn="ctr">
              <a:lnSpc>
                <a:spcPts val="5659"/>
              </a:lnSpc>
              <a:spcBef>
                <a:spcPct val="0"/>
              </a:spcBef>
            </a:pPr>
            <a:r>
              <a:rPr lang="en-US" sz="3772">
                <a:solidFill>
                  <a:srgbClr val="4E94BA"/>
                </a:solidFill>
                <a:latin typeface="Body Grotesque"/>
                <a:ea typeface="Body Grotesque"/>
                <a:cs typeface="Body Grotesque"/>
                <a:sym typeface="Body Grotesque"/>
              </a:rPr>
              <a:t>Старий міст 1395м.</a:t>
            </a:r>
          </a:p>
        </p:txBody>
      </p:sp>
      <p:sp>
        <p:nvSpPr>
          <p:cNvPr id="21" name="TextBox 21"/>
          <p:cNvSpPr txBox="1"/>
          <p:nvPr/>
        </p:nvSpPr>
        <p:spPr>
          <a:xfrm>
            <a:off x="8701949" y="3406224"/>
            <a:ext cx="6376051" cy="518161"/>
          </a:xfrm>
          <a:prstGeom prst="rect">
            <a:avLst/>
          </a:prstGeom>
        </p:spPr>
        <p:txBody>
          <a:bodyPr lIns="0" tIns="0" rIns="0" bIns="0" rtlCol="0" anchor="t">
            <a:spAutoFit/>
          </a:bodyPr>
          <a:lstStyle/>
          <a:p>
            <a:pPr algn="ctr">
              <a:lnSpc>
                <a:spcPts val="4349"/>
              </a:lnSpc>
              <a:spcBef>
                <a:spcPct val="0"/>
              </a:spcBef>
            </a:pPr>
            <a:r>
              <a:rPr lang="en-US" sz="2899">
                <a:solidFill>
                  <a:srgbClr val="4E94BA"/>
                </a:solidFill>
                <a:latin typeface="Body Grotesque"/>
                <a:ea typeface="Body Grotesque"/>
                <a:cs typeface="Body Grotesque"/>
                <a:sym typeface="Body Grotesque"/>
              </a:rPr>
              <a:t>Центральний міст 1478м.</a:t>
            </a:r>
          </a:p>
        </p:txBody>
      </p:sp>
      <p:sp>
        <p:nvSpPr>
          <p:cNvPr id="22" name="TextBox 22"/>
          <p:cNvSpPr txBox="1"/>
          <p:nvPr/>
        </p:nvSpPr>
        <p:spPr>
          <a:xfrm>
            <a:off x="14025748" y="8695862"/>
            <a:ext cx="4262252" cy="1026890"/>
          </a:xfrm>
          <a:prstGeom prst="rect">
            <a:avLst/>
          </a:prstGeom>
        </p:spPr>
        <p:txBody>
          <a:bodyPr lIns="0" tIns="0" rIns="0" bIns="0" rtlCol="0" anchor="t">
            <a:spAutoFit/>
          </a:bodyPr>
          <a:lstStyle/>
          <a:p>
            <a:pPr algn="ctr">
              <a:lnSpc>
                <a:spcPts val="4196"/>
              </a:lnSpc>
              <a:spcBef>
                <a:spcPct val="0"/>
              </a:spcBef>
            </a:pPr>
            <a:r>
              <a:rPr lang="en-US" sz="2797">
                <a:solidFill>
                  <a:srgbClr val="307A9F"/>
                </a:solidFill>
                <a:latin typeface="Body Grotesque"/>
                <a:ea typeface="Body Grotesque"/>
                <a:cs typeface="Body Grotesque"/>
                <a:sym typeface="Body Grotesque"/>
              </a:rPr>
              <a:t>Мерефо-Херсонський 1627м.</a:t>
            </a:r>
          </a:p>
        </p:txBody>
      </p:sp>
      <p:sp>
        <p:nvSpPr>
          <p:cNvPr id="23" name="TextBox 23"/>
          <p:cNvSpPr txBox="1"/>
          <p:nvPr/>
        </p:nvSpPr>
        <p:spPr>
          <a:xfrm>
            <a:off x="4368371" y="6277158"/>
            <a:ext cx="5035762" cy="571686"/>
          </a:xfrm>
          <a:prstGeom prst="rect">
            <a:avLst/>
          </a:prstGeom>
        </p:spPr>
        <p:txBody>
          <a:bodyPr lIns="0" tIns="0" rIns="0" bIns="0" rtlCol="0" anchor="t">
            <a:spAutoFit/>
          </a:bodyPr>
          <a:lstStyle/>
          <a:p>
            <a:pPr algn="ctr">
              <a:lnSpc>
                <a:spcPts val="4867"/>
              </a:lnSpc>
              <a:spcBef>
                <a:spcPct val="0"/>
              </a:spcBef>
            </a:pPr>
            <a:r>
              <a:rPr lang="en-US" sz="3245">
                <a:solidFill>
                  <a:srgbClr val="307A9F"/>
                </a:solidFill>
                <a:latin typeface="Body Grotesque"/>
                <a:ea typeface="Body Grotesque"/>
                <a:cs typeface="Body Grotesque"/>
                <a:sym typeface="Body Grotesque"/>
              </a:rPr>
              <a:t>Південний міст 1248м.</a:t>
            </a:r>
          </a:p>
        </p:txBody>
      </p:sp>
      <p:sp>
        <p:nvSpPr>
          <p:cNvPr id="24" name="TextBox 24"/>
          <p:cNvSpPr txBox="1"/>
          <p:nvPr/>
        </p:nvSpPr>
        <p:spPr>
          <a:xfrm>
            <a:off x="99026" y="942975"/>
            <a:ext cx="5137993" cy="1078887"/>
          </a:xfrm>
          <a:prstGeom prst="rect">
            <a:avLst/>
          </a:prstGeom>
        </p:spPr>
        <p:txBody>
          <a:bodyPr lIns="0" tIns="0" rIns="0" bIns="0" rtlCol="0" anchor="t">
            <a:spAutoFit/>
          </a:bodyPr>
          <a:lstStyle/>
          <a:p>
            <a:pPr algn="ctr">
              <a:lnSpc>
                <a:spcPts val="4318"/>
              </a:lnSpc>
              <a:spcBef>
                <a:spcPct val="0"/>
              </a:spcBef>
            </a:pPr>
            <a:r>
              <a:rPr lang="en-US" sz="2878">
                <a:solidFill>
                  <a:srgbClr val="307A9F"/>
                </a:solidFill>
                <a:latin typeface="Body Grotesque"/>
                <a:ea typeface="Body Grotesque"/>
                <a:cs typeface="Body Grotesque"/>
                <a:sym typeface="Body Grotesque"/>
              </a:rPr>
              <a:t>Кайдацький міст </a:t>
            </a:r>
          </a:p>
          <a:p>
            <a:pPr algn="ctr">
              <a:lnSpc>
                <a:spcPts val="4479"/>
              </a:lnSpc>
              <a:spcBef>
                <a:spcPct val="0"/>
              </a:spcBef>
            </a:pPr>
            <a:r>
              <a:rPr lang="en-US" sz="2986">
                <a:solidFill>
                  <a:srgbClr val="307A9F"/>
                </a:solidFill>
                <a:latin typeface="Body Grotesque"/>
                <a:ea typeface="Body Grotesque"/>
                <a:cs typeface="Body Grotesque"/>
                <a:sym typeface="Body Grotesque"/>
              </a:rPr>
              <a:t> 1732м.</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DAE7ED"/>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alphaModFix amt="50000"/>
            </a:blip>
            <a:stretch>
              <a:fillRect t="-9222" b="-9222"/>
            </a:stretch>
          </a:blipFill>
        </p:spPr>
      </p:sp>
      <p:grpSp>
        <p:nvGrpSpPr>
          <p:cNvPr id="3" name="Group 3"/>
          <p:cNvGrpSpPr/>
          <p:nvPr/>
        </p:nvGrpSpPr>
        <p:grpSpPr>
          <a:xfrm>
            <a:off x="780890" y="8874350"/>
            <a:ext cx="16726220" cy="767901"/>
            <a:chOff x="0" y="0"/>
            <a:chExt cx="4405260" cy="202245"/>
          </a:xfrm>
        </p:grpSpPr>
        <p:sp>
          <p:nvSpPr>
            <p:cNvPr id="4" name="Freeform 4"/>
            <p:cNvSpPr/>
            <p:nvPr/>
          </p:nvSpPr>
          <p:spPr>
            <a:xfrm>
              <a:off x="0" y="0"/>
              <a:ext cx="4405260" cy="202245"/>
            </a:xfrm>
            <a:custGeom>
              <a:avLst/>
              <a:gdLst/>
              <a:ahLst/>
              <a:cxnLst/>
              <a:rect l="l" t="t" r="r" b="b"/>
              <a:pathLst>
                <a:path w="4405260" h="202245">
                  <a:moveTo>
                    <a:pt x="46286" y="0"/>
                  </a:moveTo>
                  <a:lnTo>
                    <a:pt x="4358974" y="0"/>
                  </a:lnTo>
                  <a:cubicBezTo>
                    <a:pt x="4384537" y="0"/>
                    <a:pt x="4405260" y="20723"/>
                    <a:pt x="4405260" y="46286"/>
                  </a:cubicBezTo>
                  <a:lnTo>
                    <a:pt x="4405260" y="155959"/>
                  </a:lnTo>
                  <a:cubicBezTo>
                    <a:pt x="4405260" y="168235"/>
                    <a:pt x="4400383" y="180008"/>
                    <a:pt x="4391703" y="188689"/>
                  </a:cubicBezTo>
                  <a:cubicBezTo>
                    <a:pt x="4383022" y="197369"/>
                    <a:pt x="4371249" y="202245"/>
                    <a:pt x="4358974" y="202245"/>
                  </a:cubicBezTo>
                  <a:lnTo>
                    <a:pt x="46286" y="202245"/>
                  </a:lnTo>
                  <a:cubicBezTo>
                    <a:pt x="20723" y="202245"/>
                    <a:pt x="0" y="181522"/>
                    <a:pt x="0" y="155959"/>
                  </a:cubicBezTo>
                  <a:lnTo>
                    <a:pt x="0" y="46286"/>
                  </a:lnTo>
                  <a:cubicBezTo>
                    <a:pt x="0" y="20723"/>
                    <a:pt x="20723" y="0"/>
                    <a:pt x="46286" y="0"/>
                  </a:cubicBezTo>
                  <a:close/>
                </a:path>
              </a:pathLst>
            </a:custGeom>
            <a:solidFill>
              <a:srgbClr val="FFFFFF"/>
            </a:solidFill>
          </p:spPr>
        </p:sp>
        <p:sp>
          <p:nvSpPr>
            <p:cNvPr id="5" name="TextBox 5"/>
            <p:cNvSpPr txBox="1"/>
            <p:nvPr/>
          </p:nvSpPr>
          <p:spPr>
            <a:xfrm>
              <a:off x="0" y="-38100"/>
              <a:ext cx="4405260" cy="240345"/>
            </a:xfrm>
            <a:prstGeom prst="rect">
              <a:avLst/>
            </a:prstGeom>
          </p:spPr>
          <p:txBody>
            <a:bodyPr lIns="50800" tIns="50800" rIns="50800" bIns="50800" rtlCol="0" anchor="ctr"/>
            <a:lstStyle/>
            <a:p>
              <a:pPr algn="ctr">
                <a:lnSpc>
                  <a:spcPts val="3359"/>
                </a:lnSpc>
              </a:pPr>
              <a:endParaRPr/>
            </a:p>
          </p:txBody>
        </p:sp>
      </p:grpSp>
      <p:grpSp>
        <p:nvGrpSpPr>
          <p:cNvPr id="6" name="Group 6"/>
          <p:cNvGrpSpPr/>
          <p:nvPr/>
        </p:nvGrpSpPr>
        <p:grpSpPr>
          <a:xfrm>
            <a:off x="0" y="231745"/>
            <a:ext cx="6461642" cy="2081758"/>
            <a:chOff x="0" y="0"/>
            <a:chExt cx="1701832" cy="548282"/>
          </a:xfrm>
        </p:grpSpPr>
        <p:sp>
          <p:nvSpPr>
            <p:cNvPr id="7" name="Freeform 7"/>
            <p:cNvSpPr/>
            <p:nvPr/>
          </p:nvSpPr>
          <p:spPr>
            <a:xfrm>
              <a:off x="0" y="0"/>
              <a:ext cx="1701832" cy="548282"/>
            </a:xfrm>
            <a:custGeom>
              <a:avLst/>
              <a:gdLst/>
              <a:ahLst/>
              <a:cxnLst/>
              <a:rect l="l" t="t" r="r" b="b"/>
              <a:pathLst>
                <a:path w="1701832" h="548282">
                  <a:moveTo>
                    <a:pt x="119814" y="0"/>
                  </a:moveTo>
                  <a:lnTo>
                    <a:pt x="1582018" y="0"/>
                  </a:lnTo>
                  <a:cubicBezTo>
                    <a:pt x="1613795" y="0"/>
                    <a:pt x="1644270" y="12623"/>
                    <a:pt x="1666739" y="35093"/>
                  </a:cubicBezTo>
                  <a:cubicBezTo>
                    <a:pt x="1689209" y="57562"/>
                    <a:pt x="1701832" y="88037"/>
                    <a:pt x="1701832" y="119814"/>
                  </a:cubicBezTo>
                  <a:lnTo>
                    <a:pt x="1701832" y="428468"/>
                  </a:lnTo>
                  <a:cubicBezTo>
                    <a:pt x="1701832" y="460245"/>
                    <a:pt x="1689209" y="490720"/>
                    <a:pt x="1666739" y="513189"/>
                  </a:cubicBezTo>
                  <a:cubicBezTo>
                    <a:pt x="1644270" y="535659"/>
                    <a:pt x="1613795" y="548282"/>
                    <a:pt x="1582018" y="548282"/>
                  </a:cubicBezTo>
                  <a:lnTo>
                    <a:pt x="119814" y="548282"/>
                  </a:lnTo>
                  <a:cubicBezTo>
                    <a:pt x="88037" y="548282"/>
                    <a:pt x="57562" y="535659"/>
                    <a:pt x="35093" y="513189"/>
                  </a:cubicBezTo>
                  <a:cubicBezTo>
                    <a:pt x="12623" y="490720"/>
                    <a:pt x="0" y="460245"/>
                    <a:pt x="0" y="428468"/>
                  </a:cubicBezTo>
                  <a:lnTo>
                    <a:pt x="0" y="119814"/>
                  </a:lnTo>
                  <a:cubicBezTo>
                    <a:pt x="0" y="88037"/>
                    <a:pt x="12623" y="57562"/>
                    <a:pt x="35093" y="35093"/>
                  </a:cubicBezTo>
                  <a:cubicBezTo>
                    <a:pt x="57562" y="12623"/>
                    <a:pt x="88037" y="0"/>
                    <a:pt x="119814" y="0"/>
                  </a:cubicBezTo>
                  <a:close/>
                </a:path>
              </a:pathLst>
            </a:custGeom>
            <a:solidFill>
              <a:srgbClr val="000000">
                <a:alpha val="0"/>
              </a:srgbClr>
            </a:solidFill>
            <a:ln w="19050" cap="rnd">
              <a:solidFill>
                <a:srgbClr val="FFFFFF"/>
              </a:solidFill>
              <a:prstDash val="solid"/>
              <a:round/>
            </a:ln>
          </p:spPr>
        </p:sp>
        <p:sp>
          <p:nvSpPr>
            <p:cNvPr id="8" name="TextBox 8"/>
            <p:cNvSpPr txBox="1"/>
            <p:nvPr/>
          </p:nvSpPr>
          <p:spPr>
            <a:xfrm>
              <a:off x="0" y="-85725"/>
              <a:ext cx="1701832" cy="634007"/>
            </a:xfrm>
            <a:prstGeom prst="rect">
              <a:avLst/>
            </a:prstGeom>
          </p:spPr>
          <p:txBody>
            <a:bodyPr lIns="50800" tIns="50800" rIns="50800" bIns="50800" rtlCol="0" anchor="ctr"/>
            <a:lstStyle/>
            <a:p>
              <a:pPr algn="ctr">
                <a:lnSpc>
                  <a:spcPts val="5039"/>
                </a:lnSpc>
              </a:pPr>
              <a:r>
                <a:rPr lang="en-US" sz="3599">
                  <a:solidFill>
                    <a:srgbClr val="4E94BA"/>
                  </a:solidFill>
                  <a:latin typeface="Intro"/>
                  <a:ea typeface="Intro"/>
                  <a:cs typeface="Intro"/>
                  <a:sym typeface="Intro"/>
                </a:rPr>
                <a:t>старий міст</a:t>
              </a:r>
            </a:p>
          </p:txBody>
        </p:sp>
      </p:grpSp>
      <p:sp>
        <p:nvSpPr>
          <p:cNvPr id="9" name="Freeform 9"/>
          <p:cNvSpPr/>
          <p:nvPr/>
        </p:nvSpPr>
        <p:spPr>
          <a:xfrm>
            <a:off x="11856707" y="4710752"/>
            <a:ext cx="6014194" cy="3864119"/>
          </a:xfrm>
          <a:custGeom>
            <a:avLst/>
            <a:gdLst/>
            <a:ahLst/>
            <a:cxnLst/>
            <a:rect l="l" t="t" r="r" b="b"/>
            <a:pathLst>
              <a:path w="6014194" h="3864119">
                <a:moveTo>
                  <a:pt x="0" y="0"/>
                </a:moveTo>
                <a:lnTo>
                  <a:pt x="6014194" y="0"/>
                </a:lnTo>
                <a:lnTo>
                  <a:pt x="6014194" y="3864120"/>
                </a:lnTo>
                <a:lnTo>
                  <a:pt x="0" y="3864120"/>
                </a:lnTo>
                <a:lnTo>
                  <a:pt x="0" y="0"/>
                </a:lnTo>
                <a:close/>
              </a:path>
            </a:pathLst>
          </a:custGeom>
          <a:blipFill>
            <a:blip r:embed="rId3"/>
            <a:stretch>
              <a:fillRect/>
            </a:stretch>
          </a:blipFill>
        </p:spPr>
      </p:sp>
      <p:sp>
        <p:nvSpPr>
          <p:cNvPr id="10" name="Freeform 10"/>
          <p:cNvSpPr/>
          <p:nvPr/>
        </p:nvSpPr>
        <p:spPr>
          <a:xfrm>
            <a:off x="2138842" y="4993259"/>
            <a:ext cx="5227103" cy="3282135"/>
          </a:xfrm>
          <a:custGeom>
            <a:avLst/>
            <a:gdLst/>
            <a:ahLst/>
            <a:cxnLst/>
            <a:rect l="l" t="t" r="r" b="b"/>
            <a:pathLst>
              <a:path w="5227103" h="3282135">
                <a:moveTo>
                  <a:pt x="0" y="0"/>
                </a:moveTo>
                <a:lnTo>
                  <a:pt x="5227103" y="0"/>
                </a:lnTo>
                <a:lnTo>
                  <a:pt x="5227103" y="3282134"/>
                </a:lnTo>
                <a:lnTo>
                  <a:pt x="0" y="3282134"/>
                </a:lnTo>
                <a:lnTo>
                  <a:pt x="0" y="0"/>
                </a:lnTo>
                <a:close/>
              </a:path>
            </a:pathLst>
          </a:custGeom>
          <a:blipFill>
            <a:blip r:embed="rId4"/>
            <a:stretch>
              <a:fillRect/>
            </a:stretch>
          </a:blipFill>
        </p:spPr>
      </p:sp>
      <p:sp>
        <p:nvSpPr>
          <p:cNvPr id="11" name="Freeform 11"/>
          <p:cNvSpPr/>
          <p:nvPr/>
        </p:nvSpPr>
        <p:spPr>
          <a:xfrm>
            <a:off x="7651695" y="2816399"/>
            <a:ext cx="3506378" cy="2264886"/>
          </a:xfrm>
          <a:custGeom>
            <a:avLst/>
            <a:gdLst/>
            <a:ahLst/>
            <a:cxnLst/>
            <a:rect l="l" t="t" r="r" b="b"/>
            <a:pathLst>
              <a:path w="3506378" h="2264886">
                <a:moveTo>
                  <a:pt x="0" y="0"/>
                </a:moveTo>
                <a:lnTo>
                  <a:pt x="3506379" y="0"/>
                </a:lnTo>
                <a:lnTo>
                  <a:pt x="3506379" y="2264886"/>
                </a:lnTo>
                <a:lnTo>
                  <a:pt x="0" y="2264886"/>
                </a:lnTo>
                <a:lnTo>
                  <a:pt x="0" y="0"/>
                </a:lnTo>
                <a:close/>
              </a:path>
            </a:pathLst>
          </a:custGeom>
          <a:blipFill>
            <a:blip r:embed="rId5"/>
            <a:stretch>
              <a:fillRect/>
            </a:stretch>
          </a:blipFill>
        </p:spPr>
      </p:sp>
      <p:sp>
        <p:nvSpPr>
          <p:cNvPr id="12" name="TextBox 12"/>
          <p:cNvSpPr txBox="1"/>
          <p:nvPr/>
        </p:nvSpPr>
        <p:spPr>
          <a:xfrm>
            <a:off x="5006029" y="971550"/>
            <a:ext cx="6850678" cy="1651059"/>
          </a:xfrm>
          <a:prstGeom prst="rect">
            <a:avLst/>
          </a:prstGeom>
        </p:spPr>
        <p:txBody>
          <a:bodyPr lIns="0" tIns="0" rIns="0" bIns="0" rtlCol="0" anchor="t">
            <a:spAutoFit/>
          </a:bodyPr>
          <a:lstStyle/>
          <a:p>
            <a:pPr algn="ctr">
              <a:lnSpc>
                <a:spcPts val="3351"/>
              </a:lnSpc>
              <a:spcBef>
                <a:spcPct val="0"/>
              </a:spcBef>
            </a:pPr>
            <a:r>
              <a:rPr lang="en-US" sz="2234" b="1">
                <a:solidFill>
                  <a:srgbClr val="000000"/>
                </a:solidFill>
                <a:latin typeface="Lora Bold"/>
                <a:ea typeface="Lora Bold"/>
                <a:cs typeface="Lora Bold"/>
                <a:sym typeface="Lora Bold"/>
              </a:rPr>
              <a:t> — комбінований двоярусний (автомобільний та залізничний) міст в місті Дніпро, який поєднує Центральний та Нижньодніпровський райони міста.</a:t>
            </a:r>
          </a:p>
        </p:txBody>
      </p:sp>
      <p:sp>
        <p:nvSpPr>
          <p:cNvPr id="13" name="TextBox 13"/>
          <p:cNvSpPr txBox="1"/>
          <p:nvPr/>
        </p:nvSpPr>
        <p:spPr>
          <a:xfrm>
            <a:off x="12605358" y="530362"/>
            <a:ext cx="5547582" cy="4127344"/>
          </a:xfrm>
          <a:prstGeom prst="rect">
            <a:avLst/>
          </a:prstGeom>
        </p:spPr>
        <p:txBody>
          <a:bodyPr lIns="0" tIns="0" rIns="0" bIns="0" rtlCol="0" anchor="t">
            <a:spAutoFit/>
          </a:bodyPr>
          <a:lstStyle/>
          <a:p>
            <a:pPr algn="r">
              <a:lnSpc>
                <a:spcPts val="2982"/>
              </a:lnSpc>
              <a:spcBef>
                <a:spcPct val="0"/>
              </a:spcBef>
            </a:pPr>
            <a:r>
              <a:rPr lang="en-US" sz="1988" b="1">
                <a:solidFill>
                  <a:srgbClr val="000000"/>
                </a:solidFill>
                <a:latin typeface="Lora Bold"/>
                <a:ea typeface="Lora Bold"/>
                <a:cs typeface="Lora Bold"/>
                <a:sym typeface="Lora Bold"/>
              </a:rPr>
              <a:t>30 травня 1884 року в Катеринославі урочисто відкритий міст Катерининської залізниці, під офіційною назвою — міст Імператора Олександра III.</a:t>
            </a:r>
          </a:p>
          <a:p>
            <a:pPr algn="r">
              <a:lnSpc>
                <a:spcPts val="2982"/>
              </a:lnSpc>
              <a:spcBef>
                <a:spcPct val="0"/>
              </a:spcBef>
            </a:pPr>
            <a:r>
              <a:rPr lang="en-US" sz="1988" b="1">
                <a:solidFill>
                  <a:srgbClr val="000000"/>
                </a:solidFill>
                <a:latin typeface="Body Grotesque Bold"/>
                <a:ea typeface="Body Grotesque Bold"/>
                <a:cs typeface="Body Grotesque Bold"/>
                <a:sym typeface="Body Grotesque Bold"/>
              </a:rPr>
              <a:t>Автором проєкту моста був інженер Микола Белелюбський. Міст складався з двоярусної споруди завдовжки понад 1,5 км при загальній вазі 9525 тонн. На нижньому ярусі розташовувалася одноколійна залізниця, на верхньому — дорога для пішоходів і возів, а згодом — для автомобілів.</a:t>
            </a:r>
          </a:p>
        </p:txBody>
      </p:sp>
      <p:sp>
        <p:nvSpPr>
          <p:cNvPr id="14" name="TextBox 14"/>
          <p:cNvSpPr txBox="1"/>
          <p:nvPr/>
        </p:nvSpPr>
        <p:spPr>
          <a:xfrm>
            <a:off x="593827" y="8348177"/>
            <a:ext cx="3090029" cy="386715"/>
          </a:xfrm>
          <a:prstGeom prst="rect">
            <a:avLst/>
          </a:prstGeom>
        </p:spPr>
        <p:txBody>
          <a:bodyPr lIns="0" tIns="0" rIns="0" bIns="0" rtlCol="0" anchor="t">
            <a:spAutoFit/>
          </a:bodyPr>
          <a:lstStyle/>
          <a:p>
            <a:pPr algn="ctr">
              <a:lnSpc>
                <a:spcPts val="3150"/>
              </a:lnSpc>
              <a:spcBef>
                <a:spcPct val="0"/>
              </a:spcBef>
            </a:pPr>
            <a:r>
              <a:rPr lang="en-US" sz="2100">
                <a:solidFill>
                  <a:srgbClr val="000000"/>
                </a:solidFill>
                <a:latin typeface="Lora"/>
                <a:ea typeface="Lora"/>
                <a:cs typeface="Lora"/>
                <a:sym typeface="Lora"/>
              </a:rPr>
              <a:t>Руйнування моста (1941)</a:t>
            </a:r>
          </a:p>
        </p:txBody>
      </p:sp>
      <p:sp>
        <p:nvSpPr>
          <p:cNvPr id="15" name="TextBox 15"/>
          <p:cNvSpPr txBox="1"/>
          <p:nvPr/>
        </p:nvSpPr>
        <p:spPr>
          <a:xfrm>
            <a:off x="106899" y="2716084"/>
            <a:ext cx="7544796" cy="2427416"/>
          </a:xfrm>
          <a:prstGeom prst="rect">
            <a:avLst/>
          </a:prstGeom>
        </p:spPr>
        <p:txBody>
          <a:bodyPr lIns="0" tIns="0" rIns="0" bIns="0" rtlCol="0" anchor="t">
            <a:spAutoFit/>
          </a:bodyPr>
          <a:lstStyle/>
          <a:p>
            <a:pPr algn="l">
              <a:lnSpc>
                <a:spcPts val="2793"/>
              </a:lnSpc>
              <a:spcBef>
                <a:spcPct val="0"/>
              </a:spcBef>
            </a:pPr>
            <a:r>
              <a:rPr lang="en-US" sz="1862" b="1">
                <a:solidFill>
                  <a:srgbClr val="000000"/>
                </a:solidFill>
                <a:latin typeface="Lora Bold"/>
                <a:ea typeface="Lora Bold"/>
                <a:cs typeface="Lora Bold"/>
                <a:sym typeface="Lora Bold"/>
              </a:rPr>
              <a:t>У XX столітті двічі разів міст зазнавав руйнувань (1920 та 1941) і кожен раз заново відновлювався. У 1935 році через міст була прокладена трамвайна лінія. По закінченню другої світової війни міст довелося відбудовувати практично з нуля. В результаті від старого моста залишилися лише опори і зовнішня схожість конструкції — віддалено схожі ферми та другий яруси.</a:t>
            </a:r>
          </a:p>
        </p:txBody>
      </p:sp>
      <p:sp>
        <p:nvSpPr>
          <p:cNvPr id="16" name="TextBox 16"/>
          <p:cNvSpPr txBox="1"/>
          <p:nvPr/>
        </p:nvSpPr>
        <p:spPr>
          <a:xfrm>
            <a:off x="7651695" y="5033660"/>
            <a:ext cx="3506378" cy="688589"/>
          </a:xfrm>
          <a:prstGeom prst="rect">
            <a:avLst/>
          </a:prstGeom>
        </p:spPr>
        <p:txBody>
          <a:bodyPr lIns="0" tIns="0" rIns="0" bIns="0" rtlCol="0" anchor="t">
            <a:spAutoFit/>
          </a:bodyPr>
          <a:lstStyle/>
          <a:p>
            <a:pPr algn="ctr">
              <a:lnSpc>
                <a:spcPts val="2803"/>
              </a:lnSpc>
              <a:spcBef>
                <a:spcPct val="0"/>
              </a:spcBef>
            </a:pPr>
            <a:r>
              <a:rPr lang="en-US" sz="1869">
                <a:solidFill>
                  <a:srgbClr val="000000"/>
                </a:solidFill>
                <a:latin typeface="Lora"/>
                <a:ea typeface="Lora"/>
                <a:cs typeface="Lora"/>
                <a:sym typeface="Lora"/>
              </a:rPr>
              <a:t>Залізничний міст (поштова листівка)</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sp>
      <p:grpSp>
        <p:nvGrpSpPr>
          <p:cNvPr id="3" name="Group 3"/>
          <p:cNvGrpSpPr/>
          <p:nvPr/>
        </p:nvGrpSpPr>
        <p:grpSpPr>
          <a:xfrm>
            <a:off x="780890" y="8874350"/>
            <a:ext cx="16726220" cy="767901"/>
            <a:chOff x="0" y="0"/>
            <a:chExt cx="4405260" cy="202245"/>
          </a:xfrm>
        </p:grpSpPr>
        <p:sp>
          <p:nvSpPr>
            <p:cNvPr id="4" name="Freeform 4"/>
            <p:cNvSpPr/>
            <p:nvPr/>
          </p:nvSpPr>
          <p:spPr>
            <a:xfrm>
              <a:off x="0" y="0"/>
              <a:ext cx="4405260" cy="202245"/>
            </a:xfrm>
            <a:custGeom>
              <a:avLst/>
              <a:gdLst/>
              <a:ahLst/>
              <a:cxnLst/>
              <a:rect l="l" t="t" r="r" b="b"/>
              <a:pathLst>
                <a:path w="4405260" h="202245">
                  <a:moveTo>
                    <a:pt x="46286" y="0"/>
                  </a:moveTo>
                  <a:lnTo>
                    <a:pt x="4358974" y="0"/>
                  </a:lnTo>
                  <a:cubicBezTo>
                    <a:pt x="4384537" y="0"/>
                    <a:pt x="4405260" y="20723"/>
                    <a:pt x="4405260" y="46286"/>
                  </a:cubicBezTo>
                  <a:lnTo>
                    <a:pt x="4405260" y="155959"/>
                  </a:lnTo>
                  <a:cubicBezTo>
                    <a:pt x="4405260" y="168235"/>
                    <a:pt x="4400383" y="180008"/>
                    <a:pt x="4391703" y="188689"/>
                  </a:cubicBezTo>
                  <a:cubicBezTo>
                    <a:pt x="4383022" y="197369"/>
                    <a:pt x="4371249" y="202245"/>
                    <a:pt x="4358974" y="202245"/>
                  </a:cubicBezTo>
                  <a:lnTo>
                    <a:pt x="46286" y="202245"/>
                  </a:lnTo>
                  <a:cubicBezTo>
                    <a:pt x="20723" y="202245"/>
                    <a:pt x="0" y="181522"/>
                    <a:pt x="0" y="155959"/>
                  </a:cubicBezTo>
                  <a:lnTo>
                    <a:pt x="0" y="46286"/>
                  </a:lnTo>
                  <a:cubicBezTo>
                    <a:pt x="0" y="20723"/>
                    <a:pt x="20723" y="0"/>
                    <a:pt x="46286" y="0"/>
                  </a:cubicBezTo>
                  <a:close/>
                </a:path>
              </a:pathLst>
            </a:custGeom>
            <a:solidFill>
              <a:srgbClr val="FFFFFF"/>
            </a:solidFill>
          </p:spPr>
        </p:sp>
        <p:sp>
          <p:nvSpPr>
            <p:cNvPr id="5" name="TextBox 5"/>
            <p:cNvSpPr txBox="1"/>
            <p:nvPr/>
          </p:nvSpPr>
          <p:spPr>
            <a:xfrm>
              <a:off x="0" y="-38100"/>
              <a:ext cx="4405260" cy="240345"/>
            </a:xfrm>
            <a:prstGeom prst="rect">
              <a:avLst/>
            </a:prstGeom>
          </p:spPr>
          <p:txBody>
            <a:bodyPr lIns="50800" tIns="50800" rIns="50800" bIns="50800" rtlCol="0" anchor="ctr"/>
            <a:lstStyle/>
            <a:p>
              <a:pPr algn="ctr">
                <a:lnSpc>
                  <a:spcPts val="3359"/>
                </a:lnSpc>
              </a:pPr>
              <a:endParaRPr/>
            </a:p>
          </p:txBody>
        </p:sp>
      </p:grpSp>
      <p:grpSp>
        <p:nvGrpSpPr>
          <p:cNvPr id="6" name="Group 6"/>
          <p:cNvGrpSpPr/>
          <p:nvPr/>
        </p:nvGrpSpPr>
        <p:grpSpPr>
          <a:xfrm>
            <a:off x="533080" y="689770"/>
            <a:ext cx="5111040" cy="1766617"/>
            <a:chOff x="0" y="0"/>
            <a:chExt cx="1346117" cy="465282"/>
          </a:xfrm>
        </p:grpSpPr>
        <p:sp>
          <p:nvSpPr>
            <p:cNvPr id="7" name="Freeform 7"/>
            <p:cNvSpPr/>
            <p:nvPr/>
          </p:nvSpPr>
          <p:spPr>
            <a:xfrm>
              <a:off x="0" y="0"/>
              <a:ext cx="1346117" cy="465282"/>
            </a:xfrm>
            <a:custGeom>
              <a:avLst/>
              <a:gdLst/>
              <a:ahLst/>
              <a:cxnLst/>
              <a:rect l="l" t="t" r="r" b="b"/>
              <a:pathLst>
                <a:path w="1346117" h="465282">
                  <a:moveTo>
                    <a:pt x="151474" y="0"/>
                  </a:moveTo>
                  <a:lnTo>
                    <a:pt x="1194643" y="0"/>
                  </a:lnTo>
                  <a:cubicBezTo>
                    <a:pt x="1234816" y="0"/>
                    <a:pt x="1273345" y="15959"/>
                    <a:pt x="1301752" y="44366"/>
                  </a:cubicBezTo>
                  <a:cubicBezTo>
                    <a:pt x="1330159" y="72773"/>
                    <a:pt x="1346117" y="111301"/>
                    <a:pt x="1346117" y="151474"/>
                  </a:cubicBezTo>
                  <a:lnTo>
                    <a:pt x="1346117" y="313807"/>
                  </a:lnTo>
                  <a:cubicBezTo>
                    <a:pt x="1346117" y="397464"/>
                    <a:pt x="1278300" y="465282"/>
                    <a:pt x="1194643" y="465282"/>
                  </a:cubicBezTo>
                  <a:lnTo>
                    <a:pt x="151474" y="465282"/>
                  </a:lnTo>
                  <a:cubicBezTo>
                    <a:pt x="67817" y="465282"/>
                    <a:pt x="0" y="397464"/>
                    <a:pt x="0" y="313807"/>
                  </a:cubicBezTo>
                  <a:lnTo>
                    <a:pt x="0" y="151474"/>
                  </a:lnTo>
                  <a:cubicBezTo>
                    <a:pt x="0" y="111301"/>
                    <a:pt x="15959" y="72773"/>
                    <a:pt x="44366" y="44366"/>
                  </a:cubicBezTo>
                  <a:cubicBezTo>
                    <a:pt x="72773" y="15959"/>
                    <a:pt x="111301" y="0"/>
                    <a:pt x="151474" y="0"/>
                  </a:cubicBezTo>
                  <a:close/>
                </a:path>
              </a:pathLst>
            </a:custGeom>
            <a:solidFill>
              <a:srgbClr val="000000">
                <a:alpha val="0"/>
              </a:srgbClr>
            </a:solidFill>
            <a:ln w="19050" cap="rnd">
              <a:solidFill>
                <a:srgbClr val="FFFFFF"/>
              </a:solidFill>
              <a:prstDash val="solid"/>
              <a:round/>
            </a:ln>
          </p:spPr>
        </p:sp>
        <p:sp>
          <p:nvSpPr>
            <p:cNvPr id="8" name="TextBox 8"/>
            <p:cNvSpPr txBox="1"/>
            <p:nvPr/>
          </p:nvSpPr>
          <p:spPr>
            <a:xfrm>
              <a:off x="0" y="-66675"/>
              <a:ext cx="1346117" cy="531957"/>
            </a:xfrm>
            <a:prstGeom prst="rect">
              <a:avLst/>
            </a:prstGeom>
          </p:spPr>
          <p:txBody>
            <a:bodyPr lIns="50800" tIns="50800" rIns="50800" bIns="50800" rtlCol="0" anchor="ctr"/>
            <a:lstStyle/>
            <a:p>
              <a:pPr algn="ctr">
                <a:lnSpc>
                  <a:spcPts val="4059"/>
                </a:lnSpc>
              </a:pPr>
              <a:r>
                <a:rPr lang="en-US" sz="2899">
                  <a:solidFill>
                    <a:srgbClr val="307A9F"/>
                  </a:solidFill>
                  <a:latin typeface="Intro"/>
                  <a:ea typeface="Intro"/>
                  <a:cs typeface="Intro"/>
                  <a:sym typeface="Intro"/>
                </a:rPr>
                <a:t>Мерефо-Херсонський міст</a:t>
              </a:r>
            </a:p>
          </p:txBody>
        </p:sp>
      </p:grpSp>
      <p:sp>
        <p:nvSpPr>
          <p:cNvPr id="9" name="Freeform 9"/>
          <p:cNvSpPr/>
          <p:nvPr/>
        </p:nvSpPr>
        <p:spPr>
          <a:xfrm>
            <a:off x="10455696" y="3362988"/>
            <a:ext cx="6803604" cy="5095144"/>
          </a:xfrm>
          <a:custGeom>
            <a:avLst/>
            <a:gdLst/>
            <a:ahLst/>
            <a:cxnLst/>
            <a:rect l="l" t="t" r="r" b="b"/>
            <a:pathLst>
              <a:path w="6803604" h="5095144">
                <a:moveTo>
                  <a:pt x="0" y="0"/>
                </a:moveTo>
                <a:lnTo>
                  <a:pt x="6803604" y="0"/>
                </a:lnTo>
                <a:lnTo>
                  <a:pt x="6803604" y="5095144"/>
                </a:lnTo>
                <a:lnTo>
                  <a:pt x="0" y="5095144"/>
                </a:lnTo>
                <a:lnTo>
                  <a:pt x="0" y="0"/>
                </a:lnTo>
                <a:close/>
              </a:path>
            </a:pathLst>
          </a:custGeom>
          <a:blipFill>
            <a:blip r:embed="rId3"/>
            <a:stretch>
              <a:fillRect/>
            </a:stretch>
          </a:blipFill>
        </p:spPr>
      </p:sp>
      <p:sp>
        <p:nvSpPr>
          <p:cNvPr id="10" name="Freeform 10"/>
          <p:cNvSpPr/>
          <p:nvPr/>
        </p:nvSpPr>
        <p:spPr>
          <a:xfrm>
            <a:off x="414738" y="4486679"/>
            <a:ext cx="4520355" cy="3770029"/>
          </a:xfrm>
          <a:custGeom>
            <a:avLst/>
            <a:gdLst/>
            <a:ahLst/>
            <a:cxnLst/>
            <a:rect l="l" t="t" r="r" b="b"/>
            <a:pathLst>
              <a:path w="4846625" h="3770029">
                <a:moveTo>
                  <a:pt x="0" y="0"/>
                </a:moveTo>
                <a:lnTo>
                  <a:pt x="4846625" y="0"/>
                </a:lnTo>
                <a:lnTo>
                  <a:pt x="4846625" y="3770029"/>
                </a:lnTo>
                <a:lnTo>
                  <a:pt x="0" y="3770029"/>
                </a:lnTo>
                <a:lnTo>
                  <a:pt x="0" y="0"/>
                </a:lnTo>
                <a:close/>
              </a:path>
            </a:pathLst>
          </a:custGeom>
          <a:blipFill>
            <a:blip r:embed="rId4"/>
            <a:stretch>
              <a:fillRect l="-1857" r="-1857"/>
            </a:stretch>
          </a:blipFill>
        </p:spPr>
      </p:sp>
      <p:sp>
        <p:nvSpPr>
          <p:cNvPr id="11" name="TextBox 11"/>
          <p:cNvSpPr txBox="1"/>
          <p:nvPr/>
        </p:nvSpPr>
        <p:spPr>
          <a:xfrm>
            <a:off x="3302214" y="1554084"/>
            <a:ext cx="5153257" cy="1747455"/>
          </a:xfrm>
          <a:prstGeom prst="rect">
            <a:avLst/>
          </a:prstGeom>
        </p:spPr>
        <p:txBody>
          <a:bodyPr lIns="0" tIns="0" rIns="0" bIns="0" rtlCol="0" anchor="t">
            <a:spAutoFit/>
          </a:bodyPr>
          <a:lstStyle/>
          <a:p>
            <a:pPr algn="ctr">
              <a:lnSpc>
                <a:spcPts val="2827"/>
              </a:lnSpc>
              <a:spcBef>
                <a:spcPct val="0"/>
              </a:spcBef>
            </a:pPr>
            <a:r>
              <a:rPr lang="en-US" sz="1885" b="1">
                <a:solidFill>
                  <a:srgbClr val="000000"/>
                </a:solidFill>
                <a:latin typeface="Lora Bold"/>
                <a:ea typeface="Lora Bold"/>
                <a:cs typeface="Lora Bold"/>
                <a:sym typeface="Lora Bold"/>
              </a:rPr>
              <a:t>— залізничний арковий міст в місті Дніпро, Україна. На час будівництва — найбільший арковий міст в Європі. Інженерну споруду занесено до реєстру пам'яток архітектури України</a:t>
            </a:r>
          </a:p>
        </p:txBody>
      </p:sp>
      <p:sp>
        <p:nvSpPr>
          <p:cNvPr id="12" name="TextBox 12"/>
          <p:cNvSpPr txBox="1"/>
          <p:nvPr/>
        </p:nvSpPr>
        <p:spPr>
          <a:xfrm>
            <a:off x="10074801" y="142236"/>
            <a:ext cx="7905948" cy="2804534"/>
          </a:xfrm>
          <a:prstGeom prst="rect">
            <a:avLst/>
          </a:prstGeom>
        </p:spPr>
        <p:txBody>
          <a:bodyPr lIns="0" tIns="0" rIns="0" bIns="0" rtlCol="0" anchor="t">
            <a:spAutoFit/>
          </a:bodyPr>
          <a:lstStyle/>
          <a:p>
            <a:pPr algn="r">
              <a:lnSpc>
                <a:spcPts val="2835"/>
              </a:lnSpc>
              <a:spcBef>
                <a:spcPct val="0"/>
              </a:spcBef>
            </a:pPr>
            <a:r>
              <a:rPr lang="en-US" sz="1890" b="1">
                <a:solidFill>
                  <a:srgbClr val="000000"/>
                </a:solidFill>
                <a:latin typeface="Lora Bold"/>
                <a:ea typeface="Lora Bold"/>
                <a:cs typeface="Lora Bold"/>
                <a:sym typeface="Lora Bold"/>
              </a:rPr>
              <a:t>24 жовтня 1932 року, о 15:30, був покладений останній кубометр бетону. Роботи з будівництва й випробування мосту тривали один рік і чотири місяці. 21 грудня 1932 року введений в експлуатацію унікальний міст через річку Дніпро. Загальна довжина складає — 1627 метрів (ширина річки Дніпро в цьому місці — 1250 метрів). Одночасно була завершена прокладка спеціального тунелю в Тунельній балці (звідси походить її назва) та прокладена через неї залізниця.</a:t>
            </a:r>
          </a:p>
        </p:txBody>
      </p:sp>
      <p:sp>
        <p:nvSpPr>
          <p:cNvPr id="13" name="TextBox 13"/>
          <p:cNvSpPr txBox="1"/>
          <p:nvPr/>
        </p:nvSpPr>
        <p:spPr>
          <a:xfrm>
            <a:off x="5057542" y="3671305"/>
            <a:ext cx="5153257" cy="4309065"/>
          </a:xfrm>
          <a:prstGeom prst="rect">
            <a:avLst/>
          </a:prstGeom>
        </p:spPr>
        <p:txBody>
          <a:bodyPr wrap="square" lIns="0" tIns="0" rIns="0" bIns="0" rtlCol="0" anchor="t">
            <a:spAutoFit/>
          </a:bodyPr>
          <a:lstStyle/>
          <a:p>
            <a:pPr algn="just">
              <a:lnSpc>
                <a:spcPts val="2633"/>
              </a:lnSpc>
              <a:spcBef>
                <a:spcPct val="0"/>
              </a:spcBef>
            </a:pPr>
            <a:r>
              <a:rPr lang="en-US" sz="1755" b="1" dirty="0" err="1">
                <a:solidFill>
                  <a:srgbClr val="000000"/>
                </a:solidFill>
                <a:latin typeface="Lora Bold"/>
                <a:ea typeface="Lora Bold"/>
                <a:cs typeface="Lora Bold"/>
                <a:sym typeface="Lora Bold"/>
              </a:rPr>
              <a:t>Завершальним</a:t>
            </a:r>
            <a:r>
              <a:rPr lang="en-US" sz="1755" b="1" dirty="0">
                <a:solidFill>
                  <a:srgbClr val="000000"/>
                </a:solidFill>
                <a:latin typeface="Lora Bold"/>
                <a:ea typeface="Lora Bold"/>
                <a:cs typeface="Lora Bold"/>
                <a:sym typeface="Lora Bold"/>
              </a:rPr>
              <a:t> </a:t>
            </a:r>
            <a:r>
              <a:rPr lang="en-US" sz="1755" b="1" dirty="0" err="1">
                <a:solidFill>
                  <a:srgbClr val="000000"/>
                </a:solidFill>
                <a:latin typeface="Lora Bold"/>
                <a:ea typeface="Lora Bold"/>
                <a:cs typeface="Lora Bold"/>
                <a:sym typeface="Lora Bold"/>
              </a:rPr>
              <a:t>етапом</a:t>
            </a:r>
            <a:r>
              <a:rPr lang="en-US" sz="1755" b="1" dirty="0">
                <a:solidFill>
                  <a:srgbClr val="000000"/>
                </a:solidFill>
                <a:latin typeface="Lora Bold"/>
                <a:ea typeface="Lora Bold"/>
                <a:cs typeface="Lora Bold"/>
                <a:sym typeface="Lora Bold"/>
              </a:rPr>
              <a:t> у </a:t>
            </a:r>
            <a:r>
              <a:rPr lang="en-US" sz="1755" b="1" dirty="0" err="1">
                <a:solidFill>
                  <a:srgbClr val="000000"/>
                </a:solidFill>
                <a:latin typeface="Lora Bold"/>
                <a:ea typeface="Lora Bold"/>
                <a:cs typeface="Lora Bold"/>
                <a:sym typeface="Lora Bold"/>
              </a:rPr>
              <a:t>формуванні</a:t>
            </a:r>
            <a:r>
              <a:rPr lang="en-US" sz="1755" b="1" dirty="0">
                <a:solidFill>
                  <a:srgbClr val="000000"/>
                </a:solidFill>
                <a:latin typeface="Lora Bold"/>
                <a:ea typeface="Lora Bold"/>
                <a:cs typeface="Lora Bold"/>
                <a:sym typeface="Lora Bold"/>
              </a:rPr>
              <a:t> </a:t>
            </a:r>
            <a:r>
              <a:rPr lang="en-US" sz="1755" b="1" dirty="0" err="1">
                <a:solidFill>
                  <a:srgbClr val="000000"/>
                </a:solidFill>
                <a:latin typeface="Lora Bold"/>
                <a:ea typeface="Lora Bold"/>
                <a:cs typeface="Lora Bold"/>
                <a:sym typeface="Lora Bold"/>
              </a:rPr>
              <a:t>вигляду</a:t>
            </a:r>
            <a:r>
              <a:rPr lang="en-US" sz="1755" b="1" dirty="0">
                <a:solidFill>
                  <a:srgbClr val="000000"/>
                </a:solidFill>
                <a:latin typeface="Lora Bold"/>
                <a:ea typeface="Lora Bold"/>
                <a:cs typeface="Lora Bold"/>
                <a:sym typeface="Lora Bold"/>
              </a:rPr>
              <a:t> </a:t>
            </a:r>
            <a:r>
              <a:rPr lang="en-US" sz="1755" b="1" dirty="0" err="1">
                <a:solidFill>
                  <a:srgbClr val="000000"/>
                </a:solidFill>
                <a:latin typeface="Lora Bold"/>
                <a:ea typeface="Lora Bold"/>
                <a:cs typeface="Lora Bold"/>
                <a:sym typeface="Lora Bold"/>
              </a:rPr>
              <a:t>Мерефо-Херсонського</a:t>
            </a:r>
            <a:r>
              <a:rPr lang="en-US" sz="1755" b="1" dirty="0">
                <a:solidFill>
                  <a:srgbClr val="000000"/>
                </a:solidFill>
                <a:latin typeface="Lora Bold"/>
                <a:ea typeface="Lora Bold"/>
                <a:cs typeface="Lora Bold"/>
                <a:sym typeface="Lora Bold"/>
              </a:rPr>
              <a:t> </a:t>
            </a:r>
            <a:r>
              <a:rPr lang="en-US" sz="1755" b="1" dirty="0" err="1">
                <a:solidFill>
                  <a:srgbClr val="000000"/>
                </a:solidFill>
                <a:latin typeface="Lora Bold"/>
                <a:ea typeface="Lora Bold"/>
                <a:cs typeface="Lora Bold"/>
                <a:sym typeface="Lora Bold"/>
              </a:rPr>
              <a:t>мосту</a:t>
            </a:r>
            <a:r>
              <a:rPr lang="en-US" sz="1755" b="1" dirty="0">
                <a:solidFill>
                  <a:srgbClr val="000000"/>
                </a:solidFill>
                <a:latin typeface="Lora Bold"/>
                <a:ea typeface="Lora Bold"/>
                <a:cs typeface="Lora Bold"/>
                <a:sym typeface="Lora Bold"/>
              </a:rPr>
              <a:t> </a:t>
            </a:r>
            <a:r>
              <a:rPr lang="en-US" sz="1755" b="1" dirty="0" err="1">
                <a:solidFill>
                  <a:srgbClr val="000000"/>
                </a:solidFill>
                <a:latin typeface="Lora Bold"/>
                <a:ea typeface="Lora Bold"/>
                <a:cs typeface="Lora Bold"/>
                <a:sym typeface="Lora Bold"/>
              </a:rPr>
              <a:t>стала</a:t>
            </a:r>
            <a:r>
              <a:rPr lang="en-US" sz="1755" b="1" dirty="0">
                <a:solidFill>
                  <a:srgbClr val="000000"/>
                </a:solidFill>
                <a:latin typeface="Lora Bold"/>
                <a:ea typeface="Lora Bold"/>
                <a:cs typeface="Lora Bold"/>
                <a:sym typeface="Lora Bold"/>
              </a:rPr>
              <a:t> </a:t>
            </a:r>
            <a:r>
              <a:rPr lang="en-US" sz="1755" b="1" dirty="0" err="1">
                <a:solidFill>
                  <a:srgbClr val="000000"/>
                </a:solidFill>
                <a:latin typeface="Lora Bold"/>
                <a:ea typeface="Lora Bold"/>
                <a:cs typeface="Lora Bold"/>
                <a:sym typeface="Lora Bold"/>
              </a:rPr>
              <a:t>реконструкція</a:t>
            </a:r>
            <a:r>
              <a:rPr lang="en-US" sz="1755" b="1" dirty="0">
                <a:solidFill>
                  <a:srgbClr val="000000"/>
                </a:solidFill>
                <a:latin typeface="Lora Bold"/>
                <a:ea typeface="Lora Bold"/>
                <a:cs typeface="Lora Bold"/>
                <a:sym typeface="Lora Bold"/>
              </a:rPr>
              <a:t> у </a:t>
            </a:r>
            <a:r>
              <a:rPr lang="en-US" sz="1755" b="1" dirty="0" err="1">
                <a:solidFill>
                  <a:srgbClr val="000000"/>
                </a:solidFill>
                <a:latin typeface="Lora Bold"/>
                <a:ea typeface="Lora Bold"/>
                <a:cs typeface="Lora Bold"/>
                <a:sym typeface="Lora Bold"/>
              </a:rPr>
              <a:t>післявоєнні</a:t>
            </a:r>
            <a:r>
              <a:rPr lang="en-US" sz="1755" b="1" dirty="0">
                <a:solidFill>
                  <a:srgbClr val="000000"/>
                </a:solidFill>
                <a:latin typeface="Lora Bold"/>
                <a:ea typeface="Lora Bold"/>
                <a:cs typeface="Lora Bold"/>
                <a:sym typeface="Lora Bold"/>
              </a:rPr>
              <a:t> </a:t>
            </a:r>
            <a:r>
              <a:rPr lang="en-US" sz="1755" b="1" dirty="0" err="1">
                <a:solidFill>
                  <a:srgbClr val="000000"/>
                </a:solidFill>
                <a:latin typeface="Lora Bold"/>
                <a:ea typeface="Lora Bold"/>
                <a:cs typeface="Lora Bold"/>
                <a:sym typeface="Lora Bold"/>
              </a:rPr>
              <a:t>роки</a:t>
            </a:r>
            <a:r>
              <a:rPr lang="en-US" sz="1755" b="1" dirty="0">
                <a:solidFill>
                  <a:srgbClr val="000000"/>
                </a:solidFill>
                <a:latin typeface="Lora Bold"/>
                <a:ea typeface="Lora Bold"/>
                <a:cs typeface="Lora Bold"/>
                <a:sym typeface="Lora Bold"/>
              </a:rPr>
              <a:t>, в </a:t>
            </a:r>
            <a:r>
              <a:rPr lang="en-US" sz="1755" b="1" dirty="0" err="1">
                <a:solidFill>
                  <a:srgbClr val="000000"/>
                </a:solidFill>
                <a:latin typeface="Lora Bold"/>
                <a:ea typeface="Lora Bold"/>
                <a:cs typeface="Lora Bold"/>
                <a:sym typeface="Lora Bold"/>
              </a:rPr>
              <a:t>ході</a:t>
            </a:r>
            <a:r>
              <a:rPr lang="en-US" sz="1755" b="1" dirty="0">
                <a:solidFill>
                  <a:srgbClr val="000000"/>
                </a:solidFill>
                <a:latin typeface="Lora Bold"/>
                <a:ea typeface="Lora Bold"/>
                <a:cs typeface="Lora Bold"/>
                <a:sym typeface="Lora Bold"/>
              </a:rPr>
              <a:t> </a:t>
            </a:r>
            <a:r>
              <a:rPr lang="en-US" sz="1755" b="1" dirty="0" err="1">
                <a:solidFill>
                  <a:srgbClr val="000000"/>
                </a:solidFill>
                <a:latin typeface="Lora Bold"/>
                <a:ea typeface="Lora Bold"/>
                <a:cs typeface="Lora Bold"/>
                <a:sym typeface="Lora Bold"/>
              </a:rPr>
              <a:t>якої</a:t>
            </a:r>
            <a:r>
              <a:rPr lang="en-US" sz="1755" b="1" dirty="0">
                <a:solidFill>
                  <a:srgbClr val="000000"/>
                </a:solidFill>
                <a:latin typeface="Lora Bold"/>
                <a:ea typeface="Lora Bold"/>
                <a:cs typeface="Lora Bold"/>
                <a:sym typeface="Lora Bold"/>
              </a:rPr>
              <a:t> </a:t>
            </a:r>
            <a:r>
              <a:rPr lang="en-US" sz="1755" b="1" dirty="0" err="1">
                <a:solidFill>
                  <a:srgbClr val="000000"/>
                </a:solidFill>
                <a:latin typeface="Lora Bold"/>
                <a:ea typeface="Lora Bold"/>
                <a:cs typeface="Lora Bold"/>
                <a:sym typeface="Lora Bold"/>
              </a:rPr>
              <a:t>його</a:t>
            </a:r>
            <a:r>
              <a:rPr lang="en-US" sz="1755" b="1" dirty="0">
                <a:solidFill>
                  <a:srgbClr val="000000"/>
                </a:solidFill>
                <a:latin typeface="Lora Bold"/>
                <a:ea typeface="Lora Bold"/>
                <a:cs typeface="Lora Bold"/>
                <a:sym typeface="Lora Bold"/>
              </a:rPr>
              <a:t> </a:t>
            </a:r>
            <a:r>
              <a:rPr lang="en-US" sz="1755" b="1" dirty="0" err="1">
                <a:solidFill>
                  <a:srgbClr val="000000"/>
                </a:solidFill>
                <a:latin typeface="Lora Bold"/>
                <a:ea typeface="Lora Bold"/>
                <a:cs typeface="Lora Bold"/>
                <a:sym typeface="Lora Bold"/>
              </a:rPr>
              <a:t>привели</a:t>
            </a:r>
            <a:r>
              <a:rPr lang="en-US" sz="1755" b="1" dirty="0">
                <a:solidFill>
                  <a:srgbClr val="000000"/>
                </a:solidFill>
                <a:latin typeface="Lora Bold"/>
                <a:ea typeface="Lora Bold"/>
                <a:cs typeface="Lora Bold"/>
                <a:sym typeface="Lora Bold"/>
              </a:rPr>
              <a:t> у </a:t>
            </a:r>
            <a:r>
              <a:rPr lang="en-US" sz="1755" b="1" dirty="0" err="1">
                <a:solidFill>
                  <a:srgbClr val="000000"/>
                </a:solidFill>
                <a:latin typeface="Lora Bold"/>
                <a:ea typeface="Lora Bold"/>
                <a:cs typeface="Lora Bold"/>
                <a:sym typeface="Lora Bold"/>
              </a:rPr>
              <a:t>відповідність</a:t>
            </a:r>
            <a:r>
              <a:rPr lang="en-US" sz="1755" b="1" dirty="0">
                <a:solidFill>
                  <a:srgbClr val="000000"/>
                </a:solidFill>
                <a:latin typeface="Lora Bold"/>
                <a:ea typeface="Lora Bold"/>
                <a:cs typeface="Lora Bold"/>
                <a:sym typeface="Lora Bold"/>
              </a:rPr>
              <a:t> з </a:t>
            </a:r>
            <a:r>
              <a:rPr lang="en-US" sz="1755" b="1" dirty="0" err="1">
                <a:solidFill>
                  <a:srgbClr val="000000"/>
                </a:solidFill>
                <a:latin typeface="Lora Bold"/>
                <a:ea typeface="Lora Bold"/>
                <a:cs typeface="Lora Bold"/>
                <a:sym typeface="Lora Bold"/>
              </a:rPr>
              <a:t>початковим</a:t>
            </a:r>
            <a:r>
              <a:rPr lang="en-US" sz="1755" b="1" dirty="0">
                <a:solidFill>
                  <a:srgbClr val="000000"/>
                </a:solidFill>
                <a:latin typeface="Lora Bold"/>
                <a:ea typeface="Lora Bold"/>
                <a:cs typeface="Lora Bold"/>
                <a:sym typeface="Lora Bold"/>
              </a:rPr>
              <a:t> </a:t>
            </a:r>
            <a:r>
              <a:rPr lang="en-US" sz="1755" b="1" dirty="0" err="1">
                <a:solidFill>
                  <a:srgbClr val="000000"/>
                </a:solidFill>
                <a:latin typeface="Lora Bold"/>
                <a:ea typeface="Lora Bold"/>
                <a:cs typeface="Lora Bold"/>
                <a:sym typeface="Lora Bold"/>
              </a:rPr>
              <a:t>проєктом</a:t>
            </a:r>
            <a:r>
              <a:rPr lang="en-US" sz="1755" b="1" dirty="0">
                <a:solidFill>
                  <a:srgbClr val="000000"/>
                </a:solidFill>
                <a:latin typeface="Lora Bold"/>
                <a:ea typeface="Lora Bold"/>
                <a:cs typeface="Lora Bold"/>
                <a:sym typeface="Lora Bold"/>
              </a:rPr>
              <a:t> </a:t>
            </a:r>
            <a:r>
              <a:rPr lang="en-US" sz="1755" b="1" dirty="0" err="1">
                <a:solidFill>
                  <a:srgbClr val="000000"/>
                </a:solidFill>
                <a:latin typeface="Lora Bold"/>
                <a:ea typeface="Lora Bold"/>
                <a:cs typeface="Lora Bold"/>
                <a:sym typeface="Lora Bold"/>
              </a:rPr>
              <a:t>Колоколова</a:t>
            </a:r>
            <a:r>
              <a:rPr lang="en-US" sz="1755" b="1" dirty="0">
                <a:solidFill>
                  <a:srgbClr val="000000"/>
                </a:solidFill>
                <a:latin typeface="Lora Bold"/>
                <a:ea typeface="Lora Bold"/>
                <a:cs typeface="Lora Bold"/>
                <a:sym typeface="Lora Bold"/>
              </a:rPr>
              <a:t> — </a:t>
            </a:r>
            <a:r>
              <a:rPr lang="en-US" sz="1755" b="1" dirty="0" err="1">
                <a:solidFill>
                  <a:srgbClr val="000000"/>
                </a:solidFill>
                <a:latin typeface="Lora Bold"/>
                <a:ea typeface="Lora Bold"/>
                <a:cs typeface="Lora Bold"/>
                <a:sym typeface="Lora Bold"/>
              </a:rPr>
              <a:t>міст</a:t>
            </a:r>
            <a:r>
              <a:rPr lang="en-US" sz="1755" b="1" dirty="0">
                <a:solidFill>
                  <a:srgbClr val="000000"/>
                </a:solidFill>
                <a:latin typeface="Lora Bold"/>
                <a:ea typeface="Lora Bold"/>
                <a:cs typeface="Lora Bold"/>
                <a:sym typeface="Lora Bold"/>
              </a:rPr>
              <a:t> </a:t>
            </a:r>
            <a:r>
              <a:rPr lang="en-US" sz="1755" b="1" dirty="0" err="1">
                <a:solidFill>
                  <a:srgbClr val="000000"/>
                </a:solidFill>
                <a:latin typeface="Lora Bold"/>
                <a:ea typeface="Lora Bold"/>
                <a:cs typeface="Lora Bold"/>
                <a:sym typeface="Lora Bold"/>
              </a:rPr>
              <a:t>був</a:t>
            </a:r>
            <a:r>
              <a:rPr lang="en-US" sz="1755" b="1" dirty="0">
                <a:solidFill>
                  <a:srgbClr val="000000"/>
                </a:solidFill>
                <a:latin typeface="Lora Bold"/>
                <a:ea typeface="Lora Bold"/>
                <a:cs typeface="Lora Bold"/>
                <a:sym typeface="Lora Bold"/>
              </a:rPr>
              <a:t> </a:t>
            </a:r>
            <a:r>
              <a:rPr lang="en-US" sz="1755" b="1" dirty="0" err="1">
                <a:solidFill>
                  <a:srgbClr val="000000"/>
                </a:solidFill>
                <a:latin typeface="Lora Bold"/>
                <a:ea typeface="Lora Bold"/>
                <a:cs typeface="Lora Bold"/>
                <a:sym typeface="Lora Bold"/>
              </a:rPr>
              <a:t>позбавлений</a:t>
            </a:r>
            <a:r>
              <a:rPr lang="en-US" sz="1755" b="1" dirty="0">
                <a:solidFill>
                  <a:srgbClr val="000000"/>
                </a:solidFill>
                <a:latin typeface="Lora Bold"/>
                <a:ea typeface="Lora Bold"/>
                <a:cs typeface="Lora Bold"/>
                <a:sym typeface="Lora Bold"/>
              </a:rPr>
              <a:t> </a:t>
            </a:r>
            <a:r>
              <a:rPr lang="en-US" sz="1755" b="1" dirty="0" err="1">
                <a:solidFill>
                  <a:srgbClr val="000000"/>
                </a:solidFill>
                <a:latin typeface="Lora Bold"/>
                <a:ea typeface="Lora Bold"/>
                <a:cs typeface="Lora Bold"/>
                <a:sym typeface="Lora Bold"/>
              </a:rPr>
              <a:t>металевих</a:t>
            </a:r>
            <a:r>
              <a:rPr lang="en-US" sz="1755" b="1" dirty="0">
                <a:solidFill>
                  <a:srgbClr val="000000"/>
                </a:solidFill>
                <a:latin typeface="Lora Bold"/>
                <a:ea typeface="Lora Bold"/>
                <a:cs typeface="Lora Bold"/>
                <a:sym typeface="Lora Bold"/>
              </a:rPr>
              <a:t> </a:t>
            </a:r>
            <a:r>
              <a:rPr lang="en-US" sz="1755" b="1" dirty="0" err="1">
                <a:solidFill>
                  <a:srgbClr val="000000"/>
                </a:solidFill>
                <a:latin typeface="Lora Bold"/>
                <a:ea typeface="Lora Bold"/>
                <a:cs typeface="Lora Bold"/>
                <a:sym typeface="Lora Bold"/>
              </a:rPr>
              <a:t>прольотів</a:t>
            </a:r>
            <a:r>
              <a:rPr lang="en-US" sz="1755" b="1" dirty="0">
                <a:solidFill>
                  <a:srgbClr val="000000"/>
                </a:solidFill>
                <a:latin typeface="Lora Bold"/>
                <a:ea typeface="Lora Bold"/>
                <a:cs typeface="Lora Bold"/>
                <a:sym typeface="Lora Bold"/>
              </a:rPr>
              <a:t>.</a:t>
            </a:r>
          </a:p>
          <a:p>
            <a:pPr algn="just">
              <a:lnSpc>
                <a:spcPts val="2637"/>
              </a:lnSpc>
              <a:spcBef>
                <a:spcPct val="0"/>
              </a:spcBef>
            </a:pPr>
            <a:r>
              <a:rPr lang="en-US" sz="1758" b="1" dirty="0" err="1">
                <a:solidFill>
                  <a:srgbClr val="000000"/>
                </a:solidFill>
                <a:latin typeface="Lora Bold"/>
                <a:ea typeface="Lora Bold"/>
                <a:cs typeface="Lora Bold"/>
                <a:sym typeface="Lora Bold"/>
              </a:rPr>
              <a:t>Наразі</a:t>
            </a:r>
            <a:r>
              <a:rPr lang="en-US" sz="1758" b="1" dirty="0">
                <a:solidFill>
                  <a:srgbClr val="000000"/>
                </a:solidFill>
                <a:latin typeface="Lora Bold"/>
                <a:ea typeface="Lora Bold"/>
                <a:cs typeface="Lora Bold"/>
                <a:sym typeface="Lora Bold"/>
              </a:rPr>
              <a:t> </a:t>
            </a:r>
            <a:r>
              <a:rPr lang="en-US" sz="1758" b="1" dirty="0" err="1">
                <a:solidFill>
                  <a:srgbClr val="000000"/>
                </a:solidFill>
                <a:latin typeface="Lora Bold"/>
                <a:ea typeface="Lora Bold"/>
                <a:cs typeface="Lora Bold"/>
                <a:sym typeface="Lora Bold"/>
              </a:rPr>
              <a:t>цей</a:t>
            </a:r>
            <a:r>
              <a:rPr lang="en-US" sz="1758" b="1" dirty="0">
                <a:solidFill>
                  <a:srgbClr val="000000"/>
                </a:solidFill>
                <a:latin typeface="Lora Bold"/>
                <a:ea typeface="Lora Bold"/>
                <a:cs typeface="Lora Bold"/>
                <a:sym typeface="Lora Bold"/>
              </a:rPr>
              <a:t> </a:t>
            </a:r>
            <a:r>
              <a:rPr lang="en-US" sz="1758" b="1" dirty="0" err="1">
                <a:solidFill>
                  <a:srgbClr val="000000"/>
                </a:solidFill>
                <a:latin typeface="Lora Bold"/>
                <a:ea typeface="Lora Bold"/>
                <a:cs typeface="Lora Bold"/>
                <a:sym typeface="Lora Bold"/>
              </a:rPr>
              <a:t>арковий</a:t>
            </a:r>
            <a:r>
              <a:rPr lang="en-US" sz="1758" b="1" dirty="0">
                <a:solidFill>
                  <a:srgbClr val="000000"/>
                </a:solidFill>
                <a:latin typeface="Lora Bold"/>
                <a:ea typeface="Lora Bold"/>
                <a:cs typeface="Lora Bold"/>
                <a:sym typeface="Lora Bold"/>
              </a:rPr>
              <a:t> </a:t>
            </a:r>
            <a:r>
              <a:rPr lang="en-US" sz="1758" b="1" dirty="0" err="1">
                <a:solidFill>
                  <a:srgbClr val="000000"/>
                </a:solidFill>
                <a:latin typeface="Lora Bold"/>
                <a:ea typeface="Lora Bold"/>
                <a:cs typeface="Lora Bold"/>
                <a:sym typeface="Lora Bold"/>
              </a:rPr>
              <a:t>міст</a:t>
            </a:r>
            <a:r>
              <a:rPr lang="en-US" sz="1758" b="1" dirty="0">
                <a:solidFill>
                  <a:srgbClr val="000000"/>
                </a:solidFill>
                <a:latin typeface="Lora Bold"/>
                <a:ea typeface="Lora Bold"/>
                <a:cs typeface="Lora Bold"/>
                <a:sym typeface="Lora Bold"/>
              </a:rPr>
              <a:t> у </a:t>
            </a:r>
            <a:r>
              <a:rPr lang="en-US" sz="1758" b="1" dirty="0" err="1">
                <a:solidFill>
                  <a:srgbClr val="000000"/>
                </a:solidFill>
                <a:latin typeface="Lora Bold"/>
                <a:ea typeface="Lora Bold"/>
                <a:cs typeface="Lora Bold"/>
                <a:sym typeface="Lora Bold"/>
              </a:rPr>
              <a:t>місті</a:t>
            </a:r>
            <a:r>
              <a:rPr lang="en-US" sz="1758" b="1" dirty="0">
                <a:solidFill>
                  <a:srgbClr val="000000"/>
                </a:solidFill>
                <a:latin typeface="Lora Bold"/>
                <a:ea typeface="Lora Bold"/>
                <a:cs typeface="Lora Bold"/>
                <a:sym typeface="Lora Bold"/>
              </a:rPr>
              <a:t> </a:t>
            </a:r>
            <a:r>
              <a:rPr lang="en-US" sz="1758" b="1" dirty="0" err="1">
                <a:solidFill>
                  <a:srgbClr val="000000"/>
                </a:solidFill>
                <a:latin typeface="Lora Bold"/>
                <a:ea typeface="Lora Bold"/>
                <a:cs typeface="Lora Bold"/>
                <a:sym typeface="Lora Bold"/>
              </a:rPr>
              <a:t>складається</a:t>
            </a:r>
            <a:r>
              <a:rPr lang="en-US" sz="1758" b="1" dirty="0">
                <a:solidFill>
                  <a:srgbClr val="000000"/>
                </a:solidFill>
                <a:latin typeface="Lora Bold"/>
                <a:ea typeface="Lora Bold"/>
                <a:cs typeface="Lora Bold"/>
                <a:sym typeface="Lora Bold"/>
              </a:rPr>
              <a:t> з </a:t>
            </a:r>
            <a:r>
              <a:rPr lang="en-US" sz="1758" b="1" dirty="0" err="1">
                <a:solidFill>
                  <a:srgbClr val="000000"/>
                </a:solidFill>
                <a:latin typeface="Lora Bold"/>
                <a:ea typeface="Lora Bold"/>
                <a:cs typeface="Lora Bold"/>
                <a:sym typeface="Lora Bold"/>
              </a:rPr>
              <a:t>перекриттів</a:t>
            </a:r>
            <a:r>
              <a:rPr lang="en-US" sz="1758" b="1" dirty="0">
                <a:solidFill>
                  <a:srgbClr val="000000"/>
                </a:solidFill>
                <a:latin typeface="Lora Bold"/>
                <a:ea typeface="Lora Bold"/>
                <a:cs typeface="Lora Bold"/>
                <a:sym typeface="Lora Bold"/>
              </a:rPr>
              <a:t> </a:t>
            </a:r>
            <a:r>
              <a:rPr lang="en-US" sz="1758" b="1" dirty="0" err="1">
                <a:solidFill>
                  <a:srgbClr val="000000"/>
                </a:solidFill>
                <a:latin typeface="Lora Bold"/>
                <a:ea typeface="Lora Bold"/>
                <a:cs typeface="Lora Bold"/>
                <a:sym typeface="Lora Bold"/>
              </a:rPr>
              <a:t>лівобережжя</a:t>
            </a:r>
            <a:r>
              <a:rPr lang="en-US" sz="1758" b="1" dirty="0">
                <a:solidFill>
                  <a:srgbClr val="000000"/>
                </a:solidFill>
                <a:latin typeface="Lora Bold"/>
                <a:ea typeface="Lora Bold"/>
                <a:cs typeface="Lora Bold"/>
                <a:sym typeface="Lora Bold"/>
              </a:rPr>
              <a:t>, </a:t>
            </a:r>
            <a:r>
              <a:rPr lang="en-US" sz="1758" b="1" dirty="0" err="1">
                <a:solidFill>
                  <a:srgbClr val="000000"/>
                </a:solidFill>
                <a:latin typeface="Lora Bold"/>
                <a:ea typeface="Lora Bold"/>
                <a:cs typeface="Lora Bold"/>
                <a:sym typeface="Lora Bold"/>
              </a:rPr>
              <a:t>залізобетонних</a:t>
            </a:r>
            <a:r>
              <a:rPr lang="en-US" sz="1758" b="1" dirty="0">
                <a:solidFill>
                  <a:srgbClr val="000000"/>
                </a:solidFill>
                <a:latin typeface="Lora Bold"/>
                <a:ea typeface="Lora Bold"/>
                <a:cs typeface="Lora Bold"/>
                <a:sym typeface="Lora Bold"/>
              </a:rPr>
              <a:t> </a:t>
            </a:r>
            <a:r>
              <a:rPr lang="en-US" sz="1758" b="1" dirty="0" err="1">
                <a:solidFill>
                  <a:srgbClr val="000000"/>
                </a:solidFill>
                <a:latin typeface="Lora Bold"/>
                <a:ea typeface="Lora Bold"/>
                <a:cs typeface="Lora Bold"/>
                <a:sym typeface="Lora Bold"/>
              </a:rPr>
              <a:t>арок</a:t>
            </a:r>
            <a:r>
              <a:rPr lang="en-US" sz="1758" b="1" dirty="0">
                <a:solidFill>
                  <a:srgbClr val="000000"/>
                </a:solidFill>
                <a:latin typeface="Lora Bold"/>
                <a:ea typeface="Lora Bold"/>
                <a:cs typeface="Lora Bold"/>
                <a:sym typeface="Lora Bold"/>
              </a:rPr>
              <a:t> </a:t>
            </a:r>
            <a:r>
              <a:rPr lang="en-US" sz="1758" b="1" dirty="0" err="1">
                <a:solidFill>
                  <a:srgbClr val="000000"/>
                </a:solidFill>
                <a:latin typeface="Lora Bold"/>
                <a:ea typeface="Lora Bold"/>
                <a:cs typeface="Lora Bold"/>
                <a:sym typeface="Lora Bold"/>
              </a:rPr>
              <a:t>над</a:t>
            </a:r>
            <a:r>
              <a:rPr lang="en-US" sz="1758" b="1" dirty="0">
                <a:solidFill>
                  <a:srgbClr val="000000"/>
                </a:solidFill>
                <a:latin typeface="Lora Bold"/>
                <a:ea typeface="Lora Bold"/>
                <a:cs typeface="Lora Bold"/>
                <a:sym typeface="Lora Bold"/>
              </a:rPr>
              <a:t> </a:t>
            </a:r>
            <a:r>
              <a:rPr lang="en-US" sz="1758" b="1" dirty="0" err="1">
                <a:solidFill>
                  <a:srgbClr val="000000"/>
                </a:solidFill>
                <a:latin typeface="Lora Bold"/>
                <a:ea typeface="Lora Bold"/>
                <a:cs typeface="Lora Bold"/>
                <a:sym typeface="Lora Bold"/>
              </a:rPr>
              <a:t>основним</a:t>
            </a:r>
            <a:r>
              <a:rPr lang="en-US" sz="1758" b="1" dirty="0">
                <a:solidFill>
                  <a:srgbClr val="000000"/>
                </a:solidFill>
                <a:latin typeface="Lora Bold"/>
                <a:ea typeface="Lora Bold"/>
                <a:cs typeface="Lora Bold"/>
                <a:sym typeface="Lora Bold"/>
              </a:rPr>
              <a:t> </a:t>
            </a:r>
            <a:r>
              <a:rPr lang="en-US" sz="1758" b="1" dirty="0" err="1">
                <a:solidFill>
                  <a:srgbClr val="000000"/>
                </a:solidFill>
                <a:latin typeface="Lora Bold"/>
                <a:ea typeface="Lora Bold"/>
                <a:cs typeface="Lora Bold"/>
                <a:sym typeface="Lora Bold"/>
              </a:rPr>
              <a:t>руслом</a:t>
            </a:r>
            <a:r>
              <a:rPr lang="en-US" sz="1758" b="1" dirty="0">
                <a:solidFill>
                  <a:srgbClr val="000000"/>
                </a:solidFill>
                <a:latin typeface="Lora Bold"/>
                <a:ea typeface="Lora Bold"/>
                <a:cs typeface="Lora Bold"/>
                <a:sym typeface="Lora Bold"/>
              </a:rPr>
              <a:t> </a:t>
            </a:r>
            <a:r>
              <a:rPr lang="en-US" sz="1758" b="1" dirty="0" err="1">
                <a:solidFill>
                  <a:srgbClr val="000000"/>
                </a:solidFill>
                <a:latin typeface="Lora Bold"/>
                <a:ea typeface="Lora Bold"/>
                <a:cs typeface="Lora Bold"/>
                <a:sym typeface="Lora Bold"/>
              </a:rPr>
              <a:t>Дніпра</a:t>
            </a:r>
            <a:r>
              <a:rPr lang="en-US" sz="1758" b="1" dirty="0">
                <a:solidFill>
                  <a:srgbClr val="000000"/>
                </a:solidFill>
                <a:latin typeface="Lora Bold"/>
                <a:ea typeface="Lora Bold"/>
                <a:cs typeface="Lora Bold"/>
                <a:sym typeface="Lora Bold"/>
              </a:rPr>
              <a:t>, </a:t>
            </a:r>
            <a:r>
              <a:rPr lang="en-US" sz="1758" b="1" dirty="0" err="1">
                <a:solidFill>
                  <a:srgbClr val="000000"/>
                </a:solidFill>
                <a:latin typeface="Lora Bold"/>
                <a:ea typeface="Lora Bold"/>
                <a:cs typeface="Lora Bold"/>
                <a:sym typeface="Lora Bold"/>
              </a:rPr>
              <a:t>малих</a:t>
            </a:r>
            <a:r>
              <a:rPr lang="en-US" sz="1758" b="1" dirty="0">
                <a:solidFill>
                  <a:srgbClr val="000000"/>
                </a:solidFill>
                <a:latin typeface="Lora Bold"/>
                <a:ea typeface="Lora Bold"/>
                <a:cs typeface="Lora Bold"/>
                <a:sym typeface="Lora Bold"/>
              </a:rPr>
              <a:t> </a:t>
            </a:r>
            <a:r>
              <a:rPr lang="en-US" sz="1758" b="1" dirty="0" err="1">
                <a:solidFill>
                  <a:srgbClr val="000000"/>
                </a:solidFill>
                <a:latin typeface="Lora Bold"/>
                <a:ea typeface="Lora Bold"/>
                <a:cs typeface="Lora Bold"/>
                <a:sym typeface="Lora Bold"/>
              </a:rPr>
              <a:t>аркових</a:t>
            </a:r>
            <a:r>
              <a:rPr lang="en-US" sz="1758" b="1" dirty="0">
                <a:solidFill>
                  <a:srgbClr val="000000"/>
                </a:solidFill>
                <a:latin typeface="Lora Bold"/>
                <a:ea typeface="Lora Bold"/>
                <a:cs typeface="Lora Bold"/>
                <a:sym typeface="Lora Bold"/>
              </a:rPr>
              <a:t> </a:t>
            </a:r>
            <a:r>
              <a:rPr lang="en-US" sz="1758" b="1" dirty="0" err="1">
                <a:solidFill>
                  <a:srgbClr val="000000"/>
                </a:solidFill>
                <a:latin typeface="Lora Bold"/>
                <a:ea typeface="Lora Bold"/>
                <a:cs typeface="Lora Bold"/>
                <a:sym typeface="Lora Bold"/>
              </a:rPr>
              <a:t>прольотів</a:t>
            </a:r>
            <a:r>
              <a:rPr lang="en-US" sz="1758" b="1" dirty="0">
                <a:solidFill>
                  <a:srgbClr val="000000"/>
                </a:solidFill>
                <a:latin typeface="Lora Bold"/>
                <a:ea typeface="Lora Bold"/>
                <a:cs typeface="Lora Bold"/>
                <a:sym typeface="Lora Bold"/>
              </a:rPr>
              <a:t> </a:t>
            </a:r>
            <a:r>
              <a:rPr lang="en-US" sz="1758" b="1" dirty="0" err="1">
                <a:solidFill>
                  <a:srgbClr val="000000"/>
                </a:solidFill>
                <a:latin typeface="Lora Bold"/>
                <a:ea typeface="Lora Bold"/>
                <a:cs typeface="Lora Bold"/>
                <a:sym typeface="Lora Bold"/>
              </a:rPr>
              <a:t>через</a:t>
            </a:r>
            <a:r>
              <a:rPr lang="en-US" sz="1758" b="1" dirty="0">
                <a:solidFill>
                  <a:srgbClr val="000000"/>
                </a:solidFill>
                <a:latin typeface="Lora Bold"/>
                <a:ea typeface="Lora Bold"/>
                <a:cs typeface="Lora Bold"/>
                <a:sym typeface="Lora Bold"/>
              </a:rPr>
              <a:t> </a:t>
            </a:r>
            <a:r>
              <a:rPr lang="en-US" sz="1758" b="1" dirty="0" err="1">
                <a:solidFill>
                  <a:srgbClr val="000000"/>
                </a:solidFill>
                <a:latin typeface="Lora Bold"/>
                <a:ea typeface="Lora Bold"/>
                <a:cs typeface="Lora Bold"/>
                <a:sym typeface="Lora Bold"/>
              </a:rPr>
              <a:t>Монастирський</a:t>
            </a:r>
            <a:r>
              <a:rPr lang="en-US" sz="1758" b="1" dirty="0">
                <a:solidFill>
                  <a:srgbClr val="000000"/>
                </a:solidFill>
                <a:latin typeface="Lora Bold"/>
                <a:ea typeface="Lora Bold"/>
                <a:cs typeface="Lora Bold"/>
                <a:sym typeface="Lora Bold"/>
              </a:rPr>
              <a:t> </a:t>
            </a:r>
            <a:r>
              <a:rPr lang="en-US" sz="1758" b="1" dirty="0" err="1">
                <a:solidFill>
                  <a:srgbClr val="000000"/>
                </a:solidFill>
                <a:latin typeface="Lora Bold"/>
                <a:ea typeface="Lora Bold"/>
                <a:cs typeface="Lora Bold"/>
                <a:sym typeface="Lora Bold"/>
              </a:rPr>
              <a:t>острів</a:t>
            </a:r>
            <a:r>
              <a:rPr lang="en-US" sz="1758" b="1" dirty="0">
                <a:solidFill>
                  <a:srgbClr val="000000"/>
                </a:solidFill>
                <a:latin typeface="Lora Bold"/>
                <a:ea typeface="Lora Bold"/>
                <a:cs typeface="Lora Bold"/>
                <a:sym typeface="Lora Bold"/>
              </a:rPr>
              <a:t> з </a:t>
            </a:r>
            <a:r>
              <a:rPr lang="en-US" sz="1758" b="1" dirty="0" err="1">
                <a:solidFill>
                  <a:srgbClr val="000000"/>
                </a:solidFill>
                <a:latin typeface="Lora Bold"/>
                <a:ea typeface="Lora Bold"/>
                <a:cs typeface="Lora Bold"/>
                <a:sym typeface="Lora Bold"/>
              </a:rPr>
              <a:t>правобережжям</a:t>
            </a:r>
            <a:r>
              <a:rPr lang="en-US" sz="1758" b="1" dirty="0">
                <a:solidFill>
                  <a:srgbClr val="000000"/>
                </a:solidFill>
                <a:latin typeface="Lora Bold"/>
                <a:ea typeface="Lora Bold"/>
                <a:cs typeface="Lora Bold"/>
                <a:sym typeface="Lora Bold"/>
              </a:rPr>
              <a:t> </a:t>
            </a:r>
            <a:r>
              <a:rPr lang="en-US" sz="1758" b="1" dirty="0" err="1">
                <a:solidFill>
                  <a:srgbClr val="000000"/>
                </a:solidFill>
                <a:latin typeface="Lora Bold"/>
                <a:ea typeface="Lora Bold"/>
                <a:cs typeface="Lora Bold"/>
                <a:sym typeface="Lora Bold"/>
              </a:rPr>
              <a:t>та</a:t>
            </a:r>
            <a:r>
              <a:rPr lang="en-US" sz="1758" b="1" dirty="0">
                <a:solidFill>
                  <a:srgbClr val="000000"/>
                </a:solidFill>
                <a:latin typeface="Lora Bold"/>
                <a:ea typeface="Lora Bold"/>
                <a:cs typeface="Lora Bold"/>
                <a:sym typeface="Lora Bold"/>
              </a:rPr>
              <a:t> </a:t>
            </a:r>
            <a:r>
              <a:rPr lang="en-US" sz="1758" b="1" dirty="0" err="1">
                <a:solidFill>
                  <a:srgbClr val="000000"/>
                </a:solidFill>
                <a:latin typeface="Lora Bold"/>
                <a:ea typeface="Lora Bold"/>
                <a:cs typeface="Lora Bold"/>
                <a:sym typeface="Lora Bold"/>
              </a:rPr>
              <a:t>трьох</a:t>
            </a:r>
            <a:r>
              <a:rPr lang="en-US" sz="1758" b="1" dirty="0">
                <a:solidFill>
                  <a:srgbClr val="000000"/>
                </a:solidFill>
                <a:latin typeface="Lora Bold"/>
                <a:ea typeface="Lora Bold"/>
                <a:cs typeface="Lora Bold"/>
                <a:sym typeface="Lora Bold"/>
              </a:rPr>
              <a:t> </a:t>
            </a:r>
            <a:r>
              <a:rPr lang="en-US" sz="1758" b="1" dirty="0" err="1">
                <a:solidFill>
                  <a:srgbClr val="000000"/>
                </a:solidFill>
                <a:latin typeface="Lora Bold"/>
                <a:ea typeface="Lora Bold"/>
                <a:cs typeface="Lora Bold"/>
                <a:sym typeface="Lora Bold"/>
              </a:rPr>
              <a:t>з'єднувальних</a:t>
            </a:r>
            <a:r>
              <a:rPr lang="en-US" sz="1758" b="1" dirty="0">
                <a:solidFill>
                  <a:srgbClr val="000000"/>
                </a:solidFill>
                <a:latin typeface="Lora Bold"/>
                <a:ea typeface="Lora Bold"/>
                <a:cs typeface="Lora Bold"/>
                <a:sym typeface="Lora Bold"/>
              </a:rPr>
              <a:t> </a:t>
            </a:r>
            <a:r>
              <a:rPr lang="en-US" sz="1758" b="1" dirty="0" err="1">
                <a:solidFill>
                  <a:srgbClr val="000000"/>
                </a:solidFill>
                <a:latin typeface="Lora Bold"/>
                <a:ea typeface="Lora Bold"/>
                <a:cs typeface="Lora Bold"/>
                <a:sym typeface="Lora Bold"/>
              </a:rPr>
              <a:t>прольотів</a:t>
            </a:r>
            <a:r>
              <a:rPr lang="en-US" sz="1758" b="1" dirty="0">
                <a:solidFill>
                  <a:srgbClr val="000000"/>
                </a:solidFill>
                <a:latin typeface="Lora Bold"/>
                <a:ea typeface="Lora Bold"/>
                <a:cs typeface="Lora Bold"/>
                <a:sym typeface="Lora Bold"/>
              </a:rPr>
              <a:t> </a:t>
            </a:r>
            <a:r>
              <a:rPr lang="en-US" sz="1758" b="1" dirty="0" err="1">
                <a:solidFill>
                  <a:srgbClr val="000000"/>
                </a:solidFill>
                <a:latin typeface="Lora Bold"/>
                <a:ea typeface="Lora Bold"/>
                <a:cs typeface="Lora Bold"/>
                <a:sym typeface="Lora Bold"/>
              </a:rPr>
              <a:t>через</a:t>
            </a:r>
            <a:r>
              <a:rPr lang="en-US" sz="1758" b="1" dirty="0">
                <a:solidFill>
                  <a:srgbClr val="000000"/>
                </a:solidFill>
                <a:latin typeface="Lora Bold"/>
                <a:ea typeface="Lora Bold"/>
                <a:cs typeface="Lora Bold"/>
                <a:sym typeface="Lora Bold"/>
              </a:rPr>
              <a:t> </a:t>
            </a:r>
            <a:r>
              <a:rPr lang="en-US" sz="1758" b="1" dirty="0" err="1">
                <a:solidFill>
                  <a:srgbClr val="000000"/>
                </a:solidFill>
                <a:latin typeface="Lora Bold"/>
                <a:ea typeface="Lora Bold"/>
                <a:cs typeface="Lora Bold"/>
                <a:sym typeface="Lora Bold"/>
              </a:rPr>
              <a:t>парк</a:t>
            </a:r>
            <a:r>
              <a:rPr lang="en-US" sz="1758" b="1" dirty="0">
                <a:solidFill>
                  <a:srgbClr val="000000"/>
                </a:solidFill>
                <a:latin typeface="Lora Bold"/>
                <a:ea typeface="Lora Bold"/>
                <a:cs typeface="Lora Bold"/>
                <a:sym typeface="Lora Bold"/>
              </a:rPr>
              <a:t> </a:t>
            </a:r>
            <a:r>
              <a:rPr lang="en-US" sz="1758" b="1" dirty="0" err="1">
                <a:solidFill>
                  <a:srgbClr val="000000"/>
                </a:solidFill>
                <a:latin typeface="Lora Bold"/>
                <a:ea typeface="Lora Bold"/>
                <a:cs typeface="Lora Bold"/>
                <a:sym typeface="Lora Bold"/>
              </a:rPr>
              <a:t>імені</a:t>
            </a:r>
            <a:r>
              <a:rPr lang="en-US" sz="1758" b="1" dirty="0">
                <a:solidFill>
                  <a:srgbClr val="000000"/>
                </a:solidFill>
                <a:latin typeface="Lora Bold"/>
                <a:ea typeface="Lora Bold"/>
                <a:cs typeface="Lora Bold"/>
                <a:sym typeface="Lora Bold"/>
              </a:rPr>
              <a:t> </a:t>
            </a:r>
            <a:r>
              <a:rPr lang="en-US" sz="1758" b="1" dirty="0" err="1">
                <a:solidFill>
                  <a:srgbClr val="000000"/>
                </a:solidFill>
                <a:latin typeface="Lora Bold"/>
                <a:ea typeface="Lora Bold"/>
                <a:cs typeface="Lora Bold"/>
                <a:sym typeface="Lora Bold"/>
              </a:rPr>
              <a:t>Тараса</a:t>
            </a:r>
            <a:r>
              <a:rPr lang="en-US" sz="1758" b="1" dirty="0">
                <a:solidFill>
                  <a:srgbClr val="000000"/>
                </a:solidFill>
                <a:latin typeface="Lora Bold"/>
                <a:ea typeface="Lora Bold"/>
                <a:cs typeface="Lora Bold"/>
                <a:sym typeface="Lora Bold"/>
              </a:rPr>
              <a:t> </a:t>
            </a:r>
            <a:r>
              <a:rPr lang="en-US" sz="1758" b="1" dirty="0" err="1">
                <a:solidFill>
                  <a:srgbClr val="000000"/>
                </a:solidFill>
                <a:latin typeface="Lora Bold"/>
                <a:ea typeface="Lora Bold"/>
                <a:cs typeface="Lora Bold"/>
                <a:sym typeface="Lora Bold"/>
              </a:rPr>
              <a:t>Шевченка</a:t>
            </a:r>
            <a:r>
              <a:rPr lang="en-US" sz="1758" b="1" dirty="0">
                <a:solidFill>
                  <a:srgbClr val="000000"/>
                </a:solidFill>
                <a:latin typeface="Lora Bold"/>
                <a:ea typeface="Lora Bold"/>
                <a:cs typeface="Lora Bold"/>
                <a:sym typeface="Lora Bold"/>
              </a:rPr>
              <a: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8FB5CB"/>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alphaModFix amt="50000"/>
            </a:blip>
            <a:stretch>
              <a:fillRect t="-9222" b="-9222"/>
            </a:stretch>
          </a:blipFill>
        </p:spPr>
      </p:sp>
      <p:grpSp>
        <p:nvGrpSpPr>
          <p:cNvPr id="3" name="Group 3"/>
          <p:cNvGrpSpPr/>
          <p:nvPr/>
        </p:nvGrpSpPr>
        <p:grpSpPr>
          <a:xfrm>
            <a:off x="780890" y="8874350"/>
            <a:ext cx="16726220" cy="767901"/>
            <a:chOff x="0" y="0"/>
            <a:chExt cx="4405260" cy="202245"/>
          </a:xfrm>
        </p:grpSpPr>
        <p:sp>
          <p:nvSpPr>
            <p:cNvPr id="4" name="Freeform 4"/>
            <p:cNvSpPr/>
            <p:nvPr/>
          </p:nvSpPr>
          <p:spPr>
            <a:xfrm>
              <a:off x="0" y="0"/>
              <a:ext cx="4405260" cy="202245"/>
            </a:xfrm>
            <a:custGeom>
              <a:avLst/>
              <a:gdLst/>
              <a:ahLst/>
              <a:cxnLst/>
              <a:rect l="l" t="t" r="r" b="b"/>
              <a:pathLst>
                <a:path w="4405260" h="202245">
                  <a:moveTo>
                    <a:pt x="46286" y="0"/>
                  </a:moveTo>
                  <a:lnTo>
                    <a:pt x="4358974" y="0"/>
                  </a:lnTo>
                  <a:cubicBezTo>
                    <a:pt x="4384537" y="0"/>
                    <a:pt x="4405260" y="20723"/>
                    <a:pt x="4405260" y="46286"/>
                  </a:cubicBezTo>
                  <a:lnTo>
                    <a:pt x="4405260" y="155959"/>
                  </a:lnTo>
                  <a:cubicBezTo>
                    <a:pt x="4405260" y="168235"/>
                    <a:pt x="4400383" y="180008"/>
                    <a:pt x="4391703" y="188689"/>
                  </a:cubicBezTo>
                  <a:cubicBezTo>
                    <a:pt x="4383022" y="197369"/>
                    <a:pt x="4371249" y="202245"/>
                    <a:pt x="4358974" y="202245"/>
                  </a:cubicBezTo>
                  <a:lnTo>
                    <a:pt x="46286" y="202245"/>
                  </a:lnTo>
                  <a:cubicBezTo>
                    <a:pt x="20723" y="202245"/>
                    <a:pt x="0" y="181522"/>
                    <a:pt x="0" y="155959"/>
                  </a:cubicBezTo>
                  <a:lnTo>
                    <a:pt x="0" y="46286"/>
                  </a:lnTo>
                  <a:cubicBezTo>
                    <a:pt x="0" y="20723"/>
                    <a:pt x="20723" y="0"/>
                    <a:pt x="46286" y="0"/>
                  </a:cubicBezTo>
                  <a:close/>
                </a:path>
              </a:pathLst>
            </a:custGeom>
            <a:solidFill>
              <a:srgbClr val="FFFFFF"/>
            </a:solidFill>
          </p:spPr>
        </p:sp>
        <p:sp>
          <p:nvSpPr>
            <p:cNvPr id="5" name="TextBox 5"/>
            <p:cNvSpPr txBox="1"/>
            <p:nvPr/>
          </p:nvSpPr>
          <p:spPr>
            <a:xfrm>
              <a:off x="0" y="-38100"/>
              <a:ext cx="4405260" cy="240345"/>
            </a:xfrm>
            <a:prstGeom prst="rect">
              <a:avLst/>
            </a:prstGeom>
          </p:spPr>
          <p:txBody>
            <a:bodyPr lIns="50800" tIns="50800" rIns="50800" bIns="50800" rtlCol="0" anchor="ctr"/>
            <a:lstStyle/>
            <a:p>
              <a:pPr algn="ctr">
                <a:lnSpc>
                  <a:spcPts val="3359"/>
                </a:lnSpc>
              </a:pPr>
              <a:endParaRPr/>
            </a:p>
          </p:txBody>
        </p:sp>
      </p:grpSp>
      <p:grpSp>
        <p:nvGrpSpPr>
          <p:cNvPr id="6" name="Group 6"/>
          <p:cNvGrpSpPr/>
          <p:nvPr/>
        </p:nvGrpSpPr>
        <p:grpSpPr>
          <a:xfrm>
            <a:off x="780890" y="644750"/>
            <a:ext cx="4120598" cy="1897884"/>
            <a:chOff x="0" y="0"/>
            <a:chExt cx="1085260" cy="499854"/>
          </a:xfrm>
        </p:grpSpPr>
        <p:sp>
          <p:nvSpPr>
            <p:cNvPr id="7" name="Freeform 7"/>
            <p:cNvSpPr/>
            <p:nvPr/>
          </p:nvSpPr>
          <p:spPr>
            <a:xfrm>
              <a:off x="0" y="0"/>
              <a:ext cx="1085260" cy="499854"/>
            </a:xfrm>
            <a:custGeom>
              <a:avLst/>
              <a:gdLst/>
              <a:ahLst/>
              <a:cxnLst/>
              <a:rect l="l" t="t" r="r" b="b"/>
              <a:pathLst>
                <a:path w="1085260" h="499854">
                  <a:moveTo>
                    <a:pt x="187883" y="0"/>
                  </a:moveTo>
                  <a:lnTo>
                    <a:pt x="897377" y="0"/>
                  </a:lnTo>
                  <a:cubicBezTo>
                    <a:pt x="947207" y="0"/>
                    <a:pt x="994996" y="19795"/>
                    <a:pt x="1030231" y="55030"/>
                  </a:cubicBezTo>
                  <a:cubicBezTo>
                    <a:pt x="1065466" y="90265"/>
                    <a:pt x="1085260" y="138054"/>
                    <a:pt x="1085260" y="187883"/>
                  </a:cubicBezTo>
                  <a:lnTo>
                    <a:pt x="1085260" y="311971"/>
                  </a:lnTo>
                  <a:cubicBezTo>
                    <a:pt x="1085260" y="361801"/>
                    <a:pt x="1065466" y="409590"/>
                    <a:pt x="1030231" y="444824"/>
                  </a:cubicBezTo>
                  <a:cubicBezTo>
                    <a:pt x="994996" y="480059"/>
                    <a:pt x="947207" y="499854"/>
                    <a:pt x="897377" y="499854"/>
                  </a:cubicBezTo>
                  <a:lnTo>
                    <a:pt x="187883" y="499854"/>
                  </a:lnTo>
                  <a:cubicBezTo>
                    <a:pt x="138054" y="499854"/>
                    <a:pt x="90265" y="480059"/>
                    <a:pt x="55030" y="444824"/>
                  </a:cubicBezTo>
                  <a:cubicBezTo>
                    <a:pt x="19795" y="409590"/>
                    <a:pt x="0" y="361801"/>
                    <a:pt x="0" y="311971"/>
                  </a:cubicBezTo>
                  <a:lnTo>
                    <a:pt x="0" y="187883"/>
                  </a:lnTo>
                  <a:cubicBezTo>
                    <a:pt x="0" y="138054"/>
                    <a:pt x="19795" y="90265"/>
                    <a:pt x="55030" y="55030"/>
                  </a:cubicBezTo>
                  <a:cubicBezTo>
                    <a:pt x="90265" y="19795"/>
                    <a:pt x="138054" y="0"/>
                    <a:pt x="187883" y="0"/>
                  </a:cubicBezTo>
                  <a:close/>
                </a:path>
              </a:pathLst>
            </a:custGeom>
            <a:solidFill>
              <a:srgbClr val="000000">
                <a:alpha val="0"/>
              </a:srgbClr>
            </a:solidFill>
            <a:ln w="19050" cap="rnd">
              <a:solidFill>
                <a:srgbClr val="FFFFFF"/>
              </a:solidFill>
              <a:prstDash val="solid"/>
              <a:round/>
            </a:ln>
          </p:spPr>
        </p:sp>
        <p:sp>
          <p:nvSpPr>
            <p:cNvPr id="8" name="TextBox 8"/>
            <p:cNvSpPr txBox="1"/>
            <p:nvPr/>
          </p:nvSpPr>
          <p:spPr>
            <a:xfrm>
              <a:off x="0" y="-76200"/>
              <a:ext cx="1085260" cy="576054"/>
            </a:xfrm>
            <a:prstGeom prst="rect">
              <a:avLst/>
            </a:prstGeom>
          </p:spPr>
          <p:txBody>
            <a:bodyPr lIns="50800" tIns="50800" rIns="50800" bIns="50800" rtlCol="0" anchor="ctr"/>
            <a:lstStyle/>
            <a:p>
              <a:pPr algn="ctr">
                <a:lnSpc>
                  <a:spcPts val="3919"/>
                </a:lnSpc>
              </a:pPr>
              <a:r>
                <a:rPr lang="en-US" sz="2799">
                  <a:solidFill>
                    <a:srgbClr val="307A9F"/>
                  </a:solidFill>
                  <a:latin typeface="Intro"/>
                  <a:ea typeface="Intro"/>
                  <a:cs typeface="Intro"/>
                  <a:sym typeface="Intro"/>
                </a:rPr>
                <a:t>Центральний міст (Новий міст)</a:t>
              </a:r>
            </a:p>
          </p:txBody>
        </p:sp>
      </p:grpSp>
      <p:sp>
        <p:nvSpPr>
          <p:cNvPr id="9" name="Freeform 9"/>
          <p:cNvSpPr/>
          <p:nvPr/>
        </p:nvSpPr>
        <p:spPr>
          <a:xfrm>
            <a:off x="10977010" y="187888"/>
            <a:ext cx="7138799" cy="5346167"/>
          </a:xfrm>
          <a:custGeom>
            <a:avLst/>
            <a:gdLst/>
            <a:ahLst/>
            <a:cxnLst/>
            <a:rect l="l" t="t" r="r" b="b"/>
            <a:pathLst>
              <a:path w="7138799" h="5346167">
                <a:moveTo>
                  <a:pt x="0" y="0"/>
                </a:moveTo>
                <a:lnTo>
                  <a:pt x="7138799" y="0"/>
                </a:lnTo>
                <a:lnTo>
                  <a:pt x="7138799" y="5346168"/>
                </a:lnTo>
                <a:lnTo>
                  <a:pt x="0" y="5346168"/>
                </a:lnTo>
                <a:lnTo>
                  <a:pt x="0" y="0"/>
                </a:lnTo>
                <a:close/>
              </a:path>
            </a:pathLst>
          </a:custGeom>
          <a:blipFill>
            <a:blip r:embed="rId3"/>
            <a:stretch>
              <a:fillRect/>
            </a:stretch>
          </a:blipFill>
        </p:spPr>
      </p:sp>
      <p:sp>
        <p:nvSpPr>
          <p:cNvPr id="10" name="Freeform 10"/>
          <p:cNvSpPr/>
          <p:nvPr/>
        </p:nvSpPr>
        <p:spPr>
          <a:xfrm>
            <a:off x="6957683" y="5704864"/>
            <a:ext cx="6313007" cy="2998678"/>
          </a:xfrm>
          <a:custGeom>
            <a:avLst/>
            <a:gdLst/>
            <a:ahLst/>
            <a:cxnLst/>
            <a:rect l="l" t="t" r="r" b="b"/>
            <a:pathLst>
              <a:path w="6313007" h="2998678">
                <a:moveTo>
                  <a:pt x="0" y="0"/>
                </a:moveTo>
                <a:lnTo>
                  <a:pt x="6313006" y="0"/>
                </a:lnTo>
                <a:lnTo>
                  <a:pt x="6313006" y="2998678"/>
                </a:lnTo>
                <a:lnTo>
                  <a:pt x="0" y="2998678"/>
                </a:lnTo>
                <a:lnTo>
                  <a:pt x="0" y="0"/>
                </a:lnTo>
                <a:close/>
              </a:path>
            </a:pathLst>
          </a:custGeom>
          <a:blipFill>
            <a:blip r:embed="rId4"/>
            <a:stretch>
              <a:fillRect/>
            </a:stretch>
          </a:blipFill>
        </p:spPr>
      </p:sp>
      <p:sp>
        <p:nvSpPr>
          <p:cNvPr id="11" name="TextBox 11"/>
          <p:cNvSpPr txBox="1"/>
          <p:nvPr/>
        </p:nvSpPr>
        <p:spPr>
          <a:xfrm>
            <a:off x="4652617" y="1108851"/>
            <a:ext cx="5234215" cy="2517842"/>
          </a:xfrm>
          <a:prstGeom prst="rect">
            <a:avLst/>
          </a:prstGeom>
        </p:spPr>
        <p:txBody>
          <a:bodyPr lIns="0" tIns="0" rIns="0" bIns="0" rtlCol="0" anchor="t">
            <a:spAutoFit/>
          </a:bodyPr>
          <a:lstStyle/>
          <a:p>
            <a:pPr algn="ctr">
              <a:lnSpc>
                <a:spcPts val="2872"/>
              </a:lnSpc>
              <a:spcBef>
                <a:spcPct val="0"/>
              </a:spcBef>
            </a:pPr>
            <a:r>
              <a:rPr lang="en-US" sz="1914" b="1">
                <a:solidFill>
                  <a:srgbClr val="000000"/>
                </a:solidFill>
                <a:latin typeface="Lora Bold"/>
                <a:ea typeface="Lora Bold"/>
                <a:cs typeface="Lora Bold"/>
                <a:sym typeface="Lora Bold"/>
              </a:rPr>
              <a:t> — автомобільний міст, що зв'язує центр Дніпра з лівобережною частиною міста . Відкритий 6 листопада 1966 року під назвою «Міст імені 50-річчя Великого Жовтня»; його довжина становить 1478 м, ширина 21 м. Цей міст довгий час був найдовшим в Україні.</a:t>
            </a:r>
          </a:p>
        </p:txBody>
      </p:sp>
      <p:sp>
        <p:nvSpPr>
          <p:cNvPr id="12" name="TextBox 12"/>
          <p:cNvSpPr txBox="1"/>
          <p:nvPr/>
        </p:nvSpPr>
        <p:spPr>
          <a:xfrm>
            <a:off x="0" y="3911595"/>
            <a:ext cx="6957683" cy="4192771"/>
          </a:xfrm>
          <a:prstGeom prst="rect">
            <a:avLst/>
          </a:prstGeom>
        </p:spPr>
        <p:txBody>
          <a:bodyPr lIns="0" tIns="0" rIns="0" bIns="0" rtlCol="0" anchor="t">
            <a:spAutoFit/>
          </a:bodyPr>
          <a:lstStyle/>
          <a:p>
            <a:pPr algn="ctr">
              <a:lnSpc>
                <a:spcPts val="2555"/>
              </a:lnSpc>
              <a:spcBef>
                <a:spcPct val="0"/>
              </a:spcBef>
            </a:pPr>
            <a:r>
              <a:rPr lang="en-US" sz="1703" b="1">
                <a:solidFill>
                  <a:srgbClr val="000000"/>
                </a:solidFill>
                <a:latin typeface="Lora Bold"/>
                <a:ea typeface="Lora Bold"/>
                <a:cs typeface="Lora Bold"/>
                <a:sym typeface="Lora Bold"/>
              </a:rPr>
              <a:t>В архітектурному відношенні Новий міст має виразний чіткий силует — гостра стріла, перекинута між двома берегами Дніпра. Композиційне враження підсилюють три пілони у центральній частині мосту. В цілому, без будь-яких «архітектурних принад», використовуючи чисто типові будівельні елементи, архітекторам вдалося створити якісно своєрідний яскравий архітектурний об'єкт.</a:t>
            </a:r>
          </a:p>
          <a:p>
            <a:pPr algn="ctr">
              <a:lnSpc>
                <a:spcPts val="2555"/>
              </a:lnSpc>
              <a:spcBef>
                <a:spcPct val="0"/>
              </a:spcBef>
            </a:pPr>
            <a:r>
              <a:rPr lang="en-US" sz="1703" b="1">
                <a:solidFill>
                  <a:srgbClr val="000000"/>
                </a:solidFill>
                <a:latin typeface="Lora Bold"/>
                <a:ea typeface="Lora Bold"/>
                <a:cs typeface="Lora Bold"/>
                <a:sym typeface="Lora Bold"/>
              </a:rPr>
              <a:t>Будівництво мосту стало причиною кардинальної реконструкції передмостових частин на обох берегах. Особливо серйозними виявилися перетворення на правому березі. Фактично в другій половині 1960-х рр. була створена нова міська площа, почалося формування нового містобудівного вузла</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8FB5CB"/>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alphaModFix amt="50000"/>
            </a:blip>
            <a:stretch>
              <a:fillRect t="-9222" b="-9222"/>
            </a:stretch>
          </a:blipFill>
        </p:spPr>
      </p:sp>
      <p:grpSp>
        <p:nvGrpSpPr>
          <p:cNvPr id="3" name="Group 3"/>
          <p:cNvGrpSpPr/>
          <p:nvPr/>
        </p:nvGrpSpPr>
        <p:grpSpPr>
          <a:xfrm>
            <a:off x="780890" y="8874350"/>
            <a:ext cx="16726220" cy="767901"/>
            <a:chOff x="0" y="0"/>
            <a:chExt cx="4405260" cy="202245"/>
          </a:xfrm>
        </p:grpSpPr>
        <p:sp>
          <p:nvSpPr>
            <p:cNvPr id="4" name="Freeform 4"/>
            <p:cNvSpPr/>
            <p:nvPr/>
          </p:nvSpPr>
          <p:spPr>
            <a:xfrm>
              <a:off x="0" y="0"/>
              <a:ext cx="4405260" cy="202245"/>
            </a:xfrm>
            <a:custGeom>
              <a:avLst/>
              <a:gdLst/>
              <a:ahLst/>
              <a:cxnLst/>
              <a:rect l="l" t="t" r="r" b="b"/>
              <a:pathLst>
                <a:path w="4405260" h="202245">
                  <a:moveTo>
                    <a:pt x="46286" y="0"/>
                  </a:moveTo>
                  <a:lnTo>
                    <a:pt x="4358974" y="0"/>
                  </a:lnTo>
                  <a:cubicBezTo>
                    <a:pt x="4384537" y="0"/>
                    <a:pt x="4405260" y="20723"/>
                    <a:pt x="4405260" y="46286"/>
                  </a:cubicBezTo>
                  <a:lnTo>
                    <a:pt x="4405260" y="155959"/>
                  </a:lnTo>
                  <a:cubicBezTo>
                    <a:pt x="4405260" y="168235"/>
                    <a:pt x="4400383" y="180008"/>
                    <a:pt x="4391703" y="188689"/>
                  </a:cubicBezTo>
                  <a:cubicBezTo>
                    <a:pt x="4383022" y="197369"/>
                    <a:pt x="4371249" y="202245"/>
                    <a:pt x="4358974" y="202245"/>
                  </a:cubicBezTo>
                  <a:lnTo>
                    <a:pt x="46286" y="202245"/>
                  </a:lnTo>
                  <a:cubicBezTo>
                    <a:pt x="20723" y="202245"/>
                    <a:pt x="0" y="181522"/>
                    <a:pt x="0" y="155959"/>
                  </a:cubicBezTo>
                  <a:lnTo>
                    <a:pt x="0" y="46286"/>
                  </a:lnTo>
                  <a:cubicBezTo>
                    <a:pt x="0" y="20723"/>
                    <a:pt x="20723" y="0"/>
                    <a:pt x="46286" y="0"/>
                  </a:cubicBezTo>
                  <a:close/>
                </a:path>
              </a:pathLst>
            </a:custGeom>
            <a:solidFill>
              <a:srgbClr val="FFFFFF"/>
            </a:solidFill>
          </p:spPr>
        </p:sp>
        <p:sp>
          <p:nvSpPr>
            <p:cNvPr id="5" name="TextBox 5"/>
            <p:cNvSpPr txBox="1"/>
            <p:nvPr/>
          </p:nvSpPr>
          <p:spPr>
            <a:xfrm>
              <a:off x="0" y="-38100"/>
              <a:ext cx="4405260" cy="240345"/>
            </a:xfrm>
            <a:prstGeom prst="rect">
              <a:avLst/>
            </a:prstGeom>
          </p:spPr>
          <p:txBody>
            <a:bodyPr lIns="50800" tIns="50800" rIns="50800" bIns="50800" rtlCol="0" anchor="ctr"/>
            <a:lstStyle/>
            <a:p>
              <a:pPr algn="ctr">
                <a:lnSpc>
                  <a:spcPts val="3359"/>
                </a:lnSpc>
              </a:pPr>
              <a:endParaRPr/>
            </a:p>
          </p:txBody>
        </p:sp>
      </p:grpSp>
      <p:grpSp>
        <p:nvGrpSpPr>
          <p:cNvPr id="6" name="Group 6"/>
          <p:cNvGrpSpPr/>
          <p:nvPr/>
        </p:nvGrpSpPr>
        <p:grpSpPr>
          <a:xfrm>
            <a:off x="780890" y="577220"/>
            <a:ext cx="4188128" cy="1200073"/>
            <a:chOff x="0" y="0"/>
            <a:chExt cx="1103046" cy="316069"/>
          </a:xfrm>
        </p:grpSpPr>
        <p:sp>
          <p:nvSpPr>
            <p:cNvPr id="7" name="Freeform 7"/>
            <p:cNvSpPr/>
            <p:nvPr/>
          </p:nvSpPr>
          <p:spPr>
            <a:xfrm>
              <a:off x="0" y="0"/>
              <a:ext cx="1103046" cy="316069"/>
            </a:xfrm>
            <a:custGeom>
              <a:avLst/>
              <a:gdLst/>
              <a:ahLst/>
              <a:cxnLst/>
              <a:rect l="l" t="t" r="r" b="b"/>
              <a:pathLst>
                <a:path w="1103046" h="316069">
                  <a:moveTo>
                    <a:pt x="158034" y="0"/>
                  </a:moveTo>
                  <a:lnTo>
                    <a:pt x="945012" y="0"/>
                  </a:lnTo>
                  <a:cubicBezTo>
                    <a:pt x="1032292" y="0"/>
                    <a:pt x="1103046" y="70754"/>
                    <a:pt x="1103046" y="158034"/>
                  </a:cubicBezTo>
                  <a:lnTo>
                    <a:pt x="1103046" y="158034"/>
                  </a:lnTo>
                  <a:cubicBezTo>
                    <a:pt x="1103046" y="199948"/>
                    <a:pt x="1086396" y="240144"/>
                    <a:pt x="1056759" y="269781"/>
                  </a:cubicBezTo>
                  <a:cubicBezTo>
                    <a:pt x="1027122" y="299419"/>
                    <a:pt x="986925" y="316069"/>
                    <a:pt x="945012" y="316069"/>
                  </a:cubicBezTo>
                  <a:lnTo>
                    <a:pt x="158034" y="316069"/>
                  </a:lnTo>
                  <a:cubicBezTo>
                    <a:pt x="116121" y="316069"/>
                    <a:pt x="75924" y="299419"/>
                    <a:pt x="46287" y="269781"/>
                  </a:cubicBezTo>
                  <a:cubicBezTo>
                    <a:pt x="16650" y="240144"/>
                    <a:pt x="0" y="199948"/>
                    <a:pt x="0" y="158034"/>
                  </a:cubicBezTo>
                  <a:lnTo>
                    <a:pt x="0" y="158034"/>
                  </a:lnTo>
                  <a:cubicBezTo>
                    <a:pt x="0" y="116121"/>
                    <a:pt x="16650" y="75924"/>
                    <a:pt x="46287" y="46287"/>
                  </a:cubicBezTo>
                  <a:cubicBezTo>
                    <a:pt x="75924" y="16650"/>
                    <a:pt x="116121" y="0"/>
                    <a:pt x="158034" y="0"/>
                  </a:cubicBezTo>
                  <a:close/>
                </a:path>
              </a:pathLst>
            </a:custGeom>
            <a:solidFill>
              <a:srgbClr val="000000">
                <a:alpha val="0"/>
              </a:srgbClr>
            </a:solidFill>
            <a:ln w="19050" cap="rnd">
              <a:solidFill>
                <a:srgbClr val="FFFFFF"/>
              </a:solidFill>
              <a:prstDash val="solid"/>
              <a:round/>
            </a:ln>
          </p:spPr>
        </p:sp>
        <p:sp>
          <p:nvSpPr>
            <p:cNvPr id="8" name="TextBox 8"/>
            <p:cNvSpPr txBox="1"/>
            <p:nvPr/>
          </p:nvSpPr>
          <p:spPr>
            <a:xfrm>
              <a:off x="0" y="-66675"/>
              <a:ext cx="1103046" cy="382744"/>
            </a:xfrm>
            <a:prstGeom prst="rect">
              <a:avLst/>
            </a:prstGeom>
          </p:spPr>
          <p:txBody>
            <a:bodyPr lIns="50800" tIns="50800" rIns="50800" bIns="50800" rtlCol="0" anchor="ctr"/>
            <a:lstStyle/>
            <a:p>
              <a:pPr algn="ctr">
                <a:lnSpc>
                  <a:spcPts val="4339"/>
                </a:lnSpc>
              </a:pPr>
              <a:r>
                <a:rPr lang="en-US" sz="3099">
                  <a:solidFill>
                    <a:srgbClr val="307A9F"/>
                  </a:solidFill>
                  <a:latin typeface="Intro"/>
                  <a:ea typeface="Intro"/>
                  <a:cs typeface="Intro"/>
                  <a:sym typeface="Intro"/>
                </a:rPr>
                <a:t>Кайдацький міст </a:t>
              </a:r>
            </a:p>
          </p:txBody>
        </p:sp>
      </p:grpSp>
      <p:sp>
        <p:nvSpPr>
          <p:cNvPr id="9" name="Freeform 9"/>
          <p:cNvSpPr/>
          <p:nvPr/>
        </p:nvSpPr>
        <p:spPr>
          <a:xfrm>
            <a:off x="10957498" y="4163357"/>
            <a:ext cx="6301802" cy="4523294"/>
          </a:xfrm>
          <a:custGeom>
            <a:avLst/>
            <a:gdLst/>
            <a:ahLst/>
            <a:cxnLst/>
            <a:rect l="l" t="t" r="r" b="b"/>
            <a:pathLst>
              <a:path w="6301802" h="4523294">
                <a:moveTo>
                  <a:pt x="0" y="0"/>
                </a:moveTo>
                <a:lnTo>
                  <a:pt x="6301802" y="0"/>
                </a:lnTo>
                <a:lnTo>
                  <a:pt x="6301802" y="4523294"/>
                </a:lnTo>
                <a:lnTo>
                  <a:pt x="0" y="4523294"/>
                </a:lnTo>
                <a:lnTo>
                  <a:pt x="0" y="0"/>
                </a:lnTo>
                <a:close/>
              </a:path>
            </a:pathLst>
          </a:custGeom>
          <a:blipFill>
            <a:blip r:embed="rId3"/>
            <a:stretch>
              <a:fillRect/>
            </a:stretch>
          </a:blipFill>
        </p:spPr>
      </p:sp>
      <p:sp>
        <p:nvSpPr>
          <p:cNvPr id="10" name="Freeform 10"/>
          <p:cNvSpPr/>
          <p:nvPr/>
        </p:nvSpPr>
        <p:spPr>
          <a:xfrm>
            <a:off x="2897374" y="4555724"/>
            <a:ext cx="6246626" cy="4173692"/>
          </a:xfrm>
          <a:custGeom>
            <a:avLst/>
            <a:gdLst/>
            <a:ahLst/>
            <a:cxnLst/>
            <a:rect l="l" t="t" r="r" b="b"/>
            <a:pathLst>
              <a:path w="6246626" h="4173692">
                <a:moveTo>
                  <a:pt x="0" y="0"/>
                </a:moveTo>
                <a:lnTo>
                  <a:pt x="6246626" y="0"/>
                </a:lnTo>
                <a:lnTo>
                  <a:pt x="6246626" y="4173692"/>
                </a:lnTo>
                <a:lnTo>
                  <a:pt x="0" y="4173692"/>
                </a:lnTo>
                <a:lnTo>
                  <a:pt x="0" y="0"/>
                </a:lnTo>
                <a:close/>
              </a:path>
            </a:pathLst>
          </a:custGeom>
          <a:blipFill>
            <a:blip r:embed="rId4"/>
            <a:stretch>
              <a:fillRect/>
            </a:stretch>
          </a:blipFill>
        </p:spPr>
      </p:sp>
      <p:sp>
        <p:nvSpPr>
          <p:cNvPr id="11" name="TextBox 11"/>
          <p:cNvSpPr txBox="1"/>
          <p:nvPr/>
        </p:nvSpPr>
        <p:spPr>
          <a:xfrm>
            <a:off x="4729675" y="650580"/>
            <a:ext cx="4882238" cy="3025493"/>
          </a:xfrm>
          <a:prstGeom prst="rect">
            <a:avLst/>
          </a:prstGeom>
        </p:spPr>
        <p:txBody>
          <a:bodyPr lIns="0" tIns="0" rIns="0" bIns="0" rtlCol="0" anchor="t">
            <a:spAutoFit/>
          </a:bodyPr>
          <a:lstStyle/>
          <a:p>
            <a:pPr algn="ctr">
              <a:lnSpc>
                <a:spcPts val="2239"/>
              </a:lnSpc>
              <a:spcBef>
                <a:spcPct val="0"/>
              </a:spcBef>
            </a:pPr>
            <a:endParaRPr/>
          </a:p>
          <a:p>
            <a:pPr algn="ctr">
              <a:lnSpc>
                <a:spcPts val="2239"/>
              </a:lnSpc>
              <a:spcBef>
                <a:spcPct val="0"/>
              </a:spcBef>
            </a:pPr>
            <a:r>
              <a:rPr lang="en-US" sz="1599" b="1">
                <a:solidFill>
                  <a:srgbClr val="000000"/>
                </a:solidFill>
                <a:latin typeface="Lora Bold"/>
                <a:ea typeface="Lora Bold"/>
                <a:cs typeface="Lora Bold"/>
                <a:sym typeface="Lora Bold"/>
              </a:rPr>
              <a:t>-Відкрито 5 листопада 1982 року; став четвертим мостом через Дніпро у Дніпрі. Має 6 смуг для руху автотранспорту в обох напрямках, 1996 року по мосту був пущений трамвай, що з'єднав селище Нові Кодаки і багатоповерхові житлові масиви Діївки (Червоний Камінь, Покровський й Парус) Донецьким шосе з лівобережною Ломівкою й Кам'янкою. Є частиною незавершеної об'їзної дороги.</a:t>
            </a:r>
          </a:p>
        </p:txBody>
      </p:sp>
      <p:sp>
        <p:nvSpPr>
          <p:cNvPr id="12" name="TextBox 12"/>
          <p:cNvSpPr txBox="1"/>
          <p:nvPr/>
        </p:nvSpPr>
        <p:spPr>
          <a:xfrm>
            <a:off x="12464411" y="548645"/>
            <a:ext cx="5382090" cy="3229363"/>
          </a:xfrm>
          <a:prstGeom prst="rect">
            <a:avLst/>
          </a:prstGeom>
        </p:spPr>
        <p:txBody>
          <a:bodyPr lIns="0" tIns="0" rIns="0" bIns="0" rtlCol="0" anchor="t">
            <a:spAutoFit/>
          </a:bodyPr>
          <a:lstStyle/>
          <a:p>
            <a:pPr algn="r">
              <a:lnSpc>
                <a:spcPts val="2325"/>
              </a:lnSpc>
              <a:spcBef>
                <a:spcPct val="0"/>
              </a:spcBef>
            </a:pPr>
            <a:r>
              <a:rPr lang="en-US" sz="1660" b="1">
                <a:solidFill>
                  <a:srgbClr val="000000"/>
                </a:solidFill>
                <a:latin typeface="Lora Bold"/>
                <a:ea typeface="Lora Bold"/>
                <a:cs typeface="Lora Bold"/>
                <a:sym typeface="Lora Bold"/>
              </a:rPr>
              <a:t>Відповідно до генерального плану розвитку обласного центру і поліпшення зв'язку лівого берега з правим у 1975 році почалося будівництво Кайдацького мосту. Будівництво мосту, який сполучив лівий та правий береги Дніпра, було завершене в 1982 році Мостозагоном № 12 за проектом інституту «ЛенДІПроТранс-міст». Довжина — 1732 метри, мостом здійснюється 3-рядний рух автотранспорту в обидва боки. Через 14 років, 17 грудня 1996 року, центром Кайдацького мосту був пущений трамвай.</a:t>
            </a:r>
          </a:p>
        </p:txBody>
      </p:sp>
      <p:sp>
        <p:nvSpPr>
          <p:cNvPr id="13" name="TextBox 13"/>
          <p:cNvSpPr txBox="1"/>
          <p:nvPr/>
        </p:nvSpPr>
        <p:spPr>
          <a:xfrm>
            <a:off x="0" y="2964123"/>
            <a:ext cx="4729675" cy="1446668"/>
          </a:xfrm>
          <a:prstGeom prst="rect">
            <a:avLst/>
          </a:prstGeom>
        </p:spPr>
        <p:txBody>
          <a:bodyPr lIns="0" tIns="0" rIns="0" bIns="0" rtlCol="0" anchor="t">
            <a:spAutoFit/>
          </a:bodyPr>
          <a:lstStyle/>
          <a:p>
            <a:pPr algn="l">
              <a:lnSpc>
                <a:spcPts val="2348"/>
              </a:lnSpc>
              <a:spcBef>
                <a:spcPct val="0"/>
              </a:spcBef>
            </a:pPr>
            <a:r>
              <a:rPr lang="en-US" sz="1677" b="1">
                <a:solidFill>
                  <a:srgbClr val="000000"/>
                </a:solidFill>
                <a:latin typeface="Lora Bold"/>
                <a:ea typeface="Lora Bold"/>
                <a:cs typeface="Lora Bold"/>
                <a:sym typeface="Lora Bold"/>
              </a:rPr>
              <a:t>Міст дозволив транзитному автотранспорту дотримуватися дороги E50 М30 Стрий — Дебальцеве без заїзду в місто і дав можливість розвинути житлове будівництво на лівому березі річки.</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4E94BA"/>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alphaModFix amt="50000"/>
            </a:blip>
            <a:stretch>
              <a:fillRect t="-9222" b="-9222"/>
            </a:stretch>
          </a:blipFill>
          <a:ln cap="sq">
            <a:noFill/>
            <a:prstDash val="solid"/>
            <a:miter/>
          </a:ln>
        </p:spPr>
      </p:sp>
      <p:grpSp>
        <p:nvGrpSpPr>
          <p:cNvPr id="3" name="Group 3"/>
          <p:cNvGrpSpPr/>
          <p:nvPr/>
        </p:nvGrpSpPr>
        <p:grpSpPr>
          <a:xfrm>
            <a:off x="780890" y="8874350"/>
            <a:ext cx="16726220" cy="767901"/>
            <a:chOff x="0" y="0"/>
            <a:chExt cx="4405260" cy="202245"/>
          </a:xfrm>
        </p:grpSpPr>
        <p:sp>
          <p:nvSpPr>
            <p:cNvPr id="4" name="Freeform 4"/>
            <p:cNvSpPr/>
            <p:nvPr/>
          </p:nvSpPr>
          <p:spPr>
            <a:xfrm>
              <a:off x="0" y="0"/>
              <a:ext cx="4405260" cy="202245"/>
            </a:xfrm>
            <a:custGeom>
              <a:avLst/>
              <a:gdLst/>
              <a:ahLst/>
              <a:cxnLst/>
              <a:rect l="l" t="t" r="r" b="b"/>
              <a:pathLst>
                <a:path w="4405260" h="202245">
                  <a:moveTo>
                    <a:pt x="46286" y="0"/>
                  </a:moveTo>
                  <a:lnTo>
                    <a:pt x="4358974" y="0"/>
                  </a:lnTo>
                  <a:cubicBezTo>
                    <a:pt x="4384537" y="0"/>
                    <a:pt x="4405260" y="20723"/>
                    <a:pt x="4405260" y="46286"/>
                  </a:cubicBezTo>
                  <a:lnTo>
                    <a:pt x="4405260" y="155959"/>
                  </a:lnTo>
                  <a:cubicBezTo>
                    <a:pt x="4405260" y="168235"/>
                    <a:pt x="4400383" y="180008"/>
                    <a:pt x="4391703" y="188689"/>
                  </a:cubicBezTo>
                  <a:cubicBezTo>
                    <a:pt x="4383022" y="197369"/>
                    <a:pt x="4371249" y="202245"/>
                    <a:pt x="4358974" y="202245"/>
                  </a:cubicBezTo>
                  <a:lnTo>
                    <a:pt x="46286" y="202245"/>
                  </a:lnTo>
                  <a:cubicBezTo>
                    <a:pt x="20723" y="202245"/>
                    <a:pt x="0" y="181522"/>
                    <a:pt x="0" y="155959"/>
                  </a:cubicBezTo>
                  <a:lnTo>
                    <a:pt x="0" y="46286"/>
                  </a:lnTo>
                  <a:cubicBezTo>
                    <a:pt x="0" y="20723"/>
                    <a:pt x="20723" y="0"/>
                    <a:pt x="46286" y="0"/>
                  </a:cubicBezTo>
                  <a:close/>
                </a:path>
              </a:pathLst>
            </a:custGeom>
            <a:solidFill>
              <a:srgbClr val="FFFFFF"/>
            </a:solidFill>
          </p:spPr>
        </p:sp>
        <p:sp>
          <p:nvSpPr>
            <p:cNvPr id="5" name="TextBox 5"/>
            <p:cNvSpPr txBox="1"/>
            <p:nvPr/>
          </p:nvSpPr>
          <p:spPr>
            <a:xfrm>
              <a:off x="0" y="-38100"/>
              <a:ext cx="4405260" cy="240345"/>
            </a:xfrm>
            <a:prstGeom prst="rect">
              <a:avLst/>
            </a:prstGeom>
          </p:spPr>
          <p:txBody>
            <a:bodyPr lIns="50800" tIns="50800" rIns="50800" bIns="50800" rtlCol="0" anchor="ctr"/>
            <a:lstStyle/>
            <a:p>
              <a:pPr algn="ctr">
                <a:lnSpc>
                  <a:spcPts val="3359"/>
                </a:lnSpc>
              </a:pPr>
              <a:endParaRPr/>
            </a:p>
          </p:txBody>
        </p:sp>
      </p:grpSp>
      <p:grpSp>
        <p:nvGrpSpPr>
          <p:cNvPr id="6" name="Group 6"/>
          <p:cNvGrpSpPr/>
          <p:nvPr/>
        </p:nvGrpSpPr>
        <p:grpSpPr>
          <a:xfrm>
            <a:off x="780890" y="734790"/>
            <a:ext cx="3400277" cy="1485570"/>
            <a:chOff x="0" y="0"/>
            <a:chExt cx="895546" cy="391261"/>
          </a:xfrm>
        </p:grpSpPr>
        <p:sp>
          <p:nvSpPr>
            <p:cNvPr id="7" name="Freeform 7"/>
            <p:cNvSpPr/>
            <p:nvPr/>
          </p:nvSpPr>
          <p:spPr>
            <a:xfrm>
              <a:off x="0" y="0"/>
              <a:ext cx="895546" cy="391261"/>
            </a:xfrm>
            <a:custGeom>
              <a:avLst/>
              <a:gdLst/>
              <a:ahLst/>
              <a:cxnLst/>
              <a:rect l="l" t="t" r="r" b="b"/>
              <a:pathLst>
                <a:path w="895546" h="391261">
                  <a:moveTo>
                    <a:pt x="195631" y="0"/>
                  </a:moveTo>
                  <a:lnTo>
                    <a:pt x="699916" y="0"/>
                  </a:lnTo>
                  <a:cubicBezTo>
                    <a:pt x="807959" y="0"/>
                    <a:pt x="895546" y="87587"/>
                    <a:pt x="895546" y="195631"/>
                  </a:cubicBezTo>
                  <a:lnTo>
                    <a:pt x="895546" y="195631"/>
                  </a:lnTo>
                  <a:cubicBezTo>
                    <a:pt x="895546" y="303674"/>
                    <a:pt x="807959" y="391261"/>
                    <a:pt x="699916" y="391261"/>
                  </a:cubicBezTo>
                  <a:lnTo>
                    <a:pt x="195631" y="391261"/>
                  </a:lnTo>
                  <a:cubicBezTo>
                    <a:pt x="87587" y="391261"/>
                    <a:pt x="0" y="303674"/>
                    <a:pt x="0" y="195631"/>
                  </a:cubicBezTo>
                  <a:lnTo>
                    <a:pt x="0" y="195631"/>
                  </a:lnTo>
                  <a:cubicBezTo>
                    <a:pt x="0" y="87587"/>
                    <a:pt x="87587" y="0"/>
                    <a:pt x="195631" y="0"/>
                  </a:cubicBezTo>
                  <a:close/>
                </a:path>
              </a:pathLst>
            </a:custGeom>
            <a:solidFill>
              <a:srgbClr val="000000">
                <a:alpha val="0"/>
              </a:srgbClr>
            </a:solidFill>
            <a:ln w="19050" cap="rnd">
              <a:solidFill>
                <a:srgbClr val="FFFFFF"/>
              </a:solidFill>
              <a:prstDash val="solid"/>
              <a:round/>
            </a:ln>
          </p:spPr>
        </p:sp>
        <p:sp>
          <p:nvSpPr>
            <p:cNvPr id="8" name="TextBox 8"/>
            <p:cNvSpPr txBox="1"/>
            <p:nvPr/>
          </p:nvSpPr>
          <p:spPr>
            <a:xfrm>
              <a:off x="0" y="-57150"/>
              <a:ext cx="895546" cy="448411"/>
            </a:xfrm>
            <a:prstGeom prst="rect">
              <a:avLst/>
            </a:prstGeom>
          </p:spPr>
          <p:txBody>
            <a:bodyPr lIns="50800" tIns="50800" rIns="50800" bIns="50800" rtlCol="0" anchor="ctr"/>
            <a:lstStyle/>
            <a:p>
              <a:pPr algn="ctr">
                <a:lnSpc>
                  <a:spcPts val="3639"/>
                </a:lnSpc>
              </a:pPr>
              <a:endParaRPr/>
            </a:p>
            <a:p>
              <a:pPr algn="ctr">
                <a:lnSpc>
                  <a:spcPts val="3639"/>
                </a:lnSpc>
              </a:pPr>
              <a:r>
                <a:rPr lang="en-US" sz="2599">
                  <a:solidFill>
                    <a:srgbClr val="307A9F"/>
                  </a:solidFill>
                  <a:latin typeface="Intro"/>
                  <a:ea typeface="Intro"/>
                  <a:cs typeface="Intro"/>
                  <a:sym typeface="Intro"/>
                </a:rPr>
                <a:t>Південний міст</a:t>
              </a:r>
            </a:p>
            <a:p>
              <a:pPr algn="ctr">
                <a:lnSpc>
                  <a:spcPts val="3639"/>
                </a:lnSpc>
              </a:pPr>
              <a:endParaRPr lang="en-US" sz="2599">
                <a:solidFill>
                  <a:srgbClr val="307A9F"/>
                </a:solidFill>
                <a:latin typeface="Intro"/>
                <a:ea typeface="Intro"/>
                <a:cs typeface="Intro"/>
                <a:sym typeface="Intro"/>
              </a:endParaRPr>
            </a:p>
          </p:txBody>
        </p:sp>
      </p:grpSp>
      <p:sp>
        <p:nvSpPr>
          <p:cNvPr id="9" name="Freeform 9"/>
          <p:cNvSpPr/>
          <p:nvPr/>
        </p:nvSpPr>
        <p:spPr>
          <a:xfrm>
            <a:off x="11829410" y="5022336"/>
            <a:ext cx="6323530" cy="3852014"/>
          </a:xfrm>
          <a:custGeom>
            <a:avLst/>
            <a:gdLst/>
            <a:ahLst/>
            <a:cxnLst/>
            <a:rect l="l" t="t" r="r" b="b"/>
            <a:pathLst>
              <a:path w="6323530" h="3852014">
                <a:moveTo>
                  <a:pt x="0" y="0"/>
                </a:moveTo>
                <a:lnTo>
                  <a:pt x="6323530" y="0"/>
                </a:lnTo>
                <a:lnTo>
                  <a:pt x="6323530" y="3852014"/>
                </a:lnTo>
                <a:lnTo>
                  <a:pt x="0" y="3852014"/>
                </a:lnTo>
                <a:lnTo>
                  <a:pt x="0" y="0"/>
                </a:lnTo>
                <a:close/>
              </a:path>
            </a:pathLst>
          </a:custGeom>
          <a:blipFill>
            <a:blip r:embed="rId3"/>
            <a:stretch>
              <a:fillRect t="-4720" b="-4720"/>
            </a:stretch>
          </a:blipFill>
        </p:spPr>
      </p:sp>
      <p:sp>
        <p:nvSpPr>
          <p:cNvPr id="10" name="Freeform 10"/>
          <p:cNvSpPr/>
          <p:nvPr/>
        </p:nvSpPr>
        <p:spPr>
          <a:xfrm>
            <a:off x="5539162" y="2689511"/>
            <a:ext cx="4564919" cy="3002625"/>
          </a:xfrm>
          <a:custGeom>
            <a:avLst/>
            <a:gdLst/>
            <a:ahLst/>
            <a:cxnLst/>
            <a:rect l="l" t="t" r="r" b="b"/>
            <a:pathLst>
              <a:path w="4564919" h="3002625">
                <a:moveTo>
                  <a:pt x="0" y="0"/>
                </a:moveTo>
                <a:lnTo>
                  <a:pt x="4564920" y="0"/>
                </a:lnTo>
                <a:lnTo>
                  <a:pt x="4564920" y="3002625"/>
                </a:lnTo>
                <a:lnTo>
                  <a:pt x="0" y="3002625"/>
                </a:lnTo>
                <a:lnTo>
                  <a:pt x="0" y="0"/>
                </a:lnTo>
                <a:close/>
              </a:path>
            </a:pathLst>
          </a:custGeom>
          <a:blipFill>
            <a:blip r:embed="rId4"/>
            <a:stretch>
              <a:fillRect/>
            </a:stretch>
          </a:blipFill>
        </p:spPr>
      </p:sp>
      <p:sp>
        <p:nvSpPr>
          <p:cNvPr id="11" name="Freeform 11"/>
          <p:cNvSpPr/>
          <p:nvPr/>
        </p:nvSpPr>
        <p:spPr>
          <a:xfrm>
            <a:off x="11829410" y="1621402"/>
            <a:ext cx="5108699" cy="3400934"/>
          </a:xfrm>
          <a:custGeom>
            <a:avLst/>
            <a:gdLst/>
            <a:ahLst/>
            <a:cxnLst/>
            <a:rect l="l" t="t" r="r" b="b"/>
            <a:pathLst>
              <a:path w="5108699" h="3400934">
                <a:moveTo>
                  <a:pt x="0" y="0"/>
                </a:moveTo>
                <a:lnTo>
                  <a:pt x="5108699" y="0"/>
                </a:lnTo>
                <a:lnTo>
                  <a:pt x="5108699" y="3400934"/>
                </a:lnTo>
                <a:lnTo>
                  <a:pt x="0" y="3400934"/>
                </a:lnTo>
                <a:lnTo>
                  <a:pt x="0" y="0"/>
                </a:lnTo>
                <a:close/>
              </a:path>
            </a:pathLst>
          </a:custGeom>
          <a:blipFill>
            <a:blip r:embed="rId5"/>
            <a:stretch>
              <a:fillRect/>
            </a:stretch>
          </a:blipFill>
        </p:spPr>
      </p:sp>
      <p:sp>
        <p:nvSpPr>
          <p:cNvPr id="12" name="TextBox 12"/>
          <p:cNvSpPr txBox="1"/>
          <p:nvPr/>
        </p:nvSpPr>
        <p:spPr>
          <a:xfrm>
            <a:off x="3848936" y="1173061"/>
            <a:ext cx="5975416" cy="1516450"/>
          </a:xfrm>
          <a:prstGeom prst="rect">
            <a:avLst/>
          </a:prstGeom>
        </p:spPr>
        <p:txBody>
          <a:bodyPr lIns="0" tIns="0" rIns="0" bIns="0" rtlCol="0" anchor="t">
            <a:spAutoFit/>
          </a:bodyPr>
          <a:lstStyle/>
          <a:p>
            <a:pPr algn="ctr">
              <a:lnSpc>
                <a:spcPts val="3041"/>
              </a:lnSpc>
              <a:spcBef>
                <a:spcPct val="0"/>
              </a:spcBef>
            </a:pPr>
            <a:r>
              <a:rPr lang="en-US" sz="2172" b="1">
                <a:solidFill>
                  <a:srgbClr val="000000"/>
                </a:solidFill>
                <a:latin typeface="Lora Bold"/>
                <a:ea typeface="Lora Bold"/>
                <a:cs typeface="Lora Bold"/>
                <a:sym typeface="Lora Bold"/>
              </a:rPr>
              <a:t> автомобільний міст,що поєднує житлові масиви Придніпровськ і Перемога. Цей міст є наймолодшим з усіх побудованих у м. Дніпро</a:t>
            </a:r>
            <a:r>
              <a:rPr lang="en-US" sz="2172">
                <a:solidFill>
                  <a:srgbClr val="000000"/>
                </a:solidFill>
                <a:latin typeface="Lora"/>
                <a:ea typeface="Lora"/>
                <a:cs typeface="Lora"/>
                <a:sym typeface="Lora"/>
              </a:rPr>
              <a:t>.</a:t>
            </a:r>
          </a:p>
        </p:txBody>
      </p:sp>
      <p:sp>
        <p:nvSpPr>
          <p:cNvPr id="13" name="TextBox 13"/>
          <p:cNvSpPr txBox="1"/>
          <p:nvPr/>
        </p:nvSpPr>
        <p:spPr>
          <a:xfrm>
            <a:off x="2345968" y="6065627"/>
            <a:ext cx="8981353" cy="2500075"/>
          </a:xfrm>
          <a:prstGeom prst="rect">
            <a:avLst/>
          </a:prstGeom>
        </p:spPr>
        <p:txBody>
          <a:bodyPr lIns="0" tIns="0" rIns="0" bIns="0" rtlCol="0" anchor="t">
            <a:spAutoFit/>
          </a:bodyPr>
          <a:lstStyle/>
          <a:p>
            <a:pPr algn="r">
              <a:lnSpc>
                <a:spcPts val="2858"/>
              </a:lnSpc>
              <a:spcBef>
                <a:spcPct val="0"/>
              </a:spcBef>
            </a:pPr>
            <a:r>
              <a:rPr lang="en-US" sz="2042" b="1">
                <a:solidFill>
                  <a:srgbClr val="000000"/>
                </a:solidFill>
                <a:latin typeface="Lora Bold"/>
                <a:ea typeface="Lora Bold"/>
                <a:cs typeface="Lora Bold"/>
                <a:sym typeface="Lora Bold"/>
              </a:rPr>
              <a:t>Південний міст є частиною об'їзної дороги покликаної</a:t>
            </a:r>
          </a:p>
          <a:p>
            <a:pPr algn="r">
              <a:lnSpc>
                <a:spcPts val="2858"/>
              </a:lnSpc>
              <a:spcBef>
                <a:spcPct val="0"/>
              </a:spcBef>
            </a:pPr>
            <a:r>
              <a:rPr lang="en-US" sz="2042" b="1">
                <a:solidFill>
                  <a:srgbClr val="000000"/>
                </a:solidFill>
                <a:latin typeface="Lora Bold"/>
                <a:ea typeface="Lora Bold"/>
                <a:cs typeface="Lora Bold"/>
                <a:sym typeface="Lora Bold"/>
              </a:rPr>
              <a:t> розвантажити центр міста від вантажного транзитного транспорту.</a:t>
            </a:r>
          </a:p>
          <a:p>
            <a:pPr algn="r">
              <a:lnSpc>
                <a:spcPts val="2858"/>
              </a:lnSpc>
              <a:spcBef>
                <a:spcPct val="0"/>
              </a:spcBef>
            </a:pPr>
            <a:r>
              <a:rPr lang="en-US" sz="2042" b="1">
                <a:solidFill>
                  <a:srgbClr val="000000"/>
                </a:solidFill>
                <a:latin typeface="Lora Bold"/>
                <a:ea typeface="Lora Bold"/>
                <a:cs typeface="Lora Bold"/>
                <a:sym typeface="Lora Bold"/>
              </a:rPr>
              <a:t>Будівництво тривало загалом 18 років </a:t>
            </a:r>
          </a:p>
          <a:p>
            <a:pPr algn="r">
              <a:lnSpc>
                <a:spcPts val="2858"/>
              </a:lnSpc>
              <a:spcBef>
                <a:spcPct val="0"/>
              </a:spcBef>
            </a:pPr>
            <a:r>
              <a:rPr lang="en-US" sz="2042" b="1">
                <a:solidFill>
                  <a:srgbClr val="000000"/>
                </a:solidFill>
                <a:latin typeface="Lora Bold"/>
                <a:ea typeface="Lora Bold"/>
                <a:cs typeface="Lora Bold"/>
                <a:sym typeface="Lora Bold"/>
              </a:rPr>
              <a:t>і відбувалося у 2 черги: з 1982 по 1993 і з 1998 по 2000 роки.</a:t>
            </a:r>
          </a:p>
          <a:p>
            <a:pPr algn="r">
              <a:lnSpc>
                <a:spcPts val="2858"/>
              </a:lnSpc>
              <a:spcBef>
                <a:spcPct val="0"/>
              </a:spcBef>
            </a:pPr>
            <a:r>
              <a:rPr lang="en-US" sz="2042" b="1">
                <a:solidFill>
                  <a:srgbClr val="000000"/>
                </a:solidFill>
                <a:latin typeface="Lora Bold"/>
                <a:ea typeface="Lora Bold"/>
                <a:cs typeface="Lora Bold"/>
                <a:sym typeface="Lora Bold"/>
              </a:rPr>
              <a:t> Такі часові рамки були пов'язані</a:t>
            </a:r>
          </a:p>
          <a:p>
            <a:pPr algn="r">
              <a:lnSpc>
                <a:spcPts val="2858"/>
              </a:lnSpc>
              <a:spcBef>
                <a:spcPct val="0"/>
              </a:spcBef>
            </a:pPr>
            <a:r>
              <a:rPr lang="en-US" sz="2042" b="1">
                <a:solidFill>
                  <a:srgbClr val="000000"/>
                </a:solidFill>
                <a:latin typeface="Lora Bold"/>
                <a:ea typeface="Lora Bold"/>
                <a:cs typeface="Lora Bold"/>
                <a:sym typeface="Lora Bold"/>
              </a:rPr>
              <a:t> із фінансовими проблемами міста під час економічної кризи</a:t>
            </a:r>
          </a:p>
          <a:p>
            <a:pPr algn="r">
              <a:lnSpc>
                <a:spcPts val="2858"/>
              </a:lnSpc>
              <a:spcBef>
                <a:spcPct val="0"/>
              </a:spcBef>
            </a:pPr>
            <a:r>
              <a:rPr lang="en-US" sz="2042" b="1">
                <a:solidFill>
                  <a:srgbClr val="000000"/>
                </a:solidFill>
                <a:latin typeface="Lora Bold"/>
                <a:ea typeface="Lora Bold"/>
                <a:cs typeface="Lora Bold"/>
                <a:sym typeface="Lora Bold"/>
              </a:rPr>
              <a:t> 1990-х років.</a:t>
            </a:r>
          </a:p>
        </p:txBody>
      </p:sp>
      <p:sp>
        <p:nvSpPr>
          <p:cNvPr id="14" name="TextBox 14"/>
          <p:cNvSpPr txBox="1"/>
          <p:nvPr/>
        </p:nvSpPr>
        <p:spPr>
          <a:xfrm>
            <a:off x="9144000" y="351877"/>
            <a:ext cx="9144000" cy="1208641"/>
          </a:xfrm>
          <a:prstGeom prst="rect">
            <a:avLst/>
          </a:prstGeom>
        </p:spPr>
        <p:txBody>
          <a:bodyPr lIns="0" tIns="0" rIns="0" bIns="0" rtlCol="0" anchor="t">
            <a:spAutoFit/>
          </a:bodyPr>
          <a:lstStyle/>
          <a:p>
            <a:pPr algn="ctr">
              <a:lnSpc>
                <a:spcPts val="3286"/>
              </a:lnSpc>
              <a:spcBef>
                <a:spcPct val="0"/>
              </a:spcBef>
            </a:pPr>
            <a:r>
              <a:rPr lang="en-US" sz="2347" b="1">
                <a:solidFill>
                  <a:srgbClr val="000000"/>
                </a:solidFill>
                <a:latin typeface="Lora Bold"/>
                <a:ea typeface="Lora Bold"/>
                <a:cs typeface="Lora Bold"/>
                <a:sym typeface="Lora Bold"/>
              </a:rPr>
              <a:t>Наразі міст функціонує не тільки за прямим призначенням.</a:t>
            </a:r>
          </a:p>
          <a:p>
            <a:pPr algn="ctr">
              <a:lnSpc>
                <a:spcPts val="3286"/>
              </a:lnSpc>
              <a:spcBef>
                <a:spcPct val="0"/>
              </a:spcBef>
            </a:pPr>
            <a:r>
              <a:rPr lang="en-US" sz="2347" b="1">
                <a:solidFill>
                  <a:srgbClr val="000000"/>
                </a:solidFill>
                <a:latin typeface="Lora Bold"/>
                <a:ea typeface="Lora Bold"/>
                <a:cs typeface="Lora Bold"/>
                <a:sym typeface="Lora Bold"/>
              </a:rPr>
              <a:t>                         Він є частиною нової об'їзної дороги у Дніпрі</a:t>
            </a:r>
          </a:p>
          <a:p>
            <a:pPr algn="r">
              <a:lnSpc>
                <a:spcPts val="3286"/>
              </a:lnSpc>
              <a:spcBef>
                <a:spcPct val="0"/>
              </a:spcBef>
            </a:pPr>
            <a:r>
              <a:rPr lang="en-US" sz="2347" b="1">
                <a:solidFill>
                  <a:srgbClr val="000000"/>
                </a:solidFill>
                <a:latin typeface="Lora Bold"/>
                <a:ea typeface="Lora Bold"/>
                <a:cs typeface="Lora Bold"/>
                <a:sym typeface="Lora Bold"/>
              </a:rPr>
              <a:t> яку будують, починаючи з 2011 року.</a:t>
            </a:r>
          </a:p>
        </p:txBody>
      </p:sp>
      <p:sp>
        <p:nvSpPr>
          <p:cNvPr id="15" name="TextBox 15"/>
          <p:cNvSpPr txBox="1"/>
          <p:nvPr/>
        </p:nvSpPr>
        <p:spPr>
          <a:xfrm>
            <a:off x="110072" y="3405334"/>
            <a:ext cx="4741913" cy="1617002"/>
          </a:xfrm>
          <a:prstGeom prst="rect">
            <a:avLst/>
          </a:prstGeom>
        </p:spPr>
        <p:txBody>
          <a:bodyPr lIns="0" tIns="0" rIns="0" bIns="0" rtlCol="0" anchor="t">
            <a:spAutoFit/>
          </a:bodyPr>
          <a:lstStyle/>
          <a:p>
            <a:pPr algn="ctr">
              <a:lnSpc>
                <a:spcPts val="3273"/>
              </a:lnSpc>
              <a:spcBef>
                <a:spcPct val="0"/>
              </a:spcBef>
            </a:pPr>
            <a:r>
              <a:rPr lang="en-US" sz="2338" b="1">
                <a:solidFill>
                  <a:srgbClr val="000000"/>
                </a:solidFill>
                <a:latin typeface="Lora Bold"/>
                <a:ea typeface="Lora Bold"/>
                <a:cs typeface="Lora Bold"/>
                <a:sym typeface="Lora Bold"/>
              </a:rPr>
              <a:t>Міст має вигнуту форму ближче до середини, де пролягає судоплавний фарватер.</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DAE7ED"/>
        </a:solidFill>
        <a:effectLst/>
      </p:bgPr>
    </p:bg>
    <p:spTree>
      <p:nvGrpSpPr>
        <p:cNvPr id="1" name=""/>
        <p:cNvGrpSpPr/>
        <p:nvPr/>
      </p:nvGrpSpPr>
      <p:grpSpPr>
        <a:xfrm>
          <a:off x="0" y="0"/>
          <a:ext cx="0" cy="0"/>
          <a:chOff x="0" y="0"/>
          <a:chExt cx="0" cy="0"/>
        </a:xfrm>
      </p:grpSpPr>
      <p:sp>
        <p:nvSpPr>
          <p:cNvPr id="2" name="AutoShape 2"/>
          <p:cNvSpPr/>
          <p:nvPr/>
        </p:nvSpPr>
        <p:spPr>
          <a:xfrm>
            <a:off x="608135" y="571500"/>
            <a:ext cx="17071731" cy="60867"/>
          </a:xfrm>
          <a:prstGeom prst="rect">
            <a:avLst/>
          </a:prstGeom>
          <a:solidFill>
            <a:srgbClr val="8FB5CB"/>
          </a:solidFill>
        </p:spPr>
      </p:sp>
      <p:sp>
        <p:nvSpPr>
          <p:cNvPr id="3" name="AutoShape 3"/>
          <p:cNvSpPr/>
          <p:nvPr/>
        </p:nvSpPr>
        <p:spPr>
          <a:xfrm>
            <a:off x="608135" y="9654633"/>
            <a:ext cx="17071731" cy="60867"/>
          </a:xfrm>
          <a:prstGeom prst="rect">
            <a:avLst/>
          </a:prstGeom>
          <a:solidFill>
            <a:srgbClr val="8FB5CB"/>
          </a:solidFill>
        </p:spPr>
      </p:sp>
      <p:sp>
        <p:nvSpPr>
          <p:cNvPr id="4" name="AutoShape 4"/>
          <p:cNvSpPr/>
          <p:nvPr/>
        </p:nvSpPr>
        <p:spPr>
          <a:xfrm>
            <a:off x="772680" y="4494241"/>
            <a:ext cx="4034329" cy="4171950"/>
          </a:xfrm>
          <a:prstGeom prst="rect">
            <a:avLst/>
          </a:prstGeom>
          <a:solidFill>
            <a:srgbClr val="8FB5CB"/>
          </a:solidFill>
        </p:spPr>
      </p:sp>
      <p:sp>
        <p:nvSpPr>
          <p:cNvPr id="5" name="AutoShape 5"/>
          <p:cNvSpPr/>
          <p:nvPr/>
        </p:nvSpPr>
        <p:spPr>
          <a:xfrm>
            <a:off x="709540" y="3037931"/>
            <a:ext cx="4085070" cy="1504950"/>
          </a:xfrm>
          <a:prstGeom prst="rect">
            <a:avLst/>
          </a:prstGeom>
          <a:solidFill>
            <a:srgbClr val="4E94BA"/>
          </a:solidFill>
        </p:spPr>
      </p:sp>
      <p:sp>
        <p:nvSpPr>
          <p:cNvPr id="6" name="AutoShape 6"/>
          <p:cNvSpPr/>
          <p:nvPr/>
        </p:nvSpPr>
        <p:spPr>
          <a:xfrm>
            <a:off x="6921558" y="4494241"/>
            <a:ext cx="4136967" cy="4505527"/>
          </a:xfrm>
          <a:prstGeom prst="rect">
            <a:avLst/>
          </a:prstGeom>
          <a:solidFill>
            <a:srgbClr val="8FB5CB"/>
          </a:solidFill>
        </p:spPr>
      </p:sp>
      <p:sp>
        <p:nvSpPr>
          <p:cNvPr id="7" name="AutoShape 7"/>
          <p:cNvSpPr/>
          <p:nvPr/>
        </p:nvSpPr>
        <p:spPr>
          <a:xfrm>
            <a:off x="6921558" y="3143249"/>
            <a:ext cx="4136967" cy="1504950"/>
          </a:xfrm>
          <a:prstGeom prst="rect">
            <a:avLst/>
          </a:prstGeom>
          <a:solidFill>
            <a:srgbClr val="4E94BA"/>
          </a:solidFill>
        </p:spPr>
      </p:sp>
      <p:sp>
        <p:nvSpPr>
          <p:cNvPr id="8" name="AutoShape 8"/>
          <p:cNvSpPr/>
          <p:nvPr/>
        </p:nvSpPr>
        <p:spPr>
          <a:xfrm>
            <a:off x="13173652" y="4639310"/>
            <a:ext cx="4192611" cy="4118571"/>
          </a:xfrm>
          <a:prstGeom prst="rect">
            <a:avLst/>
          </a:prstGeom>
          <a:solidFill>
            <a:srgbClr val="8FB5CB"/>
          </a:solidFill>
        </p:spPr>
      </p:sp>
      <p:sp>
        <p:nvSpPr>
          <p:cNvPr id="9" name="AutoShape 9"/>
          <p:cNvSpPr/>
          <p:nvPr/>
        </p:nvSpPr>
        <p:spPr>
          <a:xfrm>
            <a:off x="13173652" y="3143249"/>
            <a:ext cx="4192611" cy="1504950"/>
          </a:xfrm>
          <a:prstGeom prst="rect">
            <a:avLst/>
          </a:prstGeom>
          <a:solidFill>
            <a:srgbClr val="4E94BA"/>
          </a:solidFill>
        </p:spPr>
      </p:sp>
      <p:grpSp>
        <p:nvGrpSpPr>
          <p:cNvPr id="10" name="Group 10"/>
          <p:cNvGrpSpPr/>
          <p:nvPr/>
        </p:nvGrpSpPr>
        <p:grpSpPr>
          <a:xfrm>
            <a:off x="1589939" y="853757"/>
            <a:ext cx="14925492" cy="1897866"/>
            <a:chOff x="0" y="0"/>
            <a:chExt cx="2403930" cy="305674"/>
          </a:xfrm>
        </p:grpSpPr>
        <p:sp>
          <p:nvSpPr>
            <p:cNvPr id="11" name="Freeform 11"/>
            <p:cNvSpPr/>
            <p:nvPr/>
          </p:nvSpPr>
          <p:spPr>
            <a:xfrm>
              <a:off x="0" y="0"/>
              <a:ext cx="2403930" cy="305674"/>
            </a:xfrm>
            <a:custGeom>
              <a:avLst/>
              <a:gdLst/>
              <a:ahLst/>
              <a:cxnLst/>
              <a:rect l="l" t="t" r="r" b="b"/>
              <a:pathLst>
                <a:path w="2403930" h="305674">
                  <a:moveTo>
                    <a:pt x="2200730" y="0"/>
                  </a:moveTo>
                  <a:cubicBezTo>
                    <a:pt x="2312955" y="0"/>
                    <a:pt x="2403930" y="68427"/>
                    <a:pt x="2403930" y="152837"/>
                  </a:cubicBezTo>
                  <a:cubicBezTo>
                    <a:pt x="2403930" y="237247"/>
                    <a:pt x="2312955" y="305674"/>
                    <a:pt x="2200730" y="305674"/>
                  </a:cubicBezTo>
                  <a:lnTo>
                    <a:pt x="203200" y="305674"/>
                  </a:lnTo>
                  <a:cubicBezTo>
                    <a:pt x="90976" y="305674"/>
                    <a:pt x="0" y="237247"/>
                    <a:pt x="0" y="152837"/>
                  </a:cubicBezTo>
                  <a:cubicBezTo>
                    <a:pt x="0" y="68427"/>
                    <a:pt x="90976" y="0"/>
                    <a:pt x="203200" y="0"/>
                  </a:cubicBezTo>
                  <a:close/>
                </a:path>
              </a:pathLst>
            </a:custGeom>
            <a:solidFill>
              <a:srgbClr val="8FB5CB"/>
            </a:solidFill>
          </p:spPr>
        </p:sp>
        <p:sp>
          <p:nvSpPr>
            <p:cNvPr id="12" name="TextBox 12"/>
            <p:cNvSpPr txBox="1"/>
            <p:nvPr/>
          </p:nvSpPr>
          <p:spPr>
            <a:xfrm>
              <a:off x="0" y="-57150"/>
              <a:ext cx="2403930" cy="362824"/>
            </a:xfrm>
            <a:prstGeom prst="rect">
              <a:avLst/>
            </a:prstGeom>
          </p:spPr>
          <p:txBody>
            <a:bodyPr lIns="50800" tIns="50800" rIns="50800" bIns="50800" rtlCol="0" anchor="ctr"/>
            <a:lstStyle/>
            <a:p>
              <a:pPr algn="ctr">
                <a:lnSpc>
                  <a:spcPts val="3639"/>
                </a:lnSpc>
              </a:pPr>
              <a:endParaRPr/>
            </a:p>
          </p:txBody>
        </p:sp>
      </p:grpSp>
      <p:sp>
        <p:nvSpPr>
          <p:cNvPr id="13" name="TextBox 13"/>
          <p:cNvSpPr txBox="1"/>
          <p:nvPr/>
        </p:nvSpPr>
        <p:spPr>
          <a:xfrm>
            <a:off x="1296433" y="1598192"/>
            <a:ext cx="14963362" cy="513344"/>
          </a:xfrm>
          <a:prstGeom prst="rect">
            <a:avLst/>
          </a:prstGeom>
        </p:spPr>
        <p:txBody>
          <a:bodyPr lIns="0" tIns="0" rIns="0" bIns="0" rtlCol="0" anchor="t">
            <a:spAutoFit/>
          </a:bodyPr>
          <a:lstStyle/>
          <a:p>
            <a:pPr algn="ctr">
              <a:lnSpc>
                <a:spcPts val="4115"/>
              </a:lnSpc>
              <a:spcBef>
                <a:spcPct val="0"/>
              </a:spcBef>
            </a:pPr>
            <a:r>
              <a:rPr lang="en-US" sz="2939">
                <a:solidFill>
                  <a:srgbClr val="307A9F"/>
                </a:solidFill>
                <a:latin typeface="Intro"/>
                <a:ea typeface="Intro"/>
                <a:cs typeface="Intro"/>
                <a:sym typeface="Intro"/>
              </a:rPr>
              <a:t>Складність пересування у давні часи – поява мостів у Дніпрі</a:t>
            </a:r>
          </a:p>
        </p:txBody>
      </p:sp>
      <p:sp>
        <p:nvSpPr>
          <p:cNvPr id="14" name="TextBox 14"/>
          <p:cNvSpPr txBox="1"/>
          <p:nvPr/>
        </p:nvSpPr>
        <p:spPr>
          <a:xfrm>
            <a:off x="837550" y="3286125"/>
            <a:ext cx="3829049" cy="895985"/>
          </a:xfrm>
          <a:prstGeom prst="rect">
            <a:avLst/>
          </a:prstGeom>
        </p:spPr>
        <p:txBody>
          <a:bodyPr lIns="0" tIns="0" rIns="0" bIns="0" rtlCol="0" anchor="t">
            <a:spAutoFit/>
          </a:bodyPr>
          <a:lstStyle/>
          <a:p>
            <a:pPr algn="ctr">
              <a:lnSpc>
                <a:spcPts val="3639"/>
              </a:lnSpc>
              <a:spcBef>
                <a:spcPct val="0"/>
              </a:spcBef>
            </a:pPr>
            <a:r>
              <a:rPr lang="en-US" sz="2599" b="1">
                <a:solidFill>
                  <a:srgbClr val="000000"/>
                </a:solidFill>
                <a:latin typeface="Lora Bold"/>
                <a:ea typeface="Lora Bold"/>
                <a:cs typeface="Lora Bold"/>
                <a:sym typeface="Lora Bold"/>
              </a:rPr>
              <a:t>1. Проблеми перетину Дніпра в давнину</a:t>
            </a:r>
          </a:p>
        </p:txBody>
      </p:sp>
      <p:sp>
        <p:nvSpPr>
          <p:cNvPr id="15" name="TextBox 15"/>
          <p:cNvSpPr txBox="1"/>
          <p:nvPr/>
        </p:nvSpPr>
        <p:spPr>
          <a:xfrm>
            <a:off x="7043593" y="3286125"/>
            <a:ext cx="3829051" cy="1353185"/>
          </a:xfrm>
          <a:prstGeom prst="rect">
            <a:avLst/>
          </a:prstGeom>
        </p:spPr>
        <p:txBody>
          <a:bodyPr lIns="0" tIns="0" rIns="0" bIns="0" rtlCol="0" anchor="t">
            <a:spAutoFit/>
          </a:bodyPr>
          <a:lstStyle/>
          <a:p>
            <a:pPr algn="ctr">
              <a:lnSpc>
                <a:spcPts val="3639"/>
              </a:lnSpc>
              <a:spcBef>
                <a:spcPct val="0"/>
              </a:spcBef>
            </a:pPr>
            <a:r>
              <a:rPr lang="en-US" sz="2599" b="1">
                <a:solidFill>
                  <a:srgbClr val="000000"/>
                </a:solidFill>
                <a:latin typeface="Lora Bold"/>
                <a:ea typeface="Lora Bold"/>
                <a:cs typeface="Lora Bold"/>
                <a:sym typeface="Lora Bold"/>
              </a:rPr>
              <a:t>2. Перші спроби облаштування переправ</a:t>
            </a:r>
          </a:p>
        </p:txBody>
      </p:sp>
      <p:sp>
        <p:nvSpPr>
          <p:cNvPr id="16" name="TextBox 16"/>
          <p:cNvSpPr txBox="1"/>
          <p:nvPr/>
        </p:nvSpPr>
        <p:spPr>
          <a:xfrm>
            <a:off x="13173652" y="3286125"/>
            <a:ext cx="4085649" cy="895985"/>
          </a:xfrm>
          <a:prstGeom prst="rect">
            <a:avLst/>
          </a:prstGeom>
        </p:spPr>
        <p:txBody>
          <a:bodyPr lIns="0" tIns="0" rIns="0" bIns="0" rtlCol="0" anchor="t">
            <a:spAutoFit/>
          </a:bodyPr>
          <a:lstStyle/>
          <a:p>
            <a:pPr algn="ctr">
              <a:lnSpc>
                <a:spcPts val="3639"/>
              </a:lnSpc>
              <a:spcBef>
                <a:spcPct val="0"/>
              </a:spcBef>
            </a:pPr>
            <a:r>
              <a:rPr lang="en-US" sz="2599" b="1">
                <a:solidFill>
                  <a:srgbClr val="000000"/>
                </a:solidFill>
                <a:latin typeface="Lora Bold"/>
                <a:ea typeface="Lora Bold"/>
                <a:cs typeface="Lora Bold"/>
                <a:sym typeface="Lora Bold"/>
              </a:rPr>
              <a:t>3. Початок будівництва капітальних мостів</a:t>
            </a:r>
          </a:p>
        </p:txBody>
      </p:sp>
      <p:sp>
        <p:nvSpPr>
          <p:cNvPr id="17" name="TextBox 17"/>
          <p:cNvSpPr txBox="1"/>
          <p:nvPr/>
        </p:nvSpPr>
        <p:spPr>
          <a:xfrm>
            <a:off x="992086" y="4676981"/>
            <a:ext cx="3595516" cy="3704543"/>
          </a:xfrm>
          <a:prstGeom prst="rect">
            <a:avLst/>
          </a:prstGeom>
        </p:spPr>
        <p:txBody>
          <a:bodyPr lIns="0" tIns="0" rIns="0" bIns="0" rtlCol="0" anchor="t">
            <a:spAutoFit/>
          </a:bodyPr>
          <a:lstStyle/>
          <a:p>
            <a:pPr algn="ctr">
              <a:lnSpc>
                <a:spcPts val="2713"/>
              </a:lnSpc>
              <a:spcBef>
                <a:spcPct val="0"/>
              </a:spcBef>
            </a:pPr>
            <a:r>
              <a:rPr lang="en-US" sz="1938" b="1">
                <a:solidFill>
                  <a:srgbClr val="000000"/>
                </a:solidFill>
                <a:latin typeface="Lora Bold"/>
                <a:ea typeface="Lora Bold"/>
                <a:cs typeface="Lora Bold"/>
                <a:sym typeface="Lora Bold"/>
              </a:rPr>
              <a:t> • До будівництва мостів люди використовували пороми, човни та сезонні переправи по кризі.</a:t>
            </a:r>
          </a:p>
          <a:p>
            <a:pPr algn="ctr">
              <a:lnSpc>
                <a:spcPts val="2713"/>
              </a:lnSpc>
              <a:spcBef>
                <a:spcPct val="0"/>
              </a:spcBef>
            </a:pPr>
            <a:r>
              <a:rPr lang="en-US" sz="1938" b="1">
                <a:solidFill>
                  <a:srgbClr val="000000"/>
                </a:solidFill>
                <a:latin typeface="Lora Bold"/>
                <a:ea typeface="Lora Bold"/>
                <a:cs typeface="Lora Bold"/>
                <a:sym typeface="Lora Bold"/>
              </a:rPr>
              <a:t> • Висока течія Дніпра ускладнювала переправу, особливо в періоди повеней.</a:t>
            </a:r>
          </a:p>
          <a:p>
            <a:pPr algn="ctr">
              <a:lnSpc>
                <a:spcPts val="2713"/>
              </a:lnSpc>
              <a:spcBef>
                <a:spcPct val="0"/>
              </a:spcBef>
            </a:pPr>
            <a:r>
              <a:rPr lang="en-US" sz="1938" b="1">
                <a:solidFill>
                  <a:srgbClr val="000000"/>
                </a:solidFill>
                <a:latin typeface="Lora Bold"/>
                <a:ea typeface="Lora Bold"/>
                <a:cs typeface="Lora Bold"/>
                <a:sym typeface="Lora Bold"/>
              </a:rPr>
              <a:t> •  Торгові шляхи залежали від погодних умов, що ускладнювало розвиток міста.</a:t>
            </a:r>
          </a:p>
        </p:txBody>
      </p:sp>
      <p:sp>
        <p:nvSpPr>
          <p:cNvPr id="18" name="TextBox 18"/>
          <p:cNvSpPr txBox="1"/>
          <p:nvPr/>
        </p:nvSpPr>
        <p:spPr>
          <a:xfrm>
            <a:off x="7174367" y="4800600"/>
            <a:ext cx="3631350" cy="3760391"/>
          </a:xfrm>
          <a:prstGeom prst="rect">
            <a:avLst/>
          </a:prstGeom>
        </p:spPr>
        <p:txBody>
          <a:bodyPr lIns="0" tIns="0" rIns="0" bIns="0" rtlCol="0" anchor="t">
            <a:spAutoFit/>
          </a:bodyPr>
          <a:lstStyle/>
          <a:p>
            <a:pPr algn="ctr">
              <a:lnSpc>
                <a:spcPts val="2734"/>
              </a:lnSpc>
              <a:spcBef>
                <a:spcPct val="0"/>
              </a:spcBef>
            </a:pPr>
            <a:r>
              <a:rPr lang="en-US" sz="1953" b="1">
                <a:solidFill>
                  <a:srgbClr val="000000"/>
                </a:solidFill>
                <a:latin typeface="Lora Bold"/>
                <a:ea typeface="Lora Bold"/>
                <a:cs typeface="Lora Bold"/>
                <a:sym typeface="Lora Bold"/>
              </a:rPr>
              <a:t>• Використовувалися тимчасові дерев’яні мости, які могли руйнуватися через повені чи військові дії.</a:t>
            </a:r>
          </a:p>
          <a:p>
            <a:pPr algn="ctr">
              <a:lnSpc>
                <a:spcPts val="2734"/>
              </a:lnSpc>
              <a:spcBef>
                <a:spcPct val="0"/>
              </a:spcBef>
            </a:pPr>
            <a:r>
              <a:rPr lang="en-US" sz="1953" b="1">
                <a:solidFill>
                  <a:srgbClr val="000000"/>
                </a:solidFill>
                <a:latin typeface="Lora Bold"/>
                <a:ea typeface="Lora Bold"/>
                <a:cs typeface="Lora Bold"/>
                <a:sym typeface="Lora Bold"/>
              </a:rPr>
              <a:t> • Для військових потреб встановлювали понтонні переправи.</a:t>
            </a:r>
          </a:p>
          <a:p>
            <a:pPr algn="ctr">
              <a:lnSpc>
                <a:spcPts val="2734"/>
              </a:lnSpc>
              <a:spcBef>
                <a:spcPct val="0"/>
              </a:spcBef>
            </a:pPr>
            <a:r>
              <a:rPr lang="en-US" sz="1953" b="1">
                <a:solidFill>
                  <a:srgbClr val="000000"/>
                </a:solidFill>
                <a:latin typeface="Lora Bold"/>
                <a:ea typeface="Lora Bold"/>
                <a:cs typeface="Lora Bold"/>
                <a:sym typeface="Lora Bold"/>
              </a:rPr>
              <a:t> • З розвитком технологій почали будувати більш стійкі дерев’яні конструкції.</a:t>
            </a:r>
          </a:p>
        </p:txBody>
      </p:sp>
      <p:sp>
        <p:nvSpPr>
          <p:cNvPr id="19" name="TextBox 19"/>
          <p:cNvSpPr txBox="1"/>
          <p:nvPr/>
        </p:nvSpPr>
        <p:spPr>
          <a:xfrm>
            <a:off x="13120171" y="4800600"/>
            <a:ext cx="4299573" cy="3457305"/>
          </a:xfrm>
          <a:prstGeom prst="rect">
            <a:avLst/>
          </a:prstGeom>
        </p:spPr>
        <p:txBody>
          <a:bodyPr lIns="0" tIns="0" rIns="0" bIns="0" rtlCol="0" anchor="t">
            <a:spAutoFit/>
          </a:bodyPr>
          <a:lstStyle/>
          <a:p>
            <a:pPr algn="ctr">
              <a:lnSpc>
                <a:spcPts val="2680"/>
              </a:lnSpc>
              <a:spcBef>
                <a:spcPct val="0"/>
              </a:spcBef>
            </a:pPr>
            <a:r>
              <a:rPr lang="en-US" sz="1914" b="1">
                <a:solidFill>
                  <a:srgbClr val="000000"/>
                </a:solidFill>
                <a:latin typeface="Lora Bold"/>
                <a:ea typeface="Lora Bold"/>
                <a:cs typeface="Lora Bold"/>
                <a:sym typeface="Lora Bold"/>
              </a:rPr>
              <a:t> • У ХІХ столітті розвиток промисловості та залізниці спричинив потребу у постійних мостах.</a:t>
            </a:r>
          </a:p>
          <a:p>
            <a:pPr algn="ctr">
              <a:lnSpc>
                <a:spcPts val="2680"/>
              </a:lnSpc>
              <a:spcBef>
                <a:spcPct val="0"/>
              </a:spcBef>
            </a:pPr>
            <a:r>
              <a:rPr lang="en-US" sz="1914" b="1">
                <a:solidFill>
                  <a:srgbClr val="000000"/>
                </a:solidFill>
                <a:latin typeface="Lora Bold"/>
                <a:ea typeface="Lora Bold"/>
                <a:cs typeface="Lora Bold"/>
                <a:sym typeface="Lora Bold"/>
              </a:rPr>
              <a:t> • Перший великий залізничний міст через Дніпро був зведений у 1884 році.</a:t>
            </a:r>
          </a:p>
          <a:p>
            <a:pPr algn="ctr">
              <a:lnSpc>
                <a:spcPts val="2680"/>
              </a:lnSpc>
              <a:spcBef>
                <a:spcPct val="0"/>
              </a:spcBef>
            </a:pPr>
            <a:r>
              <a:rPr lang="en-US" sz="1914" b="1">
                <a:solidFill>
                  <a:srgbClr val="000000"/>
                </a:solidFill>
                <a:latin typeface="Lora Bold"/>
                <a:ea typeface="Lora Bold"/>
                <a:cs typeface="Lora Bold"/>
                <a:sym typeface="Lora Bold"/>
              </a:rPr>
              <a:t> • Будівництво мостів сприяло економічному зростанню та розширенню міста</a:t>
            </a:r>
            <a:r>
              <a:rPr lang="en-US" sz="1914">
                <a:solidFill>
                  <a:srgbClr val="000000"/>
                </a:solidFill>
                <a:latin typeface="Lora"/>
                <a:ea typeface="Lora"/>
                <a:cs typeface="Lora"/>
                <a:sym typeface="Lora"/>
              </a:rPr>
              <a:t>.</a:t>
            </a:r>
          </a:p>
          <a:p>
            <a:pPr algn="ctr">
              <a:lnSpc>
                <a:spcPts val="580"/>
              </a:lnSpc>
              <a:spcBef>
                <a:spcPct val="0"/>
              </a:spcBef>
            </a:pPr>
            <a:endParaRPr lang="en-US" sz="1914">
              <a:solidFill>
                <a:srgbClr val="000000"/>
              </a:solidFill>
              <a:latin typeface="Lora"/>
              <a:ea typeface="Lora"/>
              <a:cs typeface="Lora"/>
              <a:sym typeface="Lor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4E94BA"/>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alphaModFix amt="50000"/>
            </a:blip>
            <a:stretch>
              <a:fillRect t="-9222" b="-9222"/>
            </a:stretch>
          </a:blipFill>
        </p:spPr>
      </p:sp>
      <p:grpSp>
        <p:nvGrpSpPr>
          <p:cNvPr id="3" name="Group 3"/>
          <p:cNvGrpSpPr/>
          <p:nvPr/>
        </p:nvGrpSpPr>
        <p:grpSpPr>
          <a:xfrm>
            <a:off x="780890" y="9258300"/>
            <a:ext cx="16726220" cy="767901"/>
            <a:chOff x="0" y="0"/>
            <a:chExt cx="4405260" cy="202245"/>
          </a:xfrm>
        </p:grpSpPr>
        <p:sp>
          <p:nvSpPr>
            <p:cNvPr id="4" name="Freeform 4"/>
            <p:cNvSpPr/>
            <p:nvPr/>
          </p:nvSpPr>
          <p:spPr>
            <a:xfrm>
              <a:off x="0" y="0"/>
              <a:ext cx="4405260" cy="202245"/>
            </a:xfrm>
            <a:custGeom>
              <a:avLst/>
              <a:gdLst/>
              <a:ahLst/>
              <a:cxnLst/>
              <a:rect l="l" t="t" r="r" b="b"/>
              <a:pathLst>
                <a:path w="4405260" h="202245">
                  <a:moveTo>
                    <a:pt x="46286" y="0"/>
                  </a:moveTo>
                  <a:lnTo>
                    <a:pt x="4358974" y="0"/>
                  </a:lnTo>
                  <a:cubicBezTo>
                    <a:pt x="4384537" y="0"/>
                    <a:pt x="4405260" y="20723"/>
                    <a:pt x="4405260" y="46286"/>
                  </a:cubicBezTo>
                  <a:lnTo>
                    <a:pt x="4405260" y="155959"/>
                  </a:lnTo>
                  <a:cubicBezTo>
                    <a:pt x="4405260" y="168235"/>
                    <a:pt x="4400383" y="180008"/>
                    <a:pt x="4391703" y="188689"/>
                  </a:cubicBezTo>
                  <a:cubicBezTo>
                    <a:pt x="4383022" y="197369"/>
                    <a:pt x="4371249" y="202245"/>
                    <a:pt x="4358974" y="202245"/>
                  </a:cubicBezTo>
                  <a:lnTo>
                    <a:pt x="46286" y="202245"/>
                  </a:lnTo>
                  <a:cubicBezTo>
                    <a:pt x="20723" y="202245"/>
                    <a:pt x="0" y="181522"/>
                    <a:pt x="0" y="155959"/>
                  </a:cubicBezTo>
                  <a:lnTo>
                    <a:pt x="0" y="46286"/>
                  </a:lnTo>
                  <a:cubicBezTo>
                    <a:pt x="0" y="20723"/>
                    <a:pt x="20723" y="0"/>
                    <a:pt x="46286" y="0"/>
                  </a:cubicBezTo>
                  <a:close/>
                </a:path>
              </a:pathLst>
            </a:custGeom>
            <a:solidFill>
              <a:srgbClr val="FFFFFF"/>
            </a:solidFill>
          </p:spPr>
        </p:sp>
        <p:sp>
          <p:nvSpPr>
            <p:cNvPr id="5" name="TextBox 5"/>
            <p:cNvSpPr txBox="1"/>
            <p:nvPr/>
          </p:nvSpPr>
          <p:spPr>
            <a:xfrm>
              <a:off x="0" y="-38100"/>
              <a:ext cx="4405260" cy="240345"/>
            </a:xfrm>
            <a:prstGeom prst="rect">
              <a:avLst/>
            </a:prstGeom>
          </p:spPr>
          <p:txBody>
            <a:bodyPr lIns="50800" tIns="50800" rIns="50800" bIns="50800" rtlCol="0" anchor="ctr"/>
            <a:lstStyle/>
            <a:p>
              <a:pPr algn="ctr">
                <a:lnSpc>
                  <a:spcPts val="3359"/>
                </a:lnSpc>
              </a:pPr>
              <a:endParaRPr/>
            </a:p>
          </p:txBody>
        </p:sp>
      </p:grpSp>
      <p:grpSp>
        <p:nvGrpSpPr>
          <p:cNvPr id="6" name="Group 6"/>
          <p:cNvGrpSpPr/>
          <p:nvPr/>
        </p:nvGrpSpPr>
        <p:grpSpPr>
          <a:xfrm>
            <a:off x="448428" y="471770"/>
            <a:ext cx="6686743" cy="2194308"/>
            <a:chOff x="0" y="0"/>
            <a:chExt cx="1761117" cy="577925"/>
          </a:xfrm>
        </p:grpSpPr>
        <p:sp>
          <p:nvSpPr>
            <p:cNvPr id="7" name="Freeform 7"/>
            <p:cNvSpPr/>
            <p:nvPr/>
          </p:nvSpPr>
          <p:spPr>
            <a:xfrm>
              <a:off x="0" y="0"/>
              <a:ext cx="1761117" cy="577925"/>
            </a:xfrm>
            <a:custGeom>
              <a:avLst/>
              <a:gdLst/>
              <a:ahLst/>
              <a:cxnLst/>
              <a:rect l="l" t="t" r="r" b="b"/>
              <a:pathLst>
                <a:path w="1761117" h="577925">
                  <a:moveTo>
                    <a:pt x="115780" y="0"/>
                  </a:moveTo>
                  <a:lnTo>
                    <a:pt x="1645337" y="0"/>
                  </a:lnTo>
                  <a:cubicBezTo>
                    <a:pt x="1676044" y="0"/>
                    <a:pt x="1705493" y="12198"/>
                    <a:pt x="1727206" y="33911"/>
                  </a:cubicBezTo>
                  <a:cubicBezTo>
                    <a:pt x="1748919" y="55624"/>
                    <a:pt x="1761117" y="85073"/>
                    <a:pt x="1761117" y="115780"/>
                  </a:cubicBezTo>
                  <a:lnTo>
                    <a:pt x="1761117" y="462145"/>
                  </a:lnTo>
                  <a:cubicBezTo>
                    <a:pt x="1761117" y="526088"/>
                    <a:pt x="1709281" y="577925"/>
                    <a:pt x="1645337" y="577925"/>
                  </a:cubicBezTo>
                  <a:lnTo>
                    <a:pt x="115780" y="577925"/>
                  </a:lnTo>
                  <a:cubicBezTo>
                    <a:pt x="85073" y="577925"/>
                    <a:pt x="55624" y="565726"/>
                    <a:pt x="33911" y="544013"/>
                  </a:cubicBezTo>
                  <a:cubicBezTo>
                    <a:pt x="12198" y="522300"/>
                    <a:pt x="0" y="492851"/>
                    <a:pt x="0" y="462145"/>
                  </a:cubicBezTo>
                  <a:lnTo>
                    <a:pt x="0" y="115780"/>
                  </a:lnTo>
                  <a:cubicBezTo>
                    <a:pt x="0" y="85073"/>
                    <a:pt x="12198" y="55624"/>
                    <a:pt x="33911" y="33911"/>
                  </a:cubicBezTo>
                  <a:cubicBezTo>
                    <a:pt x="55624" y="12198"/>
                    <a:pt x="85073" y="0"/>
                    <a:pt x="115780" y="0"/>
                  </a:cubicBezTo>
                  <a:close/>
                </a:path>
              </a:pathLst>
            </a:custGeom>
            <a:solidFill>
              <a:srgbClr val="000000">
                <a:alpha val="0"/>
              </a:srgbClr>
            </a:solidFill>
            <a:ln w="19050" cap="rnd">
              <a:solidFill>
                <a:srgbClr val="FFFFFF"/>
              </a:solidFill>
              <a:prstDash val="solid"/>
              <a:round/>
            </a:ln>
          </p:spPr>
        </p:sp>
        <p:sp>
          <p:nvSpPr>
            <p:cNvPr id="8" name="TextBox 8"/>
            <p:cNvSpPr txBox="1"/>
            <p:nvPr/>
          </p:nvSpPr>
          <p:spPr>
            <a:xfrm>
              <a:off x="0" y="-66675"/>
              <a:ext cx="1761117" cy="644600"/>
            </a:xfrm>
            <a:prstGeom prst="rect">
              <a:avLst/>
            </a:prstGeom>
          </p:spPr>
          <p:txBody>
            <a:bodyPr lIns="50800" tIns="50800" rIns="50800" bIns="50800" rtlCol="0" anchor="ctr"/>
            <a:lstStyle/>
            <a:p>
              <a:pPr algn="ctr">
                <a:lnSpc>
                  <a:spcPts val="3359"/>
                </a:lnSpc>
              </a:pPr>
              <a:r>
                <a:rPr lang="en-US" sz="2400">
                  <a:solidFill>
                    <a:srgbClr val="307A9F"/>
                  </a:solidFill>
                  <a:latin typeface="Intro"/>
                  <a:ea typeface="Intro"/>
                  <a:cs typeface="Intro"/>
                  <a:sym typeface="Intro"/>
                </a:rPr>
                <a:t> початок будівництва мостів </a:t>
              </a:r>
            </a:p>
          </p:txBody>
        </p:sp>
      </p:grpSp>
      <p:sp>
        <p:nvSpPr>
          <p:cNvPr id="9" name="Freeform 9"/>
          <p:cNvSpPr/>
          <p:nvPr/>
        </p:nvSpPr>
        <p:spPr>
          <a:xfrm>
            <a:off x="13306777" y="3341742"/>
            <a:ext cx="4790154" cy="4514720"/>
          </a:xfrm>
          <a:custGeom>
            <a:avLst/>
            <a:gdLst/>
            <a:ahLst/>
            <a:cxnLst/>
            <a:rect l="l" t="t" r="r" b="b"/>
            <a:pathLst>
              <a:path w="4790154" h="4514720">
                <a:moveTo>
                  <a:pt x="0" y="0"/>
                </a:moveTo>
                <a:lnTo>
                  <a:pt x="4790154" y="0"/>
                </a:lnTo>
                <a:lnTo>
                  <a:pt x="4790154" y="4514721"/>
                </a:lnTo>
                <a:lnTo>
                  <a:pt x="0" y="4514721"/>
                </a:lnTo>
                <a:lnTo>
                  <a:pt x="0" y="0"/>
                </a:lnTo>
                <a:close/>
              </a:path>
            </a:pathLst>
          </a:custGeom>
          <a:blipFill>
            <a:blip r:embed="rId3"/>
            <a:stretch>
              <a:fillRect/>
            </a:stretch>
          </a:blipFill>
        </p:spPr>
      </p:sp>
      <p:sp>
        <p:nvSpPr>
          <p:cNvPr id="10" name="Freeform 10"/>
          <p:cNvSpPr/>
          <p:nvPr/>
        </p:nvSpPr>
        <p:spPr>
          <a:xfrm>
            <a:off x="448428" y="5143500"/>
            <a:ext cx="6589498" cy="3953699"/>
          </a:xfrm>
          <a:custGeom>
            <a:avLst/>
            <a:gdLst/>
            <a:ahLst/>
            <a:cxnLst/>
            <a:rect l="l" t="t" r="r" b="b"/>
            <a:pathLst>
              <a:path w="6589498" h="3953699">
                <a:moveTo>
                  <a:pt x="0" y="0"/>
                </a:moveTo>
                <a:lnTo>
                  <a:pt x="6589497" y="0"/>
                </a:lnTo>
                <a:lnTo>
                  <a:pt x="6589497" y="3953699"/>
                </a:lnTo>
                <a:lnTo>
                  <a:pt x="0" y="3953699"/>
                </a:lnTo>
                <a:lnTo>
                  <a:pt x="0" y="0"/>
                </a:lnTo>
                <a:close/>
              </a:path>
            </a:pathLst>
          </a:custGeom>
          <a:blipFill>
            <a:blip r:embed="rId4"/>
            <a:stretch>
              <a:fillRect/>
            </a:stretch>
          </a:blipFill>
        </p:spPr>
      </p:sp>
      <p:sp>
        <p:nvSpPr>
          <p:cNvPr id="11" name="Freeform 11"/>
          <p:cNvSpPr/>
          <p:nvPr/>
        </p:nvSpPr>
        <p:spPr>
          <a:xfrm>
            <a:off x="8291095" y="2660971"/>
            <a:ext cx="4846931" cy="3635199"/>
          </a:xfrm>
          <a:custGeom>
            <a:avLst/>
            <a:gdLst/>
            <a:ahLst/>
            <a:cxnLst/>
            <a:rect l="l" t="t" r="r" b="b"/>
            <a:pathLst>
              <a:path w="4846931" h="3635199">
                <a:moveTo>
                  <a:pt x="0" y="0"/>
                </a:moveTo>
                <a:lnTo>
                  <a:pt x="4846931" y="0"/>
                </a:lnTo>
                <a:lnTo>
                  <a:pt x="4846931" y="3635199"/>
                </a:lnTo>
                <a:lnTo>
                  <a:pt x="0" y="3635199"/>
                </a:lnTo>
                <a:lnTo>
                  <a:pt x="0" y="0"/>
                </a:lnTo>
                <a:close/>
              </a:path>
            </a:pathLst>
          </a:custGeom>
          <a:blipFill>
            <a:blip r:embed="rId5"/>
            <a:stretch>
              <a:fillRect/>
            </a:stretch>
          </a:blipFill>
        </p:spPr>
      </p:sp>
      <p:sp>
        <p:nvSpPr>
          <p:cNvPr id="12" name="TextBox 12"/>
          <p:cNvSpPr txBox="1"/>
          <p:nvPr/>
        </p:nvSpPr>
        <p:spPr>
          <a:xfrm>
            <a:off x="0" y="2618453"/>
            <a:ext cx="8122344" cy="2363122"/>
          </a:xfrm>
          <a:prstGeom prst="rect">
            <a:avLst/>
          </a:prstGeom>
        </p:spPr>
        <p:txBody>
          <a:bodyPr lIns="0" tIns="0" rIns="0" bIns="0" rtlCol="0" anchor="t">
            <a:spAutoFit/>
          </a:bodyPr>
          <a:lstStyle/>
          <a:p>
            <a:pPr algn="ctr">
              <a:lnSpc>
                <a:spcPts val="2412"/>
              </a:lnSpc>
              <a:spcBef>
                <a:spcPct val="0"/>
              </a:spcBef>
            </a:pPr>
            <a:endParaRPr/>
          </a:p>
          <a:p>
            <a:pPr algn="ctr">
              <a:lnSpc>
                <a:spcPts val="2735"/>
              </a:lnSpc>
              <a:spcBef>
                <a:spcPct val="0"/>
              </a:spcBef>
            </a:pPr>
            <a:r>
              <a:rPr lang="en-US" sz="1954" b="1">
                <a:solidFill>
                  <a:srgbClr val="000000"/>
                </a:solidFill>
                <a:latin typeface="Lora Bold"/>
                <a:ea typeface="Lora Bold"/>
                <a:cs typeface="Lora Bold"/>
                <a:sym typeface="Lora Bold"/>
              </a:rPr>
              <a:t>Активне будівництво капітальних мостів розпочалося у ХІХ столітті коли розвивалася залізнична мережа. Перший великий міст через Дніпро в районі сучасного міста був зведений у 1884 році — це Катеринославський залізничний міст, який відігравав важливу роль у транспортуванні товарів та пасажирів.</a:t>
            </a:r>
          </a:p>
        </p:txBody>
      </p:sp>
      <p:sp>
        <p:nvSpPr>
          <p:cNvPr id="13" name="TextBox 13"/>
          <p:cNvSpPr txBox="1"/>
          <p:nvPr/>
        </p:nvSpPr>
        <p:spPr>
          <a:xfrm>
            <a:off x="10047413" y="406879"/>
            <a:ext cx="8240587" cy="1934535"/>
          </a:xfrm>
          <a:prstGeom prst="rect">
            <a:avLst/>
          </a:prstGeom>
        </p:spPr>
        <p:txBody>
          <a:bodyPr lIns="0" tIns="0" rIns="0" bIns="0" rtlCol="0" anchor="t">
            <a:spAutoFit/>
          </a:bodyPr>
          <a:lstStyle/>
          <a:p>
            <a:pPr algn="ctr">
              <a:lnSpc>
                <a:spcPts val="3097"/>
              </a:lnSpc>
              <a:spcBef>
                <a:spcPct val="0"/>
              </a:spcBef>
            </a:pPr>
            <a:r>
              <a:rPr lang="en-US" sz="2212" b="1">
                <a:solidFill>
                  <a:srgbClr val="000000"/>
                </a:solidFill>
                <a:latin typeface="Lora Bold"/>
                <a:ea typeface="Lora Bold"/>
                <a:cs typeface="Lora Bold"/>
                <a:sym typeface="Lora Bold"/>
              </a:rPr>
              <a:t>У ХХ столітті, особливо в радянський період, місто отримало нові інженерні споруди, що значно покращили транспортне сполучення між берегами. Під час Другої світової війни більшість мостів були зруйновані, але їх швидко відновили у повоєнні роки.</a:t>
            </a:r>
          </a:p>
        </p:txBody>
      </p:sp>
      <p:sp>
        <p:nvSpPr>
          <p:cNvPr id="14" name="TextBox 14"/>
          <p:cNvSpPr txBox="1"/>
          <p:nvPr/>
        </p:nvSpPr>
        <p:spPr>
          <a:xfrm>
            <a:off x="8002454" y="6577627"/>
            <a:ext cx="4966821" cy="2519572"/>
          </a:xfrm>
          <a:prstGeom prst="rect">
            <a:avLst/>
          </a:prstGeom>
        </p:spPr>
        <p:txBody>
          <a:bodyPr lIns="0" tIns="0" rIns="0" bIns="0" rtlCol="0" anchor="t">
            <a:spAutoFit/>
          </a:bodyPr>
          <a:lstStyle/>
          <a:p>
            <a:pPr algn="ctr">
              <a:lnSpc>
                <a:spcPts val="2875"/>
              </a:lnSpc>
              <a:spcBef>
                <a:spcPct val="0"/>
              </a:spcBef>
            </a:pPr>
            <a:r>
              <a:rPr lang="en-US" sz="2054" b="1">
                <a:solidFill>
                  <a:srgbClr val="000000"/>
                </a:solidFill>
                <a:latin typeface="Lora Bold"/>
                <a:ea typeface="Lora Bold"/>
                <a:cs typeface="Lora Bold"/>
                <a:sym typeface="Lora Bold"/>
              </a:rPr>
              <a:t>Сьогодні мости Дніпра є важливими транспортними артеріями, які з’єднують різні частини міста та забезпечують рух автомобільного, залізничного і громадського транспорту.</a:t>
            </a:r>
          </a:p>
          <a:p>
            <a:pPr algn="ctr">
              <a:lnSpc>
                <a:spcPts val="2875"/>
              </a:lnSpc>
              <a:spcBef>
                <a:spcPct val="0"/>
              </a:spcBef>
            </a:pPr>
            <a:endParaRPr lang="en-US" sz="2054" b="1">
              <a:solidFill>
                <a:srgbClr val="000000"/>
              </a:solidFill>
              <a:latin typeface="Lora Bold"/>
              <a:ea typeface="Lora Bold"/>
              <a:cs typeface="Lora Bold"/>
              <a:sym typeface="Lora Bold"/>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4E94BA"/>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alphaModFix amt="50000"/>
            </a:blip>
            <a:stretch>
              <a:fillRect t="-9222" b="-9222"/>
            </a:stretch>
          </a:blipFill>
        </p:spPr>
      </p:sp>
      <p:grpSp>
        <p:nvGrpSpPr>
          <p:cNvPr id="3" name="Group 3"/>
          <p:cNvGrpSpPr/>
          <p:nvPr/>
        </p:nvGrpSpPr>
        <p:grpSpPr>
          <a:xfrm>
            <a:off x="780890" y="8874350"/>
            <a:ext cx="16726220" cy="767901"/>
            <a:chOff x="0" y="0"/>
            <a:chExt cx="4405260" cy="202245"/>
          </a:xfrm>
        </p:grpSpPr>
        <p:sp>
          <p:nvSpPr>
            <p:cNvPr id="4" name="Freeform 4"/>
            <p:cNvSpPr/>
            <p:nvPr/>
          </p:nvSpPr>
          <p:spPr>
            <a:xfrm>
              <a:off x="0" y="0"/>
              <a:ext cx="4405260" cy="202245"/>
            </a:xfrm>
            <a:custGeom>
              <a:avLst/>
              <a:gdLst/>
              <a:ahLst/>
              <a:cxnLst/>
              <a:rect l="l" t="t" r="r" b="b"/>
              <a:pathLst>
                <a:path w="4405260" h="202245">
                  <a:moveTo>
                    <a:pt x="46286" y="0"/>
                  </a:moveTo>
                  <a:lnTo>
                    <a:pt x="4358974" y="0"/>
                  </a:lnTo>
                  <a:cubicBezTo>
                    <a:pt x="4384537" y="0"/>
                    <a:pt x="4405260" y="20723"/>
                    <a:pt x="4405260" y="46286"/>
                  </a:cubicBezTo>
                  <a:lnTo>
                    <a:pt x="4405260" y="155959"/>
                  </a:lnTo>
                  <a:cubicBezTo>
                    <a:pt x="4405260" y="168235"/>
                    <a:pt x="4400383" y="180008"/>
                    <a:pt x="4391703" y="188689"/>
                  </a:cubicBezTo>
                  <a:cubicBezTo>
                    <a:pt x="4383022" y="197369"/>
                    <a:pt x="4371249" y="202245"/>
                    <a:pt x="4358974" y="202245"/>
                  </a:cubicBezTo>
                  <a:lnTo>
                    <a:pt x="46286" y="202245"/>
                  </a:lnTo>
                  <a:cubicBezTo>
                    <a:pt x="20723" y="202245"/>
                    <a:pt x="0" y="181522"/>
                    <a:pt x="0" y="155959"/>
                  </a:cubicBezTo>
                  <a:lnTo>
                    <a:pt x="0" y="46286"/>
                  </a:lnTo>
                  <a:cubicBezTo>
                    <a:pt x="0" y="20723"/>
                    <a:pt x="20723" y="0"/>
                    <a:pt x="46286" y="0"/>
                  </a:cubicBezTo>
                  <a:close/>
                </a:path>
              </a:pathLst>
            </a:custGeom>
            <a:solidFill>
              <a:srgbClr val="FFFFFF"/>
            </a:solidFill>
          </p:spPr>
        </p:sp>
        <p:sp>
          <p:nvSpPr>
            <p:cNvPr id="5" name="TextBox 5"/>
            <p:cNvSpPr txBox="1"/>
            <p:nvPr/>
          </p:nvSpPr>
          <p:spPr>
            <a:xfrm>
              <a:off x="0" y="-38100"/>
              <a:ext cx="4405260" cy="240345"/>
            </a:xfrm>
            <a:prstGeom prst="rect">
              <a:avLst/>
            </a:prstGeom>
          </p:spPr>
          <p:txBody>
            <a:bodyPr lIns="50800" tIns="50800" rIns="50800" bIns="50800" rtlCol="0" anchor="ctr"/>
            <a:lstStyle/>
            <a:p>
              <a:pPr algn="ctr">
                <a:lnSpc>
                  <a:spcPts val="3359"/>
                </a:lnSpc>
              </a:pPr>
              <a:endParaRPr/>
            </a:p>
          </p:txBody>
        </p:sp>
      </p:grpSp>
      <p:grpSp>
        <p:nvGrpSpPr>
          <p:cNvPr id="6" name="Group 6"/>
          <p:cNvGrpSpPr/>
          <p:nvPr/>
        </p:nvGrpSpPr>
        <p:grpSpPr>
          <a:xfrm>
            <a:off x="780890" y="644750"/>
            <a:ext cx="9027787" cy="1789127"/>
            <a:chOff x="0" y="0"/>
            <a:chExt cx="2377689" cy="471210"/>
          </a:xfrm>
        </p:grpSpPr>
        <p:sp>
          <p:nvSpPr>
            <p:cNvPr id="7" name="Freeform 7"/>
            <p:cNvSpPr/>
            <p:nvPr/>
          </p:nvSpPr>
          <p:spPr>
            <a:xfrm>
              <a:off x="0" y="0"/>
              <a:ext cx="2377689" cy="471210"/>
            </a:xfrm>
            <a:custGeom>
              <a:avLst/>
              <a:gdLst/>
              <a:ahLst/>
              <a:cxnLst/>
              <a:rect l="l" t="t" r="r" b="b"/>
              <a:pathLst>
                <a:path w="2377689" h="471210">
                  <a:moveTo>
                    <a:pt x="85757" y="0"/>
                  </a:moveTo>
                  <a:lnTo>
                    <a:pt x="2291932" y="0"/>
                  </a:lnTo>
                  <a:cubicBezTo>
                    <a:pt x="2339294" y="0"/>
                    <a:pt x="2377689" y="38395"/>
                    <a:pt x="2377689" y="85757"/>
                  </a:cubicBezTo>
                  <a:lnTo>
                    <a:pt x="2377689" y="385454"/>
                  </a:lnTo>
                  <a:cubicBezTo>
                    <a:pt x="2377689" y="408198"/>
                    <a:pt x="2368653" y="430010"/>
                    <a:pt x="2352571" y="446093"/>
                  </a:cubicBezTo>
                  <a:cubicBezTo>
                    <a:pt x="2336489" y="462175"/>
                    <a:pt x="2314676" y="471210"/>
                    <a:pt x="2291932" y="471210"/>
                  </a:cubicBezTo>
                  <a:lnTo>
                    <a:pt x="85757" y="471210"/>
                  </a:lnTo>
                  <a:cubicBezTo>
                    <a:pt x="63013" y="471210"/>
                    <a:pt x="41200" y="462175"/>
                    <a:pt x="25118" y="446093"/>
                  </a:cubicBezTo>
                  <a:cubicBezTo>
                    <a:pt x="9035" y="430010"/>
                    <a:pt x="0" y="408198"/>
                    <a:pt x="0" y="385454"/>
                  </a:cubicBezTo>
                  <a:lnTo>
                    <a:pt x="0" y="85757"/>
                  </a:lnTo>
                  <a:cubicBezTo>
                    <a:pt x="0" y="63013"/>
                    <a:pt x="9035" y="41200"/>
                    <a:pt x="25118" y="25118"/>
                  </a:cubicBezTo>
                  <a:cubicBezTo>
                    <a:pt x="41200" y="9035"/>
                    <a:pt x="63013" y="0"/>
                    <a:pt x="85757" y="0"/>
                  </a:cubicBezTo>
                  <a:close/>
                </a:path>
              </a:pathLst>
            </a:custGeom>
            <a:solidFill>
              <a:srgbClr val="000000">
                <a:alpha val="0"/>
              </a:srgbClr>
            </a:solidFill>
            <a:ln w="19050" cap="rnd">
              <a:solidFill>
                <a:srgbClr val="FFFFFF"/>
              </a:solidFill>
              <a:prstDash val="solid"/>
              <a:round/>
            </a:ln>
          </p:spPr>
        </p:sp>
        <p:sp>
          <p:nvSpPr>
            <p:cNvPr id="8" name="TextBox 8"/>
            <p:cNvSpPr txBox="1"/>
            <p:nvPr/>
          </p:nvSpPr>
          <p:spPr>
            <a:xfrm>
              <a:off x="0" y="-57150"/>
              <a:ext cx="2377689" cy="528360"/>
            </a:xfrm>
            <a:prstGeom prst="rect">
              <a:avLst/>
            </a:prstGeom>
          </p:spPr>
          <p:txBody>
            <a:bodyPr lIns="50800" tIns="50800" rIns="50800" bIns="50800" rtlCol="0" anchor="ctr"/>
            <a:lstStyle/>
            <a:p>
              <a:pPr algn="ctr">
                <a:lnSpc>
                  <a:spcPts val="3779"/>
                </a:lnSpc>
              </a:pPr>
              <a:r>
                <a:rPr lang="en-US" sz="2699">
                  <a:solidFill>
                    <a:srgbClr val="307A9F"/>
                  </a:solidFill>
                  <a:latin typeface="Intro"/>
                  <a:ea typeface="Intro"/>
                  <a:cs typeface="Intro"/>
                  <a:sym typeface="Intro"/>
                </a:rPr>
                <a:t>Важливість мостів під час воєнного стану</a:t>
              </a:r>
            </a:p>
          </p:txBody>
        </p:sp>
      </p:grpSp>
      <p:sp>
        <p:nvSpPr>
          <p:cNvPr id="9" name="Freeform 9"/>
          <p:cNvSpPr/>
          <p:nvPr/>
        </p:nvSpPr>
        <p:spPr>
          <a:xfrm>
            <a:off x="10809245" y="170255"/>
            <a:ext cx="7141330" cy="4012520"/>
          </a:xfrm>
          <a:custGeom>
            <a:avLst/>
            <a:gdLst/>
            <a:ahLst/>
            <a:cxnLst/>
            <a:rect l="l" t="t" r="r" b="b"/>
            <a:pathLst>
              <a:path w="7141330" h="4012520">
                <a:moveTo>
                  <a:pt x="0" y="0"/>
                </a:moveTo>
                <a:lnTo>
                  <a:pt x="7141330" y="0"/>
                </a:lnTo>
                <a:lnTo>
                  <a:pt x="7141330" y="4012519"/>
                </a:lnTo>
                <a:lnTo>
                  <a:pt x="0" y="4012519"/>
                </a:lnTo>
                <a:lnTo>
                  <a:pt x="0" y="0"/>
                </a:lnTo>
                <a:close/>
              </a:path>
            </a:pathLst>
          </a:custGeom>
          <a:blipFill>
            <a:blip r:embed="rId3"/>
            <a:stretch>
              <a:fillRect/>
            </a:stretch>
          </a:blipFill>
        </p:spPr>
      </p:sp>
      <p:sp>
        <p:nvSpPr>
          <p:cNvPr id="10" name="Freeform 10"/>
          <p:cNvSpPr/>
          <p:nvPr/>
        </p:nvSpPr>
        <p:spPr>
          <a:xfrm>
            <a:off x="780890" y="4927560"/>
            <a:ext cx="6776599" cy="3794896"/>
          </a:xfrm>
          <a:custGeom>
            <a:avLst/>
            <a:gdLst/>
            <a:ahLst/>
            <a:cxnLst/>
            <a:rect l="l" t="t" r="r" b="b"/>
            <a:pathLst>
              <a:path w="6776599" h="3794896">
                <a:moveTo>
                  <a:pt x="0" y="0"/>
                </a:moveTo>
                <a:lnTo>
                  <a:pt x="6776599" y="0"/>
                </a:lnTo>
                <a:lnTo>
                  <a:pt x="6776599" y="3794896"/>
                </a:lnTo>
                <a:lnTo>
                  <a:pt x="0" y="3794896"/>
                </a:lnTo>
                <a:lnTo>
                  <a:pt x="0" y="0"/>
                </a:lnTo>
                <a:close/>
              </a:path>
            </a:pathLst>
          </a:custGeom>
          <a:blipFill>
            <a:blip r:embed="rId4"/>
            <a:stretch>
              <a:fillRect/>
            </a:stretch>
          </a:blipFill>
        </p:spPr>
      </p:sp>
      <p:sp>
        <p:nvSpPr>
          <p:cNvPr id="11" name="Freeform 11"/>
          <p:cNvSpPr/>
          <p:nvPr/>
        </p:nvSpPr>
        <p:spPr>
          <a:xfrm>
            <a:off x="9671706" y="4418619"/>
            <a:ext cx="7441457" cy="4185820"/>
          </a:xfrm>
          <a:custGeom>
            <a:avLst/>
            <a:gdLst/>
            <a:ahLst/>
            <a:cxnLst/>
            <a:rect l="l" t="t" r="r" b="b"/>
            <a:pathLst>
              <a:path w="7441457" h="4185820">
                <a:moveTo>
                  <a:pt x="0" y="0"/>
                </a:moveTo>
                <a:lnTo>
                  <a:pt x="7441458" y="0"/>
                </a:lnTo>
                <a:lnTo>
                  <a:pt x="7441458" y="4185820"/>
                </a:lnTo>
                <a:lnTo>
                  <a:pt x="0" y="4185820"/>
                </a:lnTo>
                <a:lnTo>
                  <a:pt x="0" y="0"/>
                </a:lnTo>
                <a:close/>
              </a:path>
            </a:pathLst>
          </a:custGeom>
          <a:blipFill>
            <a:blip r:embed="rId5"/>
            <a:stretch>
              <a:fillRect/>
            </a:stretch>
          </a:blipFill>
        </p:spPr>
      </p:sp>
      <p:sp>
        <p:nvSpPr>
          <p:cNvPr id="12" name="TextBox 12"/>
          <p:cNvSpPr txBox="1"/>
          <p:nvPr/>
        </p:nvSpPr>
        <p:spPr>
          <a:xfrm>
            <a:off x="0" y="2632430"/>
            <a:ext cx="10107746" cy="2031461"/>
          </a:xfrm>
          <a:prstGeom prst="rect">
            <a:avLst/>
          </a:prstGeom>
        </p:spPr>
        <p:txBody>
          <a:bodyPr lIns="0" tIns="0" rIns="0" bIns="0" rtlCol="0" anchor="t">
            <a:spAutoFit/>
          </a:bodyPr>
          <a:lstStyle/>
          <a:p>
            <a:pPr algn="ctr">
              <a:lnSpc>
                <a:spcPts val="3294"/>
              </a:lnSpc>
              <a:spcBef>
                <a:spcPct val="0"/>
              </a:spcBef>
            </a:pPr>
            <a:r>
              <a:rPr lang="en-US" sz="2353" b="1">
                <a:solidFill>
                  <a:srgbClr val="000000"/>
                </a:solidFill>
                <a:latin typeface="Lora Bold"/>
                <a:ea typeface="Lora Bold"/>
                <a:cs typeface="Lora Bold"/>
                <a:sym typeface="Lora Bold"/>
              </a:rPr>
              <a:t>Мости є дуже важливим транспортним звʼязком нашого міста.</a:t>
            </a:r>
          </a:p>
          <a:p>
            <a:pPr algn="ctr">
              <a:lnSpc>
                <a:spcPts val="3294"/>
              </a:lnSpc>
              <a:spcBef>
                <a:spcPct val="0"/>
              </a:spcBef>
            </a:pPr>
            <a:r>
              <a:rPr lang="en-US" sz="2353" b="1">
                <a:solidFill>
                  <a:srgbClr val="000000"/>
                </a:solidFill>
                <a:latin typeface="Lora Bold"/>
                <a:ea typeface="Lora Bold"/>
                <a:cs typeface="Lora Bold"/>
                <a:sym typeface="Lora Bold"/>
              </a:rPr>
              <a:t> Під час воєнного стануїх підрив може стати вирішальним фактором для спасіння народу та затриманням загарбників на деякий час.Їх захист, утримання та відновлення є пріоритетними завданнями для військових та урядових структур.</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4E94BA"/>
        </a:solidFill>
        <a:effectLst/>
      </p:bgPr>
    </p:bg>
    <p:spTree>
      <p:nvGrpSpPr>
        <p:cNvPr id="1" name=""/>
        <p:cNvGrpSpPr/>
        <p:nvPr/>
      </p:nvGrpSpPr>
      <p:grpSpPr>
        <a:xfrm>
          <a:off x="0" y="0"/>
          <a:ext cx="0" cy="0"/>
          <a:chOff x="0" y="0"/>
          <a:chExt cx="0" cy="0"/>
        </a:xfrm>
      </p:grpSpPr>
      <p:sp>
        <p:nvSpPr>
          <p:cNvPr id="2" name="Freeform 2"/>
          <p:cNvSpPr/>
          <p:nvPr/>
        </p:nvSpPr>
        <p:spPr>
          <a:xfrm>
            <a:off x="0" y="-45678"/>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alphaModFix amt="50000"/>
            </a:blip>
            <a:stretch>
              <a:fillRect t="-9222" b="-9222"/>
            </a:stretch>
          </a:blipFill>
        </p:spPr>
      </p:sp>
      <p:grpSp>
        <p:nvGrpSpPr>
          <p:cNvPr id="3" name="Group 3"/>
          <p:cNvGrpSpPr/>
          <p:nvPr/>
        </p:nvGrpSpPr>
        <p:grpSpPr>
          <a:xfrm>
            <a:off x="780890" y="644750"/>
            <a:ext cx="8951327" cy="1746881"/>
            <a:chOff x="0" y="0"/>
            <a:chExt cx="2357551" cy="460084"/>
          </a:xfrm>
        </p:grpSpPr>
        <p:sp>
          <p:nvSpPr>
            <p:cNvPr id="4" name="Freeform 4"/>
            <p:cNvSpPr/>
            <p:nvPr/>
          </p:nvSpPr>
          <p:spPr>
            <a:xfrm>
              <a:off x="0" y="0"/>
              <a:ext cx="2357551" cy="460084"/>
            </a:xfrm>
            <a:custGeom>
              <a:avLst/>
              <a:gdLst/>
              <a:ahLst/>
              <a:cxnLst/>
              <a:rect l="l" t="t" r="r" b="b"/>
              <a:pathLst>
                <a:path w="2357551" h="460084">
                  <a:moveTo>
                    <a:pt x="86489" y="0"/>
                  </a:moveTo>
                  <a:lnTo>
                    <a:pt x="2271062" y="0"/>
                  </a:lnTo>
                  <a:cubicBezTo>
                    <a:pt x="2294000" y="0"/>
                    <a:pt x="2315999" y="9112"/>
                    <a:pt x="2332219" y="25332"/>
                  </a:cubicBezTo>
                  <a:cubicBezTo>
                    <a:pt x="2348439" y="41552"/>
                    <a:pt x="2357551" y="63551"/>
                    <a:pt x="2357551" y="86489"/>
                  </a:cubicBezTo>
                  <a:lnTo>
                    <a:pt x="2357551" y="373595"/>
                  </a:lnTo>
                  <a:cubicBezTo>
                    <a:pt x="2357551" y="421361"/>
                    <a:pt x="2318829" y="460084"/>
                    <a:pt x="2271062" y="460084"/>
                  </a:cubicBezTo>
                  <a:lnTo>
                    <a:pt x="86489" y="460084"/>
                  </a:lnTo>
                  <a:cubicBezTo>
                    <a:pt x="63551" y="460084"/>
                    <a:pt x="41552" y="450972"/>
                    <a:pt x="25332" y="434752"/>
                  </a:cubicBezTo>
                  <a:cubicBezTo>
                    <a:pt x="9112" y="418532"/>
                    <a:pt x="0" y="396533"/>
                    <a:pt x="0" y="373595"/>
                  </a:cubicBezTo>
                  <a:lnTo>
                    <a:pt x="0" y="86489"/>
                  </a:lnTo>
                  <a:cubicBezTo>
                    <a:pt x="0" y="63551"/>
                    <a:pt x="9112" y="41552"/>
                    <a:pt x="25332" y="25332"/>
                  </a:cubicBezTo>
                  <a:cubicBezTo>
                    <a:pt x="41552" y="9112"/>
                    <a:pt x="63551" y="0"/>
                    <a:pt x="86489" y="0"/>
                  </a:cubicBezTo>
                  <a:close/>
                </a:path>
              </a:pathLst>
            </a:custGeom>
            <a:solidFill>
              <a:srgbClr val="000000">
                <a:alpha val="0"/>
              </a:srgbClr>
            </a:solidFill>
            <a:ln w="19050" cap="rnd">
              <a:solidFill>
                <a:srgbClr val="FFFFFF"/>
              </a:solidFill>
              <a:prstDash val="solid"/>
              <a:round/>
            </a:ln>
          </p:spPr>
        </p:sp>
        <p:sp>
          <p:nvSpPr>
            <p:cNvPr id="5" name="TextBox 5"/>
            <p:cNvSpPr txBox="1"/>
            <p:nvPr/>
          </p:nvSpPr>
          <p:spPr>
            <a:xfrm>
              <a:off x="0" y="-76200"/>
              <a:ext cx="2357551" cy="536284"/>
            </a:xfrm>
            <a:prstGeom prst="rect">
              <a:avLst/>
            </a:prstGeom>
          </p:spPr>
          <p:txBody>
            <a:bodyPr lIns="50800" tIns="50800" rIns="50800" bIns="50800" rtlCol="0" anchor="ctr"/>
            <a:lstStyle/>
            <a:p>
              <a:pPr algn="ctr">
                <a:lnSpc>
                  <a:spcPts val="4479"/>
                </a:lnSpc>
              </a:pPr>
              <a:r>
                <a:rPr lang="en-US" sz="3199">
                  <a:solidFill>
                    <a:srgbClr val="307A9F"/>
                  </a:solidFill>
                  <a:latin typeface="Intro"/>
                  <a:ea typeface="Intro"/>
                  <a:cs typeface="Intro"/>
                  <a:sym typeface="Intro"/>
                </a:rPr>
                <a:t>Мости у культурі та мистецтві</a:t>
              </a:r>
              <a:r>
                <a:rPr lang="en-US" sz="3199">
                  <a:solidFill>
                    <a:srgbClr val="FFFFFF"/>
                  </a:solidFill>
                  <a:latin typeface="Intro"/>
                  <a:ea typeface="Intro"/>
                  <a:cs typeface="Intro"/>
                  <a:sym typeface="Intro"/>
                </a:rPr>
                <a:t> </a:t>
              </a:r>
            </a:p>
          </p:txBody>
        </p:sp>
      </p:grpSp>
      <p:grpSp>
        <p:nvGrpSpPr>
          <p:cNvPr id="6" name="Group 6"/>
          <p:cNvGrpSpPr/>
          <p:nvPr/>
        </p:nvGrpSpPr>
        <p:grpSpPr>
          <a:xfrm>
            <a:off x="780890" y="8874350"/>
            <a:ext cx="16726220" cy="767901"/>
            <a:chOff x="0" y="0"/>
            <a:chExt cx="4405260" cy="202245"/>
          </a:xfrm>
        </p:grpSpPr>
        <p:sp>
          <p:nvSpPr>
            <p:cNvPr id="7" name="Freeform 7"/>
            <p:cNvSpPr/>
            <p:nvPr/>
          </p:nvSpPr>
          <p:spPr>
            <a:xfrm>
              <a:off x="0" y="0"/>
              <a:ext cx="4405260" cy="202245"/>
            </a:xfrm>
            <a:custGeom>
              <a:avLst/>
              <a:gdLst/>
              <a:ahLst/>
              <a:cxnLst/>
              <a:rect l="l" t="t" r="r" b="b"/>
              <a:pathLst>
                <a:path w="4405260" h="202245">
                  <a:moveTo>
                    <a:pt x="46286" y="0"/>
                  </a:moveTo>
                  <a:lnTo>
                    <a:pt x="4358974" y="0"/>
                  </a:lnTo>
                  <a:cubicBezTo>
                    <a:pt x="4384537" y="0"/>
                    <a:pt x="4405260" y="20723"/>
                    <a:pt x="4405260" y="46286"/>
                  </a:cubicBezTo>
                  <a:lnTo>
                    <a:pt x="4405260" y="155959"/>
                  </a:lnTo>
                  <a:cubicBezTo>
                    <a:pt x="4405260" y="168235"/>
                    <a:pt x="4400383" y="180008"/>
                    <a:pt x="4391703" y="188689"/>
                  </a:cubicBezTo>
                  <a:cubicBezTo>
                    <a:pt x="4383022" y="197369"/>
                    <a:pt x="4371249" y="202245"/>
                    <a:pt x="4358974" y="202245"/>
                  </a:cubicBezTo>
                  <a:lnTo>
                    <a:pt x="46286" y="202245"/>
                  </a:lnTo>
                  <a:cubicBezTo>
                    <a:pt x="20723" y="202245"/>
                    <a:pt x="0" y="181522"/>
                    <a:pt x="0" y="155959"/>
                  </a:cubicBezTo>
                  <a:lnTo>
                    <a:pt x="0" y="46286"/>
                  </a:lnTo>
                  <a:cubicBezTo>
                    <a:pt x="0" y="20723"/>
                    <a:pt x="20723" y="0"/>
                    <a:pt x="46286" y="0"/>
                  </a:cubicBezTo>
                  <a:close/>
                </a:path>
              </a:pathLst>
            </a:custGeom>
            <a:solidFill>
              <a:srgbClr val="FFFFFF"/>
            </a:solidFill>
          </p:spPr>
        </p:sp>
        <p:sp>
          <p:nvSpPr>
            <p:cNvPr id="8" name="TextBox 8"/>
            <p:cNvSpPr txBox="1"/>
            <p:nvPr/>
          </p:nvSpPr>
          <p:spPr>
            <a:xfrm>
              <a:off x="0" y="-38100"/>
              <a:ext cx="4405260" cy="240345"/>
            </a:xfrm>
            <a:prstGeom prst="rect">
              <a:avLst/>
            </a:prstGeom>
          </p:spPr>
          <p:txBody>
            <a:bodyPr lIns="50800" tIns="50800" rIns="50800" bIns="50800" rtlCol="0" anchor="ctr"/>
            <a:lstStyle/>
            <a:p>
              <a:pPr algn="ctr">
                <a:lnSpc>
                  <a:spcPts val="3359"/>
                </a:lnSpc>
              </a:pPr>
              <a:endParaRPr/>
            </a:p>
          </p:txBody>
        </p:sp>
      </p:grpSp>
      <p:sp>
        <p:nvSpPr>
          <p:cNvPr id="9" name="Freeform 9"/>
          <p:cNvSpPr/>
          <p:nvPr/>
        </p:nvSpPr>
        <p:spPr>
          <a:xfrm>
            <a:off x="278880" y="2696199"/>
            <a:ext cx="7517675" cy="4894601"/>
          </a:xfrm>
          <a:custGeom>
            <a:avLst/>
            <a:gdLst/>
            <a:ahLst/>
            <a:cxnLst/>
            <a:rect l="l" t="t" r="r" b="b"/>
            <a:pathLst>
              <a:path w="7517675" h="4894601">
                <a:moveTo>
                  <a:pt x="0" y="0"/>
                </a:moveTo>
                <a:lnTo>
                  <a:pt x="7517674" y="0"/>
                </a:lnTo>
                <a:lnTo>
                  <a:pt x="7517674" y="4894602"/>
                </a:lnTo>
                <a:lnTo>
                  <a:pt x="0" y="4894602"/>
                </a:lnTo>
                <a:lnTo>
                  <a:pt x="0" y="0"/>
                </a:lnTo>
                <a:close/>
              </a:path>
            </a:pathLst>
          </a:custGeom>
          <a:blipFill>
            <a:blip r:embed="rId3"/>
            <a:stretch>
              <a:fillRect/>
            </a:stretch>
          </a:blipFill>
        </p:spPr>
      </p:sp>
      <p:sp>
        <p:nvSpPr>
          <p:cNvPr id="10" name="Freeform 10"/>
          <p:cNvSpPr/>
          <p:nvPr/>
        </p:nvSpPr>
        <p:spPr>
          <a:xfrm>
            <a:off x="9924890" y="298162"/>
            <a:ext cx="7757028" cy="4799661"/>
          </a:xfrm>
          <a:custGeom>
            <a:avLst/>
            <a:gdLst/>
            <a:ahLst/>
            <a:cxnLst/>
            <a:rect l="l" t="t" r="r" b="b"/>
            <a:pathLst>
              <a:path w="7757028" h="4799661">
                <a:moveTo>
                  <a:pt x="0" y="0"/>
                </a:moveTo>
                <a:lnTo>
                  <a:pt x="7757028" y="0"/>
                </a:lnTo>
                <a:lnTo>
                  <a:pt x="7757028" y="4799660"/>
                </a:lnTo>
                <a:lnTo>
                  <a:pt x="0" y="4799660"/>
                </a:lnTo>
                <a:lnTo>
                  <a:pt x="0" y="0"/>
                </a:lnTo>
                <a:close/>
              </a:path>
            </a:pathLst>
          </a:custGeom>
          <a:blipFill>
            <a:blip r:embed="rId4"/>
            <a:stretch>
              <a:fillRect/>
            </a:stretch>
          </a:blipFill>
        </p:spPr>
      </p:sp>
      <p:sp>
        <p:nvSpPr>
          <p:cNvPr id="11" name="TextBox 11"/>
          <p:cNvSpPr txBox="1"/>
          <p:nvPr/>
        </p:nvSpPr>
        <p:spPr>
          <a:xfrm>
            <a:off x="9424469" y="5431410"/>
            <a:ext cx="8672815" cy="2739936"/>
          </a:xfrm>
          <a:prstGeom prst="rect">
            <a:avLst/>
          </a:prstGeom>
        </p:spPr>
        <p:txBody>
          <a:bodyPr lIns="0" tIns="0" rIns="0" bIns="0" rtlCol="0" anchor="t">
            <a:spAutoFit/>
          </a:bodyPr>
          <a:lstStyle/>
          <a:p>
            <a:pPr algn="r">
              <a:lnSpc>
                <a:spcPts val="4379"/>
              </a:lnSpc>
              <a:spcBef>
                <a:spcPct val="0"/>
              </a:spcBef>
            </a:pPr>
            <a:r>
              <a:rPr lang="en-US" sz="3128" b="1">
                <a:solidFill>
                  <a:srgbClr val="000000"/>
                </a:solidFill>
                <a:latin typeface="Lora Bold"/>
                <a:ea typeface="Lora Bold"/>
                <a:cs typeface="Lora Bold"/>
                <a:sym typeface="Lora Bold"/>
              </a:rPr>
              <a:t>Дніпровські мости є великою культурною спадщиною нашого міста. Вони виступають натхненням для митців, мотивом для фото. Про мости навіть писали пісні та вірші</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4E94BA"/>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alphaModFix amt="50000"/>
            </a:blip>
            <a:stretch>
              <a:fillRect t="-9222" b="-9222"/>
            </a:stretch>
          </a:blipFill>
        </p:spPr>
      </p:sp>
      <p:grpSp>
        <p:nvGrpSpPr>
          <p:cNvPr id="3" name="Group 3"/>
          <p:cNvGrpSpPr/>
          <p:nvPr/>
        </p:nvGrpSpPr>
        <p:grpSpPr>
          <a:xfrm>
            <a:off x="780890" y="8874350"/>
            <a:ext cx="16726220" cy="767901"/>
            <a:chOff x="0" y="0"/>
            <a:chExt cx="4405260" cy="202245"/>
          </a:xfrm>
        </p:grpSpPr>
        <p:sp>
          <p:nvSpPr>
            <p:cNvPr id="4" name="Freeform 4"/>
            <p:cNvSpPr/>
            <p:nvPr/>
          </p:nvSpPr>
          <p:spPr>
            <a:xfrm>
              <a:off x="0" y="0"/>
              <a:ext cx="4405260" cy="202245"/>
            </a:xfrm>
            <a:custGeom>
              <a:avLst/>
              <a:gdLst/>
              <a:ahLst/>
              <a:cxnLst/>
              <a:rect l="l" t="t" r="r" b="b"/>
              <a:pathLst>
                <a:path w="4405260" h="202245">
                  <a:moveTo>
                    <a:pt x="46286" y="0"/>
                  </a:moveTo>
                  <a:lnTo>
                    <a:pt x="4358974" y="0"/>
                  </a:lnTo>
                  <a:cubicBezTo>
                    <a:pt x="4384537" y="0"/>
                    <a:pt x="4405260" y="20723"/>
                    <a:pt x="4405260" y="46286"/>
                  </a:cubicBezTo>
                  <a:lnTo>
                    <a:pt x="4405260" y="155959"/>
                  </a:lnTo>
                  <a:cubicBezTo>
                    <a:pt x="4405260" y="168235"/>
                    <a:pt x="4400383" y="180008"/>
                    <a:pt x="4391703" y="188689"/>
                  </a:cubicBezTo>
                  <a:cubicBezTo>
                    <a:pt x="4383022" y="197369"/>
                    <a:pt x="4371249" y="202245"/>
                    <a:pt x="4358974" y="202245"/>
                  </a:cubicBezTo>
                  <a:lnTo>
                    <a:pt x="46286" y="202245"/>
                  </a:lnTo>
                  <a:cubicBezTo>
                    <a:pt x="20723" y="202245"/>
                    <a:pt x="0" y="181522"/>
                    <a:pt x="0" y="155959"/>
                  </a:cubicBezTo>
                  <a:lnTo>
                    <a:pt x="0" y="46286"/>
                  </a:lnTo>
                  <a:cubicBezTo>
                    <a:pt x="0" y="20723"/>
                    <a:pt x="20723" y="0"/>
                    <a:pt x="46286" y="0"/>
                  </a:cubicBezTo>
                  <a:close/>
                </a:path>
              </a:pathLst>
            </a:custGeom>
            <a:solidFill>
              <a:srgbClr val="FFFFFF"/>
            </a:solidFill>
          </p:spPr>
        </p:sp>
        <p:sp>
          <p:nvSpPr>
            <p:cNvPr id="5" name="TextBox 5"/>
            <p:cNvSpPr txBox="1"/>
            <p:nvPr/>
          </p:nvSpPr>
          <p:spPr>
            <a:xfrm>
              <a:off x="0" y="-38100"/>
              <a:ext cx="4405260" cy="240345"/>
            </a:xfrm>
            <a:prstGeom prst="rect">
              <a:avLst/>
            </a:prstGeom>
          </p:spPr>
          <p:txBody>
            <a:bodyPr lIns="50800" tIns="50800" rIns="50800" bIns="50800" rtlCol="0" anchor="ctr"/>
            <a:lstStyle/>
            <a:p>
              <a:pPr algn="ctr">
                <a:lnSpc>
                  <a:spcPts val="3359"/>
                </a:lnSpc>
              </a:pPr>
              <a:endParaRPr/>
            </a:p>
          </p:txBody>
        </p:sp>
      </p:grpSp>
      <p:grpSp>
        <p:nvGrpSpPr>
          <p:cNvPr id="6" name="Group 6"/>
          <p:cNvGrpSpPr/>
          <p:nvPr/>
        </p:nvGrpSpPr>
        <p:grpSpPr>
          <a:xfrm>
            <a:off x="3192903" y="336833"/>
            <a:ext cx="11902194" cy="2475931"/>
            <a:chOff x="0" y="0"/>
            <a:chExt cx="3134734" cy="652097"/>
          </a:xfrm>
        </p:grpSpPr>
        <p:sp>
          <p:nvSpPr>
            <p:cNvPr id="7" name="Freeform 7"/>
            <p:cNvSpPr/>
            <p:nvPr/>
          </p:nvSpPr>
          <p:spPr>
            <a:xfrm>
              <a:off x="0" y="0"/>
              <a:ext cx="3134734" cy="652097"/>
            </a:xfrm>
            <a:custGeom>
              <a:avLst/>
              <a:gdLst/>
              <a:ahLst/>
              <a:cxnLst/>
              <a:rect l="l" t="t" r="r" b="b"/>
              <a:pathLst>
                <a:path w="3134734" h="652097">
                  <a:moveTo>
                    <a:pt x="65046" y="0"/>
                  </a:moveTo>
                  <a:lnTo>
                    <a:pt x="3069688" y="0"/>
                  </a:lnTo>
                  <a:cubicBezTo>
                    <a:pt x="3105612" y="0"/>
                    <a:pt x="3134734" y="29122"/>
                    <a:pt x="3134734" y="65046"/>
                  </a:cubicBezTo>
                  <a:lnTo>
                    <a:pt x="3134734" y="587051"/>
                  </a:lnTo>
                  <a:cubicBezTo>
                    <a:pt x="3134734" y="622975"/>
                    <a:pt x="3105612" y="652097"/>
                    <a:pt x="3069688" y="652097"/>
                  </a:cubicBezTo>
                  <a:lnTo>
                    <a:pt x="65046" y="652097"/>
                  </a:lnTo>
                  <a:cubicBezTo>
                    <a:pt x="29122" y="652097"/>
                    <a:pt x="0" y="622975"/>
                    <a:pt x="0" y="587051"/>
                  </a:cubicBezTo>
                  <a:lnTo>
                    <a:pt x="0" y="65046"/>
                  </a:lnTo>
                  <a:cubicBezTo>
                    <a:pt x="0" y="29122"/>
                    <a:pt x="29122" y="0"/>
                    <a:pt x="65046" y="0"/>
                  </a:cubicBezTo>
                  <a:close/>
                </a:path>
              </a:pathLst>
            </a:custGeom>
            <a:solidFill>
              <a:srgbClr val="000000">
                <a:alpha val="0"/>
              </a:srgbClr>
            </a:solidFill>
            <a:ln w="19050" cap="rnd">
              <a:solidFill>
                <a:srgbClr val="FFFFFF"/>
              </a:solidFill>
              <a:prstDash val="solid"/>
              <a:round/>
            </a:ln>
          </p:spPr>
        </p:sp>
        <p:sp>
          <p:nvSpPr>
            <p:cNvPr id="8" name="TextBox 8"/>
            <p:cNvSpPr txBox="1"/>
            <p:nvPr/>
          </p:nvSpPr>
          <p:spPr>
            <a:xfrm>
              <a:off x="0" y="-66675"/>
              <a:ext cx="3134734" cy="718772"/>
            </a:xfrm>
            <a:prstGeom prst="rect">
              <a:avLst/>
            </a:prstGeom>
          </p:spPr>
          <p:txBody>
            <a:bodyPr lIns="50800" tIns="50800" rIns="50800" bIns="50800" rtlCol="0" anchor="ctr"/>
            <a:lstStyle/>
            <a:p>
              <a:pPr algn="ctr">
                <a:lnSpc>
                  <a:spcPts val="3359"/>
                </a:lnSpc>
              </a:pPr>
              <a:endParaRPr/>
            </a:p>
            <a:p>
              <a:pPr algn="ctr">
                <a:lnSpc>
                  <a:spcPts val="3359"/>
                </a:lnSpc>
              </a:pPr>
              <a:endParaRPr/>
            </a:p>
            <a:p>
              <a:pPr algn="ctr">
                <a:lnSpc>
                  <a:spcPts val="5179"/>
                </a:lnSpc>
              </a:pPr>
              <a:r>
                <a:rPr lang="en-US" sz="3699">
                  <a:solidFill>
                    <a:srgbClr val="307A9F"/>
                  </a:solidFill>
                  <a:latin typeface="Intro"/>
                  <a:ea typeface="Intro"/>
                  <a:cs typeface="Intro"/>
                  <a:sym typeface="Intro"/>
                </a:rPr>
                <a:t>Цікаві факти та рекорди</a:t>
              </a:r>
            </a:p>
            <a:p>
              <a:pPr algn="ctr">
                <a:lnSpc>
                  <a:spcPts val="3359"/>
                </a:lnSpc>
              </a:pPr>
              <a:endParaRPr lang="en-US" sz="3699">
                <a:solidFill>
                  <a:srgbClr val="307A9F"/>
                </a:solidFill>
                <a:latin typeface="Intro"/>
                <a:ea typeface="Intro"/>
                <a:cs typeface="Intro"/>
                <a:sym typeface="Intro"/>
              </a:endParaRPr>
            </a:p>
            <a:p>
              <a:pPr algn="ctr">
                <a:lnSpc>
                  <a:spcPts val="3359"/>
                </a:lnSpc>
              </a:pPr>
              <a:endParaRPr lang="en-US" sz="3699">
                <a:solidFill>
                  <a:srgbClr val="307A9F"/>
                </a:solidFill>
                <a:latin typeface="Intro"/>
                <a:ea typeface="Intro"/>
                <a:cs typeface="Intro"/>
                <a:sym typeface="Intro"/>
              </a:endParaRPr>
            </a:p>
          </p:txBody>
        </p:sp>
      </p:grpSp>
      <p:graphicFrame>
        <p:nvGraphicFramePr>
          <p:cNvPr id="9" name="Table 9"/>
          <p:cNvGraphicFramePr>
            <a:graphicFrameLocks noGrp="1"/>
          </p:cNvGraphicFramePr>
          <p:nvPr/>
        </p:nvGraphicFramePr>
        <p:xfrm>
          <a:off x="1473702" y="3379147"/>
          <a:ext cx="15785598" cy="4247178"/>
        </p:xfrm>
        <a:graphic>
          <a:graphicData uri="http://schemas.openxmlformats.org/drawingml/2006/table">
            <a:tbl>
              <a:tblPr/>
              <a:tblGrid>
                <a:gridCol w="7139482">
                  <a:extLst>
                    <a:ext uri="{9D8B030D-6E8A-4147-A177-3AD203B41FA5}">
                      <a16:colId xmlns:a16="http://schemas.microsoft.com/office/drawing/2014/main" val="20000"/>
                    </a:ext>
                  </a:extLst>
                </a:gridCol>
                <a:gridCol w="4275806">
                  <a:extLst>
                    <a:ext uri="{9D8B030D-6E8A-4147-A177-3AD203B41FA5}">
                      <a16:colId xmlns:a16="http://schemas.microsoft.com/office/drawing/2014/main" val="20001"/>
                    </a:ext>
                  </a:extLst>
                </a:gridCol>
                <a:gridCol w="4370310">
                  <a:extLst>
                    <a:ext uri="{9D8B030D-6E8A-4147-A177-3AD203B41FA5}">
                      <a16:colId xmlns:a16="http://schemas.microsoft.com/office/drawing/2014/main" val="20002"/>
                    </a:ext>
                  </a:extLst>
                </a:gridCol>
              </a:tblGrid>
              <a:tr h="813273">
                <a:tc>
                  <a:txBody>
                    <a:bodyPr/>
                    <a:lstStyle/>
                    <a:p>
                      <a:pPr algn="ctr">
                        <a:lnSpc>
                          <a:spcPts val="3919"/>
                        </a:lnSpc>
                        <a:defRPr/>
                      </a:pPr>
                      <a:r>
                        <a:rPr lang="en-US" sz="2799" b="1">
                          <a:solidFill>
                            <a:srgbClr val="4E94BA"/>
                          </a:solidFill>
                          <a:latin typeface="Body Grotesque Bold"/>
                          <a:ea typeface="Body Grotesque Bold"/>
                          <a:cs typeface="Body Grotesque Bold"/>
                          <a:sym typeface="Body Grotesque Bold"/>
                        </a:rPr>
                        <a:t>Факт</a:t>
                      </a:r>
                      <a:endParaRPr lang="en-US" sz="1100"/>
                    </a:p>
                  </a:txBody>
                  <a:tcPr marL="114300" marR="114300" marT="114300" marB="11430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tc>
                  <a:txBody>
                    <a:bodyPr/>
                    <a:lstStyle/>
                    <a:p>
                      <a:pPr algn="ctr">
                        <a:lnSpc>
                          <a:spcPts val="3919"/>
                        </a:lnSpc>
                        <a:defRPr/>
                      </a:pPr>
                      <a:r>
                        <a:rPr lang="en-US" sz="2799" b="1">
                          <a:solidFill>
                            <a:srgbClr val="4E94BA"/>
                          </a:solidFill>
                          <a:latin typeface="Body Grotesque Bold"/>
                          <a:ea typeface="Body Grotesque Bold"/>
                          <a:cs typeface="Body Grotesque Bold"/>
                          <a:sym typeface="Body Grotesque Bold"/>
                        </a:rPr>
                        <a:t>Опис</a:t>
                      </a:r>
                      <a:endParaRPr lang="en-US" sz="1100"/>
                    </a:p>
                  </a:txBody>
                  <a:tcPr marL="114300" marR="114300" marT="114300" marB="11430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tc>
                  <a:txBody>
                    <a:bodyPr/>
                    <a:lstStyle/>
                    <a:p>
                      <a:pPr algn="ctr">
                        <a:lnSpc>
                          <a:spcPts val="3919"/>
                        </a:lnSpc>
                        <a:defRPr/>
                      </a:pPr>
                      <a:endParaRPr lang="en-US" sz="1100"/>
                    </a:p>
                  </a:txBody>
                  <a:tcPr marL="114300" marR="114300" marT="114300" marB="11430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813273">
                <a:tc>
                  <a:txBody>
                    <a:bodyPr/>
                    <a:lstStyle/>
                    <a:p>
                      <a:pPr algn="ctr">
                        <a:lnSpc>
                          <a:spcPts val="3919"/>
                        </a:lnSpc>
                        <a:defRPr/>
                      </a:pPr>
                      <a:r>
                        <a:rPr lang="en-US" sz="2799">
                          <a:solidFill>
                            <a:srgbClr val="FFFFFF"/>
                          </a:solidFill>
                          <a:latin typeface="Body Grotesque"/>
                          <a:ea typeface="Body Grotesque"/>
                          <a:cs typeface="Body Grotesque"/>
                          <a:sym typeface="Body Grotesque"/>
                        </a:rPr>
                        <a:t>Найдовший міст</a:t>
                      </a:r>
                      <a:endParaRPr lang="en-US" sz="1100"/>
                    </a:p>
                  </a:txBody>
                  <a:tcPr marL="114300" marR="114300" marT="114300" marB="11430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ctr">
                        <a:lnSpc>
                          <a:spcPts val="3919"/>
                        </a:lnSpc>
                        <a:defRPr/>
                      </a:pPr>
                      <a:r>
                        <a:rPr lang="en-US" sz="2799">
                          <a:solidFill>
                            <a:srgbClr val="FFFFFF"/>
                          </a:solidFill>
                          <a:latin typeface="Body Grotesque"/>
                          <a:ea typeface="Body Grotesque"/>
                          <a:cs typeface="Body Grotesque"/>
                          <a:sym typeface="Body Grotesque"/>
                        </a:rPr>
                        <a:t>Кайдацький</a:t>
                      </a:r>
                      <a:endParaRPr lang="en-US" sz="1100"/>
                    </a:p>
                  </a:txBody>
                  <a:tcPr marL="114300" marR="114300" marT="114300" marB="11430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ctr">
                        <a:lnSpc>
                          <a:spcPts val="3919"/>
                        </a:lnSpc>
                        <a:defRPr/>
                      </a:pPr>
                      <a:r>
                        <a:rPr lang="en-US" sz="2799">
                          <a:solidFill>
                            <a:srgbClr val="FFFFFF"/>
                          </a:solidFill>
                          <a:latin typeface="Body Grotesque"/>
                          <a:ea typeface="Body Grotesque"/>
                          <a:cs typeface="Body Grotesque"/>
                          <a:sym typeface="Body Grotesque"/>
                        </a:rPr>
                        <a:t>1732м</a:t>
                      </a:r>
                      <a:endParaRPr lang="en-US" sz="1100"/>
                    </a:p>
                  </a:txBody>
                  <a:tcPr marL="114300" marR="114300" marT="114300" marB="11430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1"/>
                  </a:ext>
                </a:extLst>
              </a:tr>
              <a:tr h="813273">
                <a:tc>
                  <a:txBody>
                    <a:bodyPr/>
                    <a:lstStyle/>
                    <a:p>
                      <a:pPr algn="ctr">
                        <a:lnSpc>
                          <a:spcPts val="3919"/>
                        </a:lnSpc>
                        <a:defRPr/>
                      </a:pPr>
                      <a:r>
                        <a:rPr lang="en-US" sz="2799">
                          <a:solidFill>
                            <a:srgbClr val="FFFFFF"/>
                          </a:solidFill>
                          <a:latin typeface="Body Grotesque"/>
                          <a:ea typeface="Body Grotesque"/>
                          <a:cs typeface="Body Grotesque"/>
                          <a:sym typeface="Body Grotesque"/>
                        </a:rPr>
                        <a:t>Найстарший міст </a:t>
                      </a:r>
                      <a:endParaRPr lang="en-US" sz="1100"/>
                    </a:p>
                  </a:txBody>
                  <a:tcPr marL="114300" marR="114300" marT="114300" marB="11430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ctr">
                        <a:lnSpc>
                          <a:spcPts val="3919"/>
                        </a:lnSpc>
                        <a:defRPr/>
                      </a:pPr>
                      <a:r>
                        <a:rPr lang="en-US" sz="2799">
                          <a:solidFill>
                            <a:srgbClr val="FFFFFF"/>
                          </a:solidFill>
                          <a:latin typeface="Body Grotesque"/>
                          <a:ea typeface="Body Grotesque"/>
                          <a:cs typeface="Body Grotesque"/>
                          <a:sym typeface="Body Grotesque"/>
                        </a:rPr>
                        <a:t>Старий(амурський)</a:t>
                      </a:r>
                      <a:endParaRPr lang="en-US" sz="1100"/>
                    </a:p>
                  </a:txBody>
                  <a:tcPr marL="114300" marR="114300" marT="114300" marB="11430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ctr">
                        <a:lnSpc>
                          <a:spcPts val="3919"/>
                        </a:lnSpc>
                        <a:defRPr/>
                      </a:pPr>
                      <a:r>
                        <a:rPr lang="en-US" sz="2799">
                          <a:solidFill>
                            <a:srgbClr val="FFFFFF"/>
                          </a:solidFill>
                          <a:latin typeface="Body Grotesque"/>
                          <a:ea typeface="Body Grotesque"/>
                          <a:cs typeface="Body Grotesque"/>
                          <a:sym typeface="Body Grotesque"/>
                        </a:rPr>
                        <a:t>1884р</a:t>
                      </a:r>
                      <a:endParaRPr lang="en-US" sz="1100"/>
                    </a:p>
                  </a:txBody>
                  <a:tcPr marL="114300" marR="114300" marT="114300" marB="11430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2"/>
                  </a:ext>
                </a:extLst>
              </a:tr>
              <a:tr h="1807359">
                <a:tc>
                  <a:txBody>
                    <a:bodyPr/>
                    <a:lstStyle/>
                    <a:p>
                      <a:pPr algn="ctr">
                        <a:lnSpc>
                          <a:spcPts val="3919"/>
                        </a:lnSpc>
                        <a:defRPr/>
                      </a:pPr>
                      <a:r>
                        <a:rPr lang="en-US" sz="2799">
                          <a:solidFill>
                            <a:srgbClr val="FFFFFF"/>
                          </a:solidFill>
                          <a:latin typeface="Body Grotesque"/>
                          <a:ea typeface="Body Grotesque"/>
                          <a:cs typeface="Body Grotesque"/>
                          <a:sym typeface="Body Grotesque"/>
                        </a:rPr>
                        <a:t>Найзавантаженіший міст</a:t>
                      </a:r>
                      <a:endParaRPr lang="en-US" sz="1100"/>
                    </a:p>
                  </a:txBody>
                  <a:tcPr marL="114300" marR="114300" marT="114300" marB="11430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ctr">
                        <a:lnSpc>
                          <a:spcPts val="3919"/>
                        </a:lnSpc>
                        <a:defRPr/>
                      </a:pPr>
                      <a:r>
                        <a:rPr lang="en-US" sz="2799">
                          <a:solidFill>
                            <a:srgbClr val="FFFFFF"/>
                          </a:solidFill>
                          <a:latin typeface="Body Grotesque"/>
                          <a:ea typeface="Body Grotesque"/>
                          <a:cs typeface="Body Grotesque"/>
                          <a:sym typeface="Body Grotesque"/>
                        </a:rPr>
                        <a:t>Центральний</a:t>
                      </a:r>
                      <a:endParaRPr lang="en-US" sz="1100"/>
                    </a:p>
                  </a:txBody>
                  <a:tcPr marL="114300" marR="114300" marT="114300" marB="11430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ctr">
                        <a:lnSpc>
                          <a:spcPts val="3919"/>
                        </a:lnSpc>
                        <a:defRPr/>
                      </a:pPr>
                      <a:r>
                        <a:rPr lang="en-US" sz="2799">
                          <a:solidFill>
                            <a:srgbClr val="FFFFFF"/>
                          </a:solidFill>
                          <a:latin typeface="Body Grotesque"/>
                          <a:ea typeface="Body Grotesque"/>
                          <a:cs typeface="Body Grotesque"/>
                          <a:sym typeface="Body Grotesque"/>
                        </a:rPr>
                        <a:t>100тис. авто в день</a:t>
                      </a:r>
                      <a:endParaRPr lang="en-US" sz="1100"/>
                    </a:p>
                  </a:txBody>
                  <a:tcPr marL="114300" marR="114300" marT="114300" marB="11430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4E94BA"/>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alphaModFix amt="50000"/>
            </a:blip>
            <a:stretch>
              <a:fillRect t="-9222" b="-9222"/>
            </a:stretch>
          </a:blipFill>
        </p:spPr>
      </p:sp>
      <p:grpSp>
        <p:nvGrpSpPr>
          <p:cNvPr id="3" name="Group 3"/>
          <p:cNvGrpSpPr/>
          <p:nvPr/>
        </p:nvGrpSpPr>
        <p:grpSpPr>
          <a:xfrm>
            <a:off x="1217105" y="207589"/>
            <a:ext cx="16475252" cy="3567118"/>
            <a:chOff x="0" y="0"/>
            <a:chExt cx="4339161" cy="939488"/>
          </a:xfrm>
        </p:grpSpPr>
        <p:sp>
          <p:nvSpPr>
            <p:cNvPr id="4" name="Freeform 4"/>
            <p:cNvSpPr/>
            <p:nvPr/>
          </p:nvSpPr>
          <p:spPr>
            <a:xfrm>
              <a:off x="0" y="0"/>
              <a:ext cx="4339161" cy="939488"/>
            </a:xfrm>
            <a:custGeom>
              <a:avLst/>
              <a:gdLst/>
              <a:ahLst/>
              <a:cxnLst/>
              <a:rect l="l" t="t" r="r" b="b"/>
              <a:pathLst>
                <a:path w="4339161" h="939488">
                  <a:moveTo>
                    <a:pt x="46991" y="0"/>
                  </a:moveTo>
                  <a:lnTo>
                    <a:pt x="4292170" y="0"/>
                  </a:lnTo>
                  <a:cubicBezTo>
                    <a:pt x="4318122" y="0"/>
                    <a:pt x="4339161" y="21039"/>
                    <a:pt x="4339161" y="46991"/>
                  </a:cubicBezTo>
                  <a:lnTo>
                    <a:pt x="4339161" y="892497"/>
                  </a:lnTo>
                  <a:cubicBezTo>
                    <a:pt x="4339161" y="918449"/>
                    <a:pt x="4318122" y="939488"/>
                    <a:pt x="4292170" y="939488"/>
                  </a:cubicBezTo>
                  <a:lnTo>
                    <a:pt x="46991" y="939488"/>
                  </a:lnTo>
                  <a:cubicBezTo>
                    <a:pt x="21039" y="939488"/>
                    <a:pt x="0" y="918449"/>
                    <a:pt x="0" y="892497"/>
                  </a:cubicBezTo>
                  <a:lnTo>
                    <a:pt x="0" y="46991"/>
                  </a:lnTo>
                  <a:cubicBezTo>
                    <a:pt x="0" y="21039"/>
                    <a:pt x="21039" y="0"/>
                    <a:pt x="46991" y="0"/>
                  </a:cubicBezTo>
                  <a:close/>
                </a:path>
              </a:pathLst>
            </a:custGeom>
            <a:solidFill>
              <a:srgbClr val="000000">
                <a:alpha val="0"/>
              </a:srgbClr>
            </a:solidFill>
            <a:ln w="19050" cap="rnd">
              <a:solidFill>
                <a:srgbClr val="FFFFFF"/>
              </a:solidFill>
              <a:prstDash val="solid"/>
              <a:round/>
            </a:ln>
          </p:spPr>
        </p:sp>
        <p:sp>
          <p:nvSpPr>
            <p:cNvPr id="5" name="TextBox 5"/>
            <p:cNvSpPr txBox="1"/>
            <p:nvPr/>
          </p:nvSpPr>
          <p:spPr>
            <a:xfrm>
              <a:off x="0" y="-66675"/>
              <a:ext cx="4339161" cy="1006163"/>
            </a:xfrm>
            <a:prstGeom prst="rect">
              <a:avLst/>
            </a:prstGeom>
          </p:spPr>
          <p:txBody>
            <a:bodyPr lIns="50800" tIns="50800" rIns="50800" bIns="50800" rtlCol="0" anchor="ctr"/>
            <a:lstStyle/>
            <a:p>
              <a:pPr algn="ctr">
                <a:lnSpc>
                  <a:spcPts val="3359"/>
                </a:lnSpc>
              </a:pPr>
              <a:endParaRPr/>
            </a:p>
            <a:p>
              <a:pPr algn="ctr">
                <a:lnSpc>
                  <a:spcPts val="3359"/>
                </a:lnSpc>
              </a:pPr>
              <a:r>
                <a:rPr lang="en-US" sz="2400">
                  <a:solidFill>
                    <a:srgbClr val="FFFFFF"/>
                  </a:solidFill>
                  <a:latin typeface="Intro"/>
                  <a:ea typeface="Intro"/>
                  <a:cs typeface="Intro"/>
                  <a:sym typeface="Intro"/>
                </a:rPr>
                <a:t>Висновок:</a:t>
              </a:r>
            </a:p>
            <a:p>
              <a:pPr algn="ctr">
                <a:lnSpc>
                  <a:spcPts val="3359"/>
                </a:lnSpc>
              </a:pPr>
              <a:endParaRPr lang="en-US" sz="2400">
                <a:solidFill>
                  <a:srgbClr val="FFFFFF"/>
                </a:solidFill>
                <a:latin typeface="Intro"/>
                <a:ea typeface="Intro"/>
                <a:cs typeface="Intro"/>
                <a:sym typeface="Intro"/>
              </a:endParaRPr>
            </a:p>
            <a:p>
              <a:pPr algn="ctr">
                <a:lnSpc>
                  <a:spcPts val="3359"/>
                </a:lnSpc>
              </a:pPr>
              <a:r>
                <a:rPr lang="en-US" sz="2400">
                  <a:solidFill>
                    <a:srgbClr val="307A9F"/>
                  </a:solidFill>
                  <a:latin typeface="Intro"/>
                  <a:ea typeface="Intro"/>
                  <a:cs typeface="Intro"/>
                  <a:sym typeface="Intro"/>
                </a:rPr>
                <a:t> Мости – це не тільки бетон і сталь, а й частина культури, натхнення для митців та гордість міста. Вони з’єднують не лише береги, а й історію з сучасністю, відкриваючи шлях у майбутнє.</a:t>
              </a:r>
            </a:p>
            <a:p>
              <a:pPr algn="ctr">
                <a:lnSpc>
                  <a:spcPts val="3359"/>
                </a:lnSpc>
              </a:pPr>
              <a:endParaRPr lang="en-US" sz="2400">
                <a:solidFill>
                  <a:srgbClr val="307A9F"/>
                </a:solidFill>
                <a:latin typeface="Intro"/>
                <a:ea typeface="Intro"/>
                <a:cs typeface="Intro"/>
                <a:sym typeface="Intro"/>
              </a:endParaRPr>
            </a:p>
            <a:p>
              <a:pPr algn="ctr">
                <a:lnSpc>
                  <a:spcPts val="3359"/>
                </a:lnSpc>
              </a:pPr>
              <a:endParaRPr lang="en-US" sz="2400">
                <a:solidFill>
                  <a:srgbClr val="307A9F"/>
                </a:solidFill>
                <a:latin typeface="Intro"/>
                <a:ea typeface="Intro"/>
                <a:cs typeface="Intro"/>
                <a:sym typeface="Intro"/>
              </a:endParaRPr>
            </a:p>
          </p:txBody>
        </p:sp>
      </p:grpSp>
      <p:grpSp>
        <p:nvGrpSpPr>
          <p:cNvPr id="6" name="Group 6"/>
          <p:cNvGrpSpPr/>
          <p:nvPr/>
        </p:nvGrpSpPr>
        <p:grpSpPr>
          <a:xfrm>
            <a:off x="780890" y="8874350"/>
            <a:ext cx="16726220" cy="767901"/>
            <a:chOff x="0" y="0"/>
            <a:chExt cx="4405260" cy="202245"/>
          </a:xfrm>
        </p:grpSpPr>
        <p:sp>
          <p:nvSpPr>
            <p:cNvPr id="7" name="Freeform 7"/>
            <p:cNvSpPr/>
            <p:nvPr/>
          </p:nvSpPr>
          <p:spPr>
            <a:xfrm>
              <a:off x="0" y="0"/>
              <a:ext cx="4405260" cy="202245"/>
            </a:xfrm>
            <a:custGeom>
              <a:avLst/>
              <a:gdLst/>
              <a:ahLst/>
              <a:cxnLst/>
              <a:rect l="l" t="t" r="r" b="b"/>
              <a:pathLst>
                <a:path w="4405260" h="202245">
                  <a:moveTo>
                    <a:pt x="46286" y="0"/>
                  </a:moveTo>
                  <a:lnTo>
                    <a:pt x="4358974" y="0"/>
                  </a:lnTo>
                  <a:cubicBezTo>
                    <a:pt x="4384537" y="0"/>
                    <a:pt x="4405260" y="20723"/>
                    <a:pt x="4405260" y="46286"/>
                  </a:cubicBezTo>
                  <a:lnTo>
                    <a:pt x="4405260" y="155959"/>
                  </a:lnTo>
                  <a:cubicBezTo>
                    <a:pt x="4405260" y="168235"/>
                    <a:pt x="4400383" y="180008"/>
                    <a:pt x="4391703" y="188689"/>
                  </a:cubicBezTo>
                  <a:cubicBezTo>
                    <a:pt x="4383022" y="197369"/>
                    <a:pt x="4371249" y="202245"/>
                    <a:pt x="4358974" y="202245"/>
                  </a:cubicBezTo>
                  <a:lnTo>
                    <a:pt x="46286" y="202245"/>
                  </a:lnTo>
                  <a:cubicBezTo>
                    <a:pt x="20723" y="202245"/>
                    <a:pt x="0" y="181522"/>
                    <a:pt x="0" y="155959"/>
                  </a:cubicBezTo>
                  <a:lnTo>
                    <a:pt x="0" y="46286"/>
                  </a:lnTo>
                  <a:cubicBezTo>
                    <a:pt x="0" y="20723"/>
                    <a:pt x="20723" y="0"/>
                    <a:pt x="46286" y="0"/>
                  </a:cubicBezTo>
                  <a:close/>
                </a:path>
              </a:pathLst>
            </a:custGeom>
            <a:solidFill>
              <a:srgbClr val="FFFFFF"/>
            </a:solidFill>
          </p:spPr>
        </p:sp>
        <p:sp>
          <p:nvSpPr>
            <p:cNvPr id="8" name="TextBox 8"/>
            <p:cNvSpPr txBox="1"/>
            <p:nvPr/>
          </p:nvSpPr>
          <p:spPr>
            <a:xfrm>
              <a:off x="0" y="-38100"/>
              <a:ext cx="4405260" cy="240345"/>
            </a:xfrm>
            <a:prstGeom prst="rect">
              <a:avLst/>
            </a:prstGeom>
          </p:spPr>
          <p:txBody>
            <a:bodyPr lIns="50800" tIns="50800" rIns="50800" bIns="50800" rtlCol="0" anchor="ctr"/>
            <a:lstStyle/>
            <a:p>
              <a:pPr algn="ctr">
                <a:lnSpc>
                  <a:spcPts val="3359"/>
                </a:lnSpc>
              </a:pPr>
              <a:endParaRPr/>
            </a:p>
          </p:txBody>
        </p:sp>
      </p:grpSp>
      <p:sp>
        <p:nvSpPr>
          <p:cNvPr id="9" name="Freeform 9"/>
          <p:cNvSpPr/>
          <p:nvPr/>
        </p:nvSpPr>
        <p:spPr>
          <a:xfrm>
            <a:off x="5865741" y="5143500"/>
            <a:ext cx="6425387" cy="3357783"/>
          </a:xfrm>
          <a:custGeom>
            <a:avLst/>
            <a:gdLst/>
            <a:ahLst/>
            <a:cxnLst/>
            <a:rect l="l" t="t" r="r" b="b"/>
            <a:pathLst>
              <a:path w="6425387" h="3357783">
                <a:moveTo>
                  <a:pt x="0" y="0"/>
                </a:moveTo>
                <a:lnTo>
                  <a:pt x="6425387" y="0"/>
                </a:lnTo>
                <a:lnTo>
                  <a:pt x="6425387" y="3357783"/>
                </a:lnTo>
                <a:lnTo>
                  <a:pt x="0" y="3357783"/>
                </a:lnTo>
                <a:lnTo>
                  <a:pt x="0" y="0"/>
                </a:lnTo>
                <a:close/>
              </a:path>
            </a:pathLst>
          </a:custGeom>
          <a:blipFill>
            <a:blip r:embed="rId3"/>
            <a:stretch>
              <a:fillRect/>
            </a:stretch>
          </a:blipFill>
        </p:spPr>
      </p:sp>
      <p:sp>
        <p:nvSpPr>
          <p:cNvPr id="10" name="Freeform 10"/>
          <p:cNvSpPr/>
          <p:nvPr/>
        </p:nvSpPr>
        <p:spPr>
          <a:xfrm>
            <a:off x="12397741" y="3928665"/>
            <a:ext cx="5294617" cy="3965080"/>
          </a:xfrm>
          <a:custGeom>
            <a:avLst/>
            <a:gdLst/>
            <a:ahLst/>
            <a:cxnLst/>
            <a:rect l="l" t="t" r="r" b="b"/>
            <a:pathLst>
              <a:path w="5294617" h="3965080">
                <a:moveTo>
                  <a:pt x="0" y="0"/>
                </a:moveTo>
                <a:lnTo>
                  <a:pt x="5294617" y="0"/>
                </a:lnTo>
                <a:lnTo>
                  <a:pt x="5294617" y="3965080"/>
                </a:lnTo>
                <a:lnTo>
                  <a:pt x="0" y="3965080"/>
                </a:lnTo>
                <a:lnTo>
                  <a:pt x="0" y="0"/>
                </a:lnTo>
                <a:close/>
              </a:path>
            </a:pathLst>
          </a:custGeom>
          <a:blipFill>
            <a:blip r:embed="rId4"/>
            <a:stretch>
              <a:fillRect/>
            </a:stretch>
          </a:blipFill>
        </p:spPr>
      </p:sp>
      <p:sp>
        <p:nvSpPr>
          <p:cNvPr id="11" name="TextBox 11"/>
          <p:cNvSpPr txBox="1"/>
          <p:nvPr/>
        </p:nvSpPr>
        <p:spPr>
          <a:xfrm>
            <a:off x="387207" y="4087900"/>
            <a:ext cx="5371921" cy="4096314"/>
          </a:xfrm>
          <a:prstGeom prst="rect">
            <a:avLst/>
          </a:prstGeom>
        </p:spPr>
        <p:txBody>
          <a:bodyPr lIns="0" tIns="0" rIns="0" bIns="0" rtlCol="0" anchor="t">
            <a:spAutoFit/>
          </a:bodyPr>
          <a:lstStyle/>
          <a:p>
            <a:pPr algn="ctr">
              <a:lnSpc>
                <a:spcPts val="3643"/>
              </a:lnSpc>
              <a:spcBef>
                <a:spcPct val="0"/>
              </a:spcBef>
            </a:pPr>
            <a:r>
              <a:rPr lang="en-US" sz="2602" b="1">
                <a:solidFill>
                  <a:srgbClr val="000000"/>
                </a:solidFill>
                <a:latin typeface="Lora Bold"/>
                <a:ea typeface="Lora Bold"/>
                <a:cs typeface="Lora Bold"/>
                <a:sym typeface="Lora Bold"/>
              </a:rPr>
              <a:t>Попри всі труднощі, мости залишаються символом єдності та розвитку міста. Їхня реконструкція та розширення – важливі завдання для майбутнього, адже вони забезпечують комфортне життя мешканців та подальший розвиток Дніпра.</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hlinkClick r:id="rId2" tooltip="https://uk.wikipedia.org/wiki/%D0%9F%D0%B5%D1%80%D0%B5%D0%BB%D1%96%D0%BA_%D0%BC%D0%BE%D1%81%D1%82%D1%96%D0%B2_%D0%94%D0%BD%D1%96%D0%BF%D1%80%D0%B0"/>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9222" b="-9222"/>
            </a:stretch>
          </a:blipFill>
        </p:spPr>
      </p:sp>
      <p:grpSp>
        <p:nvGrpSpPr>
          <p:cNvPr id="3" name="Group 3"/>
          <p:cNvGrpSpPr/>
          <p:nvPr/>
        </p:nvGrpSpPr>
        <p:grpSpPr>
          <a:xfrm>
            <a:off x="780890" y="8874350"/>
            <a:ext cx="16726220" cy="767901"/>
            <a:chOff x="0" y="0"/>
            <a:chExt cx="4405260" cy="202245"/>
          </a:xfrm>
        </p:grpSpPr>
        <p:sp>
          <p:nvSpPr>
            <p:cNvPr id="4" name="Freeform 4"/>
            <p:cNvSpPr/>
            <p:nvPr/>
          </p:nvSpPr>
          <p:spPr>
            <a:xfrm>
              <a:off x="0" y="0"/>
              <a:ext cx="4405260" cy="202245"/>
            </a:xfrm>
            <a:custGeom>
              <a:avLst/>
              <a:gdLst/>
              <a:ahLst/>
              <a:cxnLst/>
              <a:rect l="l" t="t" r="r" b="b"/>
              <a:pathLst>
                <a:path w="4405260" h="202245">
                  <a:moveTo>
                    <a:pt x="46286" y="0"/>
                  </a:moveTo>
                  <a:lnTo>
                    <a:pt x="4358974" y="0"/>
                  </a:lnTo>
                  <a:cubicBezTo>
                    <a:pt x="4384537" y="0"/>
                    <a:pt x="4405260" y="20723"/>
                    <a:pt x="4405260" y="46286"/>
                  </a:cubicBezTo>
                  <a:lnTo>
                    <a:pt x="4405260" y="155959"/>
                  </a:lnTo>
                  <a:cubicBezTo>
                    <a:pt x="4405260" y="168235"/>
                    <a:pt x="4400383" y="180008"/>
                    <a:pt x="4391703" y="188689"/>
                  </a:cubicBezTo>
                  <a:cubicBezTo>
                    <a:pt x="4383022" y="197369"/>
                    <a:pt x="4371249" y="202245"/>
                    <a:pt x="4358974" y="202245"/>
                  </a:cubicBezTo>
                  <a:lnTo>
                    <a:pt x="46286" y="202245"/>
                  </a:lnTo>
                  <a:cubicBezTo>
                    <a:pt x="20723" y="202245"/>
                    <a:pt x="0" y="181522"/>
                    <a:pt x="0" y="155959"/>
                  </a:cubicBezTo>
                  <a:lnTo>
                    <a:pt x="0" y="46286"/>
                  </a:lnTo>
                  <a:cubicBezTo>
                    <a:pt x="0" y="20723"/>
                    <a:pt x="20723" y="0"/>
                    <a:pt x="46286" y="0"/>
                  </a:cubicBezTo>
                  <a:close/>
                </a:path>
              </a:pathLst>
            </a:custGeom>
            <a:solidFill>
              <a:srgbClr val="FFFFFF"/>
            </a:solidFill>
          </p:spPr>
        </p:sp>
        <p:sp>
          <p:nvSpPr>
            <p:cNvPr id="5" name="TextBox 5"/>
            <p:cNvSpPr txBox="1"/>
            <p:nvPr/>
          </p:nvSpPr>
          <p:spPr>
            <a:xfrm>
              <a:off x="0" y="-38100"/>
              <a:ext cx="4405260" cy="240345"/>
            </a:xfrm>
            <a:prstGeom prst="rect">
              <a:avLst/>
            </a:prstGeom>
          </p:spPr>
          <p:txBody>
            <a:bodyPr lIns="50800" tIns="50800" rIns="50800" bIns="50800" rtlCol="0" anchor="ctr"/>
            <a:lstStyle/>
            <a:p>
              <a:pPr algn="ctr">
                <a:lnSpc>
                  <a:spcPts val="3359"/>
                </a:lnSpc>
              </a:pPr>
              <a:endParaRPr/>
            </a:p>
          </p:txBody>
        </p:sp>
      </p:grpSp>
      <p:grpSp>
        <p:nvGrpSpPr>
          <p:cNvPr id="6" name="Group 6"/>
          <p:cNvGrpSpPr/>
          <p:nvPr/>
        </p:nvGrpSpPr>
        <p:grpSpPr>
          <a:xfrm>
            <a:off x="780890" y="428677"/>
            <a:ext cx="8363110" cy="983973"/>
            <a:chOff x="0" y="0"/>
            <a:chExt cx="2202630" cy="259153"/>
          </a:xfrm>
        </p:grpSpPr>
        <p:sp>
          <p:nvSpPr>
            <p:cNvPr id="7" name="Freeform 7"/>
            <p:cNvSpPr/>
            <p:nvPr/>
          </p:nvSpPr>
          <p:spPr>
            <a:xfrm>
              <a:off x="0" y="0"/>
              <a:ext cx="2202630" cy="259153"/>
            </a:xfrm>
            <a:custGeom>
              <a:avLst/>
              <a:gdLst/>
              <a:ahLst/>
              <a:cxnLst/>
              <a:rect l="l" t="t" r="r" b="b"/>
              <a:pathLst>
                <a:path w="2202630" h="259153">
                  <a:moveTo>
                    <a:pt x="92572" y="0"/>
                  </a:moveTo>
                  <a:lnTo>
                    <a:pt x="2110058" y="0"/>
                  </a:lnTo>
                  <a:cubicBezTo>
                    <a:pt x="2161184" y="0"/>
                    <a:pt x="2202630" y="41446"/>
                    <a:pt x="2202630" y="92572"/>
                  </a:cubicBezTo>
                  <a:lnTo>
                    <a:pt x="2202630" y="166581"/>
                  </a:lnTo>
                  <a:cubicBezTo>
                    <a:pt x="2202630" y="217707"/>
                    <a:pt x="2161184" y="259153"/>
                    <a:pt x="2110058" y="259153"/>
                  </a:cubicBezTo>
                  <a:lnTo>
                    <a:pt x="92572" y="259153"/>
                  </a:lnTo>
                  <a:cubicBezTo>
                    <a:pt x="41446" y="259153"/>
                    <a:pt x="0" y="217707"/>
                    <a:pt x="0" y="166581"/>
                  </a:cubicBezTo>
                  <a:lnTo>
                    <a:pt x="0" y="92572"/>
                  </a:lnTo>
                  <a:cubicBezTo>
                    <a:pt x="0" y="41446"/>
                    <a:pt x="41446" y="0"/>
                    <a:pt x="92572" y="0"/>
                  </a:cubicBezTo>
                  <a:close/>
                </a:path>
              </a:pathLst>
            </a:custGeom>
            <a:solidFill>
              <a:srgbClr val="000000">
                <a:alpha val="0"/>
              </a:srgbClr>
            </a:solidFill>
            <a:ln w="19050" cap="rnd">
              <a:solidFill>
                <a:srgbClr val="FFFFFF"/>
              </a:solidFill>
              <a:prstDash val="solid"/>
              <a:round/>
            </a:ln>
          </p:spPr>
        </p:sp>
        <p:sp>
          <p:nvSpPr>
            <p:cNvPr id="8" name="TextBox 8"/>
            <p:cNvSpPr txBox="1"/>
            <p:nvPr/>
          </p:nvSpPr>
          <p:spPr>
            <a:xfrm>
              <a:off x="0" y="-66675"/>
              <a:ext cx="2202630" cy="325828"/>
            </a:xfrm>
            <a:prstGeom prst="rect">
              <a:avLst/>
            </a:prstGeom>
          </p:spPr>
          <p:txBody>
            <a:bodyPr lIns="50800" tIns="50800" rIns="50800" bIns="50800" rtlCol="0" anchor="ctr"/>
            <a:lstStyle/>
            <a:p>
              <a:pPr algn="ctr">
                <a:lnSpc>
                  <a:spcPts val="3359"/>
                </a:lnSpc>
              </a:pPr>
              <a:r>
                <a:rPr lang="en-US" sz="2400" dirty="0" err="1">
                  <a:solidFill>
                    <a:srgbClr val="307A9F"/>
                  </a:solidFill>
                  <a:latin typeface="Intro"/>
                  <a:ea typeface="Intro"/>
                  <a:cs typeface="Intro"/>
                  <a:sym typeface="Intro"/>
                </a:rPr>
                <a:t>Список</a:t>
              </a:r>
              <a:r>
                <a:rPr lang="en-US" sz="2400" dirty="0">
                  <a:solidFill>
                    <a:srgbClr val="307A9F"/>
                  </a:solidFill>
                  <a:latin typeface="Intro"/>
                  <a:ea typeface="Intro"/>
                  <a:cs typeface="Intro"/>
                  <a:sym typeface="Intro"/>
                </a:rPr>
                <a:t> </a:t>
              </a:r>
              <a:r>
                <a:rPr lang="en-US" sz="2400" dirty="0" err="1">
                  <a:solidFill>
                    <a:srgbClr val="307A9F"/>
                  </a:solidFill>
                  <a:latin typeface="Intro"/>
                  <a:ea typeface="Intro"/>
                  <a:cs typeface="Intro"/>
                  <a:sym typeface="Intro"/>
                </a:rPr>
                <a:t>використаних</a:t>
              </a:r>
              <a:r>
                <a:rPr lang="en-US" sz="2400" dirty="0">
                  <a:solidFill>
                    <a:srgbClr val="307A9F"/>
                  </a:solidFill>
                  <a:latin typeface="Intro"/>
                  <a:ea typeface="Intro"/>
                  <a:cs typeface="Intro"/>
                  <a:sym typeface="Intro"/>
                </a:rPr>
                <a:t> </a:t>
              </a:r>
              <a:r>
                <a:rPr lang="en-US" sz="2400" dirty="0" err="1">
                  <a:solidFill>
                    <a:srgbClr val="307A9F"/>
                  </a:solidFill>
                  <a:latin typeface="Intro"/>
                  <a:ea typeface="Intro"/>
                  <a:cs typeface="Intro"/>
                  <a:sym typeface="Intro"/>
                </a:rPr>
                <a:t>джерел</a:t>
              </a:r>
              <a:r>
                <a:rPr lang="en-US" sz="2400" dirty="0">
                  <a:solidFill>
                    <a:srgbClr val="307A9F"/>
                  </a:solidFill>
                  <a:latin typeface="Intro"/>
                  <a:ea typeface="Intro"/>
                  <a:cs typeface="Intro"/>
                  <a:sym typeface="Intro"/>
                </a:rPr>
                <a:t>:</a:t>
              </a:r>
            </a:p>
          </p:txBody>
        </p:sp>
      </p:grpSp>
      <p:sp>
        <p:nvSpPr>
          <p:cNvPr id="9" name="TextBox 9"/>
          <p:cNvSpPr txBox="1"/>
          <p:nvPr/>
        </p:nvSpPr>
        <p:spPr>
          <a:xfrm>
            <a:off x="304800" y="1866900"/>
            <a:ext cx="17449800" cy="5129609"/>
          </a:xfrm>
          <a:prstGeom prst="rect">
            <a:avLst/>
          </a:prstGeom>
        </p:spPr>
        <p:txBody>
          <a:bodyPr wrap="square" lIns="0" tIns="0" rIns="0" bIns="0" rtlCol="0" anchor="t">
            <a:spAutoFit/>
          </a:bodyPr>
          <a:lstStyle/>
          <a:p>
            <a:pPr algn="l">
              <a:lnSpc>
                <a:spcPts val="2510"/>
              </a:lnSpc>
              <a:spcBef>
                <a:spcPct val="0"/>
              </a:spcBef>
            </a:pPr>
            <a:r>
              <a:rPr lang="en-US" sz="1793" b="1" dirty="0">
                <a:solidFill>
                  <a:srgbClr val="000000"/>
                </a:solidFill>
                <a:latin typeface="Body Grotesque Bold"/>
                <a:ea typeface="Body Grotesque Bold"/>
                <a:cs typeface="Body Grotesque Bold"/>
                <a:sym typeface="Body Grotesque Bold"/>
              </a:rPr>
              <a:t>1.Перелік </a:t>
            </a:r>
            <a:r>
              <a:rPr lang="en-US" sz="1793" b="1" dirty="0" err="1">
                <a:solidFill>
                  <a:srgbClr val="000000"/>
                </a:solidFill>
                <a:latin typeface="Body Grotesque Bold"/>
                <a:ea typeface="Body Grotesque Bold"/>
                <a:cs typeface="Body Grotesque Bold"/>
                <a:sym typeface="Body Grotesque Bold"/>
              </a:rPr>
              <a:t>мостів</a:t>
            </a:r>
            <a:r>
              <a:rPr lang="en-US" sz="1793" b="1" dirty="0">
                <a:solidFill>
                  <a:srgbClr val="000000"/>
                </a:solidFill>
                <a:latin typeface="Body Grotesque Bold"/>
                <a:ea typeface="Body Grotesque Bold"/>
                <a:cs typeface="Body Grotesque Bold"/>
                <a:sym typeface="Body Grotesque Bold"/>
              </a:rPr>
              <a:t> </a:t>
            </a:r>
            <a:r>
              <a:rPr lang="en-US" sz="1793" b="1" dirty="0" err="1">
                <a:solidFill>
                  <a:srgbClr val="000000"/>
                </a:solidFill>
                <a:latin typeface="Body Grotesque Bold"/>
                <a:ea typeface="Body Grotesque Bold"/>
                <a:cs typeface="Body Grotesque Bold"/>
                <a:sym typeface="Body Grotesque Bold"/>
              </a:rPr>
              <a:t>Дніпра</a:t>
            </a:r>
            <a:r>
              <a:rPr lang="en-US" sz="1793" b="1" dirty="0">
                <a:solidFill>
                  <a:srgbClr val="000000"/>
                </a:solidFill>
                <a:latin typeface="Body Grotesque Bold"/>
                <a:ea typeface="Body Grotesque Bold"/>
                <a:cs typeface="Body Grotesque Bold"/>
                <a:sym typeface="Body Grotesque Bold"/>
              </a:rPr>
              <a:t>-</a:t>
            </a:r>
            <a:r>
              <a:rPr lang="uk-UA" sz="1793" b="1" dirty="0">
                <a:solidFill>
                  <a:srgbClr val="000000"/>
                </a:solidFill>
                <a:latin typeface="Body Grotesque Bold"/>
                <a:ea typeface="Body Grotesque Bold"/>
                <a:cs typeface="Body Grotesque Bold"/>
                <a:sym typeface="Body Grotesque Bold"/>
              </a:rPr>
              <a:t> </a:t>
            </a:r>
            <a:r>
              <a:rPr lang="en-US" sz="1793" b="1" dirty="0">
                <a:solidFill>
                  <a:srgbClr val="000000"/>
                </a:solidFill>
                <a:latin typeface="Body Grotesque Bold"/>
                <a:ea typeface="Body Grotesque Bold"/>
                <a:cs typeface="Body Grotesque Bold"/>
                <a:sym typeface="Body Grotesque Bold"/>
              </a:rPr>
              <a:t>https://uk.wikipedia.org/wiki/%D0%9F%D0%B5%D1%80%D0%B5%D0%BB%D1%96%D0%BA_%D0%BC%D0%BE%D1%81%D1%82%D1%96%D0%B2_%D0%94%D0%BD%D1%96%D0%BF%D1%80%D0%B0</a:t>
            </a:r>
          </a:p>
          <a:p>
            <a:pPr algn="l">
              <a:lnSpc>
                <a:spcPts val="2510"/>
              </a:lnSpc>
              <a:spcBef>
                <a:spcPct val="0"/>
              </a:spcBef>
            </a:pPr>
            <a:r>
              <a:rPr lang="en-US" sz="1793" b="1" dirty="0">
                <a:solidFill>
                  <a:srgbClr val="000000"/>
                </a:solidFill>
                <a:latin typeface="Body Grotesque Bold"/>
                <a:ea typeface="Body Grotesque Bold"/>
                <a:cs typeface="Body Grotesque Bold"/>
                <a:sym typeface="Body Grotesque Bold"/>
              </a:rPr>
              <a:t>2.Старий </a:t>
            </a:r>
            <a:r>
              <a:rPr lang="en-US" sz="1793" b="1" dirty="0" err="1">
                <a:solidFill>
                  <a:srgbClr val="000000"/>
                </a:solidFill>
                <a:latin typeface="Body Grotesque Bold"/>
                <a:ea typeface="Body Grotesque Bold"/>
                <a:cs typeface="Body Grotesque Bold"/>
                <a:sym typeface="Body Grotesque Bold"/>
              </a:rPr>
              <a:t>міст</a:t>
            </a:r>
            <a:r>
              <a:rPr lang="en-US" sz="1793" b="1" dirty="0">
                <a:solidFill>
                  <a:srgbClr val="000000"/>
                </a:solidFill>
                <a:latin typeface="Body Grotesque Bold"/>
                <a:ea typeface="Body Grotesque Bold"/>
                <a:cs typeface="Body Grotesque Bold"/>
                <a:sym typeface="Body Grotesque Bold"/>
              </a:rPr>
              <a:t>-https://uk.wikipedia.org/wiki/%D0%A1%D1%82%D0%B0%D1%80%D0%B8%D0%B9_%D0%BC%D1%96%D1%81%D1%82</a:t>
            </a:r>
            <a:endParaRPr lang="uk-UA" sz="1793" b="1" dirty="0">
              <a:solidFill>
                <a:srgbClr val="000000"/>
              </a:solidFill>
              <a:latin typeface="Body Grotesque Bold"/>
              <a:ea typeface="Body Grotesque Bold"/>
              <a:cs typeface="Body Grotesque Bold"/>
              <a:sym typeface="Body Grotesque Bold"/>
            </a:endParaRPr>
          </a:p>
          <a:p>
            <a:pPr algn="l">
              <a:lnSpc>
                <a:spcPts val="2510"/>
              </a:lnSpc>
              <a:spcBef>
                <a:spcPct val="0"/>
              </a:spcBef>
            </a:pPr>
            <a:r>
              <a:rPr lang="uk-UA" sz="1793" b="1" dirty="0">
                <a:solidFill>
                  <a:srgbClr val="000000"/>
                </a:solidFill>
                <a:latin typeface="Body Grotesque Bold"/>
                <a:ea typeface="Body Grotesque Bold"/>
                <a:cs typeface="Body Grotesque Bold"/>
                <a:sym typeface="Body Grotesque Bold"/>
              </a:rPr>
              <a:t>3.Мерефо-Херсонський міст-</a:t>
            </a:r>
            <a:r>
              <a:rPr lang="en-US" sz="1793" b="1" dirty="0">
                <a:solidFill>
                  <a:srgbClr val="000000"/>
                </a:solidFill>
                <a:latin typeface="Body Grotesque Bold"/>
                <a:ea typeface="Body Grotesque Bold"/>
                <a:cs typeface="Body Grotesque Bold"/>
                <a:sym typeface="Body Grotesque Bold"/>
              </a:rPr>
              <a:t>https://uk.wikipedia.org/wiki/%D0%9C%D0%B5%D1%80%D0%B5%D1%84%D0%BE-%D0%A5%D0%B5%D1%80%D1%81%D0%BE%D0%BD%D1%81%D1%8C%D0%BA%D0%B8%D0%B9_%D0%BC%D1%96%D1%81%D1%82</a:t>
            </a:r>
            <a:endParaRPr lang="uk-UA" sz="1793" b="1" dirty="0">
              <a:solidFill>
                <a:srgbClr val="000000"/>
              </a:solidFill>
              <a:latin typeface="Body Grotesque Bold"/>
              <a:ea typeface="Body Grotesque Bold"/>
              <a:cs typeface="Body Grotesque Bold"/>
              <a:sym typeface="Body Grotesque Bold"/>
            </a:endParaRPr>
          </a:p>
          <a:p>
            <a:pPr algn="l">
              <a:lnSpc>
                <a:spcPts val="2510"/>
              </a:lnSpc>
              <a:spcBef>
                <a:spcPct val="0"/>
              </a:spcBef>
            </a:pPr>
            <a:r>
              <a:rPr lang="en-US" sz="1793" b="1" dirty="0">
                <a:solidFill>
                  <a:srgbClr val="000000"/>
                </a:solidFill>
                <a:latin typeface="Body Grotesque Bold"/>
                <a:ea typeface="Body Grotesque Bold"/>
                <a:cs typeface="Body Grotesque Bold"/>
                <a:sym typeface="Body Grotesque Bold"/>
              </a:rPr>
              <a:t>4.Центральний </a:t>
            </a:r>
            <a:r>
              <a:rPr lang="en-US" sz="1793" b="1" dirty="0" err="1">
                <a:solidFill>
                  <a:srgbClr val="000000"/>
                </a:solidFill>
                <a:latin typeface="Body Grotesque Bold"/>
                <a:ea typeface="Body Grotesque Bold"/>
                <a:cs typeface="Body Grotesque Bold"/>
                <a:sym typeface="Body Grotesque Bold"/>
              </a:rPr>
              <a:t>міст</a:t>
            </a:r>
            <a:r>
              <a:rPr lang="en-US" sz="1793" b="1" dirty="0">
                <a:solidFill>
                  <a:srgbClr val="000000"/>
                </a:solidFill>
                <a:latin typeface="Body Grotesque Bold"/>
                <a:ea typeface="Body Grotesque Bold"/>
                <a:cs typeface="Body Grotesque Bold"/>
                <a:sym typeface="Body Grotesque Bold"/>
              </a:rPr>
              <a:t>-https://uk.wikipedia.org/wiki/%D0%A6%D0%B5%D0%BD%D1%82%D1%80%D0%B0%D0%BB%D1%8C%D0%BD%D0%B8%D0%B9_%D0%BC%D1%96%D1%81%D1%82_(%D0%94%D0%BD%D1%96%D0%BF%D1%80%D0%BE)</a:t>
            </a:r>
          </a:p>
          <a:p>
            <a:pPr algn="l">
              <a:lnSpc>
                <a:spcPts val="2510"/>
              </a:lnSpc>
              <a:spcBef>
                <a:spcPct val="0"/>
              </a:spcBef>
            </a:pPr>
            <a:r>
              <a:rPr lang="en-US" sz="1793" b="1" dirty="0">
                <a:solidFill>
                  <a:srgbClr val="000000"/>
                </a:solidFill>
                <a:latin typeface="Body Grotesque Bold"/>
                <a:ea typeface="Body Grotesque Bold"/>
                <a:cs typeface="Body Grotesque Bold"/>
                <a:sym typeface="Body Grotesque Bold"/>
              </a:rPr>
              <a:t>6.Південний </a:t>
            </a:r>
            <a:r>
              <a:rPr lang="en-US" sz="1793" b="1" dirty="0" err="1">
                <a:solidFill>
                  <a:srgbClr val="000000"/>
                </a:solidFill>
                <a:latin typeface="Body Grotesque Bold"/>
                <a:ea typeface="Body Grotesque Bold"/>
                <a:cs typeface="Body Grotesque Bold"/>
                <a:sym typeface="Body Grotesque Bold"/>
              </a:rPr>
              <a:t>міст</a:t>
            </a:r>
            <a:r>
              <a:rPr lang="en-US" sz="1793" b="1" dirty="0">
                <a:solidFill>
                  <a:srgbClr val="000000"/>
                </a:solidFill>
                <a:latin typeface="Body Grotesque Bold"/>
                <a:ea typeface="Body Grotesque Bold"/>
                <a:cs typeface="Body Grotesque Bold"/>
                <a:sym typeface="Body Grotesque Bold"/>
              </a:rPr>
              <a:t>-https://uk.wikipedia.org/wiki/%D0%9F%D1%96%D0%B2%D0%B4%D0%B5%D0%BD%D0%BD%D0%B8%D0%B9_%D0%BC%D1%96%D1%81%D1%82_(%D0%94%D0%BD%D1%96%D0%BF%D1%80%D0%BE</a:t>
            </a:r>
            <a:endParaRPr lang="uk-UA" sz="1793" b="1" dirty="0">
              <a:solidFill>
                <a:srgbClr val="000000"/>
              </a:solidFill>
              <a:latin typeface="Body Grotesque Bold"/>
              <a:ea typeface="Body Grotesque Bold"/>
              <a:cs typeface="Body Grotesque Bold"/>
              <a:sym typeface="Body Grotesque Bold"/>
            </a:endParaRPr>
          </a:p>
          <a:p>
            <a:pPr algn="l">
              <a:lnSpc>
                <a:spcPts val="2510"/>
              </a:lnSpc>
              <a:spcBef>
                <a:spcPct val="0"/>
              </a:spcBef>
            </a:pPr>
            <a:r>
              <a:rPr lang="en-US" sz="1793" b="1" dirty="0">
                <a:solidFill>
                  <a:srgbClr val="000000"/>
                </a:solidFill>
                <a:latin typeface="Body Grotesque Bold"/>
                <a:ea typeface="Body Grotesque Bold"/>
                <a:cs typeface="Body Grotesque Bold"/>
                <a:sym typeface="Body Grotesque Bold"/>
              </a:rPr>
              <a:t>7.Фотографії </a:t>
            </a:r>
            <a:r>
              <a:rPr lang="en-US" sz="1793" b="1" dirty="0" err="1">
                <a:solidFill>
                  <a:srgbClr val="000000"/>
                </a:solidFill>
                <a:latin typeface="Body Grotesque Bold"/>
                <a:ea typeface="Body Grotesque Bold"/>
                <a:cs typeface="Body Grotesque Bold"/>
                <a:sym typeface="Body Grotesque Bold"/>
              </a:rPr>
              <a:t>мостів</a:t>
            </a:r>
            <a:r>
              <a:rPr lang="en-US" sz="1793" b="1" dirty="0">
                <a:solidFill>
                  <a:srgbClr val="000000"/>
                </a:solidFill>
                <a:latin typeface="Body Grotesque Bold"/>
                <a:ea typeface="Body Grotesque Bold"/>
                <a:cs typeface="Body Grotesque Bold"/>
                <a:sym typeface="Body Grotesque Bold"/>
              </a:rPr>
              <a:t>-https://www.google.com/search?sca_esv=70cc93bfb03a553e&amp;sxsrf=AHTn8zr0yatN_8Bg5_pYHnCQHYUkxG5zDQ:1741119627794&amp;q=%D0%BD%D0%BE%D0%B2%D1%8B%D0%B5+%D0%BC%D0%BE%D1%81%D1%82%D1%8B+%D1%81%D1%83%D1%87%D0%B0%D1%81%D0%BD%D1%96+%D0%BC%D0%BE%D1%81%D1%82%D0%B8+%D0%B4%D0%BD%D1%96%D0%BF%D1%80%D0%B0&amp;uds=ABqPDvztZ</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TotalTime>
  <Words>1972</Words>
  <Application>Microsoft Office PowerPoint</Application>
  <PresentationFormat>Произвольный</PresentationFormat>
  <Paragraphs>119</Paragraphs>
  <Slides>15</Slides>
  <Notes>1</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15</vt:i4>
      </vt:variant>
    </vt:vector>
  </HeadingPairs>
  <TitlesOfParts>
    <vt:vector size="23" baseType="lpstr">
      <vt:lpstr>Intro</vt:lpstr>
      <vt:lpstr>Body Grotesque</vt:lpstr>
      <vt:lpstr>Calibri</vt:lpstr>
      <vt:lpstr>Body Grotesque Bold</vt:lpstr>
      <vt:lpstr>Lora</vt:lpstr>
      <vt:lpstr>Lora Bold</vt:lpstr>
      <vt:lpstr>Arial</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Мости часу: історична подорож Дніпром</dc:title>
  <dc:creator>Alex</dc:creator>
  <cp:lastModifiedBy>Alex</cp:lastModifiedBy>
  <cp:revision>2</cp:revision>
  <dcterms:created xsi:type="dcterms:W3CDTF">2006-08-16T00:00:00Z</dcterms:created>
  <dcterms:modified xsi:type="dcterms:W3CDTF">2025-03-04T21:55:22Z</dcterms:modified>
  <dc:identifier>DAGgs99SnJE</dc:identifier>
</cp:coreProperties>
</file>