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Montserrat Bold" charset="-52"/>
      <p:regular r:id="rId13"/>
    </p:embeddedFont>
    <p:embeddedFont>
      <p:font typeface="Quicksand" charset="0"/>
      <p:regular r:id="rId14"/>
    </p:embeddedFont>
    <p:embeddedFont>
      <p:font typeface="Quicksand Bold" charset="0"/>
      <p:regular r:id="rId15"/>
    </p:embeddedFont>
    <p:embeddedFont>
      <p:font typeface="Montserrat" charset="-52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85" y="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kyserver.sdss.or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athworks.com" TargetMode="External"/><Relationship Id="rId4" Type="http://schemas.openxmlformats.org/officeDocument/2006/relationships/hyperlink" Target="https://spacetelescopelive.org/hubble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85551" y="2766060"/>
            <a:ext cx="16891798" cy="276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ПІДВИЩЕННЯ КОНТРАСТНОСТІ АСТРОНОМІЧНИХ ЗОБРАЖЕНЬ ЗА ДОПОМОГОЮ CLAHE ТА ВЕЙВЛЕТ-ФІЛЬТРАЦІЇ</a:t>
            </a:r>
          </a:p>
          <a:p>
            <a:pPr algn="ctr">
              <a:lnSpc>
                <a:spcPts val="5400"/>
              </a:lnSpc>
            </a:pPr>
            <a:endParaRPr lang="en-US" sz="5000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85551" y="523875"/>
            <a:ext cx="1719142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Кіровоградська Мала академія наук учнівської молоді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Миколаївський ліцей Соколівської сільської ради Кропивницького району Кіровоградської області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811691" y="5708135"/>
            <a:ext cx="8665658" cy="300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9"/>
              </a:lnSpc>
            </a:pPr>
            <a:r>
              <a:rPr lang="en-US" sz="2499" b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Автор: Корнєєва Анастасія Олександрівна, </a:t>
            </a:r>
          </a:p>
          <a:p>
            <a:pPr algn="l">
              <a:lnSpc>
                <a:spcPts val="26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учениця 10 класу Миколаївського ліцею Соколівської сільської ради Кропивницького району Кіровоградської області</a:t>
            </a:r>
          </a:p>
          <a:p>
            <a:pPr algn="l">
              <a:lnSpc>
                <a:spcPts val="2699"/>
              </a:lnSpc>
              <a:spcBef>
                <a:spcPct val="0"/>
              </a:spcBef>
            </a:pPr>
            <a:endParaRPr lang="en-US" sz="2499" b="1">
              <a:solidFill>
                <a:srgbClr val="FFFFFF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  <a:p>
            <a:pPr algn="l">
              <a:lnSpc>
                <a:spcPts val="26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Керівник: Харченко Артем Олександрович, </a:t>
            </a:r>
          </a:p>
          <a:p>
            <a:pPr algn="l">
              <a:lnSpc>
                <a:spcPts val="26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вчитель математики та інформатики Миколаївського ліцею Соколівської сільської ради Кропивницького району Кіровоградської області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46195" y="9543318"/>
            <a:ext cx="1170509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75" y="1133054"/>
            <a:ext cx="15891450" cy="8020892"/>
            <a:chOff x="0" y="0"/>
            <a:chExt cx="4185403" cy="21124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5403" cy="2112498"/>
            </a:xfrm>
            <a:custGeom>
              <a:avLst/>
              <a:gdLst/>
              <a:ahLst/>
              <a:cxnLst/>
              <a:rect l="l" t="t" r="r" b="b"/>
              <a:pathLst>
                <a:path w="4185403" h="2112498">
                  <a:moveTo>
                    <a:pt x="4872" y="0"/>
                  </a:moveTo>
                  <a:lnTo>
                    <a:pt x="4180531" y="0"/>
                  </a:lnTo>
                  <a:cubicBezTo>
                    <a:pt x="4181823" y="0"/>
                    <a:pt x="4183062" y="513"/>
                    <a:pt x="4183976" y="1427"/>
                  </a:cubicBezTo>
                  <a:cubicBezTo>
                    <a:pt x="4184890" y="2341"/>
                    <a:pt x="4185403" y="3580"/>
                    <a:pt x="4185403" y="4872"/>
                  </a:cubicBezTo>
                  <a:lnTo>
                    <a:pt x="4185403" y="2107627"/>
                  </a:lnTo>
                  <a:cubicBezTo>
                    <a:pt x="4185403" y="2110317"/>
                    <a:pt x="4183221" y="2112498"/>
                    <a:pt x="4180531" y="2112498"/>
                  </a:cubicBezTo>
                  <a:lnTo>
                    <a:pt x="4872" y="2112498"/>
                  </a:lnTo>
                  <a:cubicBezTo>
                    <a:pt x="2181" y="2112498"/>
                    <a:pt x="0" y="2110317"/>
                    <a:pt x="0" y="2107627"/>
                  </a:cubicBezTo>
                  <a:lnTo>
                    <a:pt x="0" y="4872"/>
                  </a:lnTo>
                  <a:cubicBezTo>
                    <a:pt x="0" y="2181"/>
                    <a:pt x="2181" y="0"/>
                    <a:pt x="4872" y="0"/>
                  </a:cubicBezTo>
                  <a:close/>
                </a:path>
              </a:pathLst>
            </a:custGeom>
            <a:solidFill>
              <a:srgbClr val="0C2151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5403" cy="215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839390" y="1587960"/>
            <a:ext cx="1281181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 b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Актуальність та мета дослідження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76504" y="2860069"/>
            <a:ext cx="14934992" cy="6104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Технічні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обмеження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апаратури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та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вплив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зовнішніх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факторів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;</a:t>
            </a:r>
          </a:p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Підвищення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якості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зображень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(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деталізація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контрастність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збереження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важливих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структурних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елементів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);</a:t>
            </a:r>
          </a:p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Автоматичне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виявлення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нових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космічних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об’єктів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та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вивчення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їх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структури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;</a:t>
            </a:r>
          </a:p>
          <a:p>
            <a:pPr algn="just">
              <a:lnSpc>
                <a:spcPts val="4049"/>
              </a:lnSpc>
            </a:pPr>
            <a:r>
              <a:rPr lang="en-US" sz="3000" b="1" u="sng" dirty="0" err="1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Мета</a:t>
            </a:r>
            <a:r>
              <a:rPr lang="en-US" sz="3000" b="1" u="sng" dirty="0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3000" b="1" u="sng" dirty="0" err="1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дослідження</a:t>
            </a:r>
            <a:r>
              <a:rPr lang="en-US" sz="3000" b="1" u="sng" dirty="0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: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підвищити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якість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астрономічних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зображень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шляхом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покращення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контрастності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та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зменшення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рівня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шуму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з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використанням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методів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CLAHE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та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вейвлет-фільтрації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у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середовищі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MATLAB.</a:t>
            </a:r>
          </a:p>
          <a:p>
            <a:pPr algn="just">
              <a:lnSpc>
                <a:spcPts val="4049"/>
              </a:lnSpc>
            </a:pPr>
            <a:r>
              <a:rPr lang="en-US" sz="3000" b="1" u="sng" dirty="0" err="1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Об’єкт</a:t>
            </a:r>
            <a:r>
              <a:rPr lang="en-US" sz="3000" b="1" u="sng" dirty="0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3000" b="1" u="sng" dirty="0" err="1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дослідження</a:t>
            </a:r>
            <a:r>
              <a:rPr lang="en-US" sz="3000" b="1" u="sng" dirty="0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: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цифрові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астрономічні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зображення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зоряного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неба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галактик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туманностей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.</a:t>
            </a:r>
          </a:p>
          <a:p>
            <a:pPr algn="just">
              <a:lnSpc>
                <a:spcPts val="4049"/>
              </a:lnSpc>
            </a:pPr>
            <a:r>
              <a:rPr lang="en-US" sz="3000" b="1" u="sng" dirty="0" err="1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Предмет</a:t>
            </a:r>
            <a:r>
              <a:rPr lang="en-US" sz="3000" b="1" u="sng" dirty="0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3000" b="1" u="sng" dirty="0" err="1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дослідження</a:t>
            </a:r>
            <a:r>
              <a:rPr lang="en-US" sz="3000" b="1" u="sng" dirty="0">
                <a:solidFill>
                  <a:srgbClr val="FFFFFF"/>
                </a:solidFill>
                <a:latin typeface="Quicksand" charset="0"/>
                <a:ea typeface="Quicksand Bold"/>
                <a:cs typeface="Quicksand Bold"/>
                <a:sym typeface="Quicksand Bold"/>
              </a:rPr>
              <a:t>: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методи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цифрової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обробки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зображень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зокрема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CLAHE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та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вейвлет-фільтрація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що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використовуються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для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покращення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візуальної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якості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астрономічних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даних</a:t>
            </a:r>
            <a:r>
              <a:rPr lang="en-US" sz="3000" dirty="0">
                <a:solidFill>
                  <a:srgbClr val="FFFFFF"/>
                </a:solidFill>
                <a:latin typeface="Quicksand" charset="0"/>
                <a:ea typeface="Quicksand"/>
                <a:cs typeface="Quicksand"/>
                <a:sym typeface="Quicksand"/>
              </a:rPr>
              <a:t>.</a:t>
            </a:r>
          </a:p>
          <a:p>
            <a:pPr algn="just">
              <a:lnSpc>
                <a:spcPts val="4049"/>
              </a:lnSpc>
            </a:pPr>
            <a:endParaRPr lang="en-US" sz="24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75" y="1133054"/>
            <a:ext cx="15891450" cy="8020892"/>
            <a:chOff x="0" y="0"/>
            <a:chExt cx="4185403" cy="21124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5403" cy="2112498"/>
            </a:xfrm>
            <a:custGeom>
              <a:avLst/>
              <a:gdLst/>
              <a:ahLst/>
              <a:cxnLst/>
              <a:rect l="l" t="t" r="r" b="b"/>
              <a:pathLst>
                <a:path w="4185403" h="2112498">
                  <a:moveTo>
                    <a:pt x="4872" y="0"/>
                  </a:moveTo>
                  <a:lnTo>
                    <a:pt x="4180531" y="0"/>
                  </a:lnTo>
                  <a:cubicBezTo>
                    <a:pt x="4181823" y="0"/>
                    <a:pt x="4183062" y="513"/>
                    <a:pt x="4183976" y="1427"/>
                  </a:cubicBezTo>
                  <a:cubicBezTo>
                    <a:pt x="4184890" y="2341"/>
                    <a:pt x="4185403" y="3580"/>
                    <a:pt x="4185403" y="4872"/>
                  </a:cubicBezTo>
                  <a:lnTo>
                    <a:pt x="4185403" y="2107627"/>
                  </a:lnTo>
                  <a:cubicBezTo>
                    <a:pt x="4185403" y="2110317"/>
                    <a:pt x="4183221" y="2112498"/>
                    <a:pt x="4180531" y="2112498"/>
                  </a:cubicBezTo>
                  <a:lnTo>
                    <a:pt x="4872" y="2112498"/>
                  </a:lnTo>
                  <a:cubicBezTo>
                    <a:pt x="2181" y="2112498"/>
                    <a:pt x="0" y="2110317"/>
                    <a:pt x="0" y="2107627"/>
                  </a:cubicBezTo>
                  <a:lnTo>
                    <a:pt x="0" y="4872"/>
                  </a:lnTo>
                  <a:cubicBezTo>
                    <a:pt x="0" y="2181"/>
                    <a:pt x="2181" y="0"/>
                    <a:pt x="4872" y="0"/>
                  </a:cubicBezTo>
                  <a:close/>
                </a:path>
              </a:pathLst>
            </a:custGeom>
            <a:solidFill>
              <a:srgbClr val="0C2151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5403" cy="215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839390" y="1587960"/>
            <a:ext cx="1281181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 b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Завдання дослідження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76504" y="2841019"/>
            <a:ext cx="14934992" cy="456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8" lvl="1" indent="-302259" algn="just">
              <a:lnSpc>
                <a:spcPts val="4535"/>
              </a:lnSpc>
              <a:buAutoNum type="arabicPeriod"/>
            </a:pP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Ознайомитися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з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основними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джерелами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цифрових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астрономічних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зображень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проаналізувати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причини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їхньої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низької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якості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marL="604518" lvl="1" indent="-302259" algn="just">
              <a:lnSpc>
                <a:spcPts val="4535"/>
              </a:lnSpc>
              <a:buAutoNum type="arabicPeriod"/>
            </a:pP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Дослідити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принцип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роботи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методу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CLAHE (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адаптивного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вирівнювання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гістограми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).</a:t>
            </a:r>
          </a:p>
          <a:p>
            <a:pPr marL="604518" lvl="1" indent="-302259" algn="just">
              <a:lnSpc>
                <a:spcPts val="4535"/>
              </a:lnSpc>
              <a:buAutoNum type="arabicPeriod"/>
            </a:pP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Розглянути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основи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вейвлет-перетворення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його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застосування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для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фільтрації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шуму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marL="604518" lvl="1" indent="-302259" algn="just">
              <a:lnSpc>
                <a:spcPts val="4535"/>
              </a:lnSpc>
              <a:buAutoNum type="arabicPeriod"/>
            </a:pP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Реалізувати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алгоритм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покращення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зображення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в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пакеті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прикладних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програм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математичного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моделювання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MATLAB.</a:t>
            </a:r>
          </a:p>
          <a:p>
            <a:pPr marL="604518" lvl="1" indent="-302259" algn="just">
              <a:lnSpc>
                <a:spcPts val="4535"/>
              </a:lnSpc>
              <a:buAutoNum type="arabicPeriod"/>
            </a:pP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Порівняти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результати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обробки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на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прикладах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до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після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застосування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методів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проаналізувати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ефективність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поєднання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обраних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методів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в </a:t>
            </a:r>
            <a:r>
              <a:rPr lang="en-US" sz="3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астрономії</a:t>
            </a:r>
            <a:r>
              <a:rPr lang="en-US" sz="3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75" y="1133054"/>
            <a:ext cx="15891450" cy="8020892"/>
            <a:chOff x="0" y="0"/>
            <a:chExt cx="4185403" cy="21124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5403" cy="2112498"/>
            </a:xfrm>
            <a:custGeom>
              <a:avLst/>
              <a:gdLst/>
              <a:ahLst/>
              <a:cxnLst/>
              <a:rect l="l" t="t" r="r" b="b"/>
              <a:pathLst>
                <a:path w="4185403" h="2112498">
                  <a:moveTo>
                    <a:pt x="4872" y="0"/>
                  </a:moveTo>
                  <a:lnTo>
                    <a:pt x="4180531" y="0"/>
                  </a:lnTo>
                  <a:cubicBezTo>
                    <a:pt x="4181823" y="0"/>
                    <a:pt x="4183062" y="513"/>
                    <a:pt x="4183976" y="1427"/>
                  </a:cubicBezTo>
                  <a:cubicBezTo>
                    <a:pt x="4184890" y="2341"/>
                    <a:pt x="4185403" y="3580"/>
                    <a:pt x="4185403" y="4872"/>
                  </a:cubicBezTo>
                  <a:lnTo>
                    <a:pt x="4185403" y="2107627"/>
                  </a:lnTo>
                  <a:cubicBezTo>
                    <a:pt x="4185403" y="2110317"/>
                    <a:pt x="4183221" y="2112498"/>
                    <a:pt x="4180531" y="2112498"/>
                  </a:cubicBezTo>
                  <a:lnTo>
                    <a:pt x="4872" y="2112498"/>
                  </a:lnTo>
                  <a:cubicBezTo>
                    <a:pt x="2181" y="2112498"/>
                    <a:pt x="0" y="2110317"/>
                    <a:pt x="0" y="2107627"/>
                  </a:cubicBezTo>
                  <a:lnTo>
                    <a:pt x="0" y="4872"/>
                  </a:lnTo>
                  <a:cubicBezTo>
                    <a:pt x="0" y="2181"/>
                    <a:pt x="2181" y="0"/>
                    <a:pt x="4872" y="0"/>
                  </a:cubicBezTo>
                  <a:close/>
                </a:path>
              </a:pathLst>
            </a:custGeom>
            <a:solidFill>
              <a:srgbClr val="324D80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5403" cy="215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108388" y="4664271"/>
            <a:ext cx="7179790" cy="3338894"/>
          </a:xfrm>
          <a:custGeom>
            <a:avLst/>
            <a:gdLst/>
            <a:ahLst/>
            <a:cxnLst/>
            <a:rect l="l" t="t" r="r" b="b"/>
            <a:pathLst>
              <a:path w="7179790" h="3338894">
                <a:moveTo>
                  <a:pt x="0" y="0"/>
                </a:moveTo>
                <a:lnTo>
                  <a:pt x="7179790" y="0"/>
                </a:lnTo>
                <a:lnTo>
                  <a:pt x="7179790" y="3338895"/>
                </a:lnTo>
                <a:lnTo>
                  <a:pt x="0" y="3338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614375" y="3186645"/>
            <a:ext cx="6755672" cy="3246364"/>
          </a:xfrm>
          <a:custGeom>
            <a:avLst/>
            <a:gdLst/>
            <a:ahLst/>
            <a:cxnLst/>
            <a:rect l="l" t="t" r="r" b="b"/>
            <a:pathLst>
              <a:path w="6755672" h="3246364">
                <a:moveTo>
                  <a:pt x="0" y="0"/>
                </a:moveTo>
                <a:lnTo>
                  <a:pt x="6755673" y="0"/>
                </a:lnTo>
                <a:lnTo>
                  <a:pt x="6755673" y="3246364"/>
                </a:lnTo>
                <a:lnTo>
                  <a:pt x="0" y="32463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938287" y="1847658"/>
            <a:ext cx="14699782" cy="60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3"/>
              </a:lnSpc>
            </a:pP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Джерела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цифрових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астрономічних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зображень</a:t>
            </a:r>
            <a:endParaRPr lang="en-US" sz="4299" b="1" dirty="0">
              <a:solidFill>
                <a:srgbClr val="FFFFFF"/>
              </a:solidFill>
              <a:latin typeface="Eastman Alt Pack Bold"/>
              <a:ea typeface="Eastman Alt Pack Bold"/>
              <a:cs typeface="Eastman Alt Pack Bold"/>
              <a:sym typeface="Eastman Alt Pack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108388" y="3100920"/>
            <a:ext cx="7370927" cy="120777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У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даній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роботі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використовувалися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цифрові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ресурсу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в live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режимі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u="sng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https://</a:t>
            </a:r>
            <a:r>
              <a:rPr lang="en-US" sz="1999" u="sng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spacetelescopelive.org/hubble</a:t>
            </a:r>
            <a:r>
              <a:rPr lang="uk-UA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телескопу</a:t>
            </a:r>
            <a:r>
              <a:rPr lang="en-US" sz="19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Hubble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43448" y="8134805"/>
            <a:ext cx="7370927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Рис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 1.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Дані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телескопу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Hubble (J1220+0842)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за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28.02.2025 [4]</a:t>
            </a:r>
            <a:r>
              <a:rPr lang="uk-UA" sz="19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lang="en-US" sz="19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614375" y="6621462"/>
            <a:ext cx="6755672" cy="1207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Рис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 2.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Оригінальне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для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обробки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</a:p>
          <a:p>
            <a:pPr algn="ctr">
              <a:lnSpc>
                <a:spcPts val="3239"/>
              </a:lnSpc>
            </a:pP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пакеті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прикладних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програм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математичного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моделювання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MATLAB [4]</a:t>
            </a:r>
            <a:endParaRPr lang="en-US" sz="19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75" y="1133054"/>
            <a:ext cx="15891450" cy="8020892"/>
            <a:chOff x="0" y="0"/>
            <a:chExt cx="4185403" cy="21124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5403" cy="2112498"/>
            </a:xfrm>
            <a:custGeom>
              <a:avLst/>
              <a:gdLst/>
              <a:ahLst/>
              <a:cxnLst/>
              <a:rect l="l" t="t" r="r" b="b"/>
              <a:pathLst>
                <a:path w="4185403" h="2112498">
                  <a:moveTo>
                    <a:pt x="4872" y="0"/>
                  </a:moveTo>
                  <a:lnTo>
                    <a:pt x="4180531" y="0"/>
                  </a:lnTo>
                  <a:cubicBezTo>
                    <a:pt x="4181823" y="0"/>
                    <a:pt x="4183062" y="513"/>
                    <a:pt x="4183976" y="1427"/>
                  </a:cubicBezTo>
                  <a:cubicBezTo>
                    <a:pt x="4184890" y="2341"/>
                    <a:pt x="4185403" y="3580"/>
                    <a:pt x="4185403" y="4872"/>
                  </a:cubicBezTo>
                  <a:lnTo>
                    <a:pt x="4185403" y="2107627"/>
                  </a:lnTo>
                  <a:cubicBezTo>
                    <a:pt x="4185403" y="2110317"/>
                    <a:pt x="4183221" y="2112498"/>
                    <a:pt x="4180531" y="2112498"/>
                  </a:cubicBezTo>
                  <a:lnTo>
                    <a:pt x="4872" y="2112498"/>
                  </a:lnTo>
                  <a:cubicBezTo>
                    <a:pt x="2181" y="2112498"/>
                    <a:pt x="0" y="2110317"/>
                    <a:pt x="0" y="2107627"/>
                  </a:cubicBezTo>
                  <a:lnTo>
                    <a:pt x="0" y="4872"/>
                  </a:lnTo>
                  <a:cubicBezTo>
                    <a:pt x="0" y="2181"/>
                    <a:pt x="2181" y="0"/>
                    <a:pt x="4872" y="0"/>
                  </a:cubicBezTo>
                  <a:close/>
                </a:path>
              </a:pathLst>
            </a:custGeom>
            <a:solidFill>
              <a:srgbClr val="324D80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5403" cy="215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94109" y="1712598"/>
            <a:ext cx="14699782" cy="60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3"/>
              </a:lnSpc>
            </a:pP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Метод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CLAHE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для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обробки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зображень</a:t>
            </a:r>
            <a:endParaRPr lang="en-US" sz="4299" b="1" dirty="0">
              <a:solidFill>
                <a:srgbClr val="FFFFFF"/>
              </a:solidFill>
              <a:latin typeface="Eastman Alt Pack Bold"/>
              <a:ea typeface="Eastman Alt Pack Bold"/>
              <a:cs typeface="Eastman Alt Pack Bold"/>
              <a:sym typeface="Eastman Alt Pack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15515" y="2943350"/>
            <a:ext cx="14056970" cy="6703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39"/>
              </a:lnSpc>
            </a:pP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Метод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CLAHE (Contrast Limited Adaptive Histogram Equalization) —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це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вдосконалена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форма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адаптивного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вирівнювання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гістограми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яка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часто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застосовується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для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покращення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контрасту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на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астрономічних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зображеннях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особливо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там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де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важливо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виявити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деталі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слабкої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яскравості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не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втрачаючи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структури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у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яскравих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ділянках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algn="just">
              <a:lnSpc>
                <a:spcPts val="3887"/>
              </a:lnSpc>
            </a:pPr>
            <a:r>
              <a:rPr lang="en-US" sz="2399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CLAHE </a:t>
            </a:r>
            <a:r>
              <a:rPr lang="en-US" sz="2399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працює</a:t>
            </a:r>
            <a:r>
              <a:rPr lang="en-US" sz="2399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399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за</a:t>
            </a:r>
            <a:r>
              <a:rPr lang="en-US" sz="2399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399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такими</a:t>
            </a:r>
            <a:r>
              <a:rPr lang="en-US" sz="2399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399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принципами</a:t>
            </a:r>
            <a:r>
              <a:rPr lang="en-US" sz="2399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:</a:t>
            </a:r>
          </a:p>
          <a:p>
            <a:pPr marL="431799" lvl="1" indent="-215899" algn="just">
              <a:lnSpc>
                <a:spcPts val="3239"/>
              </a:lnSpc>
              <a:buFont typeface="Arial"/>
              <a:buChar char="•"/>
            </a:pP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розбивається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на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маленькі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блоки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(tiles) (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наприклад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8×8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або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16×16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пікселів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).</a:t>
            </a:r>
          </a:p>
          <a:p>
            <a:pPr marL="431799" lvl="1" indent="-215899" algn="just">
              <a:lnSpc>
                <a:spcPts val="3239"/>
              </a:lnSpc>
              <a:buFont typeface="Arial"/>
              <a:buChar char="•"/>
            </a:pP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Для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кожного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блоку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виконується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локальне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вирівнювання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гістограми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що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підвищує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контраст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у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межах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цього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блоку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marL="431799" lvl="1" indent="-215899" algn="just">
              <a:lnSpc>
                <a:spcPts val="3239"/>
              </a:lnSpc>
              <a:buFont typeface="Arial"/>
              <a:buChar char="•"/>
            </a:pP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Щоб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уникнути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надмірного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підсилення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шуму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вводиться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обмеження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—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контрастний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поріг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(clip limit).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Це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обмежує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наскільки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сильно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зростатимуть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значення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гістограми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marL="431799" lvl="1" indent="-215899" algn="just">
              <a:lnSpc>
                <a:spcPts val="3239"/>
              </a:lnSpc>
              <a:buFont typeface="Arial"/>
              <a:buChar char="•"/>
            </a:pP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Після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обробки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всіх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блоків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виконується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інтерполяція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між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ними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щоб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виглядало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природно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без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різких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переходів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algn="just">
              <a:lnSpc>
                <a:spcPts val="4049"/>
              </a:lnSpc>
            </a:pPr>
            <a:r>
              <a:rPr lang="en-US" sz="2499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Переваги</a:t>
            </a:r>
            <a:r>
              <a:rPr lang="en-US" sz="2499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499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використання</a:t>
            </a:r>
            <a:r>
              <a:rPr lang="en-US" sz="2499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CLAHE:</a:t>
            </a:r>
          </a:p>
          <a:p>
            <a:pPr marL="431799" lvl="1" indent="-215899" algn="just">
              <a:lnSpc>
                <a:spcPts val="3239"/>
              </a:lnSpc>
              <a:buFont typeface="Arial"/>
              <a:buChar char="•"/>
            </a:pP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дозволяє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побачити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слабкі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структури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не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перетворюючи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яскраві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зірки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на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“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вибухи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світла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”,</a:t>
            </a:r>
          </a:p>
          <a:p>
            <a:pPr marL="431799" lvl="1" indent="-215899" algn="just">
              <a:lnSpc>
                <a:spcPts val="3239"/>
              </a:lnSpc>
              <a:buFont typeface="Arial"/>
              <a:buChar char="•"/>
            </a:pP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пригнічує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посилення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шуму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що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особливо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важливо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при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зйомці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з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високим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ISO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або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з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довгою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витримкою</a:t>
            </a:r>
            <a:r>
              <a:rPr lang="en-US" sz="19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algn="just">
              <a:lnSpc>
                <a:spcPts val="3239"/>
              </a:lnSpc>
            </a:pPr>
            <a:endParaRPr lang="en-US" sz="19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just">
              <a:lnSpc>
                <a:spcPts val="3239"/>
              </a:lnSpc>
            </a:pPr>
            <a:endParaRPr lang="en-US" sz="19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75" y="1133054"/>
            <a:ext cx="15891450" cy="8020892"/>
            <a:chOff x="0" y="0"/>
            <a:chExt cx="4185403" cy="21124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5403" cy="2112498"/>
            </a:xfrm>
            <a:custGeom>
              <a:avLst/>
              <a:gdLst/>
              <a:ahLst/>
              <a:cxnLst/>
              <a:rect l="l" t="t" r="r" b="b"/>
              <a:pathLst>
                <a:path w="4185403" h="2112498">
                  <a:moveTo>
                    <a:pt x="4872" y="0"/>
                  </a:moveTo>
                  <a:lnTo>
                    <a:pt x="4180531" y="0"/>
                  </a:lnTo>
                  <a:cubicBezTo>
                    <a:pt x="4181823" y="0"/>
                    <a:pt x="4183062" y="513"/>
                    <a:pt x="4183976" y="1427"/>
                  </a:cubicBezTo>
                  <a:cubicBezTo>
                    <a:pt x="4184890" y="2341"/>
                    <a:pt x="4185403" y="3580"/>
                    <a:pt x="4185403" y="4872"/>
                  </a:cubicBezTo>
                  <a:lnTo>
                    <a:pt x="4185403" y="2107627"/>
                  </a:lnTo>
                  <a:cubicBezTo>
                    <a:pt x="4185403" y="2110317"/>
                    <a:pt x="4183221" y="2112498"/>
                    <a:pt x="4180531" y="2112498"/>
                  </a:cubicBezTo>
                  <a:lnTo>
                    <a:pt x="4872" y="2112498"/>
                  </a:lnTo>
                  <a:cubicBezTo>
                    <a:pt x="2181" y="2112498"/>
                    <a:pt x="0" y="2110317"/>
                    <a:pt x="0" y="2107627"/>
                  </a:cubicBezTo>
                  <a:lnTo>
                    <a:pt x="0" y="4872"/>
                  </a:lnTo>
                  <a:cubicBezTo>
                    <a:pt x="0" y="2181"/>
                    <a:pt x="2181" y="0"/>
                    <a:pt x="4872" y="0"/>
                  </a:cubicBezTo>
                  <a:close/>
                </a:path>
              </a:pathLst>
            </a:custGeom>
            <a:solidFill>
              <a:srgbClr val="324D80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5403" cy="215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94109" y="1712598"/>
            <a:ext cx="14699782" cy="1189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3"/>
              </a:lnSpc>
            </a:pP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Переваги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вейвлет-фільтрації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для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endParaRPr lang="uk-UA" sz="4299" b="1" dirty="0" smtClean="0">
              <a:solidFill>
                <a:srgbClr val="FFFFFF"/>
              </a:solidFill>
              <a:latin typeface="Eastman Alt Pack Bold"/>
              <a:ea typeface="Eastman Alt Pack Bold"/>
              <a:cs typeface="Eastman Alt Pack Bold"/>
              <a:sym typeface="Eastman Alt Pack Bold"/>
            </a:endParaRPr>
          </a:p>
          <a:p>
            <a:pPr algn="ctr">
              <a:lnSpc>
                <a:spcPts val="4643"/>
              </a:lnSpc>
            </a:pPr>
            <a:r>
              <a:rPr lang="en-US" sz="4299" b="1" dirty="0" err="1" smtClean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астрономічних</a:t>
            </a:r>
            <a:r>
              <a:rPr lang="en-US" sz="4299" b="1" dirty="0" smtClean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зображень</a:t>
            </a:r>
            <a:endParaRPr lang="en-US" sz="4299" b="1" dirty="0">
              <a:solidFill>
                <a:srgbClr val="FFFFFF"/>
              </a:solidFill>
              <a:latin typeface="Eastman Alt Pack Bold"/>
              <a:ea typeface="Eastman Alt Pack Bold"/>
              <a:cs typeface="Eastman Alt Pack Bold"/>
              <a:sym typeface="Eastman Alt Pack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858346" y="3112445"/>
            <a:ext cx="12548797" cy="636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Мультичастотний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аналіз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аналіз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різних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масштабах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);</a:t>
            </a:r>
          </a:p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Збереження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деталей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;</a:t>
            </a:r>
          </a:p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Ефективне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пригнічення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шуму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;</a:t>
            </a:r>
          </a:p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Локалізація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як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у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просторі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так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і в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частоті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;</a:t>
            </a:r>
          </a:p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Комбінування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з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іншими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методами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algn="just">
              <a:lnSpc>
                <a:spcPts val="3239"/>
              </a:lnSpc>
            </a:pPr>
            <a:endParaRPr lang="en-US" sz="24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4860"/>
              </a:lnSpc>
            </a:pPr>
            <a:r>
              <a:rPr lang="en-US" sz="3000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Приклади</a:t>
            </a:r>
            <a:r>
              <a:rPr lang="en-US" sz="3000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3000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застосування</a:t>
            </a:r>
            <a:r>
              <a:rPr lang="en-US" sz="3000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3000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вейвлет-фільтрації</a:t>
            </a:r>
            <a:r>
              <a:rPr lang="en-US" sz="3000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в </a:t>
            </a:r>
            <a:r>
              <a:rPr lang="en-US" sz="3000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астрономії</a:t>
            </a:r>
            <a:r>
              <a:rPr lang="en-US" sz="3000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:</a:t>
            </a:r>
          </a:p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Виділення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галактик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туманностей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з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фону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;</a:t>
            </a:r>
          </a:p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Зменшення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шуму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у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знімках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з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телескопів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(Hubble, James Webb);</a:t>
            </a:r>
          </a:p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Виявлення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слабких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зірок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поруч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із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яскравими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джерелами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;</a:t>
            </a:r>
          </a:p>
          <a:p>
            <a:pPr marL="539749" lvl="1" indent="-269875" algn="just">
              <a:lnSpc>
                <a:spcPts val="4049"/>
              </a:lnSpc>
              <a:buFont typeface="Arial"/>
              <a:buChar char="•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Обробка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зображень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планет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щоб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чіткіше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побачити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хмари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або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кільця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algn="just">
              <a:lnSpc>
                <a:spcPts val="3239"/>
              </a:lnSpc>
            </a:pPr>
            <a:endParaRPr lang="en-US" sz="24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just">
              <a:lnSpc>
                <a:spcPts val="3239"/>
              </a:lnSpc>
            </a:pPr>
            <a:endParaRPr lang="en-US" sz="24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75" y="1133054"/>
            <a:ext cx="15891450" cy="8020892"/>
            <a:chOff x="0" y="0"/>
            <a:chExt cx="4185403" cy="21124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5403" cy="2112498"/>
            </a:xfrm>
            <a:custGeom>
              <a:avLst/>
              <a:gdLst/>
              <a:ahLst/>
              <a:cxnLst/>
              <a:rect l="l" t="t" r="r" b="b"/>
              <a:pathLst>
                <a:path w="4185403" h="2112498">
                  <a:moveTo>
                    <a:pt x="4872" y="0"/>
                  </a:moveTo>
                  <a:lnTo>
                    <a:pt x="4180531" y="0"/>
                  </a:lnTo>
                  <a:cubicBezTo>
                    <a:pt x="4181823" y="0"/>
                    <a:pt x="4183062" y="513"/>
                    <a:pt x="4183976" y="1427"/>
                  </a:cubicBezTo>
                  <a:cubicBezTo>
                    <a:pt x="4184890" y="2341"/>
                    <a:pt x="4185403" y="3580"/>
                    <a:pt x="4185403" y="4872"/>
                  </a:cubicBezTo>
                  <a:lnTo>
                    <a:pt x="4185403" y="2107627"/>
                  </a:lnTo>
                  <a:cubicBezTo>
                    <a:pt x="4185403" y="2110317"/>
                    <a:pt x="4183221" y="2112498"/>
                    <a:pt x="4180531" y="2112498"/>
                  </a:cubicBezTo>
                  <a:lnTo>
                    <a:pt x="4872" y="2112498"/>
                  </a:lnTo>
                  <a:cubicBezTo>
                    <a:pt x="2181" y="2112498"/>
                    <a:pt x="0" y="2110317"/>
                    <a:pt x="0" y="2107627"/>
                  </a:cubicBezTo>
                  <a:lnTo>
                    <a:pt x="0" y="4872"/>
                  </a:lnTo>
                  <a:cubicBezTo>
                    <a:pt x="0" y="2181"/>
                    <a:pt x="2181" y="0"/>
                    <a:pt x="4872" y="0"/>
                  </a:cubicBezTo>
                  <a:close/>
                </a:path>
              </a:pathLst>
            </a:custGeom>
            <a:solidFill>
              <a:srgbClr val="324D80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5403" cy="215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895158" y="3892320"/>
            <a:ext cx="8881933" cy="3563492"/>
          </a:xfrm>
          <a:custGeom>
            <a:avLst/>
            <a:gdLst/>
            <a:ahLst/>
            <a:cxnLst/>
            <a:rect l="l" t="t" r="r" b="b"/>
            <a:pathLst>
              <a:path w="8881933" h="3563492">
                <a:moveTo>
                  <a:pt x="0" y="0"/>
                </a:moveTo>
                <a:lnTo>
                  <a:pt x="8881932" y="0"/>
                </a:lnTo>
                <a:lnTo>
                  <a:pt x="8881932" y="3563492"/>
                </a:lnTo>
                <a:lnTo>
                  <a:pt x="0" y="35634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633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108388" y="1847658"/>
            <a:ext cx="14529681" cy="1189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3"/>
              </a:lnSpc>
            </a:pPr>
            <a:r>
              <a:rPr lang="en-US" sz="4299" b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Покращення контрастності астрономічних зображення у MATLAB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1609601" y="7765244"/>
            <a:ext cx="15891450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Рис</a:t>
            </a:r>
            <a:r>
              <a:rPr lang="en-US" sz="2000" dirty="0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. 3. </a:t>
            </a:r>
            <a:r>
              <a:rPr lang="en-US" sz="2000" dirty="0" err="1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Фрагмент</a:t>
            </a:r>
            <a:r>
              <a:rPr lang="en-US" sz="2000" dirty="0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коду</a:t>
            </a:r>
            <a:r>
              <a:rPr lang="en-US" sz="2000" dirty="0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програми</a:t>
            </a:r>
            <a:r>
              <a:rPr lang="en-US" sz="2000" dirty="0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 у </a:t>
            </a:r>
            <a:r>
              <a:rPr lang="en-US" sz="2000" dirty="0" err="1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середовищі</a:t>
            </a:r>
            <a:r>
              <a:rPr lang="en-US" sz="2000" dirty="0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MATLAB (</a:t>
            </a:r>
            <a:r>
              <a:rPr lang="ru-RU" sz="2000" dirty="0" err="1" smtClean="0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розробка</a:t>
            </a:r>
            <a:r>
              <a:rPr lang="ru-RU" sz="2000" dirty="0" smtClean="0">
                <a:solidFill>
                  <a:srgbClr val="FFFFFF"/>
                </a:solidFill>
                <a:latin typeface="Quicksand" charset="0"/>
                <a:ea typeface="Montserrat"/>
                <a:cs typeface="Montserrat"/>
                <a:sym typeface="Montserrat"/>
              </a:rPr>
              <a:t> автора)</a:t>
            </a:r>
            <a:endParaRPr lang="en-US" sz="2000" dirty="0">
              <a:solidFill>
                <a:srgbClr val="FFFFFF"/>
              </a:solidFill>
              <a:latin typeface="Quicksand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175782" y="4065928"/>
            <a:ext cx="5739423" cy="316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Після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вейвлет-перетворення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зображення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розбивається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на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чотири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компоненти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LL -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низькочастотна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апроксимаційна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)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компонента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;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LH -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горизонтальна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деталізація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високочастотна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компонента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);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HL -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вертикальна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деталізація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;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HH -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діагональна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деталізація</a:t>
            </a:r>
            <a:r>
              <a:rPr lang="en-US" sz="20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75" y="1133054"/>
            <a:ext cx="15891450" cy="8020892"/>
            <a:chOff x="0" y="0"/>
            <a:chExt cx="4185403" cy="21124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5403" cy="2112498"/>
            </a:xfrm>
            <a:custGeom>
              <a:avLst/>
              <a:gdLst/>
              <a:ahLst/>
              <a:cxnLst/>
              <a:rect l="l" t="t" r="r" b="b"/>
              <a:pathLst>
                <a:path w="4185403" h="2112498">
                  <a:moveTo>
                    <a:pt x="4872" y="0"/>
                  </a:moveTo>
                  <a:lnTo>
                    <a:pt x="4180531" y="0"/>
                  </a:lnTo>
                  <a:cubicBezTo>
                    <a:pt x="4181823" y="0"/>
                    <a:pt x="4183062" y="513"/>
                    <a:pt x="4183976" y="1427"/>
                  </a:cubicBezTo>
                  <a:cubicBezTo>
                    <a:pt x="4184890" y="2341"/>
                    <a:pt x="4185403" y="3580"/>
                    <a:pt x="4185403" y="4872"/>
                  </a:cubicBezTo>
                  <a:lnTo>
                    <a:pt x="4185403" y="2107627"/>
                  </a:lnTo>
                  <a:cubicBezTo>
                    <a:pt x="4185403" y="2110317"/>
                    <a:pt x="4183221" y="2112498"/>
                    <a:pt x="4180531" y="2112498"/>
                  </a:cubicBezTo>
                  <a:lnTo>
                    <a:pt x="4872" y="2112498"/>
                  </a:lnTo>
                  <a:cubicBezTo>
                    <a:pt x="2181" y="2112498"/>
                    <a:pt x="0" y="2110317"/>
                    <a:pt x="0" y="2107627"/>
                  </a:cubicBezTo>
                  <a:lnTo>
                    <a:pt x="0" y="4872"/>
                  </a:lnTo>
                  <a:cubicBezTo>
                    <a:pt x="0" y="2181"/>
                    <a:pt x="2181" y="0"/>
                    <a:pt x="4872" y="0"/>
                  </a:cubicBezTo>
                  <a:close/>
                </a:path>
              </a:pathLst>
            </a:custGeom>
            <a:solidFill>
              <a:srgbClr val="324D80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5403" cy="215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493371" y="2912078"/>
            <a:ext cx="10610580" cy="1775458"/>
          </a:xfrm>
          <a:custGeom>
            <a:avLst/>
            <a:gdLst/>
            <a:ahLst/>
            <a:cxnLst/>
            <a:rect l="l" t="t" r="r" b="b"/>
            <a:pathLst>
              <a:path w="10610580" h="1775458">
                <a:moveTo>
                  <a:pt x="0" y="0"/>
                </a:moveTo>
                <a:lnTo>
                  <a:pt x="10610580" y="0"/>
                </a:lnTo>
                <a:lnTo>
                  <a:pt x="10610580" y="1775459"/>
                </a:lnTo>
                <a:lnTo>
                  <a:pt x="0" y="1775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214" b="-29709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018769" y="5520703"/>
            <a:ext cx="5284393" cy="2693336"/>
          </a:xfrm>
          <a:custGeom>
            <a:avLst/>
            <a:gdLst/>
            <a:ahLst/>
            <a:cxnLst/>
            <a:rect l="l" t="t" r="r" b="b"/>
            <a:pathLst>
              <a:path w="5284393" h="2693336">
                <a:moveTo>
                  <a:pt x="0" y="0"/>
                </a:moveTo>
                <a:lnTo>
                  <a:pt x="5284393" y="0"/>
                </a:lnTo>
                <a:lnTo>
                  <a:pt x="5284393" y="2693335"/>
                </a:lnTo>
                <a:lnTo>
                  <a:pt x="0" y="2693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14809" y="5520703"/>
            <a:ext cx="5666395" cy="2693336"/>
          </a:xfrm>
          <a:custGeom>
            <a:avLst/>
            <a:gdLst/>
            <a:ahLst/>
            <a:cxnLst/>
            <a:rect l="l" t="t" r="r" b="b"/>
            <a:pathLst>
              <a:path w="5666395" h="2693336">
                <a:moveTo>
                  <a:pt x="0" y="0"/>
                </a:moveTo>
                <a:lnTo>
                  <a:pt x="5666395" y="0"/>
                </a:lnTo>
                <a:lnTo>
                  <a:pt x="5666395" y="2693335"/>
                </a:lnTo>
                <a:lnTo>
                  <a:pt x="0" y="26933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938287" y="1847658"/>
            <a:ext cx="14699782" cy="60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3"/>
              </a:lnSpc>
            </a:pP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Результати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обробки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астрономічних</a:t>
            </a:r>
            <a:r>
              <a:rPr lang="en-US" sz="4299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4299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зображень</a:t>
            </a:r>
            <a:endParaRPr lang="en-US" sz="4299" b="1" dirty="0">
              <a:solidFill>
                <a:srgbClr val="FFFFFF"/>
              </a:solidFill>
              <a:latin typeface="Eastman Alt Pack Bold"/>
              <a:ea typeface="Eastman Alt Pack Bold"/>
              <a:cs typeface="Eastman Alt Pack Bold"/>
              <a:sym typeface="Eastman Alt Pack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2936" y="4820285"/>
            <a:ext cx="15891450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Рис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4.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обробки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астрономічного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зображення</a:t>
            </a:r>
            <a:r>
              <a:rPr lang="ru-RU" sz="18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ru-RU" sz="18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розробка</a:t>
            </a:r>
            <a:r>
              <a:rPr lang="ru-RU" sz="18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автора)</a:t>
            </a:r>
            <a:endParaRPr lang="en-US" sz="18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8347388"/>
            <a:ext cx="922847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Рис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5.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обробки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зображення</a:t>
            </a:r>
            <a:endParaRPr lang="en-US" sz="18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з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використанням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CLAHE</a:t>
            </a:r>
            <a:r>
              <a:rPr lang="ru-RU" sz="18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ru-RU" sz="18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розробка</a:t>
            </a:r>
            <a:r>
              <a:rPr lang="ru-RU" sz="18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автора)</a:t>
            </a:r>
            <a:endParaRPr lang="en-US" sz="18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030821" y="8347388"/>
            <a:ext cx="922847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Рис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6.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обробки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зображення</a:t>
            </a:r>
            <a:r>
              <a:rPr lang="ru-RU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використанням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ru-RU" sz="1899" dirty="0" smtClean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2659"/>
              </a:lnSpc>
            </a:pPr>
            <a:r>
              <a:rPr lang="en-US" sz="18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CLAHE </a:t>
            </a:r>
            <a:r>
              <a:rPr lang="en-US" sz="18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18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вейвлет-фільтрації</a:t>
            </a:r>
            <a:r>
              <a:rPr lang="ru-RU" sz="18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ru-RU" sz="18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розробка</a:t>
            </a:r>
            <a:r>
              <a:rPr lang="ru-RU" sz="18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автора)</a:t>
            </a:r>
            <a:endParaRPr lang="en-US" sz="18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75" y="1133054"/>
            <a:ext cx="15891450" cy="8020892"/>
            <a:chOff x="0" y="0"/>
            <a:chExt cx="4185403" cy="21124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5403" cy="2112498"/>
            </a:xfrm>
            <a:custGeom>
              <a:avLst/>
              <a:gdLst/>
              <a:ahLst/>
              <a:cxnLst/>
              <a:rect l="l" t="t" r="r" b="b"/>
              <a:pathLst>
                <a:path w="4185403" h="2112498">
                  <a:moveTo>
                    <a:pt x="4872" y="0"/>
                  </a:moveTo>
                  <a:lnTo>
                    <a:pt x="4180531" y="0"/>
                  </a:lnTo>
                  <a:cubicBezTo>
                    <a:pt x="4181823" y="0"/>
                    <a:pt x="4183062" y="513"/>
                    <a:pt x="4183976" y="1427"/>
                  </a:cubicBezTo>
                  <a:cubicBezTo>
                    <a:pt x="4184890" y="2341"/>
                    <a:pt x="4185403" y="3580"/>
                    <a:pt x="4185403" y="4872"/>
                  </a:cubicBezTo>
                  <a:lnTo>
                    <a:pt x="4185403" y="2107627"/>
                  </a:lnTo>
                  <a:cubicBezTo>
                    <a:pt x="4185403" y="2110317"/>
                    <a:pt x="4183221" y="2112498"/>
                    <a:pt x="4180531" y="2112498"/>
                  </a:cubicBezTo>
                  <a:lnTo>
                    <a:pt x="4872" y="2112498"/>
                  </a:lnTo>
                  <a:cubicBezTo>
                    <a:pt x="2181" y="2112498"/>
                    <a:pt x="0" y="2110317"/>
                    <a:pt x="0" y="2107627"/>
                  </a:cubicBezTo>
                  <a:lnTo>
                    <a:pt x="0" y="4872"/>
                  </a:lnTo>
                  <a:cubicBezTo>
                    <a:pt x="0" y="2181"/>
                    <a:pt x="2181" y="0"/>
                    <a:pt x="4872" y="0"/>
                  </a:cubicBezTo>
                  <a:close/>
                </a:path>
              </a:pathLst>
            </a:custGeom>
            <a:solidFill>
              <a:srgbClr val="0C2151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5403" cy="215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839390" y="1587960"/>
            <a:ext cx="1281181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Висновки</a:t>
            </a:r>
            <a:r>
              <a:rPr lang="en-US" sz="5000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та</a:t>
            </a:r>
            <a:r>
              <a:rPr lang="en-US" sz="5000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наукова</a:t>
            </a:r>
            <a:r>
              <a:rPr lang="en-US" sz="5000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новизна</a:t>
            </a:r>
            <a:endParaRPr lang="en-US" sz="5000" b="1" dirty="0">
              <a:solidFill>
                <a:srgbClr val="FFFFFF"/>
              </a:solidFill>
              <a:latin typeface="Eastman Alt Pack Bold"/>
              <a:ea typeface="Eastman Alt Pack Bold"/>
              <a:cs typeface="Eastman Alt Pack Bold"/>
              <a:sym typeface="Eastman Alt Pack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76504" y="2702499"/>
            <a:ext cx="14934992" cy="703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4049"/>
              </a:lnSpc>
              <a:buAutoNum type="arabicPeriod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Досліджені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методи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CLAHE (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адаптивного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вирівнювання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гістограми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)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вейвлет-перетворення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для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підвищення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контрастності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астрономічних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зображень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 </a:t>
            </a:r>
          </a:p>
          <a:p>
            <a:pPr marL="539749" lvl="1" indent="-269875" algn="just">
              <a:lnSpc>
                <a:spcPts val="4049"/>
              </a:lnSpc>
              <a:buAutoNum type="arabicPeriod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Розроблено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реалізовано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алгоритм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покращення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астрономічних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зображень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в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середовищі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MATLAB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допомогою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CLAHE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вейвлет-фільтрації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 </a:t>
            </a:r>
          </a:p>
          <a:p>
            <a:pPr marL="539749" lvl="1" indent="-269875" algn="just">
              <a:lnSpc>
                <a:spcPts val="4049"/>
              </a:lnSpc>
              <a:buAutoNum type="arabicPeriod"/>
            </a:pP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Оцінено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результати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роботи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програми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на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реальних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зображеннях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телескопу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Hubble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до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після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застосування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обраних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методів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 </a:t>
            </a:r>
          </a:p>
          <a:p>
            <a:pPr algn="just">
              <a:lnSpc>
                <a:spcPts val="4049"/>
              </a:lnSpc>
            </a:pPr>
            <a:endParaRPr lang="en-US" sz="24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just">
              <a:lnSpc>
                <a:spcPts val="4049"/>
              </a:lnSpc>
            </a:pPr>
            <a:r>
              <a:rPr lang="en-US" sz="2499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Наукова</a:t>
            </a:r>
            <a:r>
              <a:rPr lang="en-US" sz="2499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499" b="1" u="sng" dirty="0" err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новизна</a:t>
            </a:r>
            <a:r>
              <a:rPr lang="en-US" sz="2499" b="1" u="sng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: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застосовано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поєднання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CLAHE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вейвлет-фільтрації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до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реальних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зображень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з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телескопа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Hubble у live-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режимі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;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виконано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адаптацію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параметрів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обробки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зображень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для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виявлення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слабких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астрономічних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об’єктів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з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урахуванням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рівня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шуму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та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контрасту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;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розроблено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практичний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алгоритм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у MATLAB,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який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може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бути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основою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для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автоматизованих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систем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попередньої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обробки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астрономічних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зображень</a:t>
            </a:r>
            <a:r>
              <a:rPr lang="en-US" sz="24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algn="just">
              <a:lnSpc>
                <a:spcPts val="4049"/>
              </a:lnSpc>
            </a:pPr>
            <a:endParaRPr lang="en-US" sz="24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just">
              <a:lnSpc>
                <a:spcPts val="4049"/>
              </a:lnSpc>
            </a:pPr>
            <a:endParaRPr lang="en-US" sz="24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75" y="1133054"/>
            <a:ext cx="15891450" cy="8020892"/>
            <a:chOff x="0" y="0"/>
            <a:chExt cx="4185403" cy="21124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85403" cy="2112498"/>
            </a:xfrm>
            <a:custGeom>
              <a:avLst/>
              <a:gdLst/>
              <a:ahLst/>
              <a:cxnLst/>
              <a:rect l="l" t="t" r="r" b="b"/>
              <a:pathLst>
                <a:path w="4185403" h="2112498">
                  <a:moveTo>
                    <a:pt x="4872" y="0"/>
                  </a:moveTo>
                  <a:lnTo>
                    <a:pt x="4180531" y="0"/>
                  </a:lnTo>
                  <a:cubicBezTo>
                    <a:pt x="4181823" y="0"/>
                    <a:pt x="4183062" y="513"/>
                    <a:pt x="4183976" y="1427"/>
                  </a:cubicBezTo>
                  <a:cubicBezTo>
                    <a:pt x="4184890" y="2341"/>
                    <a:pt x="4185403" y="3580"/>
                    <a:pt x="4185403" y="4872"/>
                  </a:cubicBezTo>
                  <a:lnTo>
                    <a:pt x="4185403" y="2107627"/>
                  </a:lnTo>
                  <a:cubicBezTo>
                    <a:pt x="4185403" y="2110317"/>
                    <a:pt x="4183221" y="2112498"/>
                    <a:pt x="4180531" y="2112498"/>
                  </a:cubicBezTo>
                  <a:lnTo>
                    <a:pt x="4872" y="2112498"/>
                  </a:lnTo>
                  <a:cubicBezTo>
                    <a:pt x="2181" y="2112498"/>
                    <a:pt x="0" y="2110317"/>
                    <a:pt x="0" y="2107627"/>
                  </a:cubicBezTo>
                  <a:lnTo>
                    <a:pt x="0" y="4872"/>
                  </a:lnTo>
                  <a:cubicBezTo>
                    <a:pt x="0" y="2181"/>
                    <a:pt x="2181" y="0"/>
                    <a:pt x="4872" y="0"/>
                  </a:cubicBezTo>
                  <a:close/>
                </a:path>
              </a:pathLst>
            </a:custGeom>
            <a:solidFill>
              <a:srgbClr val="0C2151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85403" cy="215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839390" y="1587960"/>
            <a:ext cx="1281181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5000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Список</a:t>
            </a:r>
            <a:r>
              <a:rPr lang="en-US" sz="5000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використаних</a:t>
            </a:r>
            <a:r>
              <a:rPr lang="en-US" sz="5000" b="1" dirty="0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Eastman Alt Pack Bold"/>
                <a:ea typeface="Eastman Alt Pack Bold"/>
                <a:cs typeface="Eastman Alt Pack Bold"/>
                <a:sym typeface="Eastman Alt Pack Bold"/>
              </a:rPr>
              <a:t>джерел</a:t>
            </a:r>
            <a:endParaRPr lang="en-US" sz="5000" b="1" dirty="0">
              <a:solidFill>
                <a:srgbClr val="FFFFFF"/>
              </a:solidFill>
              <a:latin typeface="Eastman Alt Pack Bold"/>
              <a:ea typeface="Eastman Alt Pack Bold"/>
              <a:cs typeface="Eastman Alt Pack Bold"/>
              <a:sym typeface="Eastman Alt Pack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76504" y="2692974"/>
            <a:ext cx="14934992" cy="6004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8" lvl="1" indent="-291464" algn="just">
              <a:lnSpc>
                <a:spcPts val="4373"/>
              </a:lnSpc>
              <a:buAutoNum type="arabicPeriod"/>
            </a:pPr>
            <a:r>
              <a:rPr lang="en-US" sz="26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Home – Skyserver SDSS. URL: </a:t>
            </a:r>
            <a:r>
              <a:rPr lang="en-US" sz="2699" u="sng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3" tooltip="https://skyserver.sdss.org"/>
              </a:rPr>
              <a:t>https://skyserver.sdss.org/</a:t>
            </a:r>
            <a:r>
              <a:rPr lang="en-US" sz="26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(дата звернення: 03.03.2025).</a:t>
            </a:r>
          </a:p>
          <a:p>
            <a:pPr marL="582928" lvl="1" indent="-291464" algn="just">
              <a:lnSpc>
                <a:spcPts val="4373"/>
              </a:lnSpc>
              <a:buAutoNum type="arabicPeriod"/>
            </a:pPr>
            <a:r>
              <a:rPr lang="en-US" sz="26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Pavan, A. C., S. Lakshmi, and Somashekara MT. «An improved method for reconstruction and enhancing dark images based on CLAHE» International Research Journal on Advanced Science Hub 5.2 (2023): 40-46.</a:t>
            </a:r>
          </a:p>
          <a:p>
            <a:pPr marL="582928" lvl="1" indent="-291464" algn="just">
              <a:lnSpc>
                <a:spcPts val="4373"/>
              </a:lnSpc>
              <a:buAutoNum type="arabicPeriod"/>
            </a:pPr>
            <a:r>
              <a:rPr lang="en-US" sz="26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Мельниченко, О. Л. (2018). Фільтрація зображень за допомогою вейвлет-перетворень в орієнтованому базисі.</a:t>
            </a:r>
          </a:p>
          <a:p>
            <a:pPr marL="582928" lvl="1" indent="-291464" algn="just">
              <a:lnSpc>
                <a:spcPts val="4373"/>
              </a:lnSpc>
              <a:buAutoNum type="arabicPeriod"/>
            </a:pPr>
            <a:r>
              <a:rPr lang="en-US" sz="26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Space Telescope Live. URL: </a:t>
            </a:r>
            <a:r>
              <a:rPr lang="en-US" sz="2699" u="sng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4" tooltip="https://spacetelescopelive.org/hubble"/>
              </a:rPr>
              <a:t>https://spacetelescopelive.org/hubble</a:t>
            </a:r>
            <a:r>
              <a:rPr lang="en-US" sz="26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(дата звернення: 28.02.2025).</a:t>
            </a:r>
          </a:p>
          <a:p>
            <a:pPr marL="582928" lvl="1" indent="-291464" algn="just">
              <a:lnSpc>
                <a:spcPts val="4373"/>
              </a:lnSpc>
              <a:buAutoNum type="arabicPeriod"/>
            </a:pPr>
            <a:r>
              <a:rPr lang="en-US" sz="26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MathWorks – Maker of MATLAB and Simulink. Mathworks 2024. URL: </a:t>
            </a:r>
            <a:r>
              <a:rPr lang="en-US" sz="2699" u="sng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5" tooltip="https://www.mathworks.com"/>
              </a:rPr>
              <a:t>https://www.mathworks.com/</a:t>
            </a:r>
            <a:r>
              <a:rPr lang="en-US" sz="26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(дата звернення: 25.02.2025).</a:t>
            </a:r>
          </a:p>
          <a:p>
            <a:pPr algn="just">
              <a:lnSpc>
                <a:spcPts val="4049"/>
              </a:lnSpc>
            </a:pPr>
            <a:endParaRPr lang="en-US" sz="26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666" b="-1066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04843" y="4239521"/>
            <a:ext cx="12078314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99"/>
              </a:lnSpc>
            </a:pPr>
            <a:r>
              <a:rPr lang="en-US" sz="99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845</Words>
  <Application>Microsoft Office PowerPoint</Application>
  <PresentationFormat>Произвольный</PresentationFormat>
  <Paragraphs>76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Montserrat Bold</vt:lpstr>
      <vt:lpstr>Quicksand</vt:lpstr>
      <vt:lpstr>Quicksand Bold</vt:lpstr>
      <vt:lpstr>Montserrat</vt:lpstr>
      <vt:lpstr>Calibri</vt:lpstr>
      <vt:lpstr>Eastman Alt Pack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outer space, копія</dc:title>
  <dc:creator>User</dc:creator>
  <cp:lastModifiedBy>User</cp:lastModifiedBy>
  <cp:revision>3</cp:revision>
  <dcterms:created xsi:type="dcterms:W3CDTF">2006-08-16T00:00:00Z</dcterms:created>
  <dcterms:modified xsi:type="dcterms:W3CDTF">2025-04-22T12:28:11Z</dcterms:modified>
  <dc:identifier>DAGlW-tM2WQ</dc:identifier>
</cp:coreProperties>
</file>