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Montserrat Bold" panose="020B0604020202020204" charset="-52"/>
      <p:regular r:id="rId16"/>
    </p:embeddedFont>
    <p:embeddedFont>
      <p:font typeface="Montserrat" panose="020B0604020202020204" charset="-52"/>
      <p:regular r:id="rId17"/>
    </p:embeddedFont>
    <p:embeddedFont>
      <p:font typeface="Forum" panose="020B0604020202020204" charset="0"/>
      <p:regular r:id="rId18"/>
    </p:embeddedFont>
    <p:embeddedFont>
      <p:font typeface="Arimo" panose="020B0604020202020204" charset="0"/>
      <p:regular r:id="rId19"/>
    </p:embeddedFont>
    <p:embeddedFont>
      <p:font typeface="Gotham" panose="020B0604020202020204" charset="0"/>
      <p:regular r:id="rId20"/>
    </p:embeddedFont>
    <p:embeddedFont>
      <p:font typeface="Noto Serif Display" panose="020B0604020202020204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otham Bold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67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s://www.maidanmuseum.org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hyperlink" Target="https://typical.if.ua/angeli-pamyati-u-nedilyu-v-ivano-frankivsku-vidbudetsya-tikha-aktsiya-vshanuvannya-geroiv-nebesnoi-sotn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hyperlink" Target="https://www.google.com/url?sa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umoloda.kyiv.ua/number/0/2006/114764#google_vignette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uinp.gov.ua/istorychnyy-kalendar/lyutyy/20/den-geroyiv-nebesnoyi-sotn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maidanmuseum.org/uk/node/1796" TargetMode="External"/><Relationship Id="rId3" Type="http://schemas.openxmlformats.org/officeDocument/2006/relationships/image" Target="../media/image9.svg"/><Relationship Id="rId7" Type="http://schemas.openxmlformats.org/officeDocument/2006/relationships/image" Target="../media/image12.png"/><Relationship Id="rId12" Type="http://schemas.openxmlformats.org/officeDocument/2006/relationships/hyperlink" Target="https://uk.wikipedia.org/wiki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hyperlink" Target="https://nebesnasotnya.com/zurab-khurtsia.html" TargetMode="External"/><Relationship Id="rId5" Type="http://schemas.openxmlformats.org/officeDocument/2006/relationships/image" Target="../media/image10.png"/><Relationship Id="rId15" Type="http://schemas.openxmlformats.org/officeDocument/2006/relationships/hyperlink" Target="https://uinp.gov.ua/istorychnyy-kalendar/lyutyy/20/den-geroyiv-nebesnoyi-sotni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hyperlink" Target="https://umoloda.kyiv.ua/number/0/2006/114764#google_vignett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4.png"/><Relationship Id="rId7" Type="http://schemas.openxmlformats.org/officeDocument/2006/relationships/hyperlink" Target="https://hromadske.radio/news/2022/11/21/v-ukraini-21-lystopada-vidznachaiut-den-hidnosti-ta-svobody" TargetMode="External"/><Relationship Id="rId2" Type="http://schemas.openxmlformats.org/officeDocument/2006/relationships/hyperlink" Target="https://maidanmuseum.org/uk/node/53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akty.com.ua/ua/ukraine/suspilstvo/20141120-1534178/" TargetMode="External"/><Relationship Id="rId5" Type="http://schemas.openxmlformats.org/officeDocument/2006/relationships/image" Target="../media/image16.png"/><Relationship Id="rId10" Type="http://schemas.openxmlformats.org/officeDocument/2006/relationships/hyperlink" Target="https://www.ukrinform.ua/rubric-ato/3879980-zvanna-geroj-ukraini-otrimali-se-17-voiniv-14-z-nih-posmertno.html" TargetMode="External"/><Relationship Id="rId4" Type="http://schemas.openxmlformats.org/officeDocument/2006/relationships/image" Target="../media/image15.png"/><Relationship Id="rId9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uinp.gov.ua" TargetMode="External"/><Relationship Id="rId13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hyperlink" Target="https://book.ipiend.gov.ua/about/aboutThisPublishingSystem" TargetMode="External"/><Relationship Id="rId12" Type="http://schemas.openxmlformats.org/officeDocument/2006/relationships/hyperlink" Target="http://history.org.ua/uk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hyperlink" Target="https://niss.gov.ua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s://www.maidanmuseum.org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uk.wikipedia.org/wiki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hyperlink" Target="https://maidanmuseum.org/uk/node/530" TargetMode="External"/><Relationship Id="rId16" Type="http://schemas.openxmlformats.org/officeDocument/2006/relationships/hyperlink" Target="https://maidanmuseum.org/uk/storinka/vulycya-instytutska-aleya-geroyiv-nebesnoyi-sotni-verhniy-vyhid-zi-stanciyi-metro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5" Type="http://schemas.openxmlformats.org/officeDocument/2006/relationships/hyperlink" Target="https://www.maidanmuseum.org/uk/node/535" TargetMode="External"/><Relationship Id="rId4" Type="http://schemas.openxmlformats.org/officeDocument/2006/relationships/image" Target="../media/image9.svg"/><Relationship Id="rId1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life.pravda.com.ua/society/2015/07/10/197005/" TargetMode="External"/><Relationship Id="rId18" Type="http://schemas.openxmlformats.org/officeDocument/2006/relationships/hyperlink" Target="https://maidanmuseum.org/uk/contest/projects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28.png"/><Relationship Id="rId17" Type="http://schemas.openxmlformats.org/officeDocument/2006/relationships/image" Target="../media/image11.svg"/><Relationship Id="rId2" Type="http://schemas.openxmlformats.org/officeDocument/2006/relationships/hyperlink" Target="https://umoloda.kyiv.ua/number/0/2006/15357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8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9.sv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www.google.com/url?sa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12" Type="http://schemas.openxmlformats.org/officeDocument/2006/relationships/hyperlink" Target="https://suspilne.media/chernivtsi/687474-ne-mig-divitisa-ak-but-takih-ak-jogo-sini-spogadi-pro-geroiv-nebesnoi-sotni-z-cernivciv-aksenina-ta-serbanuka/" TargetMode="External"/><Relationship Id="rId2" Type="http://schemas.openxmlformats.org/officeDocument/2006/relationships/hyperlink" Target="https://life.pravda.com.ua/society/2015/07/10/197005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hyperlink" Target="https://www.maidanmuseum.org/uk/node/2218" TargetMode="External"/><Relationship Id="rId5" Type="http://schemas.openxmlformats.org/officeDocument/2006/relationships/image" Target="../media/image32.png"/><Relationship Id="rId10" Type="http://schemas.openxmlformats.org/officeDocument/2006/relationships/hyperlink" Target="https://day.kyiv.ua/news/271221-u-ternopoli-vidkryly-pamyatnyk-heroyam-nebesnoyi-sotni" TargetMode="External"/><Relationship Id="rId4" Type="http://schemas.openxmlformats.org/officeDocument/2006/relationships/image" Target="../media/image31.png"/><Relationship Id="rId9" Type="http://schemas.openxmlformats.org/officeDocument/2006/relationships/hyperlink" Target="https://maidanmuseum.org/uk/node/111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life.pravda.com.ua/society/2015/07/10/197005/" TargetMode="External"/><Relationship Id="rId1" Type="http://schemas.openxmlformats.org/officeDocument/2006/relationships/slideLayout" Target="../slideLayouts/slideLayout7.xml"/><Relationship Id="rId11" Type="http://schemas.openxmlformats.org/officeDocument/2006/relationships/hyperlink" Target="https://rubryka.com/article/pam-yat-geroyiv-nebesnoyi-sotni/" TargetMode="External"/><Relationship Id="rId5" Type="http://schemas.openxmlformats.org/officeDocument/2006/relationships/image" Target="../media/image8.png"/><Relationship Id="rId10" Type="http://schemas.openxmlformats.org/officeDocument/2006/relationships/hyperlink" Target="http://www.hram.kiev.ua/?p=2643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38.png"/><Relationship Id="rId2" Type="http://schemas.openxmlformats.org/officeDocument/2006/relationships/hyperlink" Target="https://life.pravda.com.ua/society/2015/07/10/197005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hyperlink" Target="https://www.slovoidilo.ua/2024/02/13/novyna/suspilstvo/minkulti-nazvaly-haslo-dnya-heroyiv-nebesnoyi-sotni-2024" TargetMode="External"/><Relationship Id="rId5" Type="http://schemas.openxmlformats.org/officeDocument/2006/relationships/image" Target="../media/image40.png"/><Relationship Id="rId10" Type="http://schemas.openxmlformats.org/officeDocument/2006/relationships/hyperlink" Target="https://uinp.gov.ua/pres-centr/novyny/ceremonial-ushanuvannya-pamyati-geroyiv-nebesnoyi-sotni-vidbuvsya-u-stolyci" TargetMode="External"/><Relationship Id="rId4" Type="http://schemas.openxmlformats.org/officeDocument/2006/relationships/image" Target="../media/image39.png"/><Relationship Id="rId9" Type="http://schemas.openxmlformats.org/officeDocument/2006/relationships/hyperlink" Target="https://www.president.gov.ua/news/prezident-ukrayini-i-persha-ledi-vshanuvali-pamyat-geroyiv-n-7301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life.pravda.com.ua/society/2015/07/10/197005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inp.gov.ua/pres-centr/novyny/golosy-revolyuciyi-gidnosti-v-merezhu-vyklaly-svidchennya-uchasnykiv-yevromaydanu-z-nyni-tymchasovo-okupovanyh-regioniv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hyperlink" Target="https://typical.if.ua/angeli-pamyati-u-nedilyu-v-ivano-frankivsku-vidbudetsya-tikha-aktsiya-vshanuvannya-geroiv-nebesnoi-sotni" TargetMode="External"/><Relationship Id="rId2" Type="http://schemas.openxmlformats.org/officeDocument/2006/relationships/hyperlink" Target="https://life.pravda.com.ua/society/2015/07/10/197005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krinform.ua/rubric-diaspora/3193574-ukrainci-svitu-19-lutogo-rozpocinaut-tihu-akciu-angeli-pamati.htm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life.pravda.com.ua/society/2015/07/10/197005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ife.pravda.com.ua/society/2015/07/10/19700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78564" y="4687489"/>
            <a:ext cx="5750341" cy="3653396"/>
            <a:chOff x="0" y="0"/>
            <a:chExt cx="1514493" cy="9622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14493" cy="962211"/>
            </a:xfrm>
            <a:custGeom>
              <a:avLst/>
              <a:gdLst/>
              <a:ahLst/>
              <a:cxnLst/>
              <a:rect l="l" t="t" r="r" b="b"/>
              <a:pathLst>
                <a:path w="1514493" h="962211">
                  <a:moveTo>
                    <a:pt x="0" y="0"/>
                  </a:moveTo>
                  <a:lnTo>
                    <a:pt x="1514493" y="0"/>
                  </a:lnTo>
                  <a:lnTo>
                    <a:pt x="1514493" y="962211"/>
                  </a:lnTo>
                  <a:lnTo>
                    <a:pt x="0" y="962211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514493" cy="9907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468512" y="-5734617"/>
            <a:ext cx="10994424" cy="1099442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59300" y="5259808"/>
            <a:ext cx="6059445" cy="60594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721167" y="6782864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r="-204881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4244772" y="1334456"/>
            <a:ext cx="10861061" cy="2828424"/>
            <a:chOff x="0" y="0"/>
            <a:chExt cx="2860526" cy="7449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60526" cy="744935"/>
            </a:xfrm>
            <a:custGeom>
              <a:avLst/>
              <a:gdLst/>
              <a:ahLst/>
              <a:cxnLst/>
              <a:rect l="l" t="t" r="r" b="b"/>
              <a:pathLst>
                <a:path w="2860526" h="744935">
                  <a:moveTo>
                    <a:pt x="0" y="0"/>
                  </a:moveTo>
                  <a:lnTo>
                    <a:pt x="2860526" y="0"/>
                  </a:lnTo>
                  <a:lnTo>
                    <a:pt x="2860526" y="744935"/>
                  </a:lnTo>
                  <a:lnTo>
                    <a:pt x="0" y="744935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860526" cy="773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2248734">
            <a:off x="-5497212" y="-7167047"/>
            <a:ext cx="10994424" cy="1099442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14350" cap="sq">
              <a:solidFill>
                <a:srgbClr val="005BBB">
                  <a:alpha val="27843"/>
                </a:srgbClr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22930" y="1602937"/>
            <a:ext cx="10304746" cy="2291464"/>
            <a:chOff x="0" y="0"/>
            <a:chExt cx="2714007" cy="6035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14007" cy="603513"/>
            </a:xfrm>
            <a:custGeom>
              <a:avLst/>
              <a:gdLst/>
              <a:ahLst/>
              <a:cxnLst/>
              <a:rect l="l" t="t" r="r" b="b"/>
              <a:pathLst>
                <a:path w="2714007" h="603513">
                  <a:moveTo>
                    <a:pt x="0" y="0"/>
                  </a:moveTo>
                  <a:lnTo>
                    <a:pt x="2714007" y="0"/>
                  </a:lnTo>
                  <a:lnTo>
                    <a:pt x="2714007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90B2C9">
                <a:alpha val="56863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2714007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6019332" y="73025"/>
            <a:ext cx="1403671" cy="4162881"/>
          </a:xfrm>
          <a:custGeom>
            <a:avLst/>
            <a:gdLst/>
            <a:ahLst/>
            <a:cxnLst/>
            <a:rect l="l" t="t" r="r" b="b"/>
            <a:pathLst>
              <a:path w="1403671" h="4162881">
                <a:moveTo>
                  <a:pt x="0" y="0"/>
                </a:moveTo>
                <a:lnTo>
                  <a:pt x="1403671" y="0"/>
                </a:lnTo>
                <a:lnTo>
                  <a:pt x="1403671" y="4162881"/>
                </a:lnTo>
                <a:lnTo>
                  <a:pt x="0" y="4162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033" r="-9033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084351" y="4973037"/>
            <a:ext cx="5284077" cy="3082301"/>
            <a:chOff x="0" y="0"/>
            <a:chExt cx="1391691" cy="811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91691" cy="811800"/>
            </a:xfrm>
            <a:custGeom>
              <a:avLst/>
              <a:gdLst/>
              <a:ahLst/>
              <a:cxnLst/>
              <a:rect l="l" t="t" r="r" b="b"/>
              <a:pathLst>
                <a:path w="1391691" h="811800">
                  <a:moveTo>
                    <a:pt x="0" y="0"/>
                  </a:moveTo>
                  <a:lnTo>
                    <a:pt x="1391691" y="0"/>
                  </a:lnTo>
                  <a:lnTo>
                    <a:pt x="1391691" y="811800"/>
                  </a:lnTo>
                  <a:lnTo>
                    <a:pt x="0" y="811800"/>
                  </a:lnTo>
                  <a:close/>
                </a:path>
              </a:pathLst>
            </a:custGeom>
            <a:solidFill>
              <a:srgbClr val="90B2C9">
                <a:alpha val="56863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1391691" cy="840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024278" y="5290945"/>
            <a:ext cx="5321157" cy="1953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Корзун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Неоніла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Петрівна</a:t>
            </a:r>
            <a:endParaRPr lang="en-US" sz="1599" spc="89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2239"/>
              </a:lnSpc>
            </a:pP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Секція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: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Історія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України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algn="ctr">
              <a:lnSpc>
                <a:spcPts val="2239"/>
              </a:lnSpc>
            </a:pP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Науковий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керівник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: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Козлова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Ольга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Леонідівна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учитель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історії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Сквирського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академічного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ліцею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Сквирської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міської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ради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Київської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області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,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керівник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гуртка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599" spc="89" dirty="0" err="1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Сквирського</a:t>
            </a:r>
            <a:r>
              <a:rPr lang="en-US" sz="1599" spc="89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ЦДЮТ </a:t>
            </a:r>
          </a:p>
        </p:txBody>
      </p:sp>
      <p:sp>
        <p:nvSpPr>
          <p:cNvPr id="26" name="Freeform 26"/>
          <p:cNvSpPr/>
          <p:nvPr/>
        </p:nvSpPr>
        <p:spPr>
          <a:xfrm>
            <a:off x="3747789" y="7053358"/>
            <a:ext cx="2117668" cy="3087592"/>
          </a:xfrm>
          <a:custGeom>
            <a:avLst/>
            <a:gdLst/>
            <a:ahLst/>
            <a:cxnLst/>
            <a:rect l="l" t="t" r="r" b="b"/>
            <a:pathLst>
              <a:path w="2117668" h="3087592">
                <a:moveTo>
                  <a:pt x="0" y="0"/>
                </a:moveTo>
                <a:lnTo>
                  <a:pt x="2117668" y="0"/>
                </a:lnTo>
                <a:lnTo>
                  <a:pt x="2117668" y="3087592"/>
                </a:lnTo>
                <a:lnTo>
                  <a:pt x="0" y="30875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5865457" y="6674251"/>
            <a:ext cx="2268631" cy="3466699"/>
          </a:xfrm>
          <a:custGeom>
            <a:avLst/>
            <a:gdLst/>
            <a:ahLst/>
            <a:cxnLst/>
            <a:rect l="l" t="t" r="r" b="b"/>
            <a:pathLst>
              <a:path w="2268631" h="3466699">
                <a:moveTo>
                  <a:pt x="0" y="0"/>
                </a:moveTo>
                <a:lnTo>
                  <a:pt x="2268631" y="0"/>
                </a:lnTo>
                <a:lnTo>
                  <a:pt x="2268631" y="3466699"/>
                </a:lnTo>
                <a:lnTo>
                  <a:pt x="0" y="34666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146" t="-844" r="-10470" b="-6144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134088" y="6424630"/>
            <a:ext cx="2652215" cy="3729800"/>
          </a:xfrm>
          <a:custGeom>
            <a:avLst/>
            <a:gdLst/>
            <a:ahLst/>
            <a:cxnLst/>
            <a:rect l="l" t="t" r="r" b="b"/>
            <a:pathLst>
              <a:path w="2652215" h="3729800">
                <a:moveTo>
                  <a:pt x="0" y="0"/>
                </a:moveTo>
                <a:lnTo>
                  <a:pt x="2652215" y="0"/>
                </a:lnTo>
                <a:lnTo>
                  <a:pt x="2652215" y="3729800"/>
                </a:lnTo>
                <a:lnTo>
                  <a:pt x="0" y="3729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6991" r="-33447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0" y="8513215"/>
            <a:ext cx="3747789" cy="1627735"/>
          </a:xfrm>
          <a:custGeom>
            <a:avLst/>
            <a:gdLst/>
            <a:ahLst/>
            <a:cxnLst/>
            <a:rect l="l" t="t" r="r" b="b"/>
            <a:pathLst>
              <a:path w="3747789" h="1627735">
                <a:moveTo>
                  <a:pt x="0" y="0"/>
                </a:moveTo>
                <a:lnTo>
                  <a:pt x="3747789" y="0"/>
                </a:lnTo>
                <a:lnTo>
                  <a:pt x="3747789" y="1627735"/>
                </a:lnTo>
                <a:lnTo>
                  <a:pt x="0" y="16277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44" t="-56880" r="-4344" b="-93369"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3576184" y="1858397"/>
            <a:ext cx="12198237" cy="1694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191919"/>
                </a:solidFill>
                <a:latin typeface="Montserrat"/>
                <a:ea typeface="Montserrat"/>
                <a:cs typeface="Montserrat"/>
                <a:sym typeface="Montserrat"/>
              </a:rPr>
              <a:t>Революція Гідності в політиці національної пам'яті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615359" y="-19050"/>
            <a:ext cx="440397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9" tooltip="https://uinp.gov.ua/istorychnyy-kalendar/lyutyy/20/den-geroyiv-nebesnoyi-sotni"/>
              </a:rPr>
              <a:t>https://uinp.gov.ua/istorychnyy-kalendar/lyutyy/20/den-geroyiv-nebesnoyi-sotni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853957" y="10121900"/>
            <a:ext cx="361503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0" tooltip="https://umoloda.kyiv.ua/number/0/2006/114764#google_vignette"/>
              </a:rPr>
              <a:t>https://umoloda.kyiv.ua/number/0/2006/114764#google_vignette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68992" y="10121900"/>
            <a:ext cx="172938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1" tooltip="https://www.google.com/url?sa"/>
              </a:rPr>
              <a:t>https://www.google.com/url?sa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98375" y="10121900"/>
            <a:ext cx="7771954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Noto Serif Display"/>
                <a:ea typeface="Noto Serif Display"/>
                <a:cs typeface="Noto Serif Display"/>
                <a:sym typeface="Noto Serif Display"/>
                <a:hlinkClick r:id="rId12" tooltip="https://typical.if.ua/angeli-pamyati-u-nedilyu-v-ivano-frankivsku-vidbudetsya-tikha-aktsiya-vshanuvannya-geroiv-nebesnoi-sotni"/>
              </a:rPr>
              <a:t>https://typical.if.ua/angeli-pamyati-u-nedilyu-v-ivano-frankivsku-vidbudetsya-tikha-aktsiya-vshanuvannya-geroiv-nebesnoi-sotni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0" y="10121900"/>
            <a:ext cx="181362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3" tooltip="https://www.maidanmuseum.org"/>
              </a:rPr>
              <a:t>https://www.maidanmuseum.org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6865" y="329011"/>
            <a:ext cx="17626632" cy="9628978"/>
            <a:chOff x="0" y="0"/>
            <a:chExt cx="4642405" cy="25360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42405" cy="2536027"/>
            </a:xfrm>
            <a:custGeom>
              <a:avLst/>
              <a:gdLst/>
              <a:ahLst/>
              <a:cxnLst/>
              <a:rect l="l" t="t" r="r" b="b"/>
              <a:pathLst>
                <a:path w="4642405" h="2536027">
                  <a:moveTo>
                    <a:pt x="7906" y="0"/>
                  </a:moveTo>
                  <a:lnTo>
                    <a:pt x="4634499" y="0"/>
                  </a:lnTo>
                  <a:cubicBezTo>
                    <a:pt x="4636596" y="0"/>
                    <a:pt x="4638607" y="833"/>
                    <a:pt x="4640089" y="2316"/>
                  </a:cubicBezTo>
                  <a:cubicBezTo>
                    <a:pt x="4641572" y="3798"/>
                    <a:pt x="4642405" y="5809"/>
                    <a:pt x="4642405" y="7906"/>
                  </a:cubicBezTo>
                  <a:lnTo>
                    <a:pt x="4642405" y="2528121"/>
                  </a:lnTo>
                  <a:cubicBezTo>
                    <a:pt x="4642405" y="2530218"/>
                    <a:pt x="4641572" y="2532229"/>
                    <a:pt x="4640089" y="2533711"/>
                  </a:cubicBezTo>
                  <a:cubicBezTo>
                    <a:pt x="4638607" y="2535194"/>
                    <a:pt x="4636596" y="2536027"/>
                    <a:pt x="4634499" y="2536027"/>
                  </a:cubicBezTo>
                  <a:lnTo>
                    <a:pt x="7906" y="2536027"/>
                  </a:lnTo>
                  <a:cubicBezTo>
                    <a:pt x="5809" y="2536027"/>
                    <a:pt x="3798" y="2535194"/>
                    <a:pt x="2316" y="2533711"/>
                  </a:cubicBezTo>
                  <a:cubicBezTo>
                    <a:pt x="833" y="2532229"/>
                    <a:pt x="0" y="2530218"/>
                    <a:pt x="0" y="2528121"/>
                  </a:cubicBezTo>
                  <a:lnTo>
                    <a:pt x="0" y="7906"/>
                  </a:lnTo>
                  <a:cubicBezTo>
                    <a:pt x="0" y="5809"/>
                    <a:pt x="833" y="3798"/>
                    <a:pt x="2316" y="2316"/>
                  </a:cubicBezTo>
                  <a:cubicBezTo>
                    <a:pt x="3798" y="833"/>
                    <a:pt x="5809" y="0"/>
                    <a:pt x="7906" y="0"/>
                  </a:cubicBezTo>
                  <a:close/>
                </a:path>
              </a:pathLst>
            </a:custGeom>
            <a:solidFill>
              <a:srgbClr val="E9EBEF">
                <a:alpha val="5882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642405" cy="2564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137344" y="-1559270"/>
            <a:ext cx="3499668" cy="13405540"/>
            <a:chOff x="0" y="0"/>
            <a:chExt cx="21219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945801">
            <a:off x="13615261" y="8059428"/>
            <a:ext cx="4776403" cy="477640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3945801">
            <a:off x="13859345" y="7163881"/>
            <a:ext cx="1577153" cy="3243522"/>
          </a:xfrm>
          <a:custGeom>
            <a:avLst/>
            <a:gdLst/>
            <a:ahLst/>
            <a:cxnLst/>
            <a:rect l="l" t="t" r="r" b="b"/>
            <a:pathLst>
              <a:path w="1577153" h="3243522">
                <a:moveTo>
                  <a:pt x="0" y="0"/>
                </a:moveTo>
                <a:lnTo>
                  <a:pt x="1577154" y="0"/>
                </a:lnTo>
                <a:lnTo>
                  <a:pt x="1577154" y="3243522"/>
                </a:lnTo>
                <a:lnTo>
                  <a:pt x="0" y="3243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r="-204881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362325" y="1832682"/>
            <a:ext cx="14896975" cy="4275839"/>
            <a:chOff x="0" y="0"/>
            <a:chExt cx="3447543" cy="9895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447543" cy="989539"/>
            </a:xfrm>
            <a:custGeom>
              <a:avLst/>
              <a:gdLst/>
              <a:ahLst/>
              <a:cxnLst/>
              <a:rect l="l" t="t" r="r" b="b"/>
              <a:pathLst>
                <a:path w="3447543" h="989539">
                  <a:moveTo>
                    <a:pt x="16630" y="0"/>
                  </a:moveTo>
                  <a:lnTo>
                    <a:pt x="3430913" y="0"/>
                  </a:lnTo>
                  <a:cubicBezTo>
                    <a:pt x="3435324" y="0"/>
                    <a:pt x="3439554" y="1752"/>
                    <a:pt x="3442672" y="4871"/>
                  </a:cubicBezTo>
                  <a:cubicBezTo>
                    <a:pt x="3445791" y="7990"/>
                    <a:pt x="3447543" y="12220"/>
                    <a:pt x="3447543" y="16630"/>
                  </a:cubicBezTo>
                  <a:lnTo>
                    <a:pt x="3447543" y="972909"/>
                  </a:lnTo>
                  <a:cubicBezTo>
                    <a:pt x="3447543" y="977319"/>
                    <a:pt x="3445791" y="981549"/>
                    <a:pt x="3442672" y="984668"/>
                  </a:cubicBezTo>
                  <a:cubicBezTo>
                    <a:pt x="3439554" y="987787"/>
                    <a:pt x="3435324" y="989539"/>
                    <a:pt x="3430913" y="989539"/>
                  </a:cubicBezTo>
                  <a:lnTo>
                    <a:pt x="16630" y="989539"/>
                  </a:lnTo>
                  <a:cubicBezTo>
                    <a:pt x="12220" y="989539"/>
                    <a:pt x="7990" y="987787"/>
                    <a:pt x="4871" y="984668"/>
                  </a:cubicBezTo>
                  <a:cubicBezTo>
                    <a:pt x="1752" y="981549"/>
                    <a:pt x="0" y="977319"/>
                    <a:pt x="0" y="972909"/>
                  </a:cubicBezTo>
                  <a:lnTo>
                    <a:pt x="0" y="16630"/>
                  </a:lnTo>
                  <a:cubicBezTo>
                    <a:pt x="0" y="12220"/>
                    <a:pt x="1752" y="7990"/>
                    <a:pt x="4871" y="4871"/>
                  </a:cubicBezTo>
                  <a:cubicBezTo>
                    <a:pt x="7990" y="1752"/>
                    <a:pt x="12220" y="0"/>
                    <a:pt x="16630" y="0"/>
                  </a:cubicBezTo>
                  <a:close/>
                </a:path>
              </a:pathLst>
            </a:custGeom>
            <a:solidFill>
              <a:srgbClr val="E9EBEF"/>
            </a:solidFill>
            <a:ln w="104775" cap="rnd">
              <a:solidFill>
                <a:srgbClr val="005BBB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447543" cy="10276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12491" y="0"/>
            <a:ext cx="1403671" cy="4162881"/>
          </a:xfrm>
          <a:custGeom>
            <a:avLst/>
            <a:gdLst/>
            <a:ahLst/>
            <a:cxnLst/>
            <a:rect l="l" t="t" r="r" b="b"/>
            <a:pathLst>
              <a:path w="1403671" h="4162881">
                <a:moveTo>
                  <a:pt x="0" y="0"/>
                </a:moveTo>
                <a:lnTo>
                  <a:pt x="1403670" y="0"/>
                </a:lnTo>
                <a:lnTo>
                  <a:pt x="1403670" y="4162881"/>
                </a:lnTo>
                <a:lnTo>
                  <a:pt x="0" y="4162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033" r="-903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-4952875" y="6956842"/>
            <a:ext cx="7315200" cy="3657600"/>
          </a:xfrm>
          <a:custGeom>
            <a:avLst/>
            <a:gdLst/>
            <a:ahLst/>
            <a:cxnLst/>
            <a:rect l="l" t="t" r="r" b="b"/>
            <a:pathLst>
              <a:path w="7315200" h="3657600">
                <a:moveTo>
                  <a:pt x="0" y="0"/>
                </a:moveTo>
                <a:lnTo>
                  <a:pt x="7315200" y="0"/>
                </a:lnTo>
                <a:lnTo>
                  <a:pt x="73152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003462" y="-4649533"/>
            <a:ext cx="7310976" cy="8229600"/>
          </a:xfrm>
          <a:custGeom>
            <a:avLst/>
            <a:gdLst/>
            <a:ahLst/>
            <a:cxnLst/>
            <a:rect l="l" t="t" r="r" b="b"/>
            <a:pathLst>
              <a:path w="7310976" h="8229600">
                <a:moveTo>
                  <a:pt x="0" y="0"/>
                </a:moveTo>
                <a:lnTo>
                  <a:pt x="7310977" y="0"/>
                </a:lnTo>
                <a:lnTo>
                  <a:pt x="73109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680109" y="2150565"/>
            <a:ext cx="14261407" cy="3957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Революція Гідності займає важливе місце в меморіальній політиці України і визнана ключовою подією державотворення. Хоча з подій Революції Гідності минуло небагато часу, однак вшанування пам’яті тих подій має доволі ґрунтовну інституційно-правову базу, з’явилося чимало комеморативних практик, під їх впливом змінився публічний простір багатьох міст. Тому узагальнення, систематизація та аналіз накопиченого комеморативного досвіду є важливим дослідницьким завданням.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680109" y="1051470"/>
            <a:ext cx="13531806" cy="102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 i="1">
                <a:solidFill>
                  <a:srgbClr val="000000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Актуальність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3099" b="1" i="1">
              <a:solidFill>
                <a:srgbClr val="000000"/>
              </a:solidFill>
              <a:latin typeface="Gotham Bold Italics"/>
              <a:ea typeface="Gotham Bold Italics"/>
              <a:cs typeface="Gotham Bold Italics"/>
              <a:sym typeface="Gotham Bold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7571" y="4537899"/>
            <a:ext cx="3288806" cy="5480156"/>
            <a:chOff x="0" y="0"/>
            <a:chExt cx="866187" cy="1443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6188" cy="1443333"/>
            </a:xfrm>
            <a:custGeom>
              <a:avLst/>
              <a:gdLst/>
              <a:ahLst/>
              <a:cxnLst/>
              <a:rect l="l" t="t" r="r" b="b"/>
              <a:pathLst>
                <a:path w="866188" h="1443333">
                  <a:moveTo>
                    <a:pt x="0" y="0"/>
                  </a:moveTo>
                  <a:lnTo>
                    <a:pt x="866188" y="0"/>
                  </a:lnTo>
                  <a:lnTo>
                    <a:pt x="866188" y="1443333"/>
                  </a:lnTo>
                  <a:lnTo>
                    <a:pt x="0" y="1443333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66187" cy="1471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9341" y="-1344159"/>
            <a:ext cx="3499668" cy="13405540"/>
            <a:chOff x="0" y="0"/>
            <a:chExt cx="21219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51967" y="6200855"/>
            <a:ext cx="3898963" cy="4497671"/>
            <a:chOff x="0" y="0"/>
            <a:chExt cx="1026887" cy="11845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6887" cy="1184572"/>
            </a:xfrm>
            <a:custGeom>
              <a:avLst/>
              <a:gdLst/>
              <a:ahLst/>
              <a:cxnLst/>
              <a:rect l="l" t="t" r="r" b="b"/>
              <a:pathLst>
                <a:path w="1026887" h="1184572">
                  <a:moveTo>
                    <a:pt x="0" y="0"/>
                  </a:moveTo>
                  <a:lnTo>
                    <a:pt x="1026887" y="0"/>
                  </a:lnTo>
                  <a:lnTo>
                    <a:pt x="1026887" y="1184572"/>
                  </a:lnTo>
                  <a:lnTo>
                    <a:pt x="0" y="1184572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26887" cy="121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3945801">
            <a:off x="13462861" y="7907028"/>
            <a:ext cx="4776403" cy="477640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3945801">
            <a:off x="13706945" y="7011481"/>
            <a:ext cx="1577153" cy="3243522"/>
          </a:xfrm>
          <a:custGeom>
            <a:avLst/>
            <a:gdLst/>
            <a:ahLst/>
            <a:cxnLst/>
            <a:rect l="l" t="t" r="r" b="b"/>
            <a:pathLst>
              <a:path w="1577153" h="3243522">
                <a:moveTo>
                  <a:pt x="0" y="0"/>
                </a:moveTo>
                <a:lnTo>
                  <a:pt x="1577154" y="0"/>
                </a:lnTo>
                <a:lnTo>
                  <a:pt x="1577154" y="3243522"/>
                </a:lnTo>
                <a:lnTo>
                  <a:pt x="0" y="3243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r="-204881"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7259300" y="-4328737"/>
            <a:ext cx="3499668" cy="13405540"/>
            <a:chOff x="0" y="0"/>
            <a:chExt cx="212191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978404" y="0"/>
            <a:ext cx="1403671" cy="4162881"/>
          </a:xfrm>
          <a:custGeom>
            <a:avLst/>
            <a:gdLst/>
            <a:ahLst/>
            <a:cxnLst/>
            <a:rect l="l" t="t" r="r" b="b"/>
            <a:pathLst>
              <a:path w="1403671" h="4162881">
                <a:moveTo>
                  <a:pt x="0" y="0"/>
                </a:moveTo>
                <a:lnTo>
                  <a:pt x="1403671" y="0"/>
                </a:lnTo>
                <a:lnTo>
                  <a:pt x="1403671" y="4162881"/>
                </a:lnTo>
                <a:lnTo>
                  <a:pt x="0" y="4162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033" r="-903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4884027" y="2906168"/>
            <a:ext cx="3455086" cy="5405152"/>
            <a:chOff x="0" y="0"/>
            <a:chExt cx="909981" cy="142357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09981" cy="1423579"/>
            </a:xfrm>
            <a:custGeom>
              <a:avLst/>
              <a:gdLst/>
              <a:ahLst/>
              <a:cxnLst/>
              <a:rect l="l" t="t" r="r" b="b"/>
              <a:pathLst>
                <a:path w="909981" h="1423579">
                  <a:moveTo>
                    <a:pt x="0" y="0"/>
                  </a:moveTo>
                  <a:lnTo>
                    <a:pt x="909981" y="0"/>
                  </a:lnTo>
                  <a:lnTo>
                    <a:pt x="909981" y="1423579"/>
                  </a:lnTo>
                  <a:lnTo>
                    <a:pt x="0" y="1423579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09981" cy="14521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5084052" y="3060379"/>
            <a:ext cx="3055051" cy="4596463"/>
          </a:xfrm>
          <a:custGeom>
            <a:avLst/>
            <a:gdLst/>
            <a:ahLst/>
            <a:cxnLst/>
            <a:rect l="l" t="t" r="r" b="b"/>
            <a:pathLst>
              <a:path w="3055051" h="4596463">
                <a:moveTo>
                  <a:pt x="0" y="0"/>
                </a:moveTo>
                <a:lnTo>
                  <a:pt x="3055051" y="0"/>
                </a:lnTo>
                <a:lnTo>
                  <a:pt x="3055051" y="4596464"/>
                </a:lnTo>
                <a:lnTo>
                  <a:pt x="0" y="45964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44828" y="4814720"/>
            <a:ext cx="2953437" cy="4443580"/>
          </a:xfrm>
          <a:custGeom>
            <a:avLst/>
            <a:gdLst/>
            <a:ahLst/>
            <a:cxnLst/>
            <a:rect l="l" t="t" r="r" b="b"/>
            <a:pathLst>
              <a:path w="2953437" h="4443580">
                <a:moveTo>
                  <a:pt x="0" y="0"/>
                </a:moveTo>
                <a:lnTo>
                  <a:pt x="2953437" y="0"/>
                </a:lnTo>
                <a:lnTo>
                  <a:pt x="2953437" y="4443580"/>
                </a:lnTo>
                <a:lnTo>
                  <a:pt x="0" y="44435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8586763" y="1628198"/>
            <a:ext cx="3797986" cy="6101669"/>
            <a:chOff x="0" y="0"/>
            <a:chExt cx="1000293" cy="16070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00293" cy="1607024"/>
            </a:xfrm>
            <a:custGeom>
              <a:avLst/>
              <a:gdLst/>
              <a:ahLst/>
              <a:cxnLst/>
              <a:rect l="l" t="t" r="r" b="b"/>
              <a:pathLst>
                <a:path w="1000293" h="1607024">
                  <a:moveTo>
                    <a:pt x="0" y="0"/>
                  </a:moveTo>
                  <a:lnTo>
                    <a:pt x="1000293" y="0"/>
                  </a:lnTo>
                  <a:lnTo>
                    <a:pt x="1000293" y="1607024"/>
                  </a:lnTo>
                  <a:lnTo>
                    <a:pt x="0" y="1607024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000293" cy="1635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8786788" y="1867438"/>
            <a:ext cx="3460597" cy="4465878"/>
          </a:xfrm>
          <a:custGeom>
            <a:avLst/>
            <a:gdLst/>
            <a:ahLst/>
            <a:cxnLst/>
            <a:rect l="l" t="t" r="r" b="b"/>
            <a:pathLst>
              <a:path w="3460597" h="4465878">
                <a:moveTo>
                  <a:pt x="0" y="0"/>
                </a:moveTo>
                <a:lnTo>
                  <a:pt x="3460597" y="0"/>
                </a:lnTo>
                <a:lnTo>
                  <a:pt x="3460597" y="4465879"/>
                </a:lnTo>
                <a:lnTo>
                  <a:pt x="0" y="44658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756" r="-40084"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2632399" y="326083"/>
            <a:ext cx="3922992" cy="5651360"/>
            <a:chOff x="0" y="0"/>
            <a:chExt cx="1033216" cy="148842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33216" cy="1488424"/>
            </a:xfrm>
            <a:custGeom>
              <a:avLst/>
              <a:gdLst/>
              <a:ahLst/>
              <a:cxnLst/>
              <a:rect l="l" t="t" r="r" b="b"/>
              <a:pathLst>
                <a:path w="1033216" h="1488424">
                  <a:moveTo>
                    <a:pt x="0" y="0"/>
                  </a:moveTo>
                  <a:lnTo>
                    <a:pt x="1033216" y="0"/>
                  </a:lnTo>
                  <a:lnTo>
                    <a:pt x="1033216" y="1488424"/>
                  </a:lnTo>
                  <a:lnTo>
                    <a:pt x="0" y="1488424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033216" cy="1516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2975299" y="436889"/>
            <a:ext cx="3375631" cy="4921722"/>
          </a:xfrm>
          <a:custGeom>
            <a:avLst/>
            <a:gdLst/>
            <a:ahLst/>
            <a:cxnLst/>
            <a:rect l="l" t="t" r="r" b="b"/>
            <a:pathLst>
              <a:path w="3375631" h="4921722">
                <a:moveTo>
                  <a:pt x="0" y="0"/>
                </a:moveTo>
                <a:lnTo>
                  <a:pt x="3375631" y="0"/>
                </a:lnTo>
                <a:lnTo>
                  <a:pt x="3375631" y="4921722"/>
                </a:lnTo>
                <a:lnTo>
                  <a:pt x="0" y="49217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2954212" y="6633376"/>
            <a:ext cx="2894473" cy="3498706"/>
          </a:xfrm>
          <a:custGeom>
            <a:avLst/>
            <a:gdLst/>
            <a:ahLst/>
            <a:cxnLst/>
            <a:rect l="l" t="t" r="r" b="b"/>
            <a:pathLst>
              <a:path w="2894473" h="3498706">
                <a:moveTo>
                  <a:pt x="0" y="0"/>
                </a:moveTo>
                <a:lnTo>
                  <a:pt x="2894473" y="0"/>
                </a:lnTo>
                <a:lnTo>
                  <a:pt x="2894473" y="3498706"/>
                </a:lnTo>
                <a:lnTo>
                  <a:pt x="0" y="34987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-6332697" y="-4328737"/>
            <a:ext cx="7310976" cy="8229600"/>
          </a:xfrm>
          <a:custGeom>
            <a:avLst/>
            <a:gdLst/>
            <a:ahLst/>
            <a:cxnLst/>
            <a:rect l="l" t="t" r="r" b="b"/>
            <a:pathLst>
              <a:path w="7310976" h="8229600">
                <a:moveTo>
                  <a:pt x="0" y="0"/>
                </a:moveTo>
                <a:lnTo>
                  <a:pt x="7310976" y="0"/>
                </a:lnTo>
                <a:lnTo>
                  <a:pt x="731097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8786788" y="6288012"/>
            <a:ext cx="3548991" cy="98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Білорус Михайло Жизневський загинув на Майдані в Києві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435836" y="7691768"/>
            <a:ext cx="2351484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Дави́д Іллі́ч Кіпіа́ні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34332" y="9220200"/>
            <a:ext cx="165065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Хурція Зураб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953687" y="5359315"/>
            <a:ext cx="173667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Тарас Більчук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03905" y="9524365"/>
            <a:ext cx="2632472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1" tooltip="https://nebesnasotnya.com/zurab-khurtsia.html"/>
              </a:rPr>
              <a:t>https://nebesnasotnya.com/zurab-khurtsia.html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496185" y="7995933"/>
            <a:ext cx="1538436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2" tooltip="https://uk.wikipedia.org/wiki"/>
              </a:rPr>
              <a:t>https://uk.wikipedia.org/wiki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63073" y="7258927"/>
            <a:ext cx="2308027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3" tooltip="https://maidanmuseum.org/uk/node/1796"/>
              </a:rPr>
              <a:t>https://maidanmuseum.org/uk/node/1796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832424" y="5701580"/>
            <a:ext cx="3614142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4" tooltip="https://umoloda.kyiv.ua/number/0/2006/114764#google_vignette"/>
              </a:rPr>
              <a:t>https://umoloda.kyiv.ua/number/0/2006/114764#google_vignette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451967" y="10121900"/>
            <a:ext cx="440397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5" tooltip="https://uinp.gov.ua/istorychnyy-kalendar/lyutyy/20/den-geroyiv-nebesnoyi-sotni"/>
              </a:rPr>
              <a:t>https://uinp.gov.ua/istorychnyy-kalendar/lyutyy/20/den-geroyiv-nebesnoyi-sotni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557171" y="6288012"/>
            <a:ext cx="3688556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Орден Героїв Небесної Сотні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383347" y="417839"/>
            <a:ext cx="440397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5" tooltip="https://uinp.gov.ua/istorychnyy-kalendar/lyutyy/20/den-geroyiv-nebesnoyi-sotni"/>
              </a:rPr>
              <a:t>https://uinp.gov.ua/istorychnyy-kalendar/lyutyy/20/den-geroyiv-nebesnoyi-sotni</a:t>
            </a:r>
          </a:p>
        </p:txBody>
      </p:sp>
      <p:sp>
        <p:nvSpPr>
          <p:cNvPr id="45" name="Freeform 45"/>
          <p:cNvSpPr/>
          <p:nvPr/>
        </p:nvSpPr>
        <p:spPr>
          <a:xfrm>
            <a:off x="17151215" y="4537899"/>
            <a:ext cx="7310976" cy="8229600"/>
          </a:xfrm>
          <a:custGeom>
            <a:avLst/>
            <a:gdLst/>
            <a:ahLst/>
            <a:cxnLst/>
            <a:rect l="l" t="t" r="r" b="b"/>
            <a:pathLst>
              <a:path w="7310976" h="8229600">
                <a:moveTo>
                  <a:pt x="0" y="0"/>
                </a:moveTo>
                <a:lnTo>
                  <a:pt x="7310977" y="0"/>
                </a:lnTo>
                <a:lnTo>
                  <a:pt x="73109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89105" y="-739250"/>
            <a:ext cx="23172492" cy="7468562"/>
            <a:chOff x="0" y="0"/>
            <a:chExt cx="6103043" cy="1967029"/>
          </a:xfrm>
        </p:grpSpPr>
        <p:sp>
          <p:nvSpPr>
            <p:cNvPr id="3" name="Freeform 3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6103043" cy="1967029"/>
            </a:xfrm>
            <a:custGeom>
              <a:avLst/>
              <a:gdLst/>
              <a:ahLst/>
              <a:cxnLst/>
              <a:rect l="l" t="t" r="r" b="b"/>
              <a:pathLst>
                <a:path w="6103043" h="1967029">
                  <a:moveTo>
                    <a:pt x="0" y="0"/>
                  </a:moveTo>
                  <a:lnTo>
                    <a:pt x="6103043" y="0"/>
                  </a:lnTo>
                  <a:lnTo>
                    <a:pt x="6103043" y="1967029"/>
                  </a:lnTo>
                  <a:lnTo>
                    <a:pt x="0" y="1967029"/>
                  </a:lnTo>
                  <a:close/>
                </a:path>
              </a:pathLst>
            </a:custGeom>
            <a:solidFill>
              <a:srgbClr val="E9EBEF">
                <a:alpha val="75686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103043" cy="199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00188" y="3909849"/>
            <a:ext cx="6887230" cy="5150658"/>
          </a:xfrm>
          <a:custGeom>
            <a:avLst/>
            <a:gdLst/>
            <a:ahLst/>
            <a:cxnLst/>
            <a:rect l="l" t="t" r="r" b="b"/>
            <a:pathLst>
              <a:path w="6887230" h="5150658">
                <a:moveTo>
                  <a:pt x="0" y="0"/>
                </a:moveTo>
                <a:lnTo>
                  <a:pt x="6887230" y="0"/>
                </a:lnTo>
                <a:lnTo>
                  <a:pt x="6887230" y="5150657"/>
                </a:lnTo>
                <a:lnTo>
                  <a:pt x="0" y="51506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057" r="-288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373143" y="7040853"/>
            <a:ext cx="4962354" cy="798758"/>
            <a:chOff x="0" y="0"/>
            <a:chExt cx="834690" cy="1343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4690" cy="134355"/>
            </a:xfrm>
            <a:custGeom>
              <a:avLst/>
              <a:gdLst/>
              <a:ahLst/>
              <a:cxnLst/>
              <a:rect l="l" t="t" r="r" b="b"/>
              <a:pathLst>
                <a:path w="834690" h="134355">
                  <a:moveTo>
                    <a:pt x="203200" y="0"/>
                  </a:moveTo>
                  <a:lnTo>
                    <a:pt x="834690" y="0"/>
                  </a:lnTo>
                  <a:lnTo>
                    <a:pt x="631490" y="134355"/>
                  </a:lnTo>
                  <a:lnTo>
                    <a:pt x="0" y="1343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>
                <a:alpha val="66667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1600" y="-28575"/>
              <a:ext cx="631490" cy="162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73143" y="7008925"/>
            <a:ext cx="4962354" cy="848571"/>
            <a:chOff x="0" y="0"/>
            <a:chExt cx="954213" cy="1631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54213" cy="163172"/>
            </a:xfrm>
            <a:custGeom>
              <a:avLst/>
              <a:gdLst/>
              <a:ahLst/>
              <a:cxnLst/>
              <a:rect l="l" t="t" r="r" b="b"/>
              <a:pathLst>
                <a:path w="954213" h="163172">
                  <a:moveTo>
                    <a:pt x="751013" y="0"/>
                  </a:moveTo>
                  <a:lnTo>
                    <a:pt x="0" y="0"/>
                  </a:lnTo>
                  <a:lnTo>
                    <a:pt x="203200" y="163172"/>
                  </a:lnTo>
                  <a:lnTo>
                    <a:pt x="954213" y="163172"/>
                  </a:lnTo>
                  <a:lnTo>
                    <a:pt x="751013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01600" y="-28575"/>
              <a:ext cx="751013" cy="191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2985318" y="-1022160"/>
            <a:ext cx="3499668" cy="13405540"/>
            <a:chOff x="0" y="0"/>
            <a:chExt cx="212191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7119494"/>
            <a:ext cx="6315878" cy="970082"/>
            <a:chOff x="0" y="0"/>
            <a:chExt cx="1062358" cy="1631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62358" cy="163172"/>
            </a:xfrm>
            <a:custGeom>
              <a:avLst/>
              <a:gdLst/>
              <a:ahLst/>
              <a:cxnLst/>
              <a:rect l="l" t="t" r="r" b="b"/>
              <a:pathLst>
                <a:path w="1062358" h="163172">
                  <a:moveTo>
                    <a:pt x="859158" y="0"/>
                  </a:moveTo>
                  <a:lnTo>
                    <a:pt x="0" y="0"/>
                  </a:lnTo>
                  <a:lnTo>
                    <a:pt x="203200" y="163172"/>
                  </a:lnTo>
                  <a:lnTo>
                    <a:pt x="1062358" y="163172"/>
                  </a:lnTo>
                  <a:lnTo>
                    <a:pt x="859158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01600" y="-28575"/>
              <a:ext cx="859158" cy="191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-275169" y="1675523"/>
            <a:ext cx="7105397" cy="4809655"/>
          </a:xfrm>
          <a:custGeom>
            <a:avLst/>
            <a:gdLst/>
            <a:ahLst/>
            <a:cxnLst/>
            <a:rect l="l" t="t" r="r" b="b"/>
            <a:pathLst>
              <a:path w="7105397" h="4809655">
                <a:moveTo>
                  <a:pt x="0" y="0"/>
                </a:moveTo>
                <a:lnTo>
                  <a:pt x="7105397" y="0"/>
                </a:lnTo>
                <a:lnTo>
                  <a:pt x="7105397" y="4809654"/>
                </a:lnTo>
                <a:lnTo>
                  <a:pt x="0" y="48096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58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463757" y="1449664"/>
            <a:ext cx="6218721" cy="5035513"/>
          </a:xfrm>
          <a:custGeom>
            <a:avLst/>
            <a:gdLst/>
            <a:ahLst/>
            <a:cxnLst/>
            <a:rect l="l" t="t" r="r" b="b"/>
            <a:pathLst>
              <a:path w="6218721" h="5035513">
                <a:moveTo>
                  <a:pt x="0" y="0"/>
                </a:moveTo>
                <a:lnTo>
                  <a:pt x="6218721" y="0"/>
                </a:lnTo>
                <a:lnTo>
                  <a:pt x="6218721" y="5035513"/>
                </a:lnTo>
                <a:lnTo>
                  <a:pt x="0" y="50355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0" y="7119494"/>
            <a:ext cx="6315878" cy="970082"/>
            <a:chOff x="0" y="0"/>
            <a:chExt cx="1062358" cy="1631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2358" cy="163172"/>
            </a:xfrm>
            <a:custGeom>
              <a:avLst/>
              <a:gdLst/>
              <a:ahLst/>
              <a:cxnLst/>
              <a:rect l="l" t="t" r="r" b="b"/>
              <a:pathLst>
                <a:path w="1062358" h="163172">
                  <a:moveTo>
                    <a:pt x="203200" y="0"/>
                  </a:moveTo>
                  <a:lnTo>
                    <a:pt x="1062358" y="0"/>
                  </a:lnTo>
                  <a:lnTo>
                    <a:pt x="859158" y="163172"/>
                  </a:lnTo>
                  <a:lnTo>
                    <a:pt x="0" y="1631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>
                <a:alpha val="66667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01600" y="-28575"/>
              <a:ext cx="859158" cy="191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32350" y="7160035"/>
            <a:ext cx="4690360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21 листопада встановлено як День Гідності та Свободи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523828" y="6988711"/>
            <a:ext cx="4355884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Алея Героїв Небесної сотні. м. Київ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385823" y="10121900"/>
            <a:ext cx="3493889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s://fakty.com.ua/ua/ukraine/suspilstvo/20141120-1534178/"/>
              </a:rPr>
              <a:t>https://fakty.com.ua/ua/ukraine/suspilstvo/20141120-1534178/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0" y="10121900"/>
            <a:ext cx="5759202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hromadske.radio/news/2022/11/21/v-ukraini-21-lystopada-vidznachaiut-den-hidnosti-ta-svobody"/>
              </a:rPr>
              <a:t>https://hromadske.radio/news/2022/11/21/v-ukraini-21-lystopada-vidznachaiut-den-hidnosti-ta-svobody</a:t>
            </a:r>
          </a:p>
        </p:txBody>
      </p:sp>
      <p:grpSp>
        <p:nvGrpSpPr>
          <p:cNvPr id="27" name="Group 27"/>
          <p:cNvGrpSpPr/>
          <p:nvPr/>
        </p:nvGrpSpPr>
        <p:grpSpPr>
          <a:xfrm rot="3945801">
            <a:off x="15899799" y="8203081"/>
            <a:ext cx="4776403" cy="4776403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 rot="3118617">
            <a:off x="15667062" y="7561951"/>
            <a:ext cx="2073092" cy="4263453"/>
          </a:xfrm>
          <a:custGeom>
            <a:avLst/>
            <a:gdLst/>
            <a:ahLst/>
            <a:cxnLst/>
            <a:rect l="l" t="t" r="r" b="b"/>
            <a:pathLst>
              <a:path w="2073092" h="4263453">
                <a:moveTo>
                  <a:pt x="0" y="0"/>
                </a:moveTo>
                <a:lnTo>
                  <a:pt x="2073092" y="0"/>
                </a:lnTo>
                <a:lnTo>
                  <a:pt x="2073092" y="4263453"/>
                </a:lnTo>
                <a:lnTo>
                  <a:pt x="0" y="4263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9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r="-204881"/>
            </a:stretch>
          </a:blipFill>
        </p:spPr>
      </p:sp>
      <p:sp>
        <p:nvSpPr>
          <p:cNvPr id="31" name="Freeform 31"/>
          <p:cNvSpPr/>
          <p:nvPr/>
        </p:nvSpPr>
        <p:spPr>
          <a:xfrm rot="10739893">
            <a:off x="-3432749" y="4886756"/>
            <a:ext cx="4394529" cy="9037646"/>
          </a:xfrm>
          <a:custGeom>
            <a:avLst/>
            <a:gdLst/>
            <a:ahLst/>
            <a:cxnLst/>
            <a:rect l="l" t="t" r="r" b="b"/>
            <a:pathLst>
              <a:path w="4394529" h="9037646">
                <a:moveTo>
                  <a:pt x="0" y="0"/>
                </a:moveTo>
                <a:lnTo>
                  <a:pt x="4394529" y="0"/>
                </a:lnTo>
                <a:lnTo>
                  <a:pt x="4394529" y="9037646"/>
                </a:lnTo>
                <a:lnTo>
                  <a:pt x="0" y="90376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9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r="-204881"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6176364" y="10121900"/>
            <a:ext cx="628739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0" tooltip="https://www.ukrinform.ua/rubric-ato/3879980-zvanna-geroj-ukraini-otrimali-se-17-voiniv-14-z-nih-posmertno.html"/>
              </a:rPr>
              <a:t>https://www.ukrinform.ua/rubric-ato/3879980-zvanna-geroj-ukraini-otrimali-se-17-voiniv-14-z-nih-posmertno.html</a:t>
            </a:r>
          </a:p>
        </p:txBody>
      </p:sp>
      <p:sp>
        <p:nvSpPr>
          <p:cNvPr id="33" name="Freeform 33"/>
          <p:cNvSpPr/>
          <p:nvPr/>
        </p:nvSpPr>
        <p:spPr>
          <a:xfrm rot="6955144">
            <a:off x="3904" y="8536288"/>
            <a:ext cx="2073092" cy="4263453"/>
          </a:xfrm>
          <a:custGeom>
            <a:avLst/>
            <a:gdLst/>
            <a:ahLst/>
            <a:cxnLst/>
            <a:rect l="l" t="t" r="r" b="b"/>
            <a:pathLst>
              <a:path w="2073092" h="4263453">
                <a:moveTo>
                  <a:pt x="0" y="0"/>
                </a:moveTo>
                <a:lnTo>
                  <a:pt x="2073091" y="0"/>
                </a:lnTo>
                <a:lnTo>
                  <a:pt x="2073091" y="4263452"/>
                </a:lnTo>
                <a:lnTo>
                  <a:pt x="0" y="42634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9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r="-204881"/>
            </a:stretch>
          </a:blipFill>
        </p:spPr>
      </p:sp>
      <p:grpSp>
        <p:nvGrpSpPr>
          <p:cNvPr id="34" name="Group 34"/>
          <p:cNvGrpSpPr/>
          <p:nvPr/>
        </p:nvGrpSpPr>
        <p:grpSpPr>
          <a:xfrm rot="3945801">
            <a:off x="-2663371" y="-3660867"/>
            <a:ext cx="4776403" cy="4776403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 rot="-6983875">
            <a:off x="-1311715" y="-1866306"/>
            <a:ext cx="2073092" cy="4263453"/>
          </a:xfrm>
          <a:custGeom>
            <a:avLst/>
            <a:gdLst/>
            <a:ahLst/>
            <a:cxnLst/>
            <a:rect l="l" t="t" r="r" b="b"/>
            <a:pathLst>
              <a:path w="2073092" h="4263453">
                <a:moveTo>
                  <a:pt x="0" y="0"/>
                </a:moveTo>
                <a:lnTo>
                  <a:pt x="2073092" y="0"/>
                </a:lnTo>
                <a:lnTo>
                  <a:pt x="2073092" y="4263453"/>
                </a:lnTo>
                <a:lnTo>
                  <a:pt x="0" y="4263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9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r="-204881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56518" y="-8590630"/>
            <a:ext cx="12753441" cy="1275344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2087" y="-1559270"/>
            <a:ext cx="3499668" cy="13405540"/>
            <a:chOff x="0" y="0"/>
            <a:chExt cx="21219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511329" y="752611"/>
            <a:ext cx="7045189" cy="2063077"/>
          </a:xfrm>
          <a:custGeom>
            <a:avLst/>
            <a:gdLst/>
            <a:ahLst/>
            <a:cxnLst/>
            <a:rect l="l" t="t" r="r" b="b"/>
            <a:pathLst>
              <a:path w="7045189" h="2063077">
                <a:moveTo>
                  <a:pt x="0" y="0"/>
                </a:moveTo>
                <a:lnTo>
                  <a:pt x="7045189" y="0"/>
                </a:lnTo>
                <a:lnTo>
                  <a:pt x="7045189" y="2063077"/>
                </a:lnTo>
                <a:lnTo>
                  <a:pt x="0" y="206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330484" y="3596258"/>
            <a:ext cx="3148422" cy="2622166"/>
          </a:xfrm>
          <a:custGeom>
            <a:avLst/>
            <a:gdLst/>
            <a:ahLst/>
            <a:cxnLst/>
            <a:rect l="l" t="t" r="r" b="b"/>
            <a:pathLst>
              <a:path w="3148422" h="2622166">
                <a:moveTo>
                  <a:pt x="0" y="0"/>
                </a:moveTo>
                <a:lnTo>
                  <a:pt x="3148422" y="0"/>
                </a:lnTo>
                <a:lnTo>
                  <a:pt x="3148422" y="2622165"/>
                </a:lnTo>
                <a:lnTo>
                  <a:pt x="0" y="26221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77" t="-11254" r="-4860" b="-1834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973621" y="5892345"/>
            <a:ext cx="3105019" cy="2726003"/>
          </a:xfrm>
          <a:custGeom>
            <a:avLst/>
            <a:gdLst/>
            <a:ahLst/>
            <a:cxnLst/>
            <a:rect l="l" t="t" r="r" b="b"/>
            <a:pathLst>
              <a:path w="3105019" h="2726003">
                <a:moveTo>
                  <a:pt x="0" y="0"/>
                </a:moveTo>
                <a:lnTo>
                  <a:pt x="3105019" y="0"/>
                </a:lnTo>
                <a:lnTo>
                  <a:pt x="3105019" y="2726002"/>
                </a:lnTo>
                <a:lnTo>
                  <a:pt x="0" y="2726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78838" y="234587"/>
            <a:ext cx="5732491" cy="3412471"/>
          </a:xfrm>
          <a:custGeom>
            <a:avLst/>
            <a:gdLst/>
            <a:ahLst/>
            <a:cxnLst/>
            <a:rect l="l" t="t" r="r" b="b"/>
            <a:pathLst>
              <a:path w="5732491" h="3412471">
                <a:moveTo>
                  <a:pt x="0" y="0"/>
                </a:moveTo>
                <a:lnTo>
                  <a:pt x="5732491" y="0"/>
                </a:lnTo>
                <a:lnTo>
                  <a:pt x="5732491" y="3412471"/>
                </a:lnTo>
                <a:lnTo>
                  <a:pt x="0" y="3412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44" t="-29066" r="-4344" b="-5351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21050" y="6770416"/>
            <a:ext cx="6596057" cy="1934843"/>
          </a:xfrm>
          <a:custGeom>
            <a:avLst/>
            <a:gdLst/>
            <a:ahLst/>
            <a:cxnLst/>
            <a:rect l="l" t="t" r="r" b="b"/>
            <a:pathLst>
              <a:path w="6596057" h="1934843">
                <a:moveTo>
                  <a:pt x="0" y="0"/>
                </a:moveTo>
                <a:lnTo>
                  <a:pt x="6596057" y="0"/>
                </a:lnTo>
                <a:lnTo>
                  <a:pt x="6596057" y="1934843"/>
                </a:lnTo>
                <a:lnTo>
                  <a:pt x="0" y="1934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063373" y="5844181"/>
            <a:ext cx="3402211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book.ipiend.gov.ua/about/aboutThisPublishingSystem"/>
              </a:rPr>
              <a:t>https://book.ipiend.gov.ua/about/aboutThisPublishingSystem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08910" y="2650588"/>
            <a:ext cx="103763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8" tooltip="https://uinp.gov.ua"/>
              </a:rPr>
              <a:t>https://uinp.gov.ua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21050" y="4542227"/>
            <a:ext cx="1324967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Інститут історії України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59685" y="8745347"/>
            <a:ext cx="1573709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9" tooltip="https://uk.wikipedia.org/wiki/"/>
              </a:rPr>
              <a:t>https://uk.wikipedia.org/wiki/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41316" y="7709263"/>
            <a:ext cx="2532305" cy="138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Державний комітет телебачення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та радіомовлення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22198" y="3212563"/>
            <a:ext cx="181362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0" tooltip="https://www.maidanmuseum.org"/>
              </a:rPr>
              <a:t>https://www.maidanmuseum.org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45391" y="8745347"/>
            <a:ext cx="1023491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1" tooltip="https://niss.gov.ua"/>
              </a:rPr>
              <a:t>https://niss.gov.ua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29008" y="5698131"/>
            <a:ext cx="1256258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2" tooltip="http://history.org.ua/uk"/>
              </a:rPr>
              <a:t>http://history.org.ua/uk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24304" y="3377663"/>
            <a:ext cx="7674537" cy="2158463"/>
          </a:xfrm>
          <a:custGeom>
            <a:avLst/>
            <a:gdLst/>
            <a:ahLst/>
            <a:cxnLst/>
            <a:rect l="l" t="t" r="r" b="b"/>
            <a:pathLst>
              <a:path w="7674537" h="2158463">
                <a:moveTo>
                  <a:pt x="0" y="0"/>
                </a:moveTo>
                <a:lnTo>
                  <a:pt x="7674536" y="0"/>
                </a:lnTo>
                <a:lnTo>
                  <a:pt x="7674536" y="2158464"/>
                </a:lnTo>
                <a:lnTo>
                  <a:pt x="0" y="21584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68302" y="6162263"/>
            <a:ext cx="23172492" cy="7468562"/>
            <a:chOff x="0" y="0"/>
            <a:chExt cx="6103043" cy="1967029"/>
          </a:xfrm>
        </p:grpSpPr>
        <p:sp>
          <p:nvSpPr>
            <p:cNvPr id="3" name="Freeform 3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6103043" cy="1967029"/>
            </a:xfrm>
            <a:custGeom>
              <a:avLst/>
              <a:gdLst/>
              <a:ahLst/>
              <a:cxnLst/>
              <a:rect l="l" t="t" r="r" b="b"/>
              <a:pathLst>
                <a:path w="6103043" h="1967029">
                  <a:moveTo>
                    <a:pt x="0" y="0"/>
                  </a:moveTo>
                  <a:lnTo>
                    <a:pt x="6103043" y="0"/>
                  </a:lnTo>
                  <a:lnTo>
                    <a:pt x="6103043" y="1967029"/>
                  </a:lnTo>
                  <a:lnTo>
                    <a:pt x="0" y="1967029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103043" cy="199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137843" y="-1806920"/>
            <a:ext cx="3499668" cy="13405540"/>
            <a:chOff x="0" y="0"/>
            <a:chExt cx="21219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131779" y="-6058945"/>
            <a:ext cx="10994424" cy="109944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3945801">
            <a:off x="12098781" y="8516202"/>
            <a:ext cx="4776403" cy="477640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3945801">
            <a:off x="12342865" y="7636539"/>
            <a:ext cx="1577153" cy="3243522"/>
          </a:xfrm>
          <a:custGeom>
            <a:avLst/>
            <a:gdLst/>
            <a:ahLst/>
            <a:cxnLst/>
            <a:rect l="l" t="t" r="r" b="b"/>
            <a:pathLst>
              <a:path w="1577153" h="3243522">
                <a:moveTo>
                  <a:pt x="0" y="0"/>
                </a:moveTo>
                <a:lnTo>
                  <a:pt x="1577154" y="0"/>
                </a:lnTo>
                <a:lnTo>
                  <a:pt x="1577154" y="3243522"/>
                </a:lnTo>
                <a:lnTo>
                  <a:pt x="0" y="3243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16301" y="320633"/>
            <a:ext cx="6249202" cy="4163531"/>
          </a:xfrm>
          <a:custGeom>
            <a:avLst/>
            <a:gdLst/>
            <a:ahLst/>
            <a:cxnLst/>
            <a:rect l="l" t="t" r="r" b="b"/>
            <a:pathLst>
              <a:path w="6249202" h="4163531">
                <a:moveTo>
                  <a:pt x="0" y="0"/>
                </a:moveTo>
                <a:lnTo>
                  <a:pt x="6249202" y="0"/>
                </a:lnTo>
                <a:lnTo>
                  <a:pt x="6249202" y="4163531"/>
                </a:lnTo>
                <a:lnTo>
                  <a:pt x="0" y="41635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33112" y="2685921"/>
            <a:ext cx="6161017" cy="3922133"/>
          </a:xfrm>
          <a:custGeom>
            <a:avLst/>
            <a:gdLst/>
            <a:ahLst/>
            <a:cxnLst/>
            <a:rect l="l" t="t" r="r" b="b"/>
            <a:pathLst>
              <a:path w="6161017" h="3922133">
                <a:moveTo>
                  <a:pt x="0" y="0"/>
                </a:moveTo>
                <a:lnTo>
                  <a:pt x="6161018" y="0"/>
                </a:lnTo>
                <a:lnTo>
                  <a:pt x="6161018" y="3922133"/>
                </a:lnTo>
                <a:lnTo>
                  <a:pt x="0" y="39221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-10070749" y="3369377"/>
            <a:ext cx="10994424" cy="1099442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337386" y="4935479"/>
            <a:ext cx="4262676" cy="5246370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7"/>
              <a:stretch>
                <a:fillRect l="-81465" t="-5321" b="-5321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3662069" y="7873487"/>
            <a:ext cx="3296547" cy="3296547"/>
            <a:chOff x="0" y="0"/>
            <a:chExt cx="812800" cy="812800"/>
          </a:xfrm>
        </p:grpSpPr>
        <p:sp>
          <p:nvSpPr>
            <p:cNvPr id="23" name="Freeform 23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762554" y="383787"/>
            <a:ext cx="2302135" cy="2302135"/>
            <a:chOff x="0" y="0"/>
            <a:chExt cx="812800" cy="812800"/>
          </a:xfrm>
        </p:grpSpPr>
        <p:sp>
          <p:nvSpPr>
            <p:cNvPr id="26" name="Freeform 26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580732" y="2177474"/>
            <a:ext cx="2302135" cy="2302135"/>
            <a:chOff x="0" y="0"/>
            <a:chExt cx="812800" cy="812800"/>
          </a:xfrm>
        </p:grpSpPr>
        <p:sp>
          <p:nvSpPr>
            <p:cNvPr id="29" name="Freeform 29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21869" y="4895850"/>
            <a:ext cx="3781957" cy="3076491"/>
            <a:chOff x="0" y="0"/>
            <a:chExt cx="880106" cy="715936"/>
          </a:xfrm>
        </p:grpSpPr>
        <p:sp>
          <p:nvSpPr>
            <p:cNvPr id="32" name="Freeform 32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880106" cy="715936"/>
            </a:xfrm>
            <a:custGeom>
              <a:avLst/>
              <a:gdLst/>
              <a:ahLst/>
              <a:cxnLst/>
              <a:rect l="l" t="t" r="r" b="b"/>
              <a:pathLst>
                <a:path w="880106" h="715936">
                  <a:moveTo>
                    <a:pt x="293527" y="19070"/>
                  </a:moveTo>
                  <a:cubicBezTo>
                    <a:pt x="338502" y="7556"/>
                    <a:pt x="389944" y="0"/>
                    <a:pt x="440290" y="0"/>
                  </a:cubicBezTo>
                  <a:cubicBezTo>
                    <a:pt x="490637" y="0"/>
                    <a:pt x="539084" y="6476"/>
                    <a:pt x="583729" y="17990"/>
                  </a:cubicBezTo>
                  <a:cubicBezTo>
                    <a:pt x="584680" y="18350"/>
                    <a:pt x="585629" y="18350"/>
                    <a:pt x="586579" y="18710"/>
                  </a:cubicBezTo>
                  <a:cubicBezTo>
                    <a:pt x="754241" y="64765"/>
                    <a:pt x="877731" y="186379"/>
                    <a:pt x="880106" y="326350"/>
                  </a:cubicBezTo>
                  <a:lnTo>
                    <a:pt x="880106" y="715936"/>
                  </a:lnTo>
                  <a:lnTo>
                    <a:pt x="0" y="715936"/>
                  </a:lnTo>
                  <a:lnTo>
                    <a:pt x="0" y="326640"/>
                  </a:lnTo>
                  <a:cubicBezTo>
                    <a:pt x="2375" y="185660"/>
                    <a:pt x="123965" y="64045"/>
                    <a:pt x="293527" y="1907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98425"/>
              <a:ext cx="880106" cy="617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-10800000">
            <a:off x="12421869" y="6162263"/>
            <a:ext cx="3781957" cy="1584069"/>
            <a:chOff x="0" y="0"/>
            <a:chExt cx="880106" cy="368632"/>
          </a:xfrm>
        </p:grpSpPr>
        <p:sp>
          <p:nvSpPr>
            <p:cNvPr id="35" name="Freeform 35">
              <a:hlinkClick r:id="rId2" tooltip="https://maidanmuseum.org/uk/node/530"/>
            </p:cNvPr>
            <p:cNvSpPr/>
            <p:nvPr/>
          </p:nvSpPr>
          <p:spPr>
            <a:xfrm>
              <a:off x="0" y="0"/>
              <a:ext cx="880106" cy="368632"/>
            </a:xfrm>
            <a:custGeom>
              <a:avLst/>
              <a:gdLst/>
              <a:ahLst/>
              <a:cxnLst/>
              <a:rect l="l" t="t" r="r" b="b"/>
              <a:pathLst>
                <a:path w="880106" h="368632">
                  <a:moveTo>
                    <a:pt x="293527" y="19070"/>
                  </a:moveTo>
                  <a:cubicBezTo>
                    <a:pt x="338502" y="7556"/>
                    <a:pt x="389944" y="0"/>
                    <a:pt x="440290" y="0"/>
                  </a:cubicBezTo>
                  <a:cubicBezTo>
                    <a:pt x="490637" y="0"/>
                    <a:pt x="539084" y="6476"/>
                    <a:pt x="583729" y="17990"/>
                  </a:cubicBezTo>
                  <a:cubicBezTo>
                    <a:pt x="584680" y="18350"/>
                    <a:pt x="585629" y="18350"/>
                    <a:pt x="586579" y="18710"/>
                  </a:cubicBezTo>
                  <a:cubicBezTo>
                    <a:pt x="754241" y="64765"/>
                    <a:pt x="877731" y="186379"/>
                    <a:pt x="880106" y="318636"/>
                  </a:cubicBezTo>
                  <a:lnTo>
                    <a:pt x="880106" y="368632"/>
                  </a:lnTo>
                  <a:lnTo>
                    <a:pt x="0" y="368632"/>
                  </a:lnTo>
                  <a:lnTo>
                    <a:pt x="0" y="318673"/>
                  </a:lnTo>
                  <a:cubicBezTo>
                    <a:pt x="2375" y="185660"/>
                    <a:pt x="123965" y="64045"/>
                    <a:pt x="293527" y="190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98425"/>
              <a:ext cx="880106" cy="270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-388009" y="-39620"/>
            <a:ext cx="2982610" cy="3148947"/>
          </a:xfrm>
          <a:custGeom>
            <a:avLst/>
            <a:gdLst/>
            <a:ahLst/>
            <a:cxnLst/>
            <a:rect l="l" t="t" r="r" b="b"/>
            <a:pathLst>
              <a:path w="2982610" h="3148947">
                <a:moveTo>
                  <a:pt x="0" y="0"/>
                </a:moveTo>
                <a:lnTo>
                  <a:pt x="2982609" y="0"/>
                </a:lnTo>
                <a:lnTo>
                  <a:pt x="2982609" y="3148948"/>
                </a:lnTo>
                <a:lnTo>
                  <a:pt x="0" y="31489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3487706" y="8910955"/>
            <a:ext cx="3645274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Місця Революції Гідності: вулиця Інститутська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727950" y="1020821"/>
            <a:ext cx="2336738" cy="98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Місця Революції Гідності: Будинок профспілок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940874" y="6589004"/>
            <a:ext cx="2547789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5" tooltip="https://www.maidanmuseum.org/uk/node/535"/>
              </a:rPr>
              <a:t>https://www.maidanmuseum.org/uk/node/535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312848" y="4465114"/>
            <a:ext cx="2237482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2" tooltip="https://maidanmuseum.org/uk/node/530"/>
              </a:rPr>
              <a:t>https://maidanmuseum.org/uk/node/530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940874" y="10153416"/>
            <a:ext cx="6738938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6" tooltip="https://maidanmuseum.org/uk/storinka/vulycya-instytutska-aleya-geroyiv-nebesnoyi-sotni-verhniy-vyhid-zi-stanciyi-metro"/>
              </a:rPr>
              <a:t>https://maidanmuseum.org/uk/storinka/vulycya-instytutska-aleya-geroyiv-nebesnoyi-sotni-verhniy-vyhid-zi-stanciyi-metro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546377" y="2647821"/>
            <a:ext cx="2336490" cy="132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Місця Революції Гідності: вулиця Михайла Грушевського, 1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249995" y="5622256"/>
            <a:ext cx="4125706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Вуличні стенди "Місця Революції Гідності"</a:t>
            </a:r>
          </a:p>
        </p:txBody>
      </p:sp>
      <p:sp>
        <p:nvSpPr>
          <p:cNvPr id="45" name="Freeform 45"/>
          <p:cNvSpPr/>
          <p:nvPr/>
        </p:nvSpPr>
        <p:spPr>
          <a:xfrm rot="8100000">
            <a:off x="16784877" y="4830643"/>
            <a:ext cx="3006246" cy="3173902"/>
          </a:xfrm>
          <a:custGeom>
            <a:avLst/>
            <a:gdLst/>
            <a:ahLst/>
            <a:cxnLst/>
            <a:rect l="l" t="t" r="r" b="b"/>
            <a:pathLst>
              <a:path w="3006246" h="3173902">
                <a:moveTo>
                  <a:pt x="0" y="0"/>
                </a:moveTo>
                <a:lnTo>
                  <a:pt x="3006246" y="0"/>
                </a:lnTo>
                <a:lnTo>
                  <a:pt x="3006246" y="3173902"/>
                </a:lnTo>
                <a:lnTo>
                  <a:pt x="0" y="3173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87176" y="-1559270"/>
            <a:ext cx="8925793" cy="13405540"/>
            <a:chOff x="0" y="0"/>
            <a:chExt cx="541186" cy="812800"/>
          </a:xfrm>
        </p:grpSpPr>
        <p:sp>
          <p:nvSpPr>
            <p:cNvPr id="3" name="Freeform 3">
              <a:hlinkClick r:id="rId2" tooltip="https://umoloda.kyiv.ua/number/0/2006/153573"/>
            </p:cNvPr>
            <p:cNvSpPr/>
            <p:nvPr/>
          </p:nvSpPr>
          <p:spPr>
            <a:xfrm>
              <a:off x="0" y="0"/>
              <a:ext cx="541186" cy="812800"/>
            </a:xfrm>
            <a:custGeom>
              <a:avLst/>
              <a:gdLst/>
              <a:ahLst/>
              <a:cxnLst/>
              <a:rect l="l" t="t" r="r" b="b"/>
              <a:pathLst>
                <a:path w="541186" h="812800">
                  <a:moveTo>
                    <a:pt x="270593" y="0"/>
                  </a:moveTo>
                  <a:cubicBezTo>
                    <a:pt x="121149" y="0"/>
                    <a:pt x="0" y="181951"/>
                    <a:pt x="0" y="406400"/>
                  </a:cubicBezTo>
                  <a:cubicBezTo>
                    <a:pt x="0" y="630849"/>
                    <a:pt x="121149" y="812800"/>
                    <a:pt x="270593" y="812800"/>
                  </a:cubicBezTo>
                  <a:cubicBezTo>
                    <a:pt x="420037" y="812800"/>
                    <a:pt x="541186" y="630849"/>
                    <a:pt x="541186" y="406400"/>
                  </a:cubicBezTo>
                  <a:cubicBezTo>
                    <a:pt x="541186" y="181951"/>
                    <a:pt x="420037" y="0"/>
                    <a:pt x="27059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50736" y="38100"/>
              <a:ext cx="43971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945801">
            <a:off x="14413819" y="8160857"/>
            <a:ext cx="4776403" cy="477640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3945801">
            <a:off x="14668192" y="7280426"/>
            <a:ext cx="1577153" cy="3243522"/>
          </a:xfrm>
          <a:custGeom>
            <a:avLst/>
            <a:gdLst/>
            <a:ahLst/>
            <a:cxnLst/>
            <a:rect l="l" t="t" r="r" b="b"/>
            <a:pathLst>
              <a:path w="1577153" h="3243522">
                <a:moveTo>
                  <a:pt x="0" y="0"/>
                </a:moveTo>
                <a:lnTo>
                  <a:pt x="1577154" y="0"/>
                </a:lnTo>
                <a:lnTo>
                  <a:pt x="1577154" y="3243522"/>
                </a:lnTo>
                <a:lnTo>
                  <a:pt x="0" y="3243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304809" y="-4468512"/>
            <a:ext cx="10994424" cy="1099442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002146" y="5850196"/>
            <a:ext cx="5282267" cy="4468802"/>
            <a:chOff x="0" y="0"/>
            <a:chExt cx="812800" cy="6876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687629"/>
            </a:xfrm>
            <a:custGeom>
              <a:avLst/>
              <a:gdLst/>
              <a:ahLst/>
              <a:cxnLst/>
              <a:rect l="l" t="t" r="r" b="b"/>
              <a:pathLst>
                <a:path w="812800" h="687629">
                  <a:moveTo>
                    <a:pt x="812800" y="343815"/>
                  </a:moveTo>
                  <a:lnTo>
                    <a:pt x="609600" y="687629"/>
                  </a:lnTo>
                  <a:lnTo>
                    <a:pt x="203200" y="687629"/>
                  </a:lnTo>
                  <a:lnTo>
                    <a:pt x="0" y="34381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3815"/>
                  </a:lnTo>
                  <a:close/>
                </a:path>
              </a:pathLst>
            </a:custGeom>
            <a:blipFill>
              <a:blip r:embed="rId5"/>
              <a:stretch>
                <a:fillRect l="-13489" r="-1348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1051966" y="97848"/>
            <a:ext cx="5376823" cy="4620708"/>
            <a:chOff x="0" y="0"/>
            <a:chExt cx="8128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6"/>
              <a:stretch>
                <a:fillRect l="-14372" r="-14372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-7171" y="5454315"/>
            <a:ext cx="5419899" cy="4657726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7"/>
              <a:stretch>
                <a:fillRect t="-22961" b="-2296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1304809" y="4856463"/>
            <a:ext cx="5032079" cy="804423"/>
            <a:chOff x="0" y="0"/>
            <a:chExt cx="990999" cy="158420"/>
          </a:xfrm>
        </p:grpSpPr>
        <p:sp>
          <p:nvSpPr>
            <p:cNvPr id="19" name="Freeform 19">
              <a:hlinkClick r:id="rId8" tooltip="https://life.pravda.com.ua/society/2015/07/10/197005/"/>
            </p:cNvPr>
            <p:cNvSpPr/>
            <p:nvPr/>
          </p:nvSpPr>
          <p:spPr>
            <a:xfrm>
              <a:off x="0" y="0"/>
              <a:ext cx="990999" cy="158420"/>
            </a:xfrm>
            <a:custGeom>
              <a:avLst/>
              <a:gdLst/>
              <a:ahLst/>
              <a:cxnLst/>
              <a:rect l="l" t="t" r="r" b="b"/>
              <a:pathLst>
                <a:path w="990999" h="158420">
                  <a:moveTo>
                    <a:pt x="203200" y="0"/>
                  </a:moveTo>
                  <a:lnTo>
                    <a:pt x="990999" y="0"/>
                  </a:lnTo>
                  <a:lnTo>
                    <a:pt x="787799" y="158420"/>
                  </a:lnTo>
                  <a:lnTo>
                    <a:pt x="0" y="1584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01600" y="-28575"/>
              <a:ext cx="787799" cy="186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7171" y="4241226"/>
            <a:ext cx="5405557" cy="1053427"/>
            <a:chOff x="0" y="0"/>
            <a:chExt cx="1248463" cy="243299"/>
          </a:xfrm>
        </p:grpSpPr>
        <p:sp>
          <p:nvSpPr>
            <p:cNvPr id="22" name="Freeform 22">
              <a:hlinkClick r:id="rId8" tooltip="https://life.pravda.com.ua/society/2015/07/10/197005/"/>
            </p:cNvPr>
            <p:cNvSpPr/>
            <p:nvPr/>
          </p:nvSpPr>
          <p:spPr>
            <a:xfrm>
              <a:off x="0" y="0"/>
              <a:ext cx="1248463" cy="243299"/>
            </a:xfrm>
            <a:custGeom>
              <a:avLst/>
              <a:gdLst/>
              <a:ahLst/>
              <a:cxnLst/>
              <a:rect l="l" t="t" r="r" b="b"/>
              <a:pathLst>
                <a:path w="1248463" h="243299">
                  <a:moveTo>
                    <a:pt x="203200" y="0"/>
                  </a:moveTo>
                  <a:lnTo>
                    <a:pt x="1248463" y="0"/>
                  </a:lnTo>
                  <a:lnTo>
                    <a:pt x="1045263" y="243299"/>
                  </a:lnTo>
                  <a:lnTo>
                    <a:pt x="0" y="24329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01600" y="-28575"/>
              <a:ext cx="1045263" cy="27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77467" y="4241226"/>
            <a:ext cx="4836280" cy="1115694"/>
            <a:chOff x="0" y="0"/>
            <a:chExt cx="812800" cy="187507"/>
          </a:xfrm>
        </p:grpSpPr>
        <p:sp>
          <p:nvSpPr>
            <p:cNvPr id="25" name="Freeform 25">
              <a:hlinkClick r:id="rId8" tooltip="https://life.pravda.com.ua/society/2015/07/10/197005/"/>
            </p:cNvPr>
            <p:cNvSpPr/>
            <p:nvPr/>
          </p:nvSpPr>
          <p:spPr>
            <a:xfrm>
              <a:off x="0" y="0"/>
              <a:ext cx="812800" cy="187507"/>
            </a:xfrm>
            <a:custGeom>
              <a:avLst/>
              <a:gdLst/>
              <a:ahLst/>
              <a:cxnLst/>
              <a:rect l="l" t="t" r="r" b="b"/>
              <a:pathLst>
                <a:path w="812800" h="187507">
                  <a:moveTo>
                    <a:pt x="609600" y="0"/>
                  </a:moveTo>
                  <a:lnTo>
                    <a:pt x="0" y="0"/>
                  </a:lnTo>
                  <a:lnTo>
                    <a:pt x="203200" y="187507"/>
                  </a:lnTo>
                  <a:lnTo>
                    <a:pt x="812800" y="187507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E9EBEF">
                <a:alpha val="42745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01600" y="-28575"/>
              <a:ext cx="609600" cy="216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702778" y="122172"/>
            <a:ext cx="4403390" cy="3784163"/>
            <a:chOff x="0" y="0"/>
            <a:chExt cx="812800" cy="6985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9"/>
              <a:stretch>
                <a:fillRect l="-13237" r="-13237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1322238" y="4856463"/>
            <a:ext cx="4836280" cy="756798"/>
            <a:chOff x="0" y="0"/>
            <a:chExt cx="812800" cy="127190"/>
          </a:xfrm>
        </p:grpSpPr>
        <p:sp>
          <p:nvSpPr>
            <p:cNvPr id="30" name="Freeform 30">
              <a:hlinkClick r:id="rId8" tooltip="https://life.pravda.com.ua/society/2015/07/10/197005/"/>
            </p:cNvPr>
            <p:cNvSpPr/>
            <p:nvPr/>
          </p:nvSpPr>
          <p:spPr>
            <a:xfrm>
              <a:off x="0" y="0"/>
              <a:ext cx="812800" cy="127190"/>
            </a:xfrm>
            <a:custGeom>
              <a:avLst/>
              <a:gdLst/>
              <a:ahLst/>
              <a:cxnLst/>
              <a:rect l="l" t="t" r="r" b="b"/>
              <a:pathLst>
                <a:path w="812800" h="127190">
                  <a:moveTo>
                    <a:pt x="609600" y="0"/>
                  </a:moveTo>
                  <a:lnTo>
                    <a:pt x="0" y="0"/>
                  </a:lnTo>
                  <a:lnTo>
                    <a:pt x="203200" y="127190"/>
                  </a:lnTo>
                  <a:lnTo>
                    <a:pt x="812800" y="12719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E9EBEF">
                <a:alpha val="42745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101600" y="-28575"/>
              <a:ext cx="609600" cy="155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437488" y="3980948"/>
            <a:ext cx="6016459" cy="5089929"/>
            <a:chOff x="0" y="0"/>
            <a:chExt cx="812800" cy="68762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687629"/>
            </a:xfrm>
            <a:custGeom>
              <a:avLst/>
              <a:gdLst/>
              <a:ahLst/>
              <a:cxnLst/>
              <a:rect l="l" t="t" r="r" b="b"/>
              <a:pathLst>
                <a:path w="812800" h="687629">
                  <a:moveTo>
                    <a:pt x="812800" y="343815"/>
                  </a:moveTo>
                  <a:lnTo>
                    <a:pt x="609600" y="687629"/>
                  </a:lnTo>
                  <a:lnTo>
                    <a:pt x="203200" y="687629"/>
                  </a:lnTo>
                  <a:lnTo>
                    <a:pt x="0" y="34381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3815"/>
                  </a:lnTo>
                  <a:close/>
                </a:path>
              </a:pathLst>
            </a:custGeom>
            <a:blipFill>
              <a:blip r:embed="rId10"/>
              <a:stretch>
                <a:fillRect l="-28791" r="-28791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6478924" y="2486373"/>
            <a:ext cx="4523221" cy="1173195"/>
            <a:chOff x="0" y="0"/>
            <a:chExt cx="990999" cy="257037"/>
          </a:xfrm>
        </p:grpSpPr>
        <p:sp>
          <p:nvSpPr>
            <p:cNvPr id="35" name="Freeform 35">
              <a:hlinkClick r:id="rId8" tooltip="https://life.pravda.com.ua/society/2015/07/10/197005/"/>
            </p:cNvPr>
            <p:cNvSpPr/>
            <p:nvPr/>
          </p:nvSpPr>
          <p:spPr>
            <a:xfrm>
              <a:off x="0" y="0"/>
              <a:ext cx="990999" cy="257037"/>
            </a:xfrm>
            <a:custGeom>
              <a:avLst/>
              <a:gdLst/>
              <a:ahLst/>
              <a:cxnLst/>
              <a:rect l="l" t="t" r="r" b="b"/>
              <a:pathLst>
                <a:path w="990999" h="257037">
                  <a:moveTo>
                    <a:pt x="203200" y="0"/>
                  </a:moveTo>
                  <a:lnTo>
                    <a:pt x="990999" y="0"/>
                  </a:lnTo>
                  <a:lnTo>
                    <a:pt x="787799" y="257037"/>
                  </a:lnTo>
                  <a:lnTo>
                    <a:pt x="0" y="257037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1600" y="-28575"/>
              <a:ext cx="787799" cy="285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849005" y="2569978"/>
            <a:ext cx="4836280" cy="1115694"/>
            <a:chOff x="0" y="0"/>
            <a:chExt cx="812800" cy="187507"/>
          </a:xfrm>
        </p:grpSpPr>
        <p:sp>
          <p:nvSpPr>
            <p:cNvPr id="38" name="Freeform 38">
              <a:hlinkClick r:id="rId8" tooltip="https://life.pravda.com.ua/society/2015/07/10/197005/"/>
            </p:cNvPr>
            <p:cNvSpPr/>
            <p:nvPr/>
          </p:nvSpPr>
          <p:spPr>
            <a:xfrm>
              <a:off x="0" y="0"/>
              <a:ext cx="812800" cy="187507"/>
            </a:xfrm>
            <a:custGeom>
              <a:avLst/>
              <a:gdLst/>
              <a:ahLst/>
              <a:cxnLst/>
              <a:rect l="l" t="t" r="r" b="b"/>
              <a:pathLst>
                <a:path w="812800" h="187507">
                  <a:moveTo>
                    <a:pt x="609600" y="0"/>
                  </a:moveTo>
                  <a:lnTo>
                    <a:pt x="0" y="0"/>
                  </a:lnTo>
                  <a:lnTo>
                    <a:pt x="203200" y="187507"/>
                  </a:lnTo>
                  <a:lnTo>
                    <a:pt x="812800" y="187507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E9EBEF">
                <a:alpha val="42745"/>
              </a:srgb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1600" y="-28575"/>
              <a:ext cx="609600" cy="216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2962781" y="9785252"/>
            <a:ext cx="7315200" cy="3657600"/>
          </a:xfrm>
          <a:custGeom>
            <a:avLst/>
            <a:gdLst/>
            <a:ahLst/>
            <a:cxnLst/>
            <a:rect l="l" t="t" r="r" b="b"/>
            <a:pathLst>
              <a:path w="7315200" h="3657600">
                <a:moveTo>
                  <a:pt x="0" y="0"/>
                </a:moveTo>
                <a:lnTo>
                  <a:pt x="7315200" y="0"/>
                </a:lnTo>
                <a:lnTo>
                  <a:pt x="73152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515389" y="4354195"/>
            <a:ext cx="4620561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Мурал із зображенням Сергія Нігояна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139127" y="4789871"/>
            <a:ext cx="2985343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Меморіал</a:t>
            </a:r>
            <a:r>
              <a:rPr lang="en-US" sz="23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у </a:t>
            </a:r>
            <a:r>
              <a:rPr lang="en-US" sz="2300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Льовові</a:t>
            </a:r>
            <a:endParaRPr lang="en-US" sz="2300" dirty="0">
              <a:solidFill>
                <a:srgbClr val="000000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515389" y="5306420"/>
            <a:ext cx="3014067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8" tooltip="https://life.pravda.com.ua/society/2015/07/10/197005/"/>
              </a:rPr>
              <a:t>https://life.pravda.com.ua/society/2015/07/10/197005/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394457" y="5641836"/>
            <a:ext cx="2647057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2" tooltip="https://umoloda.kyiv.ua/number/0/2006/153573"/>
              </a:rPr>
              <a:t>https://umoloda.kyiv.ua/number/0/2006/153573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998054" y="2505774"/>
            <a:ext cx="3775075" cy="115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Проєкт меморіального комплексу Героїв Небесної Сотні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350479" y="3741235"/>
            <a:ext cx="2597051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8" tooltip="https://maidanmuseum.org/uk/contest/projects"/>
              </a:rPr>
              <a:t>https://maidanmuseum.org/uk/contest/projects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-8410404" y="-4933339"/>
            <a:ext cx="8925793" cy="13405540"/>
            <a:chOff x="0" y="0"/>
            <a:chExt cx="541186" cy="812800"/>
          </a:xfrm>
        </p:grpSpPr>
        <p:sp>
          <p:nvSpPr>
            <p:cNvPr id="48" name="Freeform 48">
              <a:hlinkClick r:id="rId2" tooltip="https://umoloda.kyiv.ua/number/0/2006/153573"/>
            </p:cNvPr>
            <p:cNvSpPr/>
            <p:nvPr/>
          </p:nvSpPr>
          <p:spPr>
            <a:xfrm>
              <a:off x="0" y="0"/>
              <a:ext cx="541186" cy="812800"/>
            </a:xfrm>
            <a:custGeom>
              <a:avLst/>
              <a:gdLst/>
              <a:ahLst/>
              <a:cxnLst/>
              <a:rect l="l" t="t" r="r" b="b"/>
              <a:pathLst>
                <a:path w="541186" h="812800">
                  <a:moveTo>
                    <a:pt x="270593" y="0"/>
                  </a:moveTo>
                  <a:cubicBezTo>
                    <a:pt x="121149" y="0"/>
                    <a:pt x="0" y="181951"/>
                    <a:pt x="0" y="406400"/>
                  </a:cubicBezTo>
                  <a:cubicBezTo>
                    <a:pt x="0" y="630849"/>
                    <a:pt x="121149" y="812800"/>
                    <a:pt x="270593" y="812800"/>
                  </a:cubicBezTo>
                  <a:cubicBezTo>
                    <a:pt x="420037" y="812800"/>
                    <a:pt x="541186" y="630849"/>
                    <a:pt x="541186" y="406400"/>
                  </a:cubicBezTo>
                  <a:cubicBezTo>
                    <a:pt x="541186" y="181951"/>
                    <a:pt x="420037" y="0"/>
                    <a:pt x="27059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50736" y="38100"/>
              <a:ext cx="43971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5041514" y="-9572230"/>
            <a:ext cx="8925793" cy="13405540"/>
            <a:chOff x="0" y="0"/>
            <a:chExt cx="541186" cy="812800"/>
          </a:xfrm>
        </p:grpSpPr>
        <p:sp>
          <p:nvSpPr>
            <p:cNvPr id="51" name="Freeform 51">
              <a:hlinkClick r:id="rId2" tooltip="https://umoloda.kyiv.ua/number/0/2006/153573"/>
            </p:cNvPr>
            <p:cNvSpPr/>
            <p:nvPr/>
          </p:nvSpPr>
          <p:spPr>
            <a:xfrm>
              <a:off x="0" y="0"/>
              <a:ext cx="541186" cy="812800"/>
            </a:xfrm>
            <a:custGeom>
              <a:avLst/>
              <a:gdLst/>
              <a:ahLst/>
              <a:cxnLst/>
              <a:rect l="l" t="t" r="r" b="b"/>
              <a:pathLst>
                <a:path w="541186" h="812800">
                  <a:moveTo>
                    <a:pt x="270593" y="0"/>
                  </a:moveTo>
                  <a:cubicBezTo>
                    <a:pt x="121149" y="0"/>
                    <a:pt x="0" y="181951"/>
                    <a:pt x="0" y="406400"/>
                  </a:cubicBezTo>
                  <a:cubicBezTo>
                    <a:pt x="0" y="630849"/>
                    <a:pt x="121149" y="812800"/>
                    <a:pt x="270593" y="812800"/>
                  </a:cubicBezTo>
                  <a:cubicBezTo>
                    <a:pt x="420037" y="812800"/>
                    <a:pt x="541186" y="630849"/>
                    <a:pt x="541186" y="406400"/>
                  </a:cubicBezTo>
                  <a:cubicBezTo>
                    <a:pt x="541186" y="181951"/>
                    <a:pt x="420037" y="0"/>
                    <a:pt x="27059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50736" y="38100"/>
              <a:ext cx="43971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18612" y="255408"/>
            <a:ext cx="23851405" cy="3915797"/>
            <a:chOff x="0" y="0"/>
            <a:chExt cx="6281852" cy="1031321"/>
          </a:xfrm>
        </p:grpSpPr>
        <p:sp>
          <p:nvSpPr>
            <p:cNvPr id="3" name="Freeform 3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6281851" cy="1031321"/>
            </a:xfrm>
            <a:custGeom>
              <a:avLst/>
              <a:gdLst/>
              <a:ahLst/>
              <a:cxnLst/>
              <a:rect l="l" t="t" r="r" b="b"/>
              <a:pathLst>
                <a:path w="6281851" h="1031321">
                  <a:moveTo>
                    <a:pt x="12334" y="0"/>
                  </a:moveTo>
                  <a:lnTo>
                    <a:pt x="6269517" y="0"/>
                  </a:lnTo>
                  <a:cubicBezTo>
                    <a:pt x="6272788" y="0"/>
                    <a:pt x="6275925" y="1300"/>
                    <a:pt x="6278239" y="3613"/>
                  </a:cubicBezTo>
                  <a:cubicBezTo>
                    <a:pt x="6280552" y="5926"/>
                    <a:pt x="6281851" y="9063"/>
                    <a:pt x="6281851" y="12334"/>
                  </a:cubicBezTo>
                  <a:lnTo>
                    <a:pt x="6281851" y="1018987"/>
                  </a:lnTo>
                  <a:cubicBezTo>
                    <a:pt x="6281851" y="1025799"/>
                    <a:pt x="6276329" y="1031321"/>
                    <a:pt x="6269517" y="1031321"/>
                  </a:cubicBezTo>
                  <a:lnTo>
                    <a:pt x="12334" y="1031321"/>
                  </a:lnTo>
                  <a:cubicBezTo>
                    <a:pt x="9063" y="1031321"/>
                    <a:pt x="5926" y="1030021"/>
                    <a:pt x="3613" y="1027708"/>
                  </a:cubicBezTo>
                  <a:cubicBezTo>
                    <a:pt x="1300" y="1025395"/>
                    <a:pt x="0" y="1022258"/>
                    <a:pt x="0" y="1018987"/>
                  </a:cubicBezTo>
                  <a:lnTo>
                    <a:pt x="0" y="12334"/>
                  </a:lnTo>
                  <a:cubicBezTo>
                    <a:pt x="0" y="9063"/>
                    <a:pt x="1300" y="5926"/>
                    <a:pt x="3613" y="3613"/>
                  </a:cubicBezTo>
                  <a:cubicBezTo>
                    <a:pt x="5926" y="1300"/>
                    <a:pt x="9063" y="0"/>
                    <a:pt x="12334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281852" cy="1059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91618" y="4766723"/>
            <a:ext cx="23851405" cy="4145354"/>
            <a:chOff x="0" y="0"/>
            <a:chExt cx="6281852" cy="1091780"/>
          </a:xfrm>
        </p:grpSpPr>
        <p:sp>
          <p:nvSpPr>
            <p:cNvPr id="6" name="Freeform 6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6281851" cy="1091780"/>
            </a:xfrm>
            <a:custGeom>
              <a:avLst/>
              <a:gdLst/>
              <a:ahLst/>
              <a:cxnLst/>
              <a:rect l="l" t="t" r="r" b="b"/>
              <a:pathLst>
                <a:path w="6281851" h="1091780">
                  <a:moveTo>
                    <a:pt x="12334" y="0"/>
                  </a:moveTo>
                  <a:lnTo>
                    <a:pt x="6269517" y="0"/>
                  </a:lnTo>
                  <a:cubicBezTo>
                    <a:pt x="6272788" y="0"/>
                    <a:pt x="6275925" y="1300"/>
                    <a:pt x="6278239" y="3613"/>
                  </a:cubicBezTo>
                  <a:cubicBezTo>
                    <a:pt x="6280552" y="5926"/>
                    <a:pt x="6281851" y="9063"/>
                    <a:pt x="6281851" y="12334"/>
                  </a:cubicBezTo>
                  <a:lnTo>
                    <a:pt x="6281851" y="1079446"/>
                  </a:lnTo>
                  <a:cubicBezTo>
                    <a:pt x="6281851" y="1086258"/>
                    <a:pt x="6276329" y="1091780"/>
                    <a:pt x="6269517" y="1091780"/>
                  </a:cubicBezTo>
                  <a:lnTo>
                    <a:pt x="12334" y="1091780"/>
                  </a:lnTo>
                  <a:cubicBezTo>
                    <a:pt x="9063" y="1091780"/>
                    <a:pt x="5926" y="1090481"/>
                    <a:pt x="3613" y="1088168"/>
                  </a:cubicBezTo>
                  <a:cubicBezTo>
                    <a:pt x="1300" y="1085855"/>
                    <a:pt x="0" y="1082717"/>
                    <a:pt x="0" y="1079446"/>
                  </a:cubicBezTo>
                  <a:lnTo>
                    <a:pt x="0" y="12334"/>
                  </a:lnTo>
                  <a:cubicBezTo>
                    <a:pt x="0" y="9063"/>
                    <a:pt x="1300" y="5926"/>
                    <a:pt x="3613" y="3613"/>
                  </a:cubicBezTo>
                  <a:cubicBezTo>
                    <a:pt x="5926" y="1300"/>
                    <a:pt x="9063" y="0"/>
                    <a:pt x="12334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6281852" cy="1120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86317" y="9112102"/>
            <a:ext cx="23851405" cy="4145354"/>
            <a:chOff x="0" y="0"/>
            <a:chExt cx="6281852" cy="1091780"/>
          </a:xfrm>
        </p:grpSpPr>
        <p:sp>
          <p:nvSpPr>
            <p:cNvPr id="9" name="Freeform 9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6281851" cy="1091780"/>
            </a:xfrm>
            <a:custGeom>
              <a:avLst/>
              <a:gdLst/>
              <a:ahLst/>
              <a:cxnLst/>
              <a:rect l="l" t="t" r="r" b="b"/>
              <a:pathLst>
                <a:path w="6281851" h="1091780">
                  <a:moveTo>
                    <a:pt x="12334" y="0"/>
                  </a:moveTo>
                  <a:lnTo>
                    <a:pt x="6269517" y="0"/>
                  </a:lnTo>
                  <a:cubicBezTo>
                    <a:pt x="6272788" y="0"/>
                    <a:pt x="6275925" y="1300"/>
                    <a:pt x="6278239" y="3613"/>
                  </a:cubicBezTo>
                  <a:cubicBezTo>
                    <a:pt x="6280552" y="5926"/>
                    <a:pt x="6281851" y="9063"/>
                    <a:pt x="6281851" y="12334"/>
                  </a:cubicBezTo>
                  <a:lnTo>
                    <a:pt x="6281851" y="1079446"/>
                  </a:lnTo>
                  <a:cubicBezTo>
                    <a:pt x="6281851" y="1086258"/>
                    <a:pt x="6276329" y="1091780"/>
                    <a:pt x="6269517" y="1091780"/>
                  </a:cubicBezTo>
                  <a:lnTo>
                    <a:pt x="12334" y="1091780"/>
                  </a:lnTo>
                  <a:cubicBezTo>
                    <a:pt x="9063" y="1091780"/>
                    <a:pt x="5926" y="1090481"/>
                    <a:pt x="3613" y="1088168"/>
                  </a:cubicBezTo>
                  <a:cubicBezTo>
                    <a:pt x="1300" y="1085855"/>
                    <a:pt x="0" y="1082717"/>
                    <a:pt x="0" y="1079446"/>
                  </a:cubicBezTo>
                  <a:lnTo>
                    <a:pt x="0" y="12334"/>
                  </a:lnTo>
                  <a:cubicBezTo>
                    <a:pt x="0" y="9063"/>
                    <a:pt x="1300" y="5926"/>
                    <a:pt x="3613" y="3613"/>
                  </a:cubicBezTo>
                  <a:cubicBezTo>
                    <a:pt x="5926" y="1300"/>
                    <a:pt x="9063" y="0"/>
                    <a:pt x="12334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6281852" cy="1120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29099" y="-2280041"/>
            <a:ext cx="5002094" cy="500209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>
                <a:alpha val="32941"/>
              </a:srgbClr>
            </a:solidFill>
            <a:ln w="742950" cap="sq">
              <a:solidFill>
                <a:srgbClr val="0097B2">
                  <a:alpha val="32941"/>
                </a:srgbClr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014903" y="5010359"/>
            <a:ext cx="3014196" cy="3597295"/>
          </a:xfrm>
          <a:custGeom>
            <a:avLst/>
            <a:gdLst/>
            <a:ahLst/>
            <a:cxnLst/>
            <a:rect l="l" t="t" r="r" b="b"/>
            <a:pathLst>
              <a:path w="3014196" h="3597295">
                <a:moveTo>
                  <a:pt x="0" y="0"/>
                </a:moveTo>
                <a:lnTo>
                  <a:pt x="3014196" y="0"/>
                </a:lnTo>
                <a:lnTo>
                  <a:pt x="3014196" y="3597295"/>
                </a:lnTo>
                <a:lnTo>
                  <a:pt x="0" y="35972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333" t="-698" b="-1921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699792" y="4999469"/>
            <a:ext cx="4839594" cy="3597295"/>
          </a:xfrm>
          <a:custGeom>
            <a:avLst/>
            <a:gdLst/>
            <a:ahLst/>
            <a:cxnLst/>
            <a:rect l="l" t="t" r="r" b="b"/>
            <a:pathLst>
              <a:path w="4839594" h="3597295">
                <a:moveTo>
                  <a:pt x="0" y="0"/>
                </a:moveTo>
                <a:lnTo>
                  <a:pt x="4839594" y="0"/>
                </a:lnTo>
                <a:lnTo>
                  <a:pt x="4839594" y="3597295"/>
                </a:lnTo>
                <a:lnTo>
                  <a:pt x="0" y="35972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713" b="-2629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95364" y="4999469"/>
            <a:ext cx="4839594" cy="3619075"/>
          </a:xfrm>
          <a:custGeom>
            <a:avLst/>
            <a:gdLst/>
            <a:ahLst/>
            <a:cxnLst/>
            <a:rect l="l" t="t" r="r" b="b"/>
            <a:pathLst>
              <a:path w="4839594" h="3619075">
                <a:moveTo>
                  <a:pt x="0" y="0"/>
                </a:moveTo>
                <a:lnTo>
                  <a:pt x="4839594" y="0"/>
                </a:lnTo>
                <a:lnTo>
                  <a:pt x="4839594" y="3619075"/>
                </a:lnTo>
                <a:lnTo>
                  <a:pt x="0" y="36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504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934102" y="281691"/>
            <a:ext cx="4906153" cy="3604400"/>
          </a:xfrm>
          <a:custGeom>
            <a:avLst/>
            <a:gdLst/>
            <a:ahLst/>
            <a:cxnLst/>
            <a:rect l="l" t="t" r="r" b="b"/>
            <a:pathLst>
              <a:path w="4906153" h="3604400">
                <a:moveTo>
                  <a:pt x="0" y="0"/>
                </a:moveTo>
                <a:lnTo>
                  <a:pt x="4906152" y="0"/>
                </a:lnTo>
                <a:lnTo>
                  <a:pt x="4906152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0200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06037" y="221006"/>
            <a:ext cx="4861379" cy="3646034"/>
          </a:xfrm>
          <a:custGeom>
            <a:avLst/>
            <a:gdLst/>
            <a:ahLst/>
            <a:cxnLst/>
            <a:rect l="l" t="t" r="r" b="b"/>
            <a:pathLst>
              <a:path w="4861379" h="3646034">
                <a:moveTo>
                  <a:pt x="0" y="0"/>
                </a:moveTo>
                <a:lnTo>
                  <a:pt x="4861379" y="0"/>
                </a:lnTo>
                <a:lnTo>
                  <a:pt x="4861379" y="3646034"/>
                </a:lnTo>
                <a:lnTo>
                  <a:pt x="0" y="36460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965437" y="281691"/>
            <a:ext cx="2479126" cy="3659854"/>
          </a:xfrm>
          <a:custGeom>
            <a:avLst/>
            <a:gdLst/>
            <a:ahLst/>
            <a:cxnLst/>
            <a:rect l="l" t="t" r="r" b="b"/>
            <a:pathLst>
              <a:path w="2479126" h="3659854">
                <a:moveTo>
                  <a:pt x="0" y="0"/>
                </a:moveTo>
                <a:lnTo>
                  <a:pt x="2479126" y="0"/>
                </a:lnTo>
                <a:lnTo>
                  <a:pt x="2479126" y="3659853"/>
                </a:lnTo>
                <a:lnTo>
                  <a:pt x="0" y="36598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6872" t="-72288" b="-49897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5855756" y="-7328044"/>
            <a:ext cx="10994424" cy="1099442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57384" y="4134987"/>
            <a:ext cx="448627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Пам'ятник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Небесній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сотні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у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Полтаві</a:t>
            </a:r>
            <a:endParaRPr lang="en-US" sz="18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703413" y="9093052"/>
            <a:ext cx="548230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Військовий меморіал та пам’ятник Героям Небесної Сотні. м.Сквира, Київська область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68660" y="9220200"/>
            <a:ext cx="482113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Пам'ятник Небесній сотні у Тернополі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934958" y="4200004"/>
            <a:ext cx="6904441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Пам'ятник учасникам Революції Гідності у Запоріжжі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025216" y="3881533"/>
            <a:ext cx="2308027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9" tooltip="https://maidanmuseum.org/uk/node/1117"/>
              </a:rPr>
              <a:t>https://maidanmuseum.org/uk/node/1117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8660" y="8621056"/>
            <a:ext cx="5038874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0" tooltip="https://day.kyiv.ua/news/271221-u-ternopoli-vidkryly-pamyatnyk-heroyam-nebesnoyi-sotni"/>
              </a:rPr>
              <a:t>https://day.kyiv.ua/news/271221-u-ternopoli-vidkryly-pamyatnyk-heroyam-nebesnoyi-sotni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34759" y="3881533"/>
            <a:ext cx="2618482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1" tooltip="https://www.maidanmuseum.org/uk/node/2218"/>
              </a:rPr>
              <a:t>https://www.maidanmuseum.org/uk/node/2218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091262" y="8599494"/>
            <a:ext cx="8921749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2" tooltip="https://suspilne.media/chernivtsi/687474-ne-mig-divitisa-ak-but-takih-ak-jogo-sini-spogadi-pro-geroiv-nebesnoi-sotni-z-cernivciv-aksenina-ta-serbanuka/"/>
              </a:rPr>
              <a:t>https://suspilne.media/chernivtsi/687474-ne-mig-divitisa-ak-but-takih-ak-jogo-sini-spogadi-pro-geroiv-nebesnoi-sotni-z-cernivciv-aksenina-ta-serbanuka/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91262" y="9092078"/>
            <a:ext cx="636320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Сквер та меморіал у Чернівцях з портретами Олександра Щербанюка та Василя Аксенина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365190" y="3849469"/>
            <a:ext cx="172908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3" tooltip="https://www.google.com/url?sa"/>
              </a:rPr>
              <a:t>https://www.google.com/url?sa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068878" y="4078065"/>
            <a:ext cx="475137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Площа та пам’ятник Героїв Небесної Сотні. Сквира, Київська область.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164556" y="8621056"/>
            <a:ext cx="172908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3" tooltip="https://www.google.com/url?sa"/>
              </a:rPr>
              <a:t>https://www.google.com/url?sa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1818862" y="-11190569"/>
            <a:ext cx="12753441" cy="12753441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65145" y="1115548"/>
            <a:ext cx="7225118" cy="6981560"/>
            <a:chOff x="0" y="0"/>
            <a:chExt cx="1902912" cy="1838765"/>
          </a:xfrm>
        </p:grpSpPr>
        <p:sp>
          <p:nvSpPr>
            <p:cNvPr id="3" name="Freeform 3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902912" cy="1838765"/>
            </a:xfrm>
            <a:custGeom>
              <a:avLst/>
              <a:gdLst/>
              <a:ahLst/>
              <a:cxnLst/>
              <a:rect l="l" t="t" r="r" b="b"/>
              <a:pathLst>
                <a:path w="1902912" h="1838765">
                  <a:moveTo>
                    <a:pt x="0" y="0"/>
                  </a:moveTo>
                  <a:lnTo>
                    <a:pt x="1902912" y="0"/>
                  </a:lnTo>
                  <a:lnTo>
                    <a:pt x="1902912" y="1838765"/>
                  </a:lnTo>
                  <a:lnTo>
                    <a:pt x="0" y="1838765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02912" cy="1867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8629" y="349539"/>
            <a:ext cx="6870827" cy="6797262"/>
            <a:chOff x="0" y="0"/>
            <a:chExt cx="1809601" cy="1790225"/>
          </a:xfrm>
        </p:grpSpPr>
        <p:sp>
          <p:nvSpPr>
            <p:cNvPr id="6" name="Freeform 6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809601" cy="1790225"/>
            </a:xfrm>
            <a:custGeom>
              <a:avLst/>
              <a:gdLst/>
              <a:ahLst/>
              <a:cxnLst/>
              <a:rect l="l" t="t" r="r" b="b"/>
              <a:pathLst>
                <a:path w="1809601" h="1790225">
                  <a:moveTo>
                    <a:pt x="0" y="0"/>
                  </a:moveTo>
                  <a:lnTo>
                    <a:pt x="1809601" y="0"/>
                  </a:lnTo>
                  <a:lnTo>
                    <a:pt x="1809601" y="1790225"/>
                  </a:lnTo>
                  <a:lnTo>
                    <a:pt x="0" y="1790225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809601" cy="1818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73173" y="7170331"/>
            <a:ext cx="5095460" cy="2260277"/>
            <a:chOff x="0" y="0"/>
            <a:chExt cx="1342014" cy="595299"/>
          </a:xfrm>
        </p:grpSpPr>
        <p:sp>
          <p:nvSpPr>
            <p:cNvPr id="9" name="Freeform 9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342014" cy="595299"/>
            </a:xfrm>
            <a:custGeom>
              <a:avLst/>
              <a:gdLst/>
              <a:ahLst/>
              <a:cxnLst/>
              <a:rect l="l" t="t" r="r" b="b"/>
              <a:pathLst>
                <a:path w="1342014" h="595299">
                  <a:moveTo>
                    <a:pt x="0" y="0"/>
                  </a:moveTo>
                  <a:lnTo>
                    <a:pt x="1342014" y="0"/>
                  </a:lnTo>
                  <a:lnTo>
                    <a:pt x="1342014" y="595299"/>
                  </a:lnTo>
                  <a:lnTo>
                    <a:pt x="0" y="595299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42014" cy="623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001667" y="7849781"/>
            <a:ext cx="5578401" cy="557840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944104" y="9244535"/>
            <a:ext cx="1042465" cy="104246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  <a:ln w="742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7146801"/>
            <a:ext cx="702979" cy="70297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  <a:ln w="7429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377704" y="-6597049"/>
            <a:ext cx="10994424" cy="1099442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28700" y="825330"/>
            <a:ext cx="6339932" cy="5262057"/>
          </a:xfrm>
          <a:custGeom>
            <a:avLst/>
            <a:gdLst/>
            <a:ahLst/>
            <a:cxnLst/>
            <a:rect l="l" t="t" r="r" b="b"/>
            <a:pathLst>
              <a:path w="6339932" h="5262057">
                <a:moveTo>
                  <a:pt x="0" y="0"/>
                </a:moveTo>
                <a:lnTo>
                  <a:pt x="6339932" y="0"/>
                </a:lnTo>
                <a:lnTo>
                  <a:pt x="6339932" y="5262058"/>
                </a:lnTo>
                <a:lnTo>
                  <a:pt x="0" y="5262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53" t="-3658" r="-18772" b="-3658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9220685" y="1581065"/>
            <a:ext cx="5046065" cy="5917226"/>
          </a:xfrm>
          <a:custGeom>
            <a:avLst/>
            <a:gdLst/>
            <a:ahLst/>
            <a:cxnLst/>
            <a:rect l="l" t="t" r="r" b="b"/>
            <a:pathLst>
              <a:path w="5046065" h="5917226">
                <a:moveTo>
                  <a:pt x="0" y="0"/>
                </a:moveTo>
                <a:lnTo>
                  <a:pt x="5046065" y="0"/>
                </a:lnTo>
                <a:lnTo>
                  <a:pt x="5046065" y="5917226"/>
                </a:lnTo>
                <a:lnTo>
                  <a:pt x="0" y="591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176" r="-28176"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9575057" y="8269625"/>
            <a:ext cx="4337321" cy="1369789"/>
            <a:chOff x="0" y="0"/>
            <a:chExt cx="1142340" cy="360767"/>
          </a:xfrm>
        </p:grpSpPr>
        <p:sp>
          <p:nvSpPr>
            <p:cNvPr id="26" name="Freeform 26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142340" cy="360767"/>
            </a:xfrm>
            <a:custGeom>
              <a:avLst/>
              <a:gdLst/>
              <a:ahLst/>
              <a:cxnLst/>
              <a:rect l="l" t="t" r="r" b="b"/>
              <a:pathLst>
                <a:path w="1142340" h="360767">
                  <a:moveTo>
                    <a:pt x="0" y="0"/>
                  </a:moveTo>
                  <a:lnTo>
                    <a:pt x="1142340" y="0"/>
                  </a:lnTo>
                  <a:lnTo>
                    <a:pt x="1142340" y="360767"/>
                  </a:lnTo>
                  <a:lnTo>
                    <a:pt x="0" y="360767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1142340" cy="389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3912378" y="8776558"/>
            <a:ext cx="7315200" cy="3657600"/>
          </a:xfrm>
          <a:custGeom>
            <a:avLst/>
            <a:gdLst/>
            <a:ahLst/>
            <a:cxnLst/>
            <a:rect l="l" t="t" r="r" b="b"/>
            <a:pathLst>
              <a:path w="7315200" h="3657600">
                <a:moveTo>
                  <a:pt x="0" y="0"/>
                </a:moveTo>
                <a:lnTo>
                  <a:pt x="7315200" y="0"/>
                </a:lnTo>
                <a:lnTo>
                  <a:pt x="73152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7132528">
            <a:off x="-1518228" y="-162901"/>
            <a:ext cx="3036455" cy="1518228"/>
          </a:xfrm>
          <a:custGeom>
            <a:avLst/>
            <a:gdLst/>
            <a:ahLst/>
            <a:cxnLst/>
            <a:rect l="l" t="t" r="r" b="b"/>
            <a:pathLst>
              <a:path w="3036455" h="1518228">
                <a:moveTo>
                  <a:pt x="0" y="0"/>
                </a:moveTo>
                <a:lnTo>
                  <a:pt x="3036456" y="0"/>
                </a:lnTo>
                <a:lnTo>
                  <a:pt x="3036456" y="1518228"/>
                </a:lnTo>
                <a:lnTo>
                  <a:pt x="0" y="15182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2719182" y="7533216"/>
            <a:ext cx="4203440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Пам'ятник на вшанування Небесної Сотні та всіх загиблих Героїв України  у м. Блумінґдейл поблизу Чикаго.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75057" y="8420958"/>
            <a:ext cx="4337321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Памʼятник Героям Небесної Сотні у Бразі (Португалія)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99701" y="7479241"/>
            <a:ext cx="1888034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0" tooltip="http://www.hram.kiev.ua/?p=2643"/>
              </a:rPr>
              <a:t>http://www.hram.kiev.ua/?p=2643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944104" y="6068338"/>
            <a:ext cx="3366046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1" tooltip="https://rubryka.com/article/pam-yat-geroyiv-nebesnoyi-sotni/"/>
              </a:rPr>
              <a:t>https://rubryka.com/article/pam-yat-geroyiv-nebesnoyi-sotni/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1149" y="1685794"/>
            <a:ext cx="7275595" cy="5613421"/>
            <a:chOff x="0" y="0"/>
            <a:chExt cx="1916206" cy="1478432"/>
          </a:xfrm>
        </p:grpSpPr>
        <p:sp>
          <p:nvSpPr>
            <p:cNvPr id="3" name="Freeform 3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916206" cy="1478432"/>
            </a:xfrm>
            <a:custGeom>
              <a:avLst/>
              <a:gdLst/>
              <a:ahLst/>
              <a:cxnLst/>
              <a:rect l="l" t="t" r="r" b="b"/>
              <a:pathLst>
                <a:path w="1916206" h="1478432">
                  <a:moveTo>
                    <a:pt x="0" y="0"/>
                  </a:moveTo>
                  <a:lnTo>
                    <a:pt x="1916206" y="0"/>
                  </a:lnTo>
                  <a:lnTo>
                    <a:pt x="1916206" y="1478432"/>
                  </a:lnTo>
                  <a:lnTo>
                    <a:pt x="0" y="1478432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16206" cy="1507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12069" y="0"/>
            <a:ext cx="7275595" cy="13199065"/>
            <a:chOff x="0" y="0"/>
            <a:chExt cx="1916206" cy="3476297"/>
          </a:xfrm>
        </p:grpSpPr>
        <p:sp>
          <p:nvSpPr>
            <p:cNvPr id="6" name="Freeform 6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916206" cy="3476297"/>
            </a:xfrm>
            <a:custGeom>
              <a:avLst/>
              <a:gdLst/>
              <a:ahLst/>
              <a:cxnLst/>
              <a:rect l="l" t="t" r="r" b="b"/>
              <a:pathLst>
                <a:path w="1916206" h="3476297">
                  <a:moveTo>
                    <a:pt x="0" y="0"/>
                  </a:moveTo>
                  <a:lnTo>
                    <a:pt x="1916206" y="0"/>
                  </a:lnTo>
                  <a:lnTo>
                    <a:pt x="1916206" y="3476297"/>
                  </a:lnTo>
                  <a:lnTo>
                    <a:pt x="0" y="3476297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916206" cy="3504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56518" y="-8590630"/>
            <a:ext cx="12753441" cy="1275344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809890" y="-4645970"/>
            <a:ext cx="3499668" cy="13405540"/>
            <a:chOff x="0" y="0"/>
            <a:chExt cx="212191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39680" y="-731989"/>
            <a:ext cx="3499668" cy="13405540"/>
            <a:chOff x="0" y="0"/>
            <a:chExt cx="212191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451630" y="464686"/>
            <a:ext cx="5560553" cy="3698124"/>
          </a:xfrm>
          <a:custGeom>
            <a:avLst/>
            <a:gdLst/>
            <a:ahLst/>
            <a:cxnLst/>
            <a:rect l="l" t="t" r="r" b="b"/>
            <a:pathLst>
              <a:path w="5560553" h="3698124">
                <a:moveTo>
                  <a:pt x="0" y="0"/>
                </a:moveTo>
                <a:lnTo>
                  <a:pt x="5560553" y="0"/>
                </a:lnTo>
                <a:lnTo>
                  <a:pt x="5560553" y="3698125"/>
                </a:lnTo>
                <a:lnTo>
                  <a:pt x="0" y="3698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191811" y="5208105"/>
            <a:ext cx="5716111" cy="3801580"/>
          </a:xfrm>
          <a:custGeom>
            <a:avLst/>
            <a:gdLst/>
            <a:ahLst/>
            <a:cxnLst/>
            <a:rect l="l" t="t" r="r" b="b"/>
            <a:pathLst>
              <a:path w="5716111" h="3801580">
                <a:moveTo>
                  <a:pt x="0" y="0"/>
                </a:moveTo>
                <a:lnTo>
                  <a:pt x="5716111" y="0"/>
                </a:lnTo>
                <a:lnTo>
                  <a:pt x="5716111" y="3801580"/>
                </a:lnTo>
                <a:lnTo>
                  <a:pt x="0" y="380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602092" y="2036860"/>
            <a:ext cx="5801023" cy="3867348"/>
          </a:xfrm>
          <a:custGeom>
            <a:avLst/>
            <a:gdLst/>
            <a:ahLst/>
            <a:cxnLst/>
            <a:rect l="l" t="t" r="r" b="b"/>
            <a:pathLst>
              <a:path w="5801023" h="3867348">
                <a:moveTo>
                  <a:pt x="0" y="0"/>
                </a:moveTo>
                <a:lnTo>
                  <a:pt x="5801023" y="0"/>
                </a:lnTo>
                <a:lnTo>
                  <a:pt x="5801023" y="3867348"/>
                </a:lnTo>
                <a:lnTo>
                  <a:pt x="0" y="3867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4708918" y="-8438230"/>
            <a:ext cx="12753441" cy="12753441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6184343" y="7108895"/>
            <a:ext cx="7315200" cy="3657600"/>
          </a:xfrm>
          <a:custGeom>
            <a:avLst/>
            <a:gdLst/>
            <a:ahLst/>
            <a:cxnLst/>
            <a:rect l="l" t="t" r="r" b="b"/>
            <a:pathLst>
              <a:path w="7315200" h="3657600">
                <a:moveTo>
                  <a:pt x="0" y="0"/>
                </a:moveTo>
                <a:lnTo>
                  <a:pt x="7315200" y="0"/>
                </a:lnTo>
                <a:lnTo>
                  <a:pt x="73152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831149" y="6414900"/>
            <a:ext cx="7416966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Президент України В. Зеленський і перша леді вшанували пам'ять Героїв Небесної Сотні (20.02.2022 р.)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68436" y="6138132"/>
            <a:ext cx="580102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9" tooltip="https://www.president.gov.ua/news/prezident-ukrayini-i-persha-ledi-vshanuvali-pamyat-geroyiv-n-73013"/>
              </a:rPr>
              <a:t>https://www.president.gov.ua/news/prezident-ukrayini-i-persha-ledi-vshanuvali-pamyat-geroyiv-n-73013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99173" y="4153604"/>
            <a:ext cx="685963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Церемоніал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ушанування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пам’яті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Героїв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небесної</a:t>
            </a:r>
            <a:r>
              <a:rPr lang="en-US" sz="18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сотні</a:t>
            </a:r>
            <a:endParaRPr lang="en-US" sz="18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144000" y="4785119"/>
            <a:ext cx="6591449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0" tooltip="https://uinp.gov.ua/pres-centr/novyny/ceremonial-ushanuvannya-pamyati-geroyiv-nebesnoyi-sotni-vidbuvsya-u-stolyci"/>
              </a:rPr>
              <a:t>https://uinp.gov.ua/pres-centr/novyny/ceremonial-ushanuvannya-pamyati-geroyiv-nebesnoyi-sotni-vidbuvsya-u-stolyci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99173" y="9248520"/>
            <a:ext cx="6408241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1" tooltip="https://www.slovoidilo.ua/2024/02/13/novyna/suspilstvo/minkulti-nazvaly-haslo-dnya-heroyiv-nebesnoyi-sotni-2024"/>
              </a:rPr>
              <a:t>https://www.slovoidilo.ua/2024/02/13/novyna/suspilstvo/minkulti-nazvaly-haslo-dnya-heroyiv-nebesnoyi-sotni-2024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6611749" y="-4064945"/>
            <a:ext cx="3499668" cy="13405540"/>
            <a:chOff x="0" y="0"/>
            <a:chExt cx="212191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-11922291" y="2963875"/>
            <a:ext cx="12753441" cy="12753441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6017941">
            <a:off x="-3233691" y="-341774"/>
            <a:ext cx="5481894" cy="2740947"/>
          </a:xfrm>
          <a:custGeom>
            <a:avLst/>
            <a:gdLst/>
            <a:ahLst/>
            <a:cxnLst/>
            <a:rect l="l" t="t" r="r" b="b"/>
            <a:pathLst>
              <a:path w="5481894" h="2740947">
                <a:moveTo>
                  <a:pt x="0" y="0"/>
                </a:moveTo>
                <a:lnTo>
                  <a:pt x="5481895" y="0"/>
                </a:lnTo>
                <a:lnTo>
                  <a:pt x="5481895" y="2740948"/>
                </a:lnTo>
                <a:lnTo>
                  <a:pt x="0" y="2740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84921" y="-561733"/>
            <a:ext cx="14711882" cy="12064726"/>
            <a:chOff x="0" y="0"/>
            <a:chExt cx="3874734" cy="3177541"/>
          </a:xfrm>
        </p:grpSpPr>
        <p:sp>
          <p:nvSpPr>
            <p:cNvPr id="3" name="Freeform 3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3874734" cy="3177541"/>
            </a:xfrm>
            <a:custGeom>
              <a:avLst/>
              <a:gdLst/>
              <a:ahLst/>
              <a:cxnLst/>
              <a:rect l="l" t="t" r="r" b="b"/>
              <a:pathLst>
                <a:path w="3874734" h="3177541">
                  <a:moveTo>
                    <a:pt x="0" y="0"/>
                  </a:moveTo>
                  <a:lnTo>
                    <a:pt x="3874734" y="0"/>
                  </a:lnTo>
                  <a:lnTo>
                    <a:pt x="3874734" y="3177541"/>
                  </a:lnTo>
                  <a:lnTo>
                    <a:pt x="0" y="3177541"/>
                  </a:lnTo>
                  <a:close/>
                </a:path>
              </a:pathLst>
            </a:custGeom>
            <a:solidFill>
              <a:srgbClr val="E9EBEF">
                <a:alpha val="56863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874734" cy="3206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158072" y="-4439316"/>
            <a:ext cx="3499668" cy="13405540"/>
            <a:chOff x="0" y="0"/>
            <a:chExt cx="21219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9893" y="38100"/>
              <a:ext cx="172405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256737" y="-6058945"/>
            <a:ext cx="10994424" cy="109944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3945801">
            <a:off x="11912487" y="8605938"/>
            <a:ext cx="4776403" cy="477640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3945801">
            <a:off x="12354399" y="7599119"/>
            <a:ext cx="1577153" cy="3243522"/>
          </a:xfrm>
          <a:custGeom>
            <a:avLst/>
            <a:gdLst/>
            <a:ahLst/>
            <a:cxnLst/>
            <a:rect l="l" t="t" r="r" b="b"/>
            <a:pathLst>
              <a:path w="1577153" h="3243522">
                <a:moveTo>
                  <a:pt x="0" y="0"/>
                </a:moveTo>
                <a:lnTo>
                  <a:pt x="1577153" y="0"/>
                </a:lnTo>
                <a:lnTo>
                  <a:pt x="1577153" y="3243522"/>
                </a:lnTo>
                <a:lnTo>
                  <a:pt x="0" y="3243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282296" y="2263454"/>
            <a:ext cx="11741856" cy="5344050"/>
          </a:xfrm>
          <a:custGeom>
            <a:avLst/>
            <a:gdLst/>
            <a:ahLst/>
            <a:cxnLst/>
            <a:rect l="l" t="t" r="r" b="b"/>
            <a:pathLst>
              <a:path w="11741856" h="5344050">
                <a:moveTo>
                  <a:pt x="0" y="0"/>
                </a:moveTo>
                <a:lnTo>
                  <a:pt x="11741855" y="0"/>
                </a:lnTo>
                <a:lnTo>
                  <a:pt x="11741855" y="5344050"/>
                </a:lnTo>
                <a:lnTo>
                  <a:pt x="0" y="534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 rot="3945801">
            <a:off x="-2388201" y="-2659133"/>
            <a:ext cx="4776403" cy="477640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7296822" y="6592430"/>
            <a:ext cx="10994424" cy="1099442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0" y="3842552"/>
            <a:ext cx="5858560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Відеоролики проєкту «Голоси Революції гідності» є на ютуб-каналі Українського інституту національної пам'яті.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06253" y="7817017"/>
            <a:ext cx="9272736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s://uinp.gov.ua/pres-centr/novyny/golosy-revolyuciyi-gidnosti-v-merezhu-vyklaly-svidchennya-uchasnykiv-yevromaydanu-z-nyni-tymchasovo-okupovanyh-regioniv"/>
              </a:rPr>
              <a:t>https://uinp.gov.ua/pres-centr/novyny/golosy-revolyuciyi-gidnosti-v-merezhu-vyklaly-svidchennya-uchasnykiv-yevromaydanu-z-nyni-tymchasovo-okupovanyh-regioniv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6931003"/>
            <a:ext cx="10994424" cy="109944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679051"/>
            <a:ext cx="8845345" cy="1835814"/>
            <a:chOff x="0" y="0"/>
            <a:chExt cx="812800" cy="168693"/>
          </a:xfrm>
        </p:grpSpPr>
        <p:sp>
          <p:nvSpPr>
            <p:cNvPr id="6" name="Freeform 6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812800" cy="168693"/>
            </a:xfrm>
            <a:custGeom>
              <a:avLst/>
              <a:gdLst/>
              <a:ahLst/>
              <a:cxnLst/>
              <a:rect l="l" t="t" r="r" b="b"/>
              <a:pathLst>
                <a:path w="812800" h="168693">
                  <a:moveTo>
                    <a:pt x="609600" y="0"/>
                  </a:moveTo>
                  <a:lnTo>
                    <a:pt x="0" y="0"/>
                  </a:lnTo>
                  <a:lnTo>
                    <a:pt x="203200" y="168693"/>
                  </a:lnTo>
                  <a:lnTo>
                    <a:pt x="812800" y="168693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E9EBEF">
                <a:alpha val="47843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28575"/>
              <a:ext cx="609600" cy="1972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686649"/>
            <a:ext cx="8845345" cy="1808311"/>
            <a:chOff x="0" y="0"/>
            <a:chExt cx="812800" cy="166166"/>
          </a:xfrm>
        </p:grpSpPr>
        <p:sp>
          <p:nvSpPr>
            <p:cNvPr id="9" name="Freeform 9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812800" cy="166166"/>
            </a:xfrm>
            <a:custGeom>
              <a:avLst/>
              <a:gdLst/>
              <a:ahLst/>
              <a:cxnLst/>
              <a:rect l="l" t="t" r="r" b="b"/>
              <a:pathLst>
                <a:path w="812800" h="166166">
                  <a:moveTo>
                    <a:pt x="203200" y="0"/>
                  </a:moveTo>
                  <a:lnTo>
                    <a:pt x="812800" y="0"/>
                  </a:lnTo>
                  <a:lnTo>
                    <a:pt x="609600" y="166166"/>
                  </a:lnTo>
                  <a:lnTo>
                    <a:pt x="0" y="16616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28575"/>
              <a:ext cx="609600" cy="194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12470" y="294358"/>
            <a:ext cx="8350629" cy="8883445"/>
            <a:chOff x="0" y="0"/>
            <a:chExt cx="2199343" cy="2339673"/>
          </a:xfrm>
        </p:grpSpPr>
        <p:sp>
          <p:nvSpPr>
            <p:cNvPr id="12" name="Freeform 12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2199342" cy="2339673"/>
            </a:xfrm>
            <a:custGeom>
              <a:avLst/>
              <a:gdLst/>
              <a:ahLst/>
              <a:cxnLst/>
              <a:rect l="l" t="t" r="r" b="b"/>
              <a:pathLst>
                <a:path w="2199342" h="2339673">
                  <a:moveTo>
                    <a:pt x="0" y="0"/>
                  </a:moveTo>
                  <a:lnTo>
                    <a:pt x="2199342" y="0"/>
                  </a:lnTo>
                  <a:lnTo>
                    <a:pt x="2199342" y="2339673"/>
                  </a:lnTo>
                  <a:lnTo>
                    <a:pt x="0" y="2339673"/>
                  </a:lnTo>
                  <a:close/>
                </a:path>
              </a:pathLst>
            </a:custGeom>
            <a:solidFill>
              <a:srgbClr val="E9EBEF">
                <a:alpha val="44706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199343" cy="2368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4063421"/>
            <a:ext cx="8845345" cy="8365423"/>
            <a:chOff x="0" y="0"/>
            <a:chExt cx="2329638" cy="2203239"/>
          </a:xfrm>
        </p:grpSpPr>
        <p:sp>
          <p:nvSpPr>
            <p:cNvPr id="15" name="Freeform 15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2329638" cy="2203239"/>
            </a:xfrm>
            <a:custGeom>
              <a:avLst/>
              <a:gdLst/>
              <a:ahLst/>
              <a:cxnLst/>
              <a:rect l="l" t="t" r="r" b="b"/>
              <a:pathLst>
                <a:path w="2329638" h="2203239">
                  <a:moveTo>
                    <a:pt x="0" y="0"/>
                  </a:moveTo>
                  <a:lnTo>
                    <a:pt x="2329638" y="0"/>
                  </a:lnTo>
                  <a:lnTo>
                    <a:pt x="2329638" y="2203239"/>
                  </a:lnTo>
                  <a:lnTo>
                    <a:pt x="0" y="2203239"/>
                  </a:lnTo>
                  <a:close/>
                </a:path>
              </a:pathLst>
            </a:custGeom>
            <a:solidFill>
              <a:srgbClr val="E9EBEF">
                <a:alpha val="46667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2329638" cy="22318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144000" y="-6077059"/>
            <a:ext cx="10994424" cy="1099442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318226" y="9177803"/>
            <a:ext cx="10994424" cy="1099442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395958" y="679051"/>
            <a:ext cx="6339248" cy="3616622"/>
          </a:xfrm>
          <a:custGeom>
            <a:avLst/>
            <a:gdLst/>
            <a:ahLst/>
            <a:cxnLst/>
            <a:rect l="l" t="t" r="r" b="b"/>
            <a:pathLst>
              <a:path w="6339248" h="3616622">
                <a:moveTo>
                  <a:pt x="0" y="0"/>
                </a:moveTo>
                <a:lnTo>
                  <a:pt x="6339247" y="0"/>
                </a:lnTo>
                <a:lnTo>
                  <a:pt x="6339247" y="3616622"/>
                </a:lnTo>
                <a:lnTo>
                  <a:pt x="0" y="3616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518244" y="4736081"/>
            <a:ext cx="5849235" cy="3805018"/>
          </a:xfrm>
          <a:custGeom>
            <a:avLst/>
            <a:gdLst/>
            <a:ahLst/>
            <a:cxnLst/>
            <a:rect l="l" t="t" r="r" b="b"/>
            <a:pathLst>
              <a:path w="5849235" h="3805018">
                <a:moveTo>
                  <a:pt x="0" y="0"/>
                </a:moveTo>
                <a:lnTo>
                  <a:pt x="5849235" y="0"/>
                </a:lnTo>
                <a:lnTo>
                  <a:pt x="5849235" y="3805018"/>
                </a:lnTo>
                <a:lnTo>
                  <a:pt x="0" y="38050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476" t="-9246"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0919193" y="2743465"/>
            <a:ext cx="5823966" cy="7167958"/>
            <a:chOff x="0" y="0"/>
            <a:chExt cx="6604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5"/>
              <a:stretch>
                <a:fillRect l="-42086" r="-42086"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1178986" y="4409055"/>
            <a:ext cx="652775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s://www.ukrinform.ua/rubric-diaspora/3193574-ukrainci-svitu-19-lutogo-rozpocinaut-tihu-akciu-angeli-pamati.html"/>
              </a:rPr>
              <a:t>https://www.ukrinform.ua/rubric-diaspora/3193574-ukrainci-svitu-19-lutogo-rozpocinaut-tihu-akciu-angeli-pamati.html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878911" y="1221234"/>
            <a:ext cx="5375523" cy="662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Акція «Тихі ангели»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23909" y="8687827"/>
            <a:ext cx="652775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s://www.ukrinform.ua/rubric-diaspora/3193574-ukrainci-svitu-19-lutogo-rozpocinaut-tihu-akciu-angeli-pamati.html"/>
              </a:rPr>
              <a:t>https://www.ukrinform.ua/rubric-diaspora/3193574-ukrainci-svitu-19-lutogo-rozpocinaut-tihu-akciu-angeli-pamati.html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023075" y="10121900"/>
            <a:ext cx="708719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typical.if.ua/angeli-pamyati-u-nedilyu-v-ivano-frankivsku-vidbudetsya-tikha-aktsiya-vshanuvannya-geroiv-nebesnoi-sotni"/>
              </a:rPr>
              <a:t>https://typical.if.ua/angeli-pamyati-u-nedilyu-v-ivano-frankivsku-vidbudetsya-tikha-aktsiya-vshanuvannya-geroiv-nebesnoi-sotni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-9017530" y="-7999052"/>
            <a:ext cx="10994424" cy="1099442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-9965724" y="-3613037"/>
            <a:ext cx="10994424" cy="1099442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88283" y="-1560153"/>
            <a:ext cx="8454899" cy="13407307"/>
            <a:chOff x="0" y="0"/>
            <a:chExt cx="660400" cy="1047225"/>
          </a:xfrm>
        </p:grpSpPr>
        <p:sp>
          <p:nvSpPr>
            <p:cNvPr id="3" name="Freeform 3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660400" cy="1047225"/>
            </a:xfrm>
            <a:custGeom>
              <a:avLst/>
              <a:gdLst/>
              <a:ahLst/>
              <a:cxnLst/>
              <a:rect l="l" t="t" r="r" b="b"/>
              <a:pathLst>
                <a:path w="660400" h="1047225">
                  <a:moveTo>
                    <a:pt x="220252" y="1028156"/>
                  </a:moveTo>
                  <a:cubicBezTo>
                    <a:pt x="254109" y="1039670"/>
                    <a:pt x="292600" y="1047225"/>
                    <a:pt x="330378" y="1047225"/>
                  </a:cubicBezTo>
                  <a:cubicBezTo>
                    <a:pt x="368157" y="1047225"/>
                    <a:pt x="404509" y="1040748"/>
                    <a:pt x="438009" y="1029235"/>
                  </a:cubicBezTo>
                  <a:cubicBezTo>
                    <a:pt x="438723" y="1028875"/>
                    <a:pt x="439435" y="1028875"/>
                    <a:pt x="440148" y="1028516"/>
                  </a:cubicBezTo>
                  <a:cubicBezTo>
                    <a:pt x="565955" y="982460"/>
                    <a:pt x="658618" y="860847"/>
                    <a:pt x="660400" y="71351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12987"/>
                  </a:lnTo>
                  <a:cubicBezTo>
                    <a:pt x="1782" y="861565"/>
                    <a:pt x="93019" y="983181"/>
                    <a:pt x="220252" y="1028156"/>
                  </a:cubicBezTo>
                  <a:close/>
                </a:path>
              </a:pathLst>
            </a:custGeom>
            <a:solidFill>
              <a:srgbClr val="E9EBEF">
                <a:alpha val="6000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60400" cy="948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7420" y="-1157916"/>
            <a:ext cx="8454899" cy="13821893"/>
            <a:chOff x="0" y="0"/>
            <a:chExt cx="631249" cy="1031953"/>
          </a:xfrm>
        </p:grpSpPr>
        <p:sp>
          <p:nvSpPr>
            <p:cNvPr id="6" name="Freeform 6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631249" cy="1031953"/>
            </a:xfrm>
            <a:custGeom>
              <a:avLst/>
              <a:gdLst/>
              <a:ahLst/>
              <a:cxnLst/>
              <a:rect l="l" t="t" r="r" b="b"/>
              <a:pathLst>
                <a:path w="631249" h="1031953">
                  <a:moveTo>
                    <a:pt x="210530" y="19070"/>
                  </a:moveTo>
                  <a:cubicBezTo>
                    <a:pt x="242788" y="7556"/>
                    <a:pt x="279685" y="0"/>
                    <a:pt x="315794" y="0"/>
                  </a:cubicBezTo>
                  <a:cubicBezTo>
                    <a:pt x="351906" y="0"/>
                    <a:pt x="386653" y="6476"/>
                    <a:pt x="418675" y="17990"/>
                  </a:cubicBezTo>
                  <a:cubicBezTo>
                    <a:pt x="419357" y="18350"/>
                    <a:pt x="420038" y="18350"/>
                    <a:pt x="420719" y="18710"/>
                  </a:cubicBezTo>
                  <a:cubicBezTo>
                    <a:pt x="540973" y="64765"/>
                    <a:pt x="629546" y="186379"/>
                    <a:pt x="631249" y="333370"/>
                  </a:cubicBezTo>
                  <a:lnTo>
                    <a:pt x="631249" y="1031953"/>
                  </a:lnTo>
                  <a:lnTo>
                    <a:pt x="0" y="1031953"/>
                  </a:lnTo>
                  <a:lnTo>
                    <a:pt x="0" y="333888"/>
                  </a:lnTo>
                  <a:cubicBezTo>
                    <a:pt x="1703" y="185660"/>
                    <a:pt x="88913" y="64045"/>
                    <a:pt x="210530" y="19070"/>
                  </a:cubicBezTo>
                  <a:close/>
                </a:path>
              </a:pathLst>
            </a:custGeom>
            <a:solidFill>
              <a:srgbClr val="E9EBEF">
                <a:alpha val="6000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98425"/>
              <a:ext cx="631249" cy="933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0"/>
            <a:ext cx="2517448" cy="2508294"/>
          </a:xfrm>
          <a:custGeom>
            <a:avLst/>
            <a:gdLst/>
            <a:ahLst/>
            <a:cxnLst/>
            <a:rect l="l" t="t" r="r" b="b"/>
            <a:pathLst>
              <a:path w="2517448" h="2508294">
                <a:moveTo>
                  <a:pt x="0" y="0"/>
                </a:moveTo>
                <a:lnTo>
                  <a:pt x="2517448" y="0"/>
                </a:lnTo>
                <a:lnTo>
                  <a:pt x="2517448" y="2508294"/>
                </a:lnTo>
                <a:lnTo>
                  <a:pt x="0" y="2508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7323586" y="646928"/>
            <a:ext cx="3810722" cy="763544"/>
            <a:chOff x="0" y="0"/>
            <a:chExt cx="1003647" cy="201098"/>
          </a:xfrm>
        </p:grpSpPr>
        <p:sp>
          <p:nvSpPr>
            <p:cNvPr id="10" name="Freeform 10">
              <a:hlinkClick r:id="rId2" tooltip="https://life.pravda.com.ua/society/2015/07/10/197005/"/>
            </p:cNvPr>
            <p:cNvSpPr/>
            <p:nvPr/>
          </p:nvSpPr>
          <p:spPr>
            <a:xfrm>
              <a:off x="0" y="0"/>
              <a:ext cx="1003647" cy="201098"/>
            </a:xfrm>
            <a:custGeom>
              <a:avLst/>
              <a:gdLst/>
              <a:ahLst/>
              <a:cxnLst/>
              <a:rect l="l" t="t" r="r" b="b"/>
              <a:pathLst>
                <a:path w="1003647" h="201098">
                  <a:moveTo>
                    <a:pt x="77201" y="0"/>
                  </a:moveTo>
                  <a:lnTo>
                    <a:pt x="926445" y="0"/>
                  </a:lnTo>
                  <a:cubicBezTo>
                    <a:pt x="969083" y="0"/>
                    <a:pt x="1003647" y="34564"/>
                    <a:pt x="1003647" y="77201"/>
                  </a:cubicBezTo>
                  <a:lnTo>
                    <a:pt x="1003647" y="123897"/>
                  </a:lnTo>
                  <a:cubicBezTo>
                    <a:pt x="1003647" y="166534"/>
                    <a:pt x="969083" y="201098"/>
                    <a:pt x="926445" y="201098"/>
                  </a:cubicBezTo>
                  <a:lnTo>
                    <a:pt x="77201" y="201098"/>
                  </a:lnTo>
                  <a:cubicBezTo>
                    <a:pt x="34564" y="201098"/>
                    <a:pt x="0" y="166534"/>
                    <a:pt x="0" y="123897"/>
                  </a:cubicBezTo>
                  <a:lnTo>
                    <a:pt x="0" y="77201"/>
                  </a:lnTo>
                  <a:cubicBezTo>
                    <a:pt x="0" y="34564"/>
                    <a:pt x="34564" y="0"/>
                    <a:pt x="77201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03647" cy="229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23586" y="381719"/>
            <a:ext cx="3640828" cy="1028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54"/>
              </a:lnSpc>
            </a:pPr>
            <a:r>
              <a:rPr lang="en-US" sz="596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Висновки:</a:t>
            </a:r>
          </a:p>
        </p:txBody>
      </p:sp>
      <p:sp>
        <p:nvSpPr>
          <p:cNvPr id="13" name="Freeform 13"/>
          <p:cNvSpPr/>
          <p:nvPr/>
        </p:nvSpPr>
        <p:spPr>
          <a:xfrm rot="-10800000">
            <a:off x="16038734" y="8045913"/>
            <a:ext cx="2249266" cy="2241087"/>
          </a:xfrm>
          <a:custGeom>
            <a:avLst/>
            <a:gdLst/>
            <a:ahLst/>
            <a:cxnLst/>
            <a:rect l="l" t="t" r="r" b="b"/>
            <a:pathLst>
              <a:path w="2249266" h="2241087">
                <a:moveTo>
                  <a:pt x="0" y="0"/>
                </a:moveTo>
                <a:lnTo>
                  <a:pt x="2249266" y="0"/>
                </a:lnTo>
                <a:lnTo>
                  <a:pt x="2249266" y="2241087"/>
                </a:lnTo>
                <a:lnTo>
                  <a:pt x="0" y="2241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37108" y="2144366"/>
            <a:ext cx="7655523" cy="258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Політика пам’яті про Революцію Гідності спирається на ґрунтовну нормативно-правову та інституційну базу. Головним культурно-освітнім та науково-дослідним закладом зі збереження, вивчення і поширення інформації про події Революції Гідності є Меморіальний комплекс Героїв Небесної Сотні - Музей Революції гідності.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9101" y="5922010"/>
            <a:ext cx="7496905" cy="258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Для сучасного дискурсу Революції Гідності характерні глорифікація, деяка романтизація, інтерпретація подій в урочистих, героїчних тонах, разом з тим й віктимність, акцент на жертовності. Більшість вшанувальних заходів мають характер реквієму – пам'ять за загиблими, нагадування про важкі втрати у боротьбі за свободу та незалежність.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97992" y="1772891"/>
            <a:ext cx="6635481" cy="332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Революція Гідності справила вагомий вплив на формування нової концепції меморіального простору багатьох населених пунктів України. В багатьох містах та селах розпочалося очищення простору від спадщини радянської доби, натомість з’явилися перейменовані на честь активістів Майдану вулиці, площі, сквери, постали меморіали, стели й пам’ятні знаки, присвячені Небесній Сотні.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97992" y="5714930"/>
            <a:ext cx="6909533" cy="369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Сформувався своєрідний комеморативний канон – на законодавчому рівні визначено пам’ятні дні, традиційними стали звернення президентів України у ці дні до українського народу, участь у масових заходах високопосадовців державного та регіонального рівнів, покладання квітів, проведення різноманітних культурних та просвітницьких заходів. Було напрацьовано єдиний церемоніал вшанування Героїв Небесної Сотні.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666462" y="-11342969"/>
            <a:ext cx="12753441" cy="1275344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4051177" y="8045913"/>
            <a:ext cx="5578401" cy="5578401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4133734" y="6324600"/>
            <a:ext cx="4129818" cy="4114800"/>
          </a:xfrm>
          <a:custGeom>
            <a:avLst/>
            <a:gdLst/>
            <a:ahLst/>
            <a:cxnLst/>
            <a:rect l="l" t="t" r="r" b="b"/>
            <a:pathLst>
              <a:path w="4129818" h="4114800">
                <a:moveTo>
                  <a:pt x="0" y="0"/>
                </a:moveTo>
                <a:lnTo>
                  <a:pt x="4129817" y="0"/>
                </a:lnTo>
                <a:lnTo>
                  <a:pt x="412981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6456" y="406308"/>
            <a:ext cx="4129818" cy="4114800"/>
          </a:xfrm>
          <a:custGeom>
            <a:avLst/>
            <a:gdLst/>
            <a:ahLst/>
            <a:cxnLst/>
            <a:rect l="l" t="t" r="r" b="b"/>
            <a:pathLst>
              <a:path w="4129818" h="4114800">
                <a:moveTo>
                  <a:pt x="0" y="0"/>
                </a:moveTo>
                <a:lnTo>
                  <a:pt x="4129818" y="0"/>
                </a:lnTo>
                <a:lnTo>
                  <a:pt x="41298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316699" y="3125202"/>
            <a:ext cx="9876609" cy="3225202"/>
            <a:chOff x="0" y="0"/>
            <a:chExt cx="2601247" cy="849436"/>
          </a:xfrm>
        </p:grpSpPr>
        <p:sp>
          <p:nvSpPr>
            <p:cNvPr id="5" name="Freeform 5">
              <a:hlinkClick r:id="rId4" tooltip="https://life.pravda.com.ua/society/2015/07/10/197005/"/>
            </p:cNvPr>
            <p:cNvSpPr/>
            <p:nvPr/>
          </p:nvSpPr>
          <p:spPr>
            <a:xfrm>
              <a:off x="0" y="0"/>
              <a:ext cx="2601247" cy="849436"/>
            </a:xfrm>
            <a:custGeom>
              <a:avLst/>
              <a:gdLst/>
              <a:ahLst/>
              <a:cxnLst/>
              <a:rect l="l" t="t" r="r" b="b"/>
              <a:pathLst>
                <a:path w="2601247" h="849436">
                  <a:moveTo>
                    <a:pt x="29787" y="0"/>
                  </a:moveTo>
                  <a:lnTo>
                    <a:pt x="2571460" y="0"/>
                  </a:lnTo>
                  <a:cubicBezTo>
                    <a:pt x="2579360" y="0"/>
                    <a:pt x="2586936" y="3138"/>
                    <a:pt x="2592523" y="8724"/>
                  </a:cubicBezTo>
                  <a:cubicBezTo>
                    <a:pt x="2598109" y="14310"/>
                    <a:pt x="2601247" y="21887"/>
                    <a:pt x="2601247" y="29787"/>
                  </a:cubicBezTo>
                  <a:lnTo>
                    <a:pt x="2601247" y="819649"/>
                  </a:lnTo>
                  <a:cubicBezTo>
                    <a:pt x="2601247" y="827549"/>
                    <a:pt x="2598109" y="835126"/>
                    <a:pt x="2592523" y="840712"/>
                  </a:cubicBezTo>
                  <a:cubicBezTo>
                    <a:pt x="2586936" y="846298"/>
                    <a:pt x="2579360" y="849436"/>
                    <a:pt x="2571460" y="849436"/>
                  </a:cubicBezTo>
                  <a:lnTo>
                    <a:pt x="29787" y="849436"/>
                  </a:lnTo>
                  <a:cubicBezTo>
                    <a:pt x="21887" y="849436"/>
                    <a:pt x="14310" y="846298"/>
                    <a:pt x="8724" y="840712"/>
                  </a:cubicBezTo>
                  <a:cubicBezTo>
                    <a:pt x="3138" y="835126"/>
                    <a:pt x="0" y="827549"/>
                    <a:pt x="0" y="819649"/>
                  </a:cubicBezTo>
                  <a:lnTo>
                    <a:pt x="0" y="29787"/>
                  </a:lnTo>
                  <a:cubicBezTo>
                    <a:pt x="0" y="21887"/>
                    <a:pt x="3138" y="14310"/>
                    <a:pt x="8724" y="8724"/>
                  </a:cubicBezTo>
                  <a:cubicBezTo>
                    <a:pt x="14310" y="3138"/>
                    <a:pt x="21887" y="0"/>
                    <a:pt x="29787" y="0"/>
                  </a:cubicBez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601247" cy="878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379185" y="-6473316"/>
            <a:ext cx="10994424" cy="1099442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3185847" y="6324600"/>
            <a:ext cx="10994424" cy="1099442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97B2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452162" y="3049002"/>
            <a:ext cx="9757460" cy="3757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А ви думали, що Україна так просто. Україна - це супер. Україна - це ексклюзив. По ній пройшли всі катки історії. На ній відпрацьовані всі види</a:t>
            </a:r>
          </a:p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випробувань. Вона загартована найвищим гартом.</a:t>
            </a:r>
          </a:p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В умовах сучасного світу їй немає ціни.</a:t>
            </a:r>
          </a:p>
          <a:p>
            <a:pPr algn="ctr">
              <a:lnSpc>
                <a:spcPts val="4970"/>
              </a:lnSpc>
            </a:pPr>
            <a:endParaRPr lang="en-US" sz="355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9954502" y="6607262"/>
            <a:ext cx="4580481" cy="513715"/>
            <a:chOff x="0" y="0"/>
            <a:chExt cx="812800" cy="91158"/>
          </a:xfrm>
        </p:grpSpPr>
        <p:sp>
          <p:nvSpPr>
            <p:cNvPr id="15" name="Freeform 15">
              <a:hlinkClick r:id="rId4" tooltip="https://life.pravda.com.ua/society/2015/07/10/197005/"/>
            </p:cNvPr>
            <p:cNvSpPr/>
            <p:nvPr/>
          </p:nvSpPr>
          <p:spPr>
            <a:xfrm>
              <a:off x="0" y="0"/>
              <a:ext cx="812800" cy="91158"/>
            </a:xfrm>
            <a:custGeom>
              <a:avLst/>
              <a:gdLst/>
              <a:ahLst/>
              <a:cxnLst/>
              <a:rect l="l" t="t" r="r" b="b"/>
              <a:pathLst>
                <a:path w="812800" h="91158">
                  <a:moveTo>
                    <a:pt x="203200" y="0"/>
                  </a:moveTo>
                  <a:lnTo>
                    <a:pt x="812800" y="0"/>
                  </a:lnTo>
                  <a:lnTo>
                    <a:pt x="609600" y="91158"/>
                  </a:lnTo>
                  <a:lnTo>
                    <a:pt x="0" y="9115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9EBE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129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020310" y="6540587"/>
            <a:ext cx="271775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Ліна Костенко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684</Words>
  <Application>Microsoft Office PowerPoint</Application>
  <PresentationFormat>Произвольный</PresentationFormat>
  <Paragraphs>96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Montserrat Bold</vt:lpstr>
      <vt:lpstr>Montserrat</vt:lpstr>
      <vt:lpstr>Arial</vt:lpstr>
      <vt:lpstr>Forum</vt:lpstr>
      <vt:lpstr>Arimo</vt:lpstr>
      <vt:lpstr>Gotham</vt:lpstr>
      <vt:lpstr>Noto Serif Display</vt:lpstr>
      <vt:lpstr>Calibri</vt:lpstr>
      <vt:lpstr>Gotham Bold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Корзун Неоніла Петрівна Секція: Історія України Науковий керівник: Козлова Ольга Леонідівна учитель історії Сквирського академічного ліцею Сквирської міської ради Київської області Пасічник Наталія Сергіївна канд. істор. наук, кер. гуртка Сквирського ЦДЮТ</dc:title>
  <dc:creator>admin</dc:creator>
  <cp:lastModifiedBy>Пользователь Windows</cp:lastModifiedBy>
  <cp:revision>3</cp:revision>
  <dcterms:created xsi:type="dcterms:W3CDTF">2006-08-16T00:00:00Z</dcterms:created>
  <dcterms:modified xsi:type="dcterms:W3CDTF">2025-04-11T16:14:24Z</dcterms:modified>
  <dc:identifier>DAGeXWLL1D8</dc:identifier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