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309" r:id="rId3"/>
    <p:sldId id="311" r:id="rId4"/>
    <p:sldId id="315" r:id="rId5"/>
    <p:sldId id="274" r:id="rId6"/>
    <p:sldId id="298" r:id="rId7"/>
    <p:sldId id="299" r:id="rId8"/>
    <p:sldId id="310" r:id="rId9"/>
    <p:sldId id="257" r:id="rId10"/>
    <p:sldId id="305" r:id="rId11"/>
    <p:sldId id="259" r:id="rId12"/>
    <p:sldId id="258" r:id="rId13"/>
    <p:sldId id="312" r:id="rId14"/>
    <p:sldId id="297" r:id="rId15"/>
    <p:sldId id="296" r:id="rId16"/>
    <p:sldId id="302" r:id="rId17"/>
    <p:sldId id="313" r:id="rId18"/>
    <p:sldId id="303" r:id="rId19"/>
    <p:sldId id="31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845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43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829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522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264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495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664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7433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252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14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159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9693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59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6765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9350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326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57784-E26D-43BD-8C78-C3D3E64A1D0D}" type="datetimeFigureOut">
              <a:rPr lang="uk-UA" smtClean="0"/>
              <a:t>05.04.2025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2033FE-7B23-4AE3-A849-63E6AA974C8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691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hyperlink" Target="https://maps.visicom.ua/c/36.57031,49.50835,15?lang=uk" TargetMode="Externa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4%D0%B5%D0%BD%D1%8C_%D0%BF%D1%80%D0%B0%D1%86%D1%96%D0%B2%D0%BD%D0%B8%D0%BA%D1%96%D0%B2_%D0%BD%D0%B0%D1%84%D1%82%D0%BE%D0%B2%D0%BE%D1%97,_%D0%B3%D0%B0%D0%B7%D0%BE%D0%B2%D0%BE%D1%97_%D1%82%D0%B0_%D0%BD%D0%B0%D1%84%D1%82%D0%BE%D0%BF%D0%B5%D1%80%D0%B5%D1%80%D0%BE%D0%B1%D0%BD%D0%BE%D1%97_%D0%BF%D1%80%D0%BE%D0%BC%D0%B8%D1%81%D0%BB%D0%BE%D0%B2%D0%BE%D1%81%D1%82%D1%96" TargetMode="External"/><Relationship Id="rId7" Type="http://schemas.openxmlformats.org/officeDocument/2006/relationships/image" Target="../media/image51.png"/><Relationship Id="rId2" Type="http://schemas.openxmlformats.org/officeDocument/2006/relationships/hyperlink" Target="https://uk.wikipedia.org/wiki/195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hyperlink" Target="https://uk.wikipedia.org/wiki/%D0%A8%D0%B5%D0%B1%D0%B5%D0%BB%D0%B8%D0%BD%D0%BA%D0%B0_(%D1%80%D1%96%D1%87%D0%BA%D0%B0)" TargetMode="External"/><Relationship Id="rId7" Type="http://schemas.openxmlformats.org/officeDocument/2006/relationships/image" Target="../media/image53.png"/><Relationship Id="rId2" Type="http://schemas.openxmlformats.org/officeDocument/2006/relationships/hyperlink" Target="https://uk.wikipedia.org/wiki/%D0%A1%D1%96%D0%B2%D0%B5%D1%80%D1%81%D1%8C%D0%BA%D0%B8%D0%B9_%D0%94%D0%BE%D0%BD%D0%B5%D1%86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hyperlink" Target="https://uk.wikipedia.org/wiki/%D0%A2%D1%8E%D0%BD%D0%B4%D0%B8%D0%BA" TargetMode="External"/><Relationship Id="rId10" Type="http://schemas.openxmlformats.org/officeDocument/2006/relationships/hyperlink" Target="https://maps.visicom.ua/c/36.57263,49.50941,14/f/STL1NWUNO?lang=uk" TargetMode="External"/><Relationship Id="rId4" Type="http://schemas.openxmlformats.org/officeDocument/2006/relationships/hyperlink" Target="https://uk.wikipedia.org/wiki/%D0%9B%D0%B8%D0%BC%D0%B0%D0%BD_(%D0%BE%D0%B7%D0%B5%D1%80%D0%BE,_%D0%A5%D0%B0%D1%80%D0%BA%D1%96%D0%B2%D1%81%D1%8C%D0%BA%D0%B0_%D0%BE%D0%B1%D0%BB%D0%B0%D1%81%D1%82%D1%8C)" TargetMode="External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5%D1%80%D1%85%D0%BE%D0%B2%D0%BD%D0%B0%D1%8F_%D0%A0%D0%B0%D0%B4%D0%B0_%D0%A3%D0%BA%D1%80%D0%B0%D0%B8%D0%BD%D1%8B" TargetMode="External"/><Relationship Id="rId3" Type="http://schemas.openxmlformats.org/officeDocument/2006/relationships/image" Target="../media/image57.jpeg"/><Relationship Id="rId7" Type="http://schemas.openxmlformats.org/officeDocument/2006/relationships/hyperlink" Target="https://ru.wikipedia.org/wiki/%D0%9D%D0%B0%D1%84%D1%82%D0%BE%D0%B3%D0%B0%D0%B7_%D0%A3%D0%BA%D1%80%D0%B0%D1%97%D0%BD%D0%B8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8%D0%B5%D0%B1%D0%B5%D0%BB%D0%B8%D0%BD%D0%BA%D0%B0%D0%B3%D0%B0%D0%B7%D0%B2%D0%B8%D0%B4%D0%BE%D0%B1%D1%83%D0%B2%D0%B0%D0%BD%D0%BD%D1%8F" TargetMode="External"/><Relationship Id="rId5" Type="http://schemas.openxmlformats.org/officeDocument/2006/relationships/hyperlink" Target="https://uk.wikipedia.org/wiki/%D0%A8%D0%B5%D0%B1%D0%B5%D0%BB%D0%B8%D0%BD%D1%81%D1%8C%D0%BA%D0%B5_%D0%B3%D0%B0%D0%B7%D0%BE%D0%BA%D0%BE%D0%BD%D0%B4%D0%B5%D0%BD%D1%81%D0%B0%D1%82%D0%BD%D0%B5_%D1%80%D0%BE%D0%B4%D0%BE%D0%B2%D0%B8%D1%89%D0%B5" TargetMode="External"/><Relationship Id="rId4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hyperlink" Target="https://uk.wikipedia.org/wiki/%D0%90%D0%B4%D0%BC%D1%96%D0%BD%D1%96%D1%81%D1%82%D1%80%D0%B0%D1%82%D0%B8%D0%B2%D0%BD%D0%BE-%D1%82%D0%B5%D1%80%D0%B8%D1%82%D0%BE%D1%80%D1%96%D0%B0%D0%BB%D1%8C%D0%BD%D0%B0_%D1%80%D0%B5%D1%84%D0%BE%D1%80%D0%BC%D0%B0_%D0%B2_%D0%A3%D0%BA%D1%80%D0%B0%D1%97%D0%BD%D1%96" TargetMode="External"/><Relationship Id="rId7" Type="http://schemas.openxmlformats.org/officeDocument/2006/relationships/image" Target="../media/image61.png"/><Relationship Id="rId2" Type="http://schemas.openxmlformats.org/officeDocument/2006/relationships/hyperlink" Target="https://uk.wikipedia.org/wiki/%D0%91%D0%B0%D0%BB%D0%B0%D0%BA%D0%BB%D1%96%D0%B9%D1%81%D1%8C%D0%BA%D0%B8%D0%B9_%D1%80%D0%B0%D0%B9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hyperlink" Target="https://imisto.net/uk/postcodes/20-kharkivska/431-izyumskiy/47350-donec" TargetMode="Externa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png"/><Relationship Id="rId9" Type="http://schemas.openxmlformats.org/officeDocument/2006/relationships/image" Target="../media/image7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hyperlink" Target="https://kharkivoda.gov.ua/news/57557" TargetMode="External"/><Relationship Id="rId7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hyperlink" Target="https://donetska-gromada.gov.ua/news/?p=35" TargetMode="External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11" Type="http://schemas.openxmlformats.org/officeDocument/2006/relationships/image" Target="../media/image90.png"/><Relationship Id="rId5" Type="http://schemas.openxmlformats.org/officeDocument/2006/relationships/image" Target="../media/image84.jpe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find-way.com.ua/oblast/kharkivska/khram-arkhanhela-mykhaila-donets" TargetMode="External"/><Relationship Id="rId3" Type="http://schemas.openxmlformats.org/officeDocument/2006/relationships/image" Target="../media/image99.png"/><Relationship Id="rId7" Type="http://schemas.openxmlformats.org/officeDocument/2006/relationships/hyperlink" Target="https://uk.wikipedia.org/wiki/2000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0%D1%80%D1%85%D0%B0%D0%BD%D0%B3%D0%B5%D0%BB_%D0%9C%D0%B8%D1%85%D0%B0%D1%97%D0%BB" TargetMode="External"/><Relationship Id="rId5" Type="http://schemas.openxmlformats.org/officeDocument/2006/relationships/hyperlink" Target="https://uk.wikipedia.org/wiki/%D0%93%D0%BE%D0%BB%D0%BE%D0%B4%D0%BE%D0%BC%D0%BE%D1%80_%D0%B2_%D0%A3%D0%BA%D1%80%D0%B0%D1%97%D0%BD%D1%96_(1932%E2%80%941933)" TargetMode="External"/><Relationship Id="rId4" Type="http://schemas.openxmlformats.org/officeDocument/2006/relationships/hyperlink" Target="https://uk.wikipedia.org/wiki/1924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0.jpeg"/><Relationship Id="rId7" Type="http://schemas.openxmlformats.org/officeDocument/2006/relationships/image" Target="../media/image102.png"/><Relationship Id="rId2" Type="http://schemas.openxmlformats.org/officeDocument/2006/relationships/hyperlink" Target="https://uk.wikipedia.org/wiki/%D0%92%D1%96%D0%B9%D0%BD%D0%B0_%D0%B2_%D0%90%D1%84%D0%B3%D0%B0%D0%BD%D1%96%D1%81%D1%82%D0%B0%D0%BD%D1%96_(1979%E2%80%941989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2%D1%96%D0%B9%D0%BD%D0%B0_%D0%BD%D0%B0_%D1%81%D1%85%D0%BE%D0%B4%D1%96_%D0%A3%D0%BA%D1%80%D0%B0%D1%97%D0%BD%D0%B8" TargetMode="External"/><Relationship Id="rId5" Type="http://schemas.openxmlformats.org/officeDocument/2006/relationships/image" Target="../media/image101.png"/><Relationship Id="rId4" Type="http://schemas.openxmlformats.org/officeDocument/2006/relationships/hyperlink" Target="https://uk.wikipedia.org/wiki/%D0%A7%D0%BE%D1%80%D0%BD%D0%BE%D0%B1%D0%B8%D0%BB%D1%8C%D1%81%D1%8C%D0%BA%D0%B0_%D0%BA%D0%B0%D1%82%D0%B0%D1%81%D1%82%D1%80%D0%BE%D1%84%D0%B0" TargetMode="External"/><Relationship Id="rId9" Type="http://schemas.openxmlformats.org/officeDocument/2006/relationships/image" Target="../media/image10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hyperlink" Target="https://www.youtube.com/watch?v=_vgF_VYjGG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2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9246C-47DB-4ED3-B4F7-734967104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184" y="181586"/>
            <a:ext cx="9144000" cy="477837"/>
          </a:xfrm>
        </p:spPr>
        <p:txBody>
          <a:bodyPr>
            <a:normAutofit fontScale="90000"/>
          </a:bodyPr>
          <a:lstStyle/>
          <a:p>
            <a:r>
              <a:rPr lang="ru-RU" sz="2400" dirty="0" err="1"/>
              <a:t>Всеукраїнський</a:t>
            </a:r>
            <a:r>
              <a:rPr lang="ru-RU" sz="2400" dirty="0"/>
              <a:t> </a:t>
            </a:r>
            <a:r>
              <a:rPr lang="ru-RU" sz="2400" dirty="0" err="1"/>
              <a:t>інтерактивний</a:t>
            </a:r>
            <a:r>
              <a:rPr lang="ru-RU" sz="2400" dirty="0"/>
              <a:t> конкурс «МАН-</a:t>
            </a:r>
            <a:r>
              <a:rPr lang="ru-RU" sz="2400" dirty="0" err="1"/>
              <a:t>Юніор</a:t>
            </a:r>
            <a:r>
              <a:rPr lang="ru-RU" sz="2400" dirty="0"/>
              <a:t> </a:t>
            </a:r>
            <a:r>
              <a:rPr lang="ru-RU" sz="2400" dirty="0" err="1"/>
              <a:t>Дослідник</a:t>
            </a:r>
            <a:r>
              <a:rPr lang="ru-RU" sz="2400" dirty="0"/>
              <a:t>»</a:t>
            </a:r>
            <a:endParaRPr lang="uk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A36EBF-2820-471D-A019-69E08B8000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458884" y="3369625"/>
            <a:ext cx="2286000" cy="31239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78" y="1761587"/>
            <a:ext cx="2984333" cy="3107501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4050323" y="1615299"/>
            <a:ext cx="39506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Роботу виконав: </a:t>
            </a:r>
            <a:r>
              <a:rPr lang="uk-UA" dirty="0" smtClean="0"/>
              <a:t> Копил Дмитро Дмитрович, </a:t>
            </a:r>
            <a:r>
              <a:rPr lang="uk-UA" dirty="0"/>
              <a:t>учень </a:t>
            </a:r>
            <a:r>
              <a:rPr lang="uk-UA" dirty="0" smtClean="0"/>
              <a:t>8-класу Донецького ліцею №2</a:t>
            </a:r>
          </a:p>
          <a:p>
            <a:r>
              <a:rPr lang="uk-UA" dirty="0" smtClean="0"/>
              <a:t>Донецької </a:t>
            </a:r>
            <a:r>
              <a:rPr lang="uk-UA" dirty="0" err="1" smtClean="0"/>
              <a:t>селищьної</a:t>
            </a:r>
            <a:r>
              <a:rPr lang="uk-UA" dirty="0" smtClean="0"/>
              <a:t> </a:t>
            </a:r>
            <a:r>
              <a:rPr lang="uk-UA" dirty="0" err="1" smtClean="0"/>
              <a:t>гомади</a:t>
            </a:r>
            <a:r>
              <a:rPr lang="uk-UA" dirty="0" smtClean="0"/>
              <a:t> Ізюмського району Харківської </a:t>
            </a:r>
            <a:r>
              <a:rPr lang="uk-UA" dirty="0"/>
              <a:t>області.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9076592" y="3369625"/>
            <a:ext cx="31154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Науковий керівник: Ковальова Тамара Іванівна, учитель історії </a:t>
            </a:r>
            <a:r>
              <a:rPr lang="uk-UA" dirty="0" smtClean="0"/>
              <a:t>Донецького ліцею №2 </a:t>
            </a:r>
          </a:p>
          <a:p>
            <a:r>
              <a:rPr lang="uk-UA" dirty="0" smtClean="0"/>
              <a:t>Донецької </a:t>
            </a:r>
            <a:r>
              <a:rPr lang="uk-UA" dirty="0" err="1"/>
              <a:t>селищьної</a:t>
            </a:r>
            <a:r>
              <a:rPr lang="uk-UA" dirty="0"/>
              <a:t> </a:t>
            </a:r>
            <a:r>
              <a:rPr lang="uk-UA" dirty="0" err="1"/>
              <a:t>гомади</a:t>
            </a:r>
            <a:r>
              <a:rPr lang="uk-UA" dirty="0"/>
              <a:t> Ізюмського </a:t>
            </a:r>
            <a:r>
              <a:rPr lang="uk-UA" dirty="0" smtClean="0"/>
              <a:t>району </a:t>
            </a:r>
            <a:r>
              <a:rPr lang="uk-UA" dirty="0"/>
              <a:t>Харківської області.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1215" y="786676"/>
            <a:ext cx="712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Тема </a:t>
            </a:r>
            <a:r>
              <a:rPr lang="uk-UA" sz="2400" dirty="0" err="1" smtClean="0"/>
              <a:t>проєкту</a:t>
            </a:r>
            <a:r>
              <a:rPr lang="uk-UA" sz="2400" dirty="0"/>
              <a:t>:</a:t>
            </a:r>
            <a:r>
              <a:rPr lang="uk-UA" sz="2400" dirty="0" smtClean="0"/>
              <a:t>”Донець-селище </a:t>
            </a:r>
            <a:r>
              <a:rPr lang="uk-UA" sz="2400" dirty="0"/>
              <a:t>газовиків”. </a:t>
            </a:r>
          </a:p>
        </p:txBody>
      </p:sp>
    </p:spTree>
    <p:extLst>
      <p:ext uri="{BB962C8B-B14F-4D97-AF65-F5344CB8AC3E}">
        <p14:creationId xmlns:p14="http://schemas.microsoft.com/office/powerpoint/2010/main" val="18312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058" y="202223"/>
            <a:ext cx="9143674" cy="1540609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ТА ЗАВДАННЯ ДОСЛІДЖЕННЯ.</a:t>
            </a:r>
            <a:endParaRPr lang="uk-UA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95258" y="1283677"/>
            <a:ext cx="8596668" cy="1591407"/>
          </a:xfrm>
        </p:spPr>
        <p:txBody>
          <a:bodyPr>
            <a:no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”Донець-селище газовиків”.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Історія створення та розвиту селища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Ізюмського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дослідження:Визначити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селища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Донець.Дослідити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селища.Охарактеризувати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селища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періоди.Виявити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селища.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5258" y="3481754"/>
            <a:ext cx="10279765" cy="4334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90C2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АКТУАЛЬНІСТЬ </a:t>
            </a:r>
            <a:r>
              <a:rPr lang="uk-UA" sz="3200" dirty="0">
                <a:solidFill>
                  <a:srgbClr val="90C2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ТА МЕТА </a:t>
            </a:r>
            <a:r>
              <a:rPr lang="uk-UA" sz="3200" dirty="0" smtClean="0">
                <a:solidFill>
                  <a:srgbClr val="90C2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РОБОТИ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Історичний аспект – вивчення історії заснування, розвитку та ключових подій та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селища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Донець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Ізюмського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Дослідження історії малих населених пунктів, зокрема селища Донець, є важливим для збереження історичної пам’яті, вивчення соціально-економічного розвитку регіону та формування локальної ідентичності.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Географічний аспект – аналіз природних умов, рельєфу,  водойм та корисних копалин.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Туристичний аспект – виявлення цікавих місць, пам’яток, можливостей для розвитку туризму.</a:t>
            </a:r>
          </a:p>
          <a:p>
            <a:endParaRPr lang="uk-UA" sz="3600" dirty="0">
              <a:solidFill>
                <a:srgbClr val="90C2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uk-UA" sz="3600" dirty="0" smtClean="0">
              <a:solidFill>
                <a:srgbClr val="90C2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66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267B6-C526-42B1-8192-1EFF0518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1"/>
            <a:ext cx="11674136" cy="1551116"/>
          </a:xfrm>
        </p:spPr>
        <p:txBody>
          <a:bodyPr>
            <a:normAutofit/>
          </a:bodyPr>
          <a:lstStyle/>
          <a:p>
            <a:r>
              <a:rPr lang="uk-UA" sz="1050" dirty="0"/>
              <a:t/>
            </a:r>
            <a:br>
              <a:rPr lang="uk-UA" sz="1050" dirty="0"/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Туристичний маршрут селищем Донець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 подорожі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uk-UA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(тривалістю один день)</a:t>
            </a:r>
            <a:r>
              <a:rPr lang="uk-UA" sz="1050" dirty="0"/>
              <a:t/>
            </a:r>
            <a:br>
              <a:rPr lang="uk-UA" sz="1050" dirty="0"/>
            </a:br>
            <a:r>
              <a:rPr lang="uk-UA" sz="1050" dirty="0"/>
              <a:t/>
            </a:r>
            <a:br>
              <a:rPr lang="uk-UA" sz="1050" dirty="0"/>
            </a:br>
            <a:r>
              <a:rPr lang="en-US" sz="1300" dirty="0">
                <a:hlinkClick r:id="rId2"/>
              </a:rPr>
              <a:t>https://maps.visicom.ua/c/36.57031,49.50835,15?lang=uk</a:t>
            </a:r>
            <a:endParaRPr lang="uk-UA" sz="1300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7C83799-ACC8-44E9-AF02-F7453D16B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848" y="1269025"/>
            <a:ext cx="10471281" cy="55263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7CAAE0-B4B2-400F-B3CC-0BD55532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787" y="4032209"/>
            <a:ext cx="542505" cy="2515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13F99B-52D4-4CBC-8987-11E56E08C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489" y="2752418"/>
            <a:ext cx="550258" cy="3525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E8C0D7-16AC-40C1-B9A8-DA90B2C47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747" y="3111838"/>
            <a:ext cx="542505" cy="3608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3F048D-74BD-424C-AC61-CE8C5B79DF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886" y="5772025"/>
            <a:ext cx="449234" cy="3875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975367-804C-4770-BBF5-DD9325B4FE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8311" y="4172438"/>
            <a:ext cx="512962" cy="2225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A3ACE6-D1E7-470A-BE46-477F89DC2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183" y="4413484"/>
            <a:ext cx="632631" cy="38621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FCC99B-6B96-4FDA-9CF3-8CA33DEC87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7555" y="2230602"/>
            <a:ext cx="542505" cy="3525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E35AB6-E555-40ED-A829-7B703232E8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2356" y="5193502"/>
            <a:ext cx="625955" cy="3866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7701A8-E0A7-4E5B-9065-93366F4869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7776" y="4335429"/>
            <a:ext cx="441263" cy="2669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2998D9-08DC-496D-88AB-526A97542D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8483" y="3726651"/>
            <a:ext cx="284030" cy="3516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8E6F096-334D-4ED8-98F1-6A8673A0DE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6201" y="1601216"/>
            <a:ext cx="542505" cy="5106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D9B8D9A-881D-47DC-A0AE-0EB6CE8698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40365" y="1564208"/>
            <a:ext cx="542505" cy="36619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AEEAEB5-04B7-4163-9118-5CBDD5C5699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60946" y="1917308"/>
            <a:ext cx="790889" cy="30636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C8AC240-636C-4B6E-8AE1-1B68E6EEDEB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75852" y="5413530"/>
            <a:ext cx="632631" cy="35790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6F5611-D047-4449-8AF6-ED137775D75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58620" y="2110814"/>
            <a:ext cx="427592" cy="57012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339928F-DE4E-4636-B36D-D9D80CDDDB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307715" y="4595527"/>
            <a:ext cx="441263" cy="29572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00ABCE-5E8A-44EC-ABA0-CA69497F7F0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53328" y="5880252"/>
            <a:ext cx="632632" cy="41345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4681358-2FD1-41FD-9659-942CD759332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86525" y="3445100"/>
            <a:ext cx="487533" cy="37730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B375FAC-C7AD-4E99-8133-32795BDC6B2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84117" y="110075"/>
            <a:ext cx="1554615" cy="343234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70327D4-BEA9-4EF9-998F-AC2C556FA2D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83273" y="3554410"/>
            <a:ext cx="1554615" cy="120711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9B1A9D-F805-4C59-8A1B-FEC9E0CE477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32981" y="1621805"/>
            <a:ext cx="383108" cy="29550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1DCE785-7784-431A-9C03-ED5056A71D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86212" y="1600132"/>
            <a:ext cx="542505" cy="5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1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223575" y="-31033"/>
            <a:ext cx="8790863" cy="553906"/>
          </a:xfrm>
        </p:spPr>
        <p:txBody>
          <a:bodyPr>
            <a:noAutofit/>
          </a:bodyPr>
          <a:lstStyle/>
          <a:p>
            <a:pPr algn="l"/>
            <a:r>
              <a:rPr lang="uk-UA" sz="3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Пререлік</a:t>
            </a:r>
            <a:r>
              <a:rPr lang="uk-UA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позначок на туристичному маршруті</a:t>
            </a:r>
            <a:endParaRPr lang="uk-UA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248" y="870166"/>
            <a:ext cx="2206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Міст </a:t>
            </a:r>
            <a:r>
              <a:rPr lang="uk-UA" dirty="0"/>
              <a:t>через річку Сіверський </a:t>
            </a:r>
            <a:r>
              <a:rPr lang="uk-UA" dirty="0" smtClean="0"/>
              <a:t>Донець </a:t>
            </a:r>
          </a:p>
          <a:p>
            <a:endParaRPr lang="uk-UA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09" y="648350"/>
            <a:ext cx="1143917" cy="11283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5992" y="2038223"/>
            <a:ext cx="2048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Спортивний клуб «Чемпіон»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409" y="1994999"/>
            <a:ext cx="1222129" cy="9697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2689" y="3254879"/>
            <a:ext cx="1784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/>
              <a:t>Донецький ліцей №1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859" y="3150749"/>
            <a:ext cx="1488763" cy="10066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9534" y="4340584"/>
            <a:ext cx="2461389" cy="929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ГПУ </a:t>
            </a:r>
            <a:r>
              <a:rPr lang="uk-UA" dirty="0"/>
              <a:t>«</a:t>
            </a:r>
            <a:r>
              <a:rPr lang="uk-UA" dirty="0" err="1" smtClean="0"/>
              <a:t>Шебелинкагазвидобування</a:t>
            </a:r>
            <a:r>
              <a:rPr lang="uk-UA" dirty="0" smtClean="0"/>
              <a:t>»</a:t>
            </a:r>
            <a:endParaRPr lang="uk-UA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2443" y="4381568"/>
            <a:ext cx="1450729" cy="9516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689" y="5359991"/>
            <a:ext cx="2292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Фізкультурно-оздоровчий комплекс «Газовик»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4409" y="5626523"/>
            <a:ext cx="1488763" cy="1015041"/>
          </a:xfrm>
          <a:prstGeom prst="rect">
            <a:avLst/>
          </a:prstGeom>
        </p:spPr>
      </p:pic>
      <p:sp>
        <p:nvSpPr>
          <p:cNvPr id="15" name="Прямокутник 14"/>
          <p:cNvSpPr/>
          <p:nvPr/>
        </p:nvSpPr>
        <p:spPr>
          <a:xfrm>
            <a:off x="5095693" y="570585"/>
            <a:ext cx="2883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Монумент </a:t>
            </a:r>
            <a:r>
              <a:rPr lang="ru-RU" dirty="0" err="1"/>
              <a:t>визволителям</a:t>
            </a:r>
            <a:r>
              <a:rPr lang="ru-RU" dirty="0"/>
              <a:t> селища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нацистських</a:t>
            </a:r>
            <a:r>
              <a:rPr lang="ru-RU" dirty="0"/>
              <a:t> </a:t>
            </a:r>
            <a:r>
              <a:rPr lang="ru-RU" dirty="0" err="1"/>
              <a:t>загарбників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9476" y="506056"/>
            <a:ext cx="1433993" cy="932769"/>
          </a:xfrm>
          <a:prstGeom prst="rect">
            <a:avLst/>
          </a:prstGeom>
        </p:spPr>
      </p:pic>
      <p:sp>
        <p:nvSpPr>
          <p:cNvPr id="17" name="Прямокутник 16"/>
          <p:cNvSpPr/>
          <p:nvPr/>
        </p:nvSpPr>
        <p:spPr>
          <a:xfrm>
            <a:off x="5165030" y="1608948"/>
            <a:ext cx="2813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ліквідаторам Чорнобильської катастрофи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9476" y="1517983"/>
            <a:ext cx="1002255" cy="1027508"/>
          </a:xfrm>
          <a:prstGeom prst="rect">
            <a:avLst/>
          </a:prstGeom>
        </p:spPr>
      </p:pic>
      <p:sp>
        <p:nvSpPr>
          <p:cNvPr id="19" name="Прямокутник 18"/>
          <p:cNvSpPr/>
          <p:nvPr/>
        </p:nvSpPr>
        <p:spPr>
          <a:xfrm>
            <a:off x="5183470" y="2702401"/>
            <a:ext cx="2316367" cy="92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пам'ятна</a:t>
            </a:r>
            <a:r>
              <a:rPr lang="ru-RU" dirty="0"/>
              <a:t> плита солдатам </a:t>
            </a:r>
            <a:r>
              <a:rPr lang="ru-RU" dirty="0" err="1"/>
              <a:t>війни</a:t>
            </a:r>
            <a:r>
              <a:rPr lang="ru-RU" dirty="0"/>
              <a:t> в </a:t>
            </a:r>
            <a:r>
              <a:rPr lang="ru-RU" dirty="0" err="1"/>
              <a:t>Афганістані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9476" y="2642783"/>
            <a:ext cx="1433993" cy="9036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4578" y="3643713"/>
            <a:ext cx="1418891" cy="1013800"/>
          </a:xfrm>
          <a:prstGeom prst="rect">
            <a:avLst/>
          </a:prstGeom>
        </p:spPr>
      </p:pic>
      <p:sp>
        <p:nvSpPr>
          <p:cNvPr id="22" name="Прямокутник 21"/>
          <p:cNvSpPr/>
          <p:nvPr/>
        </p:nvSpPr>
        <p:spPr>
          <a:xfrm>
            <a:off x="5340158" y="3834520"/>
            <a:ext cx="2400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Донецький ліцей №2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1924" y="4815613"/>
            <a:ext cx="1451545" cy="955003"/>
          </a:xfrm>
          <a:prstGeom prst="rect">
            <a:avLst/>
          </a:prstGeom>
        </p:spPr>
      </p:pic>
      <p:sp>
        <p:nvSpPr>
          <p:cNvPr id="24" name="Прямокутник 23"/>
          <p:cNvSpPr/>
          <p:nvPr/>
        </p:nvSpPr>
        <p:spPr>
          <a:xfrm>
            <a:off x="5165030" y="4805470"/>
            <a:ext cx="2592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Музей в </a:t>
            </a:r>
            <a:r>
              <a:rPr lang="ru-RU" dirty="0" err="1"/>
              <a:t>Донецькому</a:t>
            </a:r>
            <a:r>
              <a:rPr lang="ru-RU" dirty="0"/>
              <a:t> </a:t>
            </a:r>
            <a:r>
              <a:rPr lang="ru-RU" dirty="0" err="1"/>
              <a:t>ліцеї</a:t>
            </a:r>
            <a:r>
              <a:rPr lang="ru-RU" dirty="0"/>
              <a:t> №2</a:t>
            </a:r>
            <a:endParaRPr lang="uk-UA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9476" y="5859560"/>
            <a:ext cx="1433993" cy="900062"/>
          </a:xfrm>
          <a:prstGeom prst="rect">
            <a:avLst/>
          </a:prstGeom>
        </p:spPr>
      </p:pic>
      <p:sp>
        <p:nvSpPr>
          <p:cNvPr id="26" name="Прямокутник 25"/>
          <p:cNvSpPr/>
          <p:nvPr/>
        </p:nvSpPr>
        <p:spPr>
          <a:xfrm>
            <a:off x="4799534" y="5926705"/>
            <a:ext cx="3084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храм УПЦ (МП) Архангела </a:t>
            </a:r>
            <a:r>
              <a:rPr lang="ru-RU" dirty="0" err="1"/>
              <a:t>Михаїла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47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19870-04FB-4511-A239-A66928EF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73" y="1453670"/>
            <a:ext cx="8596668" cy="1320800"/>
          </a:xfrm>
        </p:spPr>
        <p:txBody>
          <a:bodyPr/>
          <a:lstStyle/>
          <a:p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 почала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діяти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перша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свердловина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найкрупніше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той час в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Європі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газоконденсатне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родовище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яке за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своїми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розмірами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запасами природного газу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відноситься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унікальних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родовищ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світу</a:t>
            </a:r>
            <a:r>
              <a:rPr lang="uk-UA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(запаси 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природного газу становили 650 млрд </a:t>
            </a:r>
            <a:r>
              <a:rPr lang="ru-RU" sz="18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кубометрів</a:t>
            </a:r>
            <a:r>
              <a:rPr lang="ru-RU" sz="18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D043238-EC8A-4C54-9E57-7C74EE610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06" y="2667430"/>
            <a:ext cx="8596668" cy="2446580"/>
          </a:xfrm>
        </p:spPr>
        <p:txBody>
          <a:bodyPr>
            <a:normAutofit/>
          </a:bodyPr>
          <a:lstStyle/>
          <a:p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Відкрите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газове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родовище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знаходиться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правобережжі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річки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Сіверський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Дінець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межах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Балалкійського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району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біля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села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Шебелинки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звідси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пішла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Шебелинське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газове</a:t>
            </a:r>
            <a:r>
              <a:rPr lang="ru-RU" sz="2000" spc="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spc="3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родовище</a:t>
            </a:r>
            <a:endParaRPr lang="ru-RU" sz="2000" spc="35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spc="3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експлуатацію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Шебелинське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родовище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ввели в 1956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0" descr="Цей день в історії ***📌*** 3 травня 1950 року - відкриття Шебелинського  родовища*** ♨️ ***Як пов'язані між собою видатний геолог С.Е. Черпак,  капелюх та Шебелинське родовище *** *Шебелинське родовище...  Першовідкривачем його став">
            <a:extLst>
              <a:ext uri="{FF2B5EF4-FFF2-40B4-BE49-F238E27FC236}">
                <a16:creationId xmlns:a16="http://schemas.microsoft.com/office/drawing/2014/main" id="{108CDAC5-AAB1-493A-8B37-9DCEFE909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6" y="4688351"/>
            <a:ext cx="2871123" cy="201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Цей день в історії ***📌*** 3 травня 1950 року - відкриття Шебелинського  родовища*** ♨️ ***Як пов'язані між собою видатний геолог С.Е. Черпак,  капелюх та Шебелинське родовище *** *Шебелинське родовище...  Першовідкривачем його став">
            <a:extLst>
              <a:ext uri="{FF2B5EF4-FFF2-40B4-BE49-F238E27FC236}">
                <a16:creationId xmlns:a16="http://schemas.microsoft.com/office/drawing/2014/main" id="{AAB06951-88C2-4ABE-8AA1-4C54246C5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83" y="4688351"/>
            <a:ext cx="2152999" cy="19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Історія одного відкриття. Газовій промисловості України – 90 років |  Культура Останній Бастіон">
            <a:extLst>
              <a:ext uri="{FF2B5EF4-FFF2-40B4-BE49-F238E27FC236}">
                <a16:creationId xmlns:a16="http://schemas.microsoft.com/office/drawing/2014/main" id="{F687D6D4-A419-46DC-93EE-FACDCAFA0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919" y="4723735"/>
            <a:ext cx="2952332" cy="194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Сіверський Донець - Wikiwand">
            <a:extLst>
              <a:ext uri="{FF2B5EF4-FFF2-40B4-BE49-F238E27FC236}">
                <a16:creationId xmlns:a16="http://schemas.microsoft.com/office/drawing/2014/main" id="{F92A56CC-AC91-4EAC-BB18-60C59EB56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041" y="1755377"/>
            <a:ext cx="2705778" cy="182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78972" y="80601"/>
            <a:ext cx="5825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Відкриття </a:t>
            </a:r>
            <a:r>
              <a:rPr lang="uk-UA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Шебелинського</a:t>
            </a:r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газового родовища.</a:t>
            </a:r>
            <a:endParaRPr lang="uk-UA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ADD9D-87AA-425A-8E41-77E03C704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72" y="2645803"/>
            <a:ext cx="8710939" cy="1772809"/>
          </a:xfrm>
        </p:spPr>
        <p:txBody>
          <a:bodyPr>
            <a:normAutofit/>
          </a:bodyPr>
          <a:lstStyle/>
          <a:p>
            <a:r>
              <a:rPr lang="uk-UA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ГПУ «</a:t>
            </a:r>
            <a:r>
              <a:rPr lang="uk-UA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Шебелинкагазвидобування</a:t>
            </a:r>
            <a:r>
              <a:rPr lang="uk-UA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є провідним підприємством з видобутку природного газу, яке забезпечує більш як 35% видобутку газу в Україні. Підприємствами ГПУ щороку видобувається понад 8 млрд м</a:t>
            </a:r>
            <a:r>
              <a:rPr lang="uk-UA" sz="2400" b="0" i="0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газу.</a:t>
            </a:r>
            <a:r>
              <a:rPr lang="ru-RU" sz="105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05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Директор &quot;Шебелинкагазвидобування&quot; вирішив звільнитися: Директор  найбільшого підприємства з видобутку газу в Україні вирішив звільнитися |  Бізнес.Цензор">
            <a:extLst>
              <a:ext uri="{FF2B5EF4-FFF2-40B4-BE49-F238E27FC236}">
                <a16:creationId xmlns:a16="http://schemas.microsoft.com/office/drawing/2014/main" id="{326355D8-200D-48F8-80F9-98432AD2F7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7" y="48695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Харківщина: працівникам ГПУ “ШЕБЕЛИНКАГАЗВИДОБУВАННЯ” – про безпеку на  об'єктах нафтогазовидобувного комплексу - Державна служба України з питань  праці">
            <a:extLst>
              <a:ext uri="{FF2B5EF4-FFF2-40B4-BE49-F238E27FC236}">
                <a16:creationId xmlns:a16="http://schemas.microsoft.com/office/drawing/2014/main" id="{0D3268D4-670B-484A-88A4-7165D723A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639" y="4893980"/>
            <a:ext cx="2847975" cy="171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Робота в Укргазвидобування. Вакансії в Укргазвидобування | robota.ua">
            <a:extLst>
              <a:ext uri="{FF2B5EF4-FFF2-40B4-BE49-F238E27FC236}">
                <a16:creationId xmlns:a16="http://schemas.microsoft.com/office/drawing/2014/main" id="{3124E478-B41B-4284-BD82-C6E075056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81" y="4898113"/>
            <a:ext cx="2819400" cy="168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Робота в Укргазвидобування. Вакансії в Укргазвидобування | robota.ua">
            <a:extLst>
              <a:ext uri="{FF2B5EF4-FFF2-40B4-BE49-F238E27FC236}">
                <a16:creationId xmlns:a16="http://schemas.microsoft.com/office/drawing/2014/main" id="{BCB73FEC-9195-4209-99DE-184483A4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548" y="4873127"/>
            <a:ext cx="2705100" cy="171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Ми збільшимо видобуток газу в Харківській області. Олексій Кучер">
            <a:extLst>
              <a:ext uri="{FF2B5EF4-FFF2-40B4-BE49-F238E27FC236}">
                <a16:creationId xmlns:a16="http://schemas.microsoft.com/office/drawing/2014/main" id="{F8D5C5CD-22FA-4E6A-88F5-1340DBFA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633" y="962343"/>
            <a:ext cx="2200013" cy="146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Добовий видобуток &quot;Укргазвидобування&quot; в січні-лютому-2023 знизився на 5%,  але вищий за показники травня-грудня-">
            <a:extLst>
              <a:ext uri="{FF2B5EF4-FFF2-40B4-BE49-F238E27FC236}">
                <a16:creationId xmlns:a16="http://schemas.microsoft.com/office/drawing/2014/main" id="{51B7A8BB-D3F0-4052-B5AB-40D8325F9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471" y="951114"/>
            <a:ext cx="2412389" cy="147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Дочірня компанія «Нафтогазу» досягла рекордного видобутку газу за останні  три роки - Главком">
            <a:extLst>
              <a:ext uri="{FF2B5EF4-FFF2-40B4-BE49-F238E27FC236}">
                <a16:creationId xmlns:a16="http://schemas.microsoft.com/office/drawing/2014/main" id="{062E155E-1C4C-4FF0-8C2B-6A8F893DB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762" y="940777"/>
            <a:ext cx="3057270" cy="148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Історія виникнення селища Червоний Донець. смт Червоний Донець">
            <a:extLst>
              <a:ext uri="{FF2B5EF4-FFF2-40B4-BE49-F238E27FC236}">
                <a16:creationId xmlns:a16="http://schemas.microsoft.com/office/drawing/2014/main" id="{CBD3511F-2428-411E-9C13-C25495051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771" y="2577389"/>
            <a:ext cx="1606261" cy="214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1912405" y="123343"/>
            <a:ext cx="7023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ГПУ «</a:t>
            </a:r>
            <a:r>
              <a:rPr lang="uk-UA" sz="3600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Шебелинкагазвидобування</a:t>
            </a:r>
            <a:r>
              <a:rPr lang="uk-UA" sz="36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  <a:endParaRPr lang="uk-UA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57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BDFB7-96D5-4427-960A-2F007238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96" y="1037286"/>
            <a:ext cx="9677400" cy="2298680"/>
          </a:xfrm>
        </p:spPr>
        <p:txBody>
          <a:bodyPr>
            <a:normAutofit fontScale="90000"/>
          </a:bodyPr>
          <a:lstStyle/>
          <a:p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травня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1956 року став Днем початку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будівництва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селища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Червоний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селища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пішла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існуючого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хутора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Червоний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Донець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налічував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понад</a:t>
            </a:r>
            <a:r>
              <a:rPr lang="ru-RU" sz="2800" spc="35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ru-RU" sz="2800" spc="35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дворів</a:t>
            </a:r>
            <a:r>
              <a:rPr lang="ru-RU" sz="2700" b="0" i="0" u="none" strike="noStrike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1959"/>
              </a:rPr>
              <a:t/>
            </a:r>
            <a:br>
              <a:rPr lang="ru-RU" sz="2700" b="0" i="0" u="none" strike="noStrike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1959"/>
              </a:rPr>
            </a:br>
            <a:r>
              <a:rPr lang="ru-RU" sz="2700" b="0" i="0" u="none" strike="noStrike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1959"/>
              </a:rPr>
              <a:t>1959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р. —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затверджений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селищем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типу.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другу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неділю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вересня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святкується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700" b="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День </a:t>
            </a:r>
            <a:r>
              <a:rPr lang="ru-RU" sz="2700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працівників</a:t>
            </a:r>
            <a:r>
              <a:rPr lang="ru-RU" sz="2700" b="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 </a:t>
            </a:r>
            <a:r>
              <a:rPr lang="ru-RU" sz="2700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нафтової</a:t>
            </a:r>
            <a:r>
              <a:rPr lang="ru-RU" sz="2700" b="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, </a:t>
            </a:r>
            <a:r>
              <a:rPr lang="ru-RU" sz="2700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газової</a:t>
            </a:r>
            <a:r>
              <a:rPr lang="ru-RU" sz="2700" b="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 та </a:t>
            </a:r>
            <a:r>
              <a:rPr lang="ru-RU" sz="2700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нафтопереробної</a:t>
            </a:r>
            <a:r>
              <a:rPr lang="ru-RU" sz="2700" b="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 </a:t>
            </a:r>
            <a:r>
              <a:rPr lang="ru-RU" sz="2700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ень працівників нафтової, газової та нафтопереробної промисловості"/>
              </a:rPr>
              <a:t>промисловості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як День селища.</a:t>
            </a:r>
            <a:b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264CB6-4285-46E3-9BAA-8AF85A5D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692" y="3809259"/>
            <a:ext cx="2294124" cy="2519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EFBD1E-587E-41E5-8C40-B375EA40224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668715" y="3778486"/>
            <a:ext cx="4089258" cy="20682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7C347C-223A-45B5-AE58-6B9EE8CC6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46" y="3809259"/>
            <a:ext cx="3607150" cy="2006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9597" y="154308"/>
            <a:ext cx="515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 селища</a:t>
            </a:r>
            <a:endParaRPr lang="uk-UA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479" y="266611"/>
            <a:ext cx="1859441" cy="2706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933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672" y="266700"/>
            <a:ext cx="6646658" cy="902677"/>
          </a:xfrm>
        </p:spPr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Географічне розташування.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17797" y="1512278"/>
            <a:ext cx="7306407" cy="1477108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</a:pP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Селище Донець розташоване на правому березі річки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tooltip="Сіверський Донець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Сіверський Донець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Поблизу селища протікає річка 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Шебелинка (річка)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Шебелинка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є багато озер, зокрема й озеро 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tooltip="Лиман (озеро, Харківська область)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Лиман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мішаний ліс, Андріївський бір і урочище 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Тюндик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Тюндик</a:t>
            </a:r>
            <a:r>
              <a:rPr lang="uk-UA" dirty="0" smtClean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549" y="2920720"/>
            <a:ext cx="2816596" cy="3151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77" y="2920720"/>
            <a:ext cx="5585486" cy="2703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0315" y="266700"/>
            <a:ext cx="1801439" cy="3629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0315" y="3896666"/>
            <a:ext cx="1801439" cy="1398765"/>
          </a:xfrm>
          <a:prstGeom prst="rect">
            <a:avLst/>
          </a:prstGeom>
        </p:spPr>
      </p:pic>
      <p:sp>
        <p:nvSpPr>
          <p:cNvPr id="9" name="TextBox 8">
            <a:hlinkClick r:id="rId10"/>
          </p:cNvPr>
          <p:cNvSpPr txBox="1"/>
          <p:nvPr/>
        </p:nvSpPr>
        <p:spPr>
          <a:xfrm>
            <a:off x="1731283" y="5972064"/>
            <a:ext cx="2664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1"/>
                </a:solidFill>
              </a:rPr>
              <a:t>Посилання на мапу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55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Червоний Донець з panoramio.com - Червоный Донец">
            <a:extLst>
              <a:ext uri="{FF2B5EF4-FFF2-40B4-BE49-F238E27FC236}">
                <a16:creationId xmlns:a16="http://schemas.microsoft.com/office/drawing/2014/main" id="{8CADA02D-BD4C-4260-B5FF-284CD0D243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535" y="3522529"/>
            <a:ext cx="3397558" cy="25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Шукач | пгт Червоный Донец. Тайник">
            <a:extLst>
              <a:ext uri="{FF2B5EF4-FFF2-40B4-BE49-F238E27FC236}">
                <a16:creationId xmlns:a16="http://schemas.microsoft.com/office/drawing/2014/main" id="{D71049E0-EBCF-4AB6-ABAE-067817D4D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65" y="3546458"/>
            <a:ext cx="3333750" cy="25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Шукач | пгт Червоный Донец. Тайник">
            <a:extLst>
              <a:ext uri="{FF2B5EF4-FFF2-40B4-BE49-F238E27FC236}">
                <a16:creationId xmlns:a16="http://schemas.microsoft.com/office/drawing/2014/main" id="{85510F58-6C8D-4AA4-B886-17469BA50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50" y="3570385"/>
            <a:ext cx="3638550" cy="25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51037B-E67E-4984-BABA-1C43038579D9}"/>
              </a:ext>
            </a:extLst>
          </p:cNvPr>
          <p:cNvSpPr txBox="1"/>
          <p:nvPr/>
        </p:nvSpPr>
        <p:spPr>
          <a:xfrm>
            <a:off x="446263" y="785417"/>
            <a:ext cx="109803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Селище розташоване поблизу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20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Шебелинське газоконденсатне родовище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Шебелинського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Шебелинське газоконденсатне родовище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газового родовища,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2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тут розміщується головний офіс компанії 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tooltip="Шебелинкагазвидобування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uk-UA" sz="20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tooltip="Шебелинкагазвидобування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Шебелинкагазвидобування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tooltip="Шебелинкагазвидобування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»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яка є </a:t>
            </a:r>
            <a:r>
              <a:rPr lang="uk-UA" sz="200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містотворчою</a:t>
            </a:r>
            <a:r>
              <a:rPr lang="uk-UA" sz="2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селища. У 2022 році селищний дохід склав понад 314 000 000 грн.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baseline="30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Містоутворююче</a:t>
            </a:r>
            <a:r>
              <a:rPr lang="uk-UA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підприємство «</a:t>
            </a:r>
            <a:r>
              <a:rPr lang="uk-UA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Шебелинкагазвидобування</a:t>
            </a:r>
            <a:r>
              <a:rPr lang="uk-UA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uk-UA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Нафтогаз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НАК "Нафтогаз України"</a:t>
            </a:r>
            <a:r>
              <a:rPr lang="uk-UA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spc="3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spc="3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2016 року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проектом постанови </a:t>
            </a:r>
            <a:r>
              <a:rPr lang="ru-RU" sz="20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Верховна Рада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Верховної</a:t>
            </a:r>
            <a:r>
              <a:rPr lang="ru-RU" sz="2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Верховна Рада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Ради </a:t>
            </a:r>
            <a:r>
              <a:rPr lang="ru-RU" sz="20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Верховна Рада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України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№4468 селище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Донець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перейменовано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селище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Донець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000" spc="3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spc="35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49996" y="-1"/>
            <a:ext cx="6303758" cy="785417"/>
          </a:xfrm>
        </p:spPr>
        <p:txBody>
          <a:bodyPr>
            <a:normAutofit/>
          </a:bodyPr>
          <a:lstStyle/>
          <a:p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Містотворче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підприємство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2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4244C-52B9-4E23-A5A1-D9C2BA36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62" y="641287"/>
            <a:ext cx="8449407" cy="2419038"/>
          </a:xfrm>
        </p:spPr>
        <p:txBody>
          <a:bodyPr>
            <a:normAutofit fontScale="90000"/>
          </a:bodyPr>
          <a:lstStyle/>
          <a:p>
            <a:r>
              <a:rPr lang="uk-UA" sz="2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2020 селище було центром Донецької селищної ради </a:t>
            </a:r>
            <a:r>
              <a:rPr lang="uk-UA" sz="2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Балаклійський район"/>
              </a:rPr>
              <a:t>Балаклійського району</a:t>
            </a:r>
            <a:r>
              <a:rPr lang="uk-UA" sz="2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Після </a:t>
            </a:r>
            <a:r>
              <a:rPr lang="uk-UA" sz="2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Адміністративно-територіальна реформа в Україні"/>
              </a:rPr>
              <a:t>адміністративно-територіальної реформи</a:t>
            </a:r>
            <a:r>
              <a:rPr lang="uk-UA" sz="2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воно стало центром об'єднаної Донецької селищної громади (в яку увійшло кілька сусідніх сільських і селищних рад) і разом із нею увійшло до складу Ізюмського району</a:t>
            </a:r>
            <a:r>
              <a:rPr lang="uk-UA" sz="2200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найбагатших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селищних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 в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Харківській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91EA3EAE-7282-493B-BEEA-7510589176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3949" y="2924121"/>
            <a:ext cx="5419625" cy="267742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6" name="TextBox 5">
            <a:hlinkClick r:id="rId5"/>
            <a:extLst>
              <a:ext uri="{FF2B5EF4-FFF2-40B4-BE49-F238E27FC236}">
                <a16:creationId xmlns:a16="http://schemas.microsoft.com/office/drawing/2014/main" id="{2A95FB66-86EE-4FDE-9FB5-F20211869162}"/>
              </a:ext>
            </a:extLst>
          </p:cNvPr>
          <p:cNvSpPr txBox="1"/>
          <p:nvPr/>
        </p:nvSpPr>
        <p:spPr>
          <a:xfrm>
            <a:off x="526733" y="5913041"/>
            <a:ext cx="4854159" cy="40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200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Посилання на перелік вулиць</a:t>
            </a:r>
            <a:r>
              <a:rPr lang="uk-UA" sz="20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селища</a:t>
            </a:r>
            <a:endParaRPr lang="uk-UA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9EACDA-0511-4C99-B3BD-F0C0E3C8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945" y="2924121"/>
            <a:ext cx="2323353" cy="15671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4067BC-8034-48CB-BA6A-DAA5FB5D0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112" y="641287"/>
            <a:ext cx="1646063" cy="18081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03A70A3-176F-49EC-BB9B-0807F414A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56" y="4304839"/>
            <a:ext cx="1768014" cy="166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ED51248-CFC1-4CA6-B0BD-0E3DADF2F210}"/>
              </a:ext>
            </a:extLst>
          </p:cNvPr>
          <p:cNvSpPr txBox="1"/>
          <p:nvPr/>
        </p:nvSpPr>
        <p:spPr>
          <a:xfrm>
            <a:off x="6001264" y="6025508"/>
            <a:ext cx="5212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Відновили</a:t>
            </a:r>
            <a:r>
              <a:rPr lang="ru-RU" sz="1400" dirty="0"/>
              <a:t> рух мостом через </a:t>
            </a:r>
            <a:r>
              <a:rPr lang="ru-RU" sz="1400" dirty="0" err="1"/>
              <a:t>Сіверський</a:t>
            </a:r>
            <a:r>
              <a:rPr lang="ru-RU" sz="1400" dirty="0"/>
              <a:t> </a:t>
            </a:r>
            <a:r>
              <a:rPr lang="ru-RU" sz="1400" dirty="0" err="1"/>
              <a:t>Донець</a:t>
            </a:r>
            <a:r>
              <a:rPr lang="ru-RU" sz="1400" dirty="0"/>
              <a:t> на </a:t>
            </a:r>
            <a:r>
              <a:rPr lang="ru-RU" sz="1400" dirty="0" err="1"/>
              <a:t>Харківщині</a:t>
            </a:r>
            <a:endParaRPr lang="uk-UA" sz="1400" dirty="0"/>
          </a:p>
        </p:txBody>
      </p:sp>
      <p:sp>
        <p:nvSpPr>
          <p:cNvPr id="3" name="Прямокутник 2"/>
          <p:cNvSpPr/>
          <p:nvPr/>
        </p:nvSpPr>
        <p:spPr>
          <a:xfrm>
            <a:off x="3637231" y="-6588"/>
            <a:ext cx="31670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Розбудова.</a:t>
            </a:r>
            <a:r>
              <a:rPr lang="uk-UA" sz="4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016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3DF08-CA1C-4AC7-BC01-F4084F2E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89" y="311898"/>
            <a:ext cx="2552711" cy="1765092"/>
          </a:xfrm>
        </p:spPr>
        <p:txBody>
          <a:bodyPr>
            <a:no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Розбудова селища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(сучасний вигляд)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2C96F79-0736-49BC-9E09-2ED8DB7C0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4106" y="171617"/>
            <a:ext cx="3976357" cy="17626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5EFF49-BAD6-4F48-BD00-E3110041E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957" y="2217852"/>
            <a:ext cx="3410467" cy="20193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4919B4-6F3E-4ED1-8EAF-A55F8348B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89" y="4324620"/>
            <a:ext cx="2664494" cy="2423790"/>
          </a:xfrm>
          <a:prstGeom prst="rect">
            <a:avLst/>
          </a:prstGeom>
        </p:spPr>
      </p:pic>
      <p:pic>
        <p:nvPicPr>
          <p:cNvPr id="4098" name="Picture 2" descr="Шукач | пгт Червоный Донец. Тайник">
            <a:extLst>
              <a:ext uri="{FF2B5EF4-FFF2-40B4-BE49-F238E27FC236}">
                <a16:creationId xmlns:a16="http://schemas.microsoft.com/office/drawing/2014/main" id="{7C2703AB-790B-4ECA-9130-2BF051503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35" y="171617"/>
            <a:ext cx="2466975" cy="176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 descr="Частина приміщень першого поверху двоповерхової нежитлової будівлі - …">
            <a:extLst>
              <a:ext uri="{FF2B5EF4-FFF2-40B4-BE49-F238E27FC236}">
                <a16:creationId xmlns:a16="http://schemas.microsoft.com/office/drawing/2014/main" id="{A1C3A8C6-E6B2-412A-986C-09A7D6EDFF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182D81-5077-4BAB-A272-264335E51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700" y="2239231"/>
            <a:ext cx="2736500" cy="20308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9C9FEE-EE54-40A9-85B7-94F665E61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968" y="2258727"/>
            <a:ext cx="2736500" cy="1991843"/>
          </a:xfrm>
          <a:prstGeom prst="rect">
            <a:avLst/>
          </a:prstGeom>
        </p:spPr>
      </p:pic>
      <p:pic>
        <p:nvPicPr>
          <p:cNvPr id="2050" name="Picture 2" descr="Історія виникнення селища Червоний Донець. смт Червоний Донець">
            <a:extLst>
              <a:ext uri="{FF2B5EF4-FFF2-40B4-BE49-F238E27FC236}">
                <a16:creationId xmlns:a16="http://schemas.microsoft.com/office/drawing/2014/main" id="{1AF59BBE-0B5C-49E9-9E56-9434682D7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620" y="4306200"/>
            <a:ext cx="3614571" cy="246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Історія виникнення селища Червоний Донець. смт Червоний Донець">
            <a:extLst>
              <a:ext uri="{FF2B5EF4-FFF2-40B4-BE49-F238E27FC236}">
                <a16:creationId xmlns:a16="http://schemas.microsoft.com/office/drawing/2014/main" id="{3719394E-16C8-47DC-943D-F73CBF6EE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378" y="4253196"/>
            <a:ext cx="2132278" cy="25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Аптека оптових цін за адресою: смт Донець, вул. Спортивна, 28В (Донець 2) -  МІС Аптека 9-1-1">
            <a:extLst>
              <a:ext uri="{FF2B5EF4-FFF2-40B4-BE49-F238E27FC236}">
                <a16:creationId xmlns:a16="http://schemas.microsoft.com/office/drawing/2014/main" id="{EB5F8958-F739-4C10-9B79-B38486543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137" y="4302965"/>
            <a:ext cx="2586770" cy="241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787F33-5522-4682-BC92-F29DF2FF24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8757" y="184540"/>
            <a:ext cx="2536156" cy="17497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9AAAF4-D9A8-41A2-B0EF-3143CDB6D9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8239" y="2206081"/>
            <a:ext cx="2291850" cy="20310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6576DB-7E73-499A-B27A-81D1B3CA98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48432" y="2181397"/>
            <a:ext cx="1244143" cy="20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8FBD3B-03A7-4762-AA9D-341D8B43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618" y="2115760"/>
            <a:ext cx="2647419" cy="247406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03047-24BD-462E-B4AE-E05ED5A1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594" y="819550"/>
            <a:ext cx="10712651" cy="129320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Фізкультурно-оздоровчий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«Газовик» (введено в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експлуатацію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27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жовтня</a:t>
            </a:r>
            <a:r>
              <a:rPr lang="ru-RU" sz="27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2011 </a:t>
            </a:r>
            <a:r>
              <a:rPr lang="ru-RU" sz="27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року </a:t>
            </a:r>
            <a:r>
              <a:rPr lang="ru-RU" sz="27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(</a:t>
            </a:r>
            <a:r>
              <a:rPr lang="ru-RU" sz="1800" b="0" i="0" dirty="0" err="1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18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u="sng" dirty="0" smtClean="0">
                <a:solidFill>
                  <a:srgbClr val="1155CC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ФОК </a:t>
            </a:r>
            <a:r>
              <a:rPr lang="uk-UA" sz="1800" u="sng" dirty="0">
                <a:solidFill>
                  <a:srgbClr val="1155CC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«Газовик</a:t>
            </a:r>
            <a:r>
              <a:rPr lang="uk-UA" sz="1800" u="sng" dirty="0" smtClean="0">
                <a:solidFill>
                  <a:srgbClr val="1155CC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»</a:t>
            </a:r>
            <a:r>
              <a:rPr lang="uk-UA" sz="1800" u="sng" dirty="0" smtClean="0">
                <a:solidFill>
                  <a:srgbClr val="1155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AD2B1521-ECEE-4AC2-A1CC-630BB2AA6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12055" y="2118771"/>
            <a:ext cx="3766546" cy="2468041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8EE8AD-2AE0-43F0-9E95-B5EF2319F22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64595" y="2057988"/>
            <a:ext cx="4112668" cy="27187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9F9FBC-86A7-457B-A7A3-5AB0761331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7384" y="4659044"/>
            <a:ext cx="3257567" cy="19993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64E1C84-1508-4DCD-9309-DFA1CDE22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95" y="5128594"/>
            <a:ext cx="2133455" cy="15913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2F0770-07A0-46AE-9E51-FD8BC1504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9394" y="5128594"/>
            <a:ext cx="2672007" cy="15913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7EC8A2-2FD0-4DDE-BB82-988D138833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0146" y="4659044"/>
            <a:ext cx="2011891" cy="1999392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664595" y="19868"/>
            <a:ext cx="9868590" cy="645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6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Фізкультурно-оздоровчий комплекс «Газовик»</a:t>
            </a:r>
            <a:endParaRPr lang="uk-UA" sz="36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8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60A96-7DFF-4425-A87B-AD0F43750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49" y="152547"/>
            <a:ext cx="7635923" cy="1711056"/>
          </a:xfrm>
        </p:spPr>
        <p:txBody>
          <a:bodyPr>
            <a:normAutofit/>
          </a:bodyPr>
          <a:lstStyle/>
          <a:p>
            <a:r>
              <a:rPr lang="uk-UA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Спортивний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клуб «Чемпіон»</a:t>
            </a:r>
            <a:b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</a:t>
            </a:r>
            <a:r>
              <a:rPr lang="en-US" sz="1300" b="0" i="0" dirty="0" smtClean="0">
                <a:solidFill>
                  <a:srgbClr val="333333"/>
                </a:solidFill>
                <a:effectLst/>
                <a:latin typeface="Work Sans" pitchFamily="2" charset="0"/>
                <a:hlinkClick r:id="rId2"/>
              </a:rPr>
              <a:t>https</a:t>
            </a:r>
            <a:r>
              <a:rPr lang="en-US" sz="1300" b="0" i="0" dirty="0">
                <a:solidFill>
                  <a:srgbClr val="333333"/>
                </a:solidFill>
                <a:effectLst/>
                <a:latin typeface="Work Sans" pitchFamily="2" charset="0"/>
                <a:hlinkClick r:id="rId2"/>
              </a:rPr>
              <a:t>://donetska-gromada.gov.ua/news/?p=35</a:t>
            </a:r>
            <a:r>
              <a:rPr lang="uk-UA" b="0" i="0" dirty="0">
                <a:solidFill>
                  <a:srgbClr val="333333"/>
                </a:solidFill>
                <a:effectLst/>
                <a:latin typeface="Work Sans" pitchFamily="2" charset="0"/>
              </a:rPr>
              <a:t/>
            </a:r>
            <a:br>
              <a:rPr lang="uk-UA" b="0" i="0" dirty="0">
                <a:solidFill>
                  <a:srgbClr val="333333"/>
                </a:solidFill>
                <a:effectLst/>
                <a:latin typeface="Work Sans" pitchFamily="2" charset="0"/>
              </a:rPr>
            </a:br>
            <a:r>
              <a:rPr lang="uk-UA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вихованців відділення веслування на байдарках і каное КЗ «Спортивний клуб «Чемпіон» Донецької селищної ради на спортивній базі "Тисовець" у Львівській області розпочалися навчально-тренувальні збори»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477C7D0A-4164-406E-B52E-12B9044E0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824" y="2516124"/>
            <a:ext cx="1305078" cy="207048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C0F13B-A245-4045-9E99-F5A918AC1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002" y="102170"/>
            <a:ext cx="2711375" cy="18118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9FA4BA-1E29-4DB6-9963-EF1ED50928D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685" y="5084546"/>
            <a:ext cx="1708662" cy="16899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62E3F0-C8A8-4D60-8F5D-9E4F272ED32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88" y="2489034"/>
            <a:ext cx="1552865" cy="20975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AC5FE6-0787-4EF9-9F2D-F4C49B9F113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902" y="2502578"/>
            <a:ext cx="1480580" cy="20704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6456CA-065B-401F-A876-043FA73B8F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788" y="4784845"/>
            <a:ext cx="4133163" cy="19769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D6B901-424F-45F7-850A-1F856E5FBD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2062" y="4797552"/>
            <a:ext cx="2169968" cy="19769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CA3AE8-6381-478A-A913-3830A67D64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9219" y="4812079"/>
            <a:ext cx="1886771" cy="197696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6082871-1FF4-42D3-90A5-74657667BC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0742" y="5092566"/>
            <a:ext cx="1610401" cy="1696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603A9DA-10E3-4D35-BA82-F700F12BCB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677" y="1773087"/>
            <a:ext cx="4153011" cy="114252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FF5DBEC-C54B-4120-9F85-25380EE8ED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6486" y="1319838"/>
            <a:ext cx="1886771" cy="147850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7F57D3-8029-4440-9F8C-FBA5810F14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2947" y="1760363"/>
            <a:ext cx="3503622" cy="10647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6D0FE5C-9228-49F6-8AD2-CDD84F76815B}"/>
              </a:ext>
            </a:extLst>
          </p:cNvPr>
          <p:cNvSpPr txBox="1"/>
          <p:nvPr/>
        </p:nvSpPr>
        <p:spPr>
          <a:xfrm>
            <a:off x="4394047" y="2780968"/>
            <a:ext cx="40883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командою СК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Олега Яценка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81A1CBB-767D-4EDB-A4D0-701DE7AABC2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45802" y="81514"/>
            <a:ext cx="1785870" cy="137701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B6FCA1A-5911-483A-95A5-42FD24B3D1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10400" y="3524277"/>
            <a:ext cx="3527607" cy="110029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0FD4BA0-C9AE-4887-A304-F8F9A528491B}"/>
              </a:ext>
            </a:extLst>
          </p:cNvPr>
          <p:cNvSpPr txBox="1"/>
          <p:nvPr/>
        </p:nvSpPr>
        <p:spPr>
          <a:xfrm>
            <a:off x="8189719" y="3504681"/>
            <a:ext cx="3577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ск«Чемпіон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СТГ)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сезону 2024 року в рамках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Чемпіонату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футболу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B40E9C3-9751-4039-82D1-EB2B300383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75895" y="5084546"/>
            <a:ext cx="1354457" cy="169648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FD3776C-8D42-45AD-9D9A-BB2F63CB1A56}"/>
              </a:ext>
            </a:extLst>
          </p:cNvPr>
          <p:cNvSpPr txBox="1"/>
          <p:nvPr/>
        </p:nvSpPr>
        <p:spPr>
          <a:xfrm>
            <a:off x="7110744" y="4601389"/>
            <a:ext cx="48746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Звєрєв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Чемпіонату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боксу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E151474-7A1F-4BE6-8C11-D41667CEB93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58200" y="1758472"/>
            <a:ext cx="1922927" cy="106473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553F10D-FA7D-4372-8944-07B4CC38BC0A}"/>
              </a:ext>
            </a:extLst>
          </p:cNvPr>
          <p:cNvSpPr txBox="1"/>
          <p:nvPr/>
        </p:nvSpPr>
        <p:spPr>
          <a:xfrm>
            <a:off x="8189719" y="2853027"/>
            <a:ext cx="4002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чергове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футболу СК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«».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2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36A094BE-6833-4B00-8197-72031B871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071" y="2478258"/>
            <a:ext cx="4692160" cy="404304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19D9A9-D21A-4E08-A591-8ECF4B0FE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084" y="2478258"/>
            <a:ext cx="4941277" cy="395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3B82F-10B0-470F-B3AE-2370185BFB62}"/>
              </a:ext>
            </a:extLst>
          </p:cNvPr>
          <p:cNvSpPr txBox="1"/>
          <p:nvPr/>
        </p:nvSpPr>
        <p:spPr>
          <a:xfrm>
            <a:off x="907740" y="567638"/>
            <a:ext cx="94847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hlinkClick r:id="rId4" tooltip="1924"/>
              </a:rPr>
              <a:t>1924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р. —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хутір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Червоний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Донець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Селище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постраждало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внаслідок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  <a:hlinkClick r:id="rId5" tooltip="Голодомор в Україні (1932—1933)"/>
              </a:rPr>
              <a:t>геноциду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проти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українського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народу,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проведеного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урядом СССР в 1932—1933 роках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Саме</a:t>
            </a:r>
            <a:r>
              <a:rPr lang="ru-RU" dirty="0" smtClean="0">
                <a:solidFill>
                  <a:srgbClr val="202122"/>
                </a:solidFill>
                <a:latin typeface="Arial" panose="020B0604020202020204" pitchFamily="34" charset="0"/>
              </a:rPr>
              <a:t> тому, 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Церковні богослужіння проводяться у храмі </a:t>
            </a:r>
            <a:r>
              <a:rPr lang="uk-UA" u="sng" dirty="0" smtClean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УПЦ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 </a:t>
            </a:r>
            <a:r>
              <a:rPr lang="uk-UA" u="sng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 tooltip="Архангел Михаїл"/>
              </a:rPr>
              <a:t>Архангела Михаїла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 (побудованому у </a:t>
            </a:r>
            <a:r>
              <a:rPr lang="uk-UA" u="sng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 tooltip="2000"/>
              </a:rPr>
              <a:t>2000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 році</a:t>
            </a:r>
            <a:r>
              <a:rPr lang="uk-UA" dirty="0" smtClean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).                                                                            (посилання</a:t>
            </a:r>
            <a:r>
              <a:rPr lang="en-US" dirty="0" smtClean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  <a:hlinkClick r:id="rId8"/>
              </a:rPr>
              <a:t>https://</a:t>
            </a:r>
            <a:r>
              <a:rPr lang="en-US" dirty="0" smtClean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  <a:hlinkClick r:id="rId8"/>
              </a:rPr>
              <a:t>find-way.com.ua/oblast/kharkivska/khram-arkhanhela-mykhaila-donets</a:t>
            </a:r>
            <a:r>
              <a:rPr lang="uk-UA" dirty="0" smtClean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)</a:t>
            </a:r>
            <a:r>
              <a:rPr lang="uk-UA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/>
            </a:r>
            <a:br>
              <a:rPr lang="uk-UA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</a:br>
            <a:endParaRPr lang="ru-RU" b="0" i="0" dirty="0"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668785" y="0"/>
            <a:ext cx="6758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Х</a:t>
            </a:r>
            <a:r>
              <a:rPr lang="ru-RU" sz="3600" dirty="0" smtClean="0">
                <a:solidFill>
                  <a:schemeClr val="accent1"/>
                </a:solidFill>
              </a:rPr>
              <a:t>рам</a:t>
            </a:r>
            <a:r>
              <a:rPr lang="ru-RU" sz="3600" dirty="0">
                <a:solidFill>
                  <a:schemeClr val="accent1"/>
                </a:solidFill>
              </a:rPr>
              <a:t> УПЦ  Архангела </a:t>
            </a:r>
            <a:r>
              <a:rPr lang="ru-RU" sz="3600" dirty="0" err="1">
                <a:solidFill>
                  <a:schemeClr val="accent1"/>
                </a:solidFill>
              </a:rPr>
              <a:t>Михаїла</a:t>
            </a:r>
            <a:endParaRPr lang="uk-UA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3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A7314-1451-4FCA-BF42-19896D8C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99" y="531275"/>
            <a:ext cx="4612301" cy="797850"/>
          </a:xfrm>
        </p:spPr>
        <p:txBody>
          <a:bodyPr>
            <a:normAutofit fontScale="90000"/>
          </a:bodyPr>
          <a:lstStyle/>
          <a:p>
            <a:r>
              <a:rPr lang="uk-UA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пам'ятна плита солдатам </a:t>
            </a:r>
            <a:r>
              <a:rPr lang="uk-UA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Війна в Афганістані (1979—1989)"/>
              </a:rPr>
              <a:t>війни в Афганістані</a:t>
            </a:r>
            <a:r>
              <a:rPr lang="uk-UA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B8C5582C-13D1-4C96-B9BA-D6C6CE747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6" name="Picture 4" descr="Фото без опису">
            <a:extLst>
              <a:ext uri="{FF2B5EF4-FFF2-40B4-BE49-F238E27FC236}">
                <a16:creationId xmlns:a16="http://schemas.microsoft.com/office/drawing/2014/main" id="{35ECC408-3CC7-44E1-844F-9E2B68F38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493" y="3913308"/>
            <a:ext cx="3387928" cy="253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F4C6F5-5417-4DC4-BD1C-68DAF799F809}"/>
              </a:ext>
            </a:extLst>
          </p:cNvPr>
          <p:cNvSpPr txBox="1"/>
          <p:nvPr/>
        </p:nvSpPr>
        <p:spPr>
          <a:xfrm>
            <a:off x="461639" y="3417469"/>
            <a:ext cx="4767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ліквідаторам </a:t>
            </a:r>
            <a:r>
              <a:rPr lang="uk-UA" b="0" i="0" u="none" strike="noStrike" dirty="0">
                <a:effectLst/>
                <a:latin typeface="Arial" panose="020B0604020202020204" pitchFamily="34" charset="0"/>
                <a:hlinkClick r:id="rId4" tooltip="Чорнобильська катастрофа"/>
              </a:rPr>
              <a:t>Чорнобильської катастрофи</a:t>
            </a:r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93AD37-5584-4752-8F18-3F472A86C70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294268" y="887902"/>
            <a:ext cx="4827229" cy="19035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C28404-41B6-468C-A600-D00F3126855A}"/>
              </a:ext>
            </a:extLst>
          </p:cNvPr>
          <p:cNvSpPr txBox="1"/>
          <p:nvPr/>
        </p:nvSpPr>
        <p:spPr>
          <a:xfrm>
            <a:off x="6294268" y="2934397"/>
            <a:ext cx="58148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Монумент визволителям селища від нацистських загарбників. Створено у 1965 на честь 20-річчя завершення Другої світової війни на місці братського поховання радянських солдат (406 воїнів).</a:t>
            </a:r>
            <a:endParaRPr lang="uk-UA" sz="1600" dirty="0">
              <a:solidFill>
                <a:srgbClr val="2021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rgbClr val="2021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монументу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захисникам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1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</a:t>
            </a:r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Війна на сході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Війни</a:t>
            </a:r>
            <a:r>
              <a:rPr lang="ru-RU" sz="16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Війна на сході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на </a:t>
            </a:r>
            <a:r>
              <a:rPr lang="ru-RU" sz="16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Війна на сході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сході</a:t>
            </a:r>
            <a:r>
              <a:rPr lang="ru-RU" sz="16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Війна на сході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6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Війна на сході України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України</a:t>
            </a:r>
            <a:r>
              <a:rPr lang="ru-RU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endParaRPr lang="uk-UA" sz="1600" dirty="0">
              <a:solidFill>
                <a:srgbClr val="20212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endParaRPr lang="uk-UA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CFDC10-E227-49EC-8F1B-16A4B811D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639" y="3910133"/>
            <a:ext cx="2046907" cy="25323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E55F2A-BCCE-4ACC-9240-03310DBD1F4B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020833" y="4886507"/>
            <a:ext cx="2641912" cy="1555943"/>
          </a:xfrm>
          <a:prstGeom prst="rect">
            <a:avLst/>
          </a:prstGeom>
        </p:spPr>
      </p:pic>
      <p:pic>
        <p:nvPicPr>
          <p:cNvPr id="4098" name="Picture 2" descr="История возникновения поселка Червоный Донец. Пгт Червоный Донец">
            <a:extLst>
              <a:ext uri="{FF2B5EF4-FFF2-40B4-BE49-F238E27FC236}">
                <a16:creationId xmlns:a16="http://schemas.microsoft.com/office/drawing/2014/main" id="{6A72B637-5CDA-498B-88D5-2FE7856DE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72" y="887902"/>
            <a:ext cx="4125116" cy="249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65711" y="-40829"/>
            <a:ext cx="7408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Пам’ятиники</a:t>
            </a:r>
            <a:r>
              <a:rPr lang="uk-UA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32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тереторії</a:t>
            </a:r>
            <a:r>
              <a:rPr lang="uk-UA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селища Донець</a:t>
            </a:r>
            <a:endParaRPr lang="uk-UA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47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DC5F9-0A70-43F7-B04B-527AC477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068" y="502230"/>
            <a:ext cx="9318342" cy="954542"/>
          </a:xfrm>
        </p:spPr>
        <p:txBody>
          <a:bodyPr>
            <a:noAutofit/>
          </a:bodyPr>
          <a:lstStyle/>
          <a:p>
            <a:r>
              <a:rPr lang="uk-UA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громадського обговорення (5 серпня 2023 року), врахувавши всі зміни та зауваження, було ухвалено направити на розгляд депутатського корпусу Донецької селищної ради </a:t>
            </a:r>
            <a:r>
              <a:rPr lang="uk-UA" sz="16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рішення з переліком нових найменувань об’єктів топоніміки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(Посилання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Відео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про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селище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id="{4FE07BB1-C912-4EA7-819A-6195BB7EC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90488" y="4448413"/>
            <a:ext cx="5781851" cy="2290536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B9C3E8-84C7-47C8-9E68-CA7B5BF6C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61" y="1543497"/>
            <a:ext cx="5876339" cy="28181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C04657-7592-4114-8DD9-B74A1325E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488" y="1543496"/>
            <a:ext cx="5781851" cy="28181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55B39B-8DCB-41C4-B657-38FEC889D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61" y="4448413"/>
            <a:ext cx="5876339" cy="2290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57830" y="-36731"/>
            <a:ext cx="502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Декомунізація…</a:t>
            </a:r>
            <a:endParaRPr lang="uk-UA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1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56883-BE22-4D43-96B4-866B237A9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10" y="2949080"/>
            <a:ext cx="4459738" cy="801759"/>
          </a:xfrm>
        </p:spPr>
        <p:txBody>
          <a:bodyPr>
            <a:no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 до Дня визволення України від фашистських загарбників 28.10.2024 у музеї ліцею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84F0CC-BE5F-4F5F-9139-C88991950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93" y="3750839"/>
            <a:ext cx="2819767" cy="11869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0BC6AC-610E-492A-BC8A-10FE4D876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59" y="5002823"/>
            <a:ext cx="2893801" cy="1609870"/>
          </a:xfrm>
          <a:prstGeom prst="rect">
            <a:avLst/>
          </a:prstGeom>
        </p:spPr>
      </p:pic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65C071EB-9AA9-4CB5-8245-026D15064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9899" y="3842237"/>
            <a:ext cx="3816416" cy="852575"/>
          </a:xfrm>
        </p:spPr>
        <p:txBody>
          <a:bodyPr>
            <a:normAutofit/>
          </a:bodyPr>
          <a:lstStyle/>
          <a:p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Вшанування пам'яті загиблого випускника ліцею в музеї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7F2DBF-E8A9-413D-9C38-80924D66C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3586" y="2847060"/>
            <a:ext cx="2748998" cy="18769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E05884-861D-4520-975C-FF43CFE7D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701" y="4778773"/>
            <a:ext cx="2804883" cy="18807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D7511B-6878-4BE5-92EF-E5DF65152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145" y="4786210"/>
            <a:ext cx="3036163" cy="17918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B7BEB6D-B55E-4BC6-AEF6-419ADD7044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3586" y="1568018"/>
            <a:ext cx="1918314" cy="12243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D8E024-7962-49F3-8179-03A89521A0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755" y="1128536"/>
            <a:ext cx="2479953" cy="14256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73898D-C758-4013-B895-1860C60DFD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4416" y="143719"/>
            <a:ext cx="2748999" cy="1349302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5584881" y="2685843"/>
            <a:ext cx="51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«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</a:t>
            </a:r>
            <a:r>
              <a:rPr lang="ru-RU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пам’яті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музеї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endParaRPr lang="uk-UA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810" y="-65484"/>
            <a:ext cx="59392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32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90C2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 8 травня 1985 р. було відкрито залу Бойової слави 228 стрілецької дивізії, створеної силами педагогічного, учнівського та батьківського колективів нашої школи.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90C2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згодом вона отримала статус шкільного музею. Співпрацює наш музей з Донецькою ОТГ  та </a:t>
            </a:r>
            <a:r>
              <a:rPr lang="uk-UA" sz="2000" dirty="0" err="1">
                <a:solidFill>
                  <a:srgbClr val="90C2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Шебелинським</a:t>
            </a:r>
            <a:r>
              <a:rPr lang="uk-UA" sz="2000" dirty="0">
                <a:solidFill>
                  <a:srgbClr val="90C2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газовидобуванням</a:t>
            </a:r>
            <a:r>
              <a:rPr lang="uk-UA" sz="2000" dirty="0" smtClean="0">
                <a:solidFill>
                  <a:srgbClr val="90C2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Патріотичо</a:t>
            </a:r>
            <a:r>
              <a:rPr lang="uk-UA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-виховні </a:t>
            </a:r>
            <a:r>
              <a:rPr lang="uk-UA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в музеї…</a:t>
            </a:r>
            <a:endParaRPr lang="uk-UA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8077" y="53817"/>
            <a:ext cx="5451231" cy="57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19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91" y="1004399"/>
            <a:ext cx="6674471" cy="31543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Сьогоднішня війна з путінською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росією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принесла нові страждання на нашу землю. В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ибухонебезпечні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порятунку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нагадали,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боєприпас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натрапили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найперше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панікувати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зателефонувати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номером 101, 102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загородити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знахідки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знайшов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C:\Users\Никита\Desktop\Новая папка\0-02-05-0dc0488747a887332a2bb5579f6c0794b245945769c40560807ac992325a8755_8009694fc7e2a99a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97" y="4572000"/>
            <a:ext cx="2815165" cy="193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Никита\Desktop\Новая папка\0-02-05-f084d509d24d6334994bd39f6a03439be70e4c35ab9d3fb782b03d13a88fe1b6_c92fa2a3e133907a — копия.jp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70" y="4572001"/>
            <a:ext cx="2500007" cy="19353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2364317" y="114300"/>
            <a:ext cx="5600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1"/>
                </a:solidFill>
              </a:rPr>
              <a:t>	</a:t>
            </a:r>
            <a:r>
              <a:rPr lang="uk-UA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Пункти незламності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08" y="3206094"/>
            <a:ext cx="5230256" cy="3567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410" y="500703"/>
            <a:ext cx="3362743" cy="2400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7944" y="254977"/>
            <a:ext cx="4058464" cy="1149374"/>
          </a:xfrm>
        </p:spPr>
        <p:txBody>
          <a:bodyPr/>
          <a:lstStyle/>
          <a:p>
            <a:pPr algn="l"/>
            <a:r>
              <a:rPr lang="uk-UA" dirty="0"/>
              <a:t>Висновок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799875" y="1949471"/>
            <a:ext cx="7179732" cy="3589683"/>
          </a:xfrm>
        </p:spPr>
        <p:txBody>
          <a:bodyPr>
            <a:normAutofit/>
          </a:bodyPr>
          <a:lstStyle/>
          <a:p>
            <a:pPr algn="l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Селище Донець має тісний зв’язок із газовою промисловістю України, зокрема з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Шебелинським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газовим родовищем, відкриття якого стало поштовхом для його розвитку.</a:t>
            </a:r>
          </a:p>
          <a:p>
            <a:pPr algn="l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Значну роль у його становленні відіграло газопромислове управління «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Шебелинкагазвидобування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», що є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містотворчим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підприємством. Селище має багату історію. Таким чином, селище Донець пройшло довгий шлях від невеликого </a:t>
            </a:r>
            <a:r>
              <a:rPr lang="uk-UA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хутора</a:t>
            </a: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до розвиненого населеного пункту з важливою промисловою та адміністративною роллю, що є ключовим центром газовидобувної галузі України.</a:t>
            </a:r>
          </a:p>
          <a:p>
            <a:pPr algn="l"/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07" y="1492274"/>
            <a:ext cx="3608329" cy="33796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510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882</TotalTime>
  <Words>743</Words>
  <Application>Microsoft Office PowerPoint</Application>
  <PresentationFormat>Широкий екран</PresentationFormat>
  <Paragraphs>83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 3</vt:lpstr>
      <vt:lpstr>Work Sans</vt:lpstr>
      <vt:lpstr>Грань</vt:lpstr>
      <vt:lpstr>Всеукраїнський інтерактивний конкурс «МАН-Юніор Дослідник»</vt:lpstr>
      <vt:lpstr>НАУКОВИЙ АПАРАТ ТА ЗАВДАННЯ ДОСЛІДЖЕННЯ.</vt:lpstr>
      <vt:lpstr> Туристичний маршрут селищем Донець Мета подорожі -пізнавальна        (тривалістю один день)  https://maps.visicom.ua/c/36.57031,49.50835,15?lang=uk</vt:lpstr>
      <vt:lpstr>Презентація PowerPoint</vt:lpstr>
      <vt:lpstr>Скоро почала діяти перша свердловина. Це було найкрупніше на той час в Європі газоконденсатне родовище, яке за своїми розмірами та запасами природного газу відноситься до унікальних родовищ світу (запаси природного газу становили 650 млрд кубометрів. </vt:lpstr>
      <vt:lpstr>ГПУ «Шебелинкагазвидобування» є провідним підприємством з видобутку природного газу, яке забезпечує більш як 35% видобутку газу в Україні. Підприємствами ГПУ щороку видобувається понад 8 млрд м3 газу.  </vt:lpstr>
      <vt:lpstr>5 травня 1956 року став Днем початку будівництва селища Червоний Донець. Назва селища пішла від існуючого хутора Червоний Донець, який налічував понад 100 дворів 1959 р. — офіційно затверджений селищем міського типу. Щорічно у другу неділю вересня святкується День працівників нафтової, газової та нафтопереробної промисловості як День селища.  </vt:lpstr>
      <vt:lpstr>Географічне розташування. </vt:lpstr>
      <vt:lpstr>Містотворче підприємство</vt:lpstr>
      <vt:lpstr>До 2020 селище було центром Донецької селищної ради Балаклійського району. Після адміністративно-територіальної реформи воно стало центром об'єднаної Донецької селищної громади (в яку увійшло кілька сусідніх сільських і селищних рад) і разом із нею увійшло до складу Ізюмського району. Одна з найбагатших селищних громад в країні знаходиться в Харківській області  </vt:lpstr>
      <vt:lpstr>Розбудова селища (сучасний вигляд)</vt:lpstr>
      <vt:lpstr> Фізкультурно-оздоровчий комплекс «Газовик» (введено в експлуатацію 11 жовтня 2011 року          (посилання ФОК «Газовик»)  </vt:lpstr>
      <vt:lpstr>           Спортивний клуб «Чемпіон» посилання https://donetska-gromada.gov.ua/news/?p=35 «У вихованців відділення веслування на байдарках і каное КЗ «Спортивний клуб «Чемпіон» Донецької селищної ради на спортивній базі "Тисовець" у Львівській області розпочалися навчально-тренувальні збори»</vt:lpstr>
      <vt:lpstr>Презентація PowerPoint</vt:lpstr>
      <vt:lpstr>пам'ятна плита солдатам війни в Афганістані.   </vt:lpstr>
      <vt:lpstr>За результатами громадського обговорення (5 серпня 2023 року), врахувавши всі зміни та зауваження, було ухвалено направити на розгляд депутатського корпусу Донецької селищної ради проєкт рішення з переліком нових найменувань об’єктів топоніміки.                              (Посилання Відео про селище)</vt:lpstr>
      <vt:lpstr>Захід до Дня визволення України від фашистських загарбників 28.10.2024 у музеї ліцею</vt:lpstr>
      <vt:lpstr>Сьогоднішня війна з путінською росією принесла нові страждання на нашу землю. Вибухонебезпечні предмети становлять смертельну загрозу.     У Службі порятунку нагадали, що варто роботи у випадку, якщо на боєприпас натрапили саме ви:    найперше – не панікувати    зателефонувати за номером 101, 102    якщо маєте змогу, то загородити місце знахідки, щоб її ніхто не знайшов. </vt:lpstr>
      <vt:lpstr>Висновок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Tamara Kovalova</dc:creator>
  <cp:lastModifiedBy>Student 110</cp:lastModifiedBy>
  <cp:revision>85</cp:revision>
  <dcterms:created xsi:type="dcterms:W3CDTF">2025-03-26T08:25:08Z</dcterms:created>
  <dcterms:modified xsi:type="dcterms:W3CDTF">2025-04-05T11:49:23Z</dcterms:modified>
</cp:coreProperties>
</file>