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0" r:id="rId7"/>
    <p:sldId id="270" r:id="rId8"/>
    <p:sldId id="266" r:id="rId9"/>
    <p:sldId id="262" r:id="rId10"/>
    <p:sldId id="263" r:id="rId11"/>
    <p:sldId id="264" r:id="rId12"/>
    <p:sldId id="265" r:id="rId13"/>
    <p:sldId id="267" r:id="rId14"/>
    <p:sldId id="274" r:id="rId15"/>
    <p:sldId id="273" r:id="rId16"/>
    <p:sldId id="271" r:id="rId17"/>
    <p:sldId id="272" r:id="rId1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F0000"/>
    <a:srgbClr val="519CFF"/>
    <a:srgbClr val="51998B"/>
    <a:srgbClr val="FFB6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92" autoAdjust="0"/>
    <p:restoredTop sz="94416" autoAdjust="0"/>
  </p:normalViewPr>
  <p:slideViewPr>
    <p:cSldViewPr snapToGrid="0">
      <p:cViewPr>
        <p:scale>
          <a:sx n="80" d="100"/>
          <a:sy n="80" d="100"/>
        </p:scale>
        <p:origin x="-37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93461-3B3B-4850-9721-678C442E16F3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1DA72-7488-41DE-AA10-61E6DE68C9BE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14702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DA72-7488-41DE-AA10-61E6DE68C9BE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97800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581746-2AAE-3F8E-921F-A86BB0C3E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xmlns="" id="{CCA0B50C-CC65-2965-305A-3B1AF2C412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xmlns="" id="{85C3FB6C-CFAF-E7B5-1D4D-0E4E7DFD37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DA60BC75-59AE-07F5-D7E9-2B6C0DF7AF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DA72-7488-41DE-AA10-61E6DE68C9BE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64592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F2FC5B0-6308-8DD3-51FE-69E16BA6D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xmlns="" id="{58017085-FFE7-A3CA-748A-D97C98AEB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xmlns="" id="{DBFDBD48-DD03-6F8A-F1E5-9076AA7E0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E9325B64-A2F4-6412-9A56-C7C42BED1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DA72-7488-41DE-AA10-61E6DE68C9BE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71195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67B3BC3-5BEA-9923-B41F-20A337B93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xmlns="" id="{91E0CCC6-966F-B977-699A-9C9B5A3B1B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xmlns="" id="{7B01BB23-47B0-9748-AD49-D893F7196A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4E4E025E-9417-601D-2E92-B14B62772A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DA72-7488-41DE-AA10-61E6DE68C9BE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58620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9AD658D-2570-D359-672F-09683E2D0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xmlns="" id="{3FC1FF10-3F2B-E51E-37BA-9954568165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xmlns="" id="{F7F021E7-553C-4280-1CEF-05FFBA206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007E78A7-51FA-2EE2-6E86-F6308AA0FD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DA72-7488-41DE-AA10-61E6DE68C9BE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0416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419543-1DAA-FC8A-5305-94B962E20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xmlns="" id="{9879F18B-D926-5A1F-9543-25B170C0C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xmlns="" id="{A2BC02AA-2FFB-2732-8DB4-8D1FF19DF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3BA00DEA-855A-7CC5-15EC-DE2D23258C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DA72-7488-41DE-AA10-61E6DE68C9BE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77728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6F779BD-1CF3-E428-60D0-8DC976B12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xmlns="" id="{766D96AE-CBEC-E7C3-ACA5-FA08B75E99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xmlns="" id="{3A2CD9BF-FACE-2121-688C-1803F4FB66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B6A516B1-7958-0281-52A0-D02797413F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DA72-7488-41DE-AA10-61E6DE68C9BE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83827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56E7720-4AD6-BAFD-E435-FE5B69D3E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xmlns="" id="{36BB64D1-6FD6-F0C6-7CEF-31CF39BEE9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xmlns="" id="{1F3F53C8-67F2-493D-4D22-2F2CA33DB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F830CBED-CBCA-818F-E0EA-A09A0D63B7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DA72-7488-41DE-AA10-61E6DE68C9BE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95215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76BB09E-41F2-0399-B5E7-11959F412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xmlns="" id="{4BC50EFC-A4D2-6E97-9918-125C413A7C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xmlns="" id="{D0415D3E-84E9-B2BE-C1F6-92088BC969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56116059-6886-29E8-8C5E-CACD506B2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DA72-7488-41DE-AA10-61E6DE68C9BE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48325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463D431-A255-4F25-C460-4F8DB9846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xmlns="" id="{F1D8D29C-FDE5-D60B-FD8B-9437B4FE5F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xmlns="" id="{63286084-39B5-FEC4-CE6E-5C00945DB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A6371D26-FD1E-4E9E-00DF-36C75DFE3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DA72-7488-41DE-AA10-61E6DE68C9BE}" type="slidenum">
              <a:rPr lang="x-none" smtClean="0"/>
              <a:t>15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43363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607CDF5-A655-BDE3-DB2A-20228FB66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xmlns="" id="{D0FA59C5-C731-ADA6-7C42-68D83A2071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xmlns="" id="{E9CCE5CC-AF6B-A166-1ED9-02C87D5EDE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68594BCB-B9D0-9D30-7098-FE34A4CD6C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DA72-7488-41DE-AA10-61E6DE68C9BE}" type="slidenum">
              <a:rPr lang="x-none" smtClean="0"/>
              <a:t>16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06773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C17AF6F-9FB5-068C-393E-FB807012E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xmlns="" id="{34FF106C-CA6B-0867-7CFF-BE104DE61F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xmlns="" id="{21F1A597-DAEA-5933-8B41-9DC13DB9B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B3C1C0B5-3EEA-C994-A1F4-B4FEAD671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DA72-7488-41DE-AA10-61E6DE68C9BE}" type="slidenum">
              <a:rPr lang="x-none" smtClean="0"/>
              <a:t>17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40868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BEEA3A-EA8E-58C3-02F6-EE7390A2B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CD67697E-E319-045D-41CE-D88339EF76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x-none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7BFC15EE-AE63-59A9-CD00-5A0C9540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5E24-5139-4457-BCD7-B9D26B31E072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01FC16CF-D44E-C0B3-A06E-47D29C05F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AF25B025-47EA-0F77-A601-6A22C9CAC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30907-4A6B-4190-9287-8D0247144E3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0206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23AB6C-D309-1390-EE18-9AE88EA84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5BA2C97F-F367-B4A4-5910-6210FA1B0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6D905299-E92F-B560-5A4D-3001D4A05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5E24-5139-4457-BCD7-B9D26B31E072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9CFB2DAA-6B5E-5E12-E38F-6C03126E5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461822E8-96BC-F7A7-BD58-0FFC8A9CD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30907-4A6B-4190-9287-8D0247144E3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3039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F9F6BA-17E3-3561-C068-5E848AC7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D73ADEBE-181D-BD02-5C05-824259A2D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78A5C9EA-EAFB-74F6-0F95-7BA58E4FD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5E24-5139-4457-BCD7-B9D26B31E072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5DDE97B5-F12D-6EB5-3DD5-790F566AF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23467F31-1832-A0B0-4C3D-44C258042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30907-4A6B-4190-9287-8D0247144E3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0604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38A835-6A44-5425-2D74-784731444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2D7DA30F-47EF-2FA7-92D8-DC0BC19A1B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8B0A71C7-F182-E451-435B-B71F7455A4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45599257-1B16-7258-784C-391F99103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5E24-5139-4457-BCD7-B9D26B31E072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A63A3672-7D5E-8F4E-5938-6982B7C6B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D998D45B-F3E7-057A-E93D-19EBFF792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30907-4A6B-4190-9287-8D0247144E3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45287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C195B0-8784-B127-A762-D984E535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7497EB15-398D-CA7B-5FAF-1C96CD13E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9F2EA4A1-6912-6633-4E6A-45F881E00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20C5EB1F-7E84-18CB-0C71-CD3D3DC72A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xmlns="" id="{DB97D7A5-A829-B8F8-8B5A-4194982FD9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xmlns="" id="{9546C4D9-C13E-3A8B-D914-8BFA324A5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5E24-5139-4457-BCD7-B9D26B31E072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xmlns="" id="{A45BC44E-FD88-410D-8BCE-DC98FBA3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xmlns="" id="{34510FCF-C529-D870-5E2D-300584A2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30907-4A6B-4190-9287-8D0247144E3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84357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5939A3-922C-1CAA-5496-3238BC40F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xmlns="" id="{13D72586-1476-F775-9E13-02BA5A5C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5E24-5139-4457-BCD7-B9D26B31E072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xmlns="" id="{D3B21BFC-F36B-66F1-B33E-3AE269FF8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xmlns="" id="{235AE99C-3E5D-A583-5A78-DB82B2CF4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30907-4A6B-4190-9287-8D0247144E3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28354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xmlns="" id="{9BC7A399-C416-2C45-5827-10546FE81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5E24-5139-4457-BCD7-B9D26B31E072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xmlns="" id="{C2253D98-B49F-EB90-F21D-73C3853E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61676003-6ED6-4B3D-2D53-A0AF2ED9A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30907-4A6B-4190-9287-8D0247144E3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73687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4B05F2-B5C8-F367-8DF4-58D694099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678E3A99-8619-353F-19B3-BADA76CD7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21C3CBC2-05C2-973C-D784-FA16DB3325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F877E3E5-2DD6-A770-2493-161D9E0D0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5E24-5139-4457-BCD7-B9D26B31E072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0F509293-204E-5C68-409B-4ECA48809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D86E061B-E82E-30B9-C545-D42316FFA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30907-4A6B-4190-9287-8D0247144E3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63146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A23722-4B3E-D511-5AE5-BFFF8A66B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xmlns="" id="{7E26E422-AF44-702C-7343-B4F3BB677E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A1C19FAD-21B9-FF9D-1DB3-265AE0BE12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D43BD1DF-5442-1D6B-658A-5C9A730F1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5E24-5139-4457-BCD7-B9D26B31E072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D3D52FBF-186C-609E-9688-1F624DE68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3BD020D4-E117-1330-1EEF-2E18570C7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30907-4A6B-4190-9287-8D0247144E3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55102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6EA0FD-1EF9-F0D6-43F0-50585780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C894E48E-AB59-1A66-5BED-361C05D57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1DECC413-677F-0D70-6833-B2E23FD73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5E24-5139-4457-BCD7-B9D26B31E072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D0A2F9A5-BB72-94AF-E1D6-6028991D3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D923640F-F813-55B4-7497-2BD6E51E0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30907-4A6B-4190-9287-8D0247144E3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88473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xmlns="" id="{31264F3B-E218-B3EF-66F3-D98C4BF017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2CA80089-57D5-DB25-774A-3C8035097C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7C0B53B4-1CA4-7105-45DC-CD21A9FFD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5E24-5139-4457-BCD7-B9D26B31E072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951510CA-07AC-AFD6-427B-94C886725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0C7C063C-20AB-6824-0E5E-AE402EE60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30907-4A6B-4190-9287-8D0247144E3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7651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xmlns="" id="{7A2FB698-2AB5-8759-B882-7220939C8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5DAAE9DF-63D5-C147-4443-BD121AC47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8F95C2A6-9BFF-C16D-0AC7-17F62C0FE2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A5E24-5139-4457-BCD7-B9D26B31E072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51B6B918-CE24-FD7A-2629-05B0C92BFD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76BB8159-AAD0-D550-C9F5-16DF2ECB9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30907-4A6B-4190-9287-8D0247144E3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650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github.com/SanyISMC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github.com/SanyISM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anyISM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anyISM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anyISM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allrecipe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themealdb.com/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github.com/SanyISMC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anyISMC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anyISM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github.com/SanyISM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github.com/SanyISMC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github.com/SanyISMC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anyISMC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anyISMC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hyperlink" Target="https://github.com/SanyISMC" TargetMode="External"/><Relationship Id="rId4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anyISMC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anyISMC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anyISMC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3C66D6C3-C57B-636A-E240-FB34A6BE707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386BFC8-8A21-6275-EC03-CB98AE505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414" y="323880"/>
            <a:ext cx="9817460" cy="53911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4FAA050-174D-0FC7-DDF8-8B0DC51C5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8224" y="1283821"/>
            <a:ext cx="6738655" cy="4896187"/>
          </a:xfrm>
          <a:prstGeom prst="rect">
            <a:avLst/>
          </a:prstGeom>
        </p:spPr>
      </p:pic>
      <p:pic>
        <p:nvPicPr>
          <p:cNvPr id="5" name="Рисунок 4">
            <a:hlinkClick r:id="rId4"/>
            <a:extLst>
              <a:ext uri="{FF2B5EF4-FFF2-40B4-BE49-F238E27FC236}">
                <a16:creationId xmlns:a16="http://schemas.microsoft.com/office/drawing/2014/main" xmlns="" id="{C08D3058-7642-0E6A-300A-681F9F9330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6295F74-31B7-E457-2D9F-1E3984858815}"/>
              </a:ext>
            </a:extLst>
          </p:cNvPr>
          <p:cNvSpPr txBox="1"/>
          <p:nvPr/>
        </p:nvSpPr>
        <p:spPr>
          <a:xfrm>
            <a:off x="1390650" y="1878509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endParaRPr lang="x-none" sz="44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2695BC2-D83E-0D6E-7C6D-7D8A6024DBB4}"/>
              </a:ext>
            </a:extLst>
          </p:cNvPr>
          <p:cNvSpPr txBox="1"/>
          <p:nvPr/>
        </p:nvSpPr>
        <p:spPr>
          <a:xfrm>
            <a:off x="898885" y="2489200"/>
            <a:ext cx="353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sz="24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144B98A-D843-13E5-FD6E-A65A67798B55}"/>
              </a:ext>
            </a:extLst>
          </p:cNvPr>
          <p:cNvSpPr txBox="1"/>
          <p:nvPr/>
        </p:nvSpPr>
        <p:spPr>
          <a:xfrm>
            <a:off x="663304" y="3067120"/>
            <a:ext cx="40017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Виконавець</a:t>
            </a:r>
            <a:r>
              <a:rPr lang="ru-RU" sz="16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: </a:t>
            </a:r>
            <a:r>
              <a:rPr lang="ru-RU" sz="16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учень</a:t>
            </a:r>
            <a:r>
              <a:rPr lang="ru-RU" sz="16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7-ого классу Олександр </a:t>
            </a:r>
            <a:r>
              <a:rPr lang="uk-UA" sz="16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Копаєв</a:t>
            </a:r>
            <a:endParaRPr lang="uk-UA" sz="16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endParaRPr lang="uk-UA" sz="16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uk-UA" sz="16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Київського ліцею “Школа сучасної освіти </a:t>
            </a:r>
            <a:r>
              <a:rPr lang="en-US" sz="16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ACE”</a:t>
            </a:r>
            <a:endParaRPr lang="ru-RU" sz="16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endParaRPr lang="ru-RU" sz="16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uk-UA" sz="16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Координатор: </a:t>
            </a:r>
            <a:r>
              <a:rPr lang="uk-UA" sz="16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Огоренко</a:t>
            </a:r>
            <a:r>
              <a:rPr lang="uk-UA" sz="16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Ольга</a:t>
            </a:r>
            <a:endParaRPr lang="x-none" sz="16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6CE4653-D385-0C3B-A03F-1CDA7ADDE342}"/>
              </a:ext>
            </a:extLst>
          </p:cNvPr>
          <p:cNvSpPr txBox="1"/>
          <p:nvPr/>
        </p:nvSpPr>
        <p:spPr>
          <a:xfrm>
            <a:off x="11792522" y="6241732"/>
            <a:ext cx="272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1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2924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70E9C3F-9058-871F-117F-3A091E7BD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0AAEB3D2-F94D-7295-598A-F09AC1B2883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6B1105B-9593-D9BA-BA70-D50F40D9F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879" y="1609725"/>
            <a:ext cx="9817460" cy="53911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E17329C-073E-3BF3-B23E-B343EC8144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34324" y="3836690"/>
            <a:ext cx="6738655" cy="4896187"/>
          </a:xfrm>
          <a:prstGeom prst="rect">
            <a:avLst/>
          </a:prstGeom>
        </p:spPr>
      </p:pic>
      <p:pic>
        <p:nvPicPr>
          <p:cNvPr id="5" name="Рисунок 4">
            <a:hlinkClick r:id="rId4"/>
            <a:extLst>
              <a:ext uri="{FF2B5EF4-FFF2-40B4-BE49-F238E27FC236}">
                <a16:creationId xmlns:a16="http://schemas.microsoft.com/office/drawing/2014/main" xmlns="" id="{1D42521E-BE5A-613F-0C8C-C652ED9159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03F8BB0-8729-504B-0338-AF68F0E47B68}"/>
              </a:ext>
            </a:extLst>
          </p:cNvPr>
          <p:cNvSpPr txBox="1"/>
          <p:nvPr/>
        </p:nvSpPr>
        <p:spPr>
          <a:xfrm>
            <a:off x="1511300" y="2773859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endParaRPr lang="x-none" sz="44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295BB5B-3C36-6BC5-E967-AD4C72436218}"/>
              </a:ext>
            </a:extLst>
          </p:cNvPr>
          <p:cNvSpPr txBox="1"/>
          <p:nvPr/>
        </p:nvSpPr>
        <p:spPr>
          <a:xfrm>
            <a:off x="1019535" y="3384550"/>
            <a:ext cx="353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sz="24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062E193-AAD5-05F8-947E-0466655CEFF7}"/>
              </a:ext>
            </a:extLst>
          </p:cNvPr>
          <p:cNvSpPr txBox="1"/>
          <p:nvPr/>
        </p:nvSpPr>
        <p:spPr>
          <a:xfrm>
            <a:off x="5977580" y="2521059"/>
            <a:ext cx="4816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Мета</a:t>
            </a:r>
            <a:r>
              <a:rPr lang="ru-RU" sz="28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: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Зробити приготування страв </a:t>
            </a:r>
            <a:r>
              <a:rPr lang="uk-UA" sz="28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легшим, швидшим, </a:t>
            </a:r>
            <a:r>
              <a:rPr lang="uk-UA" sz="28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та </a:t>
            </a:r>
            <a:r>
              <a:rPr lang="uk-UA" sz="28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смачнішим</a:t>
            </a:r>
            <a:endParaRPr lang="ru-RU" sz="28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801EE7B-E736-E87F-A7BC-3C8111D78A0B}"/>
              </a:ext>
            </a:extLst>
          </p:cNvPr>
          <p:cNvSpPr txBox="1"/>
          <p:nvPr/>
        </p:nvSpPr>
        <p:spPr>
          <a:xfrm>
            <a:off x="11792522" y="6241732"/>
            <a:ext cx="2729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2</a:t>
            </a:r>
          </a:p>
          <a:p>
            <a:pPr algn="ctr"/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5245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E66B4AA-50A9-49F6-0212-4886AD6F9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97253EEE-1E4B-AF0F-7DAC-61D67CBD66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33E864E-BF46-0AEC-4EA8-6792EA558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879" y="1609725"/>
            <a:ext cx="9817460" cy="5391150"/>
          </a:xfrm>
          <a:prstGeom prst="rect">
            <a:avLst/>
          </a:prstGeom>
        </p:spPr>
      </p:pic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xmlns="" id="{65E002A3-BDAB-C9CA-820A-1CF7E9DE7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DED231B-6AF5-3B38-2EF4-8707D8EBF2E2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E0AECCC-2232-5A98-EF2D-84DB159A878D}"/>
              </a:ext>
            </a:extLst>
          </p:cNvPr>
          <p:cNvSpPr txBox="1"/>
          <p:nvPr/>
        </p:nvSpPr>
        <p:spPr>
          <a:xfrm>
            <a:off x="2374540" y="3167390"/>
            <a:ext cx="7441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</a:t>
            </a:r>
            <a:r>
              <a:rPr lang="uk-UA" sz="28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сі ми хочемо їсти смачно та корисно,</a:t>
            </a:r>
            <a:endParaRPr lang="ru-RU" sz="28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2EB11FA-1B9B-41F7-CD27-2EB15B609689}"/>
              </a:ext>
            </a:extLst>
          </p:cNvPr>
          <p:cNvSpPr txBox="1"/>
          <p:nvPr/>
        </p:nvSpPr>
        <p:spPr>
          <a:xfrm>
            <a:off x="2441244" y="3690610"/>
            <a:ext cx="744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але не завжди це легко!</a:t>
            </a:r>
            <a:endParaRPr lang="ru-RU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E036FB4-BF9A-32B9-26C2-F7B959B293A2}"/>
              </a:ext>
            </a:extLst>
          </p:cNvPr>
          <p:cNvSpPr txBox="1"/>
          <p:nvPr/>
        </p:nvSpPr>
        <p:spPr>
          <a:xfrm>
            <a:off x="2374539" y="113228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Актуальність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247BBC4-7262-565F-2957-9BA698C6A07F}"/>
              </a:ext>
            </a:extLst>
          </p:cNvPr>
          <p:cNvSpPr txBox="1"/>
          <p:nvPr/>
        </p:nvSpPr>
        <p:spPr>
          <a:xfrm>
            <a:off x="11792522" y="6241732"/>
            <a:ext cx="272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3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19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E8E4935-4043-3C41-BFFE-6818AAA1A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3531B278-9335-C7C5-8443-B755A31763D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2765D62-C815-0E59-449D-EE1C623A7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879" y="1609725"/>
            <a:ext cx="9817460" cy="5391150"/>
          </a:xfrm>
          <a:prstGeom prst="rect">
            <a:avLst/>
          </a:prstGeom>
        </p:spPr>
      </p:pic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xmlns="" id="{BD1B9790-94BE-6D4B-2548-D7BA48272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973C077-0AD3-1374-4692-B258A4C9ED21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9958268-CE2E-6D52-9B2E-7663E7EEB026}"/>
              </a:ext>
            </a:extLst>
          </p:cNvPr>
          <p:cNvSpPr txBox="1"/>
          <p:nvPr/>
        </p:nvSpPr>
        <p:spPr>
          <a:xfrm>
            <a:off x="0" y="928420"/>
            <a:ext cx="7441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</a:t>
            </a:r>
            <a:r>
              <a:rPr lang="uk-UA" sz="28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сі ми хочемо їсти смачно та корисно,</a:t>
            </a:r>
            <a:endParaRPr lang="ru-RU" sz="28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EE3C24A-CFA0-CDA9-DC91-CCFAE3BC6FD9}"/>
              </a:ext>
            </a:extLst>
          </p:cNvPr>
          <p:cNvSpPr txBox="1"/>
          <p:nvPr/>
        </p:nvSpPr>
        <p:spPr>
          <a:xfrm>
            <a:off x="-1845006" y="1409670"/>
            <a:ext cx="744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але не завжди це легко!</a:t>
            </a:r>
            <a:endParaRPr lang="ru-RU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B23973F-169F-F084-C20D-1CC3C0318469}"/>
              </a:ext>
            </a:extLst>
          </p:cNvPr>
          <p:cNvSpPr txBox="1"/>
          <p:nvPr/>
        </p:nvSpPr>
        <p:spPr>
          <a:xfrm>
            <a:off x="7024052" y="1512154"/>
            <a:ext cx="4282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Тому що, для того, щоб приготувати страву потрібно:</a:t>
            </a:r>
            <a:endParaRPr lang="ru-RU" sz="20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FD9154E-A825-D5CA-0F6E-563E0C4B193E}"/>
              </a:ext>
            </a:extLst>
          </p:cNvPr>
          <p:cNvSpPr txBox="1"/>
          <p:nvPr/>
        </p:nvSpPr>
        <p:spPr>
          <a:xfrm>
            <a:off x="7133261" y="2276943"/>
            <a:ext cx="4282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1. Знайти страву</a:t>
            </a:r>
            <a:endParaRPr lang="ru-RU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2D571FE-1265-6AC2-25B7-ED24935424F6}"/>
              </a:ext>
            </a:extLst>
          </p:cNvPr>
          <p:cNvSpPr txBox="1"/>
          <p:nvPr/>
        </p:nvSpPr>
        <p:spPr>
          <a:xfrm>
            <a:off x="7133261" y="2643841"/>
            <a:ext cx="4282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2. Перевірити її на алергени</a:t>
            </a:r>
            <a:endParaRPr lang="ru-RU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E94704C-A15B-B436-43B3-7607A1C622AC}"/>
              </a:ext>
            </a:extLst>
          </p:cNvPr>
          <p:cNvSpPr txBox="1"/>
          <p:nvPr/>
        </p:nvSpPr>
        <p:spPr>
          <a:xfrm>
            <a:off x="7133261" y="3010739"/>
            <a:ext cx="4282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3. Порахувати її калорійність</a:t>
            </a:r>
            <a:endParaRPr lang="ru-RU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7AA437B-E4F6-1378-6D8D-39C9DD029AE7}"/>
              </a:ext>
            </a:extLst>
          </p:cNvPr>
          <p:cNvSpPr txBox="1"/>
          <p:nvPr/>
        </p:nvSpPr>
        <p:spPr>
          <a:xfrm>
            <a:off x="7133261" y="3342079"/>
            <a:ext cx="4282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4. Знайти відсотки жирів, вуглеводів та білків</a:t>
            </a:r>
            <a:endParaRPr lang="ru-RU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A334F36-5C87-9FC3-E29F-7CEC07D27A90}"/>
              </a:ext>
            </a:extLst>
          </p:cNvPr>
          <p:cNvSpPr txBox="1"/>
          <p:nvPr/>
        </p:nvSpPr>
        <p:spPr>
          <a:xfrm>
            <a:off x="7133261" y="4036870"/>
            <a:ext cx="4282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u="sng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5. Правильно порахувати кількість спецій</a:t>
            </a:r>
            <a:endParaRPr lang="ru-RU" sz="2000" u="sng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BE18439-609E-59B6-411B-95B5473BCD90}"/>
              </a:ext>
            </a:extLst>
          </p:cNvPr>
          <p:cNvSpPr txBox="1"/>
          <p:nvPr/>
        </p:nvSpPr>
        <p:spPr>
          <a:xfrm>
            <a:off x="7133261" y="4774653"/>
            <a:ext cx="4282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А потім ти розумієш, що ти насипав занадто багато солі, але страву ти б все одно не закінчив, тому що </a:t>
            </a:r>
            <a:r>
              <a:rPr lang="uk-UA" sz="16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взагалі</a:t>
            </a:r>
            <a:r>
              <a:rPr lang="uk-UA" sz="16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uk-UA" sz="16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забув</a:t>
            </a:r>
            <a:r>
              <a:rPr lang="uk-UA" sz="16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купити </a:t>
            </a:r>
            <a:r>
              <a:rPr lang="uk-UA" sz="16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інгредієнт</a:t>
            </a:r>
            <a:endParaRPr lang="ru-RU" sz="16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FEE937C-5BE3-DCC3-4DDE-70278A25BD0B}"/>
              </a:ext>
            </a:extLst>
          </p:cNvPr>
          <p:cNvSpPr txBox="1"/>
          <p:nvPr/>
        </p:nvSpPr>
        <p:spPr>
          <a:xfrm>
            <a:off x="2374539" y="113228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Актуальність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4E5EC84-8F80-2890-6236-D24AC2A9BD6E}"/>
              </a:ext>
            </a:extLst>
          </p:cNvPr>
          <p:cNvSpPr txBox="1"/>
          <p:nvPr/>
        </p:nvSpPr>
        <p:spPr>
          <a:xfrm>
            <a:off x="11792522" y="6241732"/>
            <a:ext cx="272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4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7161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6" grpId="0"/>
      <p:bldP spid="17" grpId="0"/>
      <p:bldP spid="18" grpId="0"/>
      <p:bldP spid="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1B691E6-2B6C-F439-14A2-F4CD323D2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3BCAAF06-CC1C-1969-11AC-3D68B7D6B1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6F17F25-1B3A-8A10-63F0-B8FEF2927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879" y="1609725"/>
            <a:ext cx="9817460" cy="5391150"/>
          </a:xfrm>
          <a:prstGeom prst="rect">
            <a:avLst/>
          </a:prstGeom>
        </p:spPr>
      </p:pic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xmlns="" id="{20D37B33-B246-EF01-7B8D-5C509EE05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F1E057E-FC82-DE3C-C923-A551828D0574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1687C5C-CB82-70C9-0E20-39A6868FC722}"/>
              </a:ext>
            </a:extLst>
          </p:cNvPr>
          <p:cNvSpPr txBox="1"/>
          <p:nvPr/>
        </p:nvSpPr>
        <p:spPr>
          <a:xfrm>
            <a:off x="7133261" y="2276943"/>
            <a:ext cx="4282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1. Знайти страву</a:t>
            </a:r>
            <a:endParaRPr lang="ru-RU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cxnSp>
        <p:nvCxnSpPr>
          <p:cNvPr id="10" name="Пряма сполучна лінія 9">
            <a:extLst>
              <a:ext uri="{FF2B5EF4-FFF2-40B4-BE49-F238E27FC236}">
                <a16:creationId xmlns:a16="http://schemas.microsoft.com/office/drawing/2014/main" xmlns="" id="{F12E47CA-3F75-6C5A-9B55-D80D0326B804}"/>
              </a:ext>
            </a:extLst>
          </p:cNvPr>
          <p:cNvCxnSpPr/>
          <p:nvPr/>
        </p:nvCxnSpPr>
        <p:spPr>
          <a:xfrm>
            <a:off x="8420100" y="2495550"/>
            <a:ext cx="16573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0BAFFE7-48D6-DF5D-BF34-808A7ADD902D}"/>
              </a:ext>
            </a:extLst>
          </p:cNvPr>
          <p:cNvSpPr txBox="1"/>
          <p:nvPr/>
        </p:nvSpPr>
        <p:spPr>
          <a:xfrm>
            <a:off x="7133261" y="2643841"/>
            <a:ext cx="4282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2. Перевірити її на алергени</a:t>
            </a:r>
            <a:endParaRPr lang="ru-RU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5934CAD-5E7D-4938-F61B-5D7F605AD283}"/>
              </a:ext>
            </a:extLst>
          </p:cNvPr>
          <p:cNvSpPr txBox="1"/>
          <p:nvPr/>
        </p:nvSpPr>
        <p:spPr>
          <a:xfrm>
            <a:off x="7133261" y="3010739"/>
            <a:ext cx="4282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3. Порахувати її калорійність</a:t>
            </a:r>
            <a:endParaRPr lang="ru-RU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64D4509-0484-6EC9-0FF4-47C9E65A432C}"/>
              </a:ext>
            </a:extLst>
          </p:cNvPr>
          <p:cNvSpPr txBox="1"/>
          <p:nvPr/>
        </p:nvSpPr>
        <p:spPr>
          <a:xfrm>
            <a:off x="7133261" y="3342079"/>
            <a:ext cx="4282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4. Знайти відсотки жирів, вуглеводів та білків</a:t>
            </a:r>
            <a:endParaRPr lang="ru-RU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3FC7D4F-F925-A654-EFAF-7F53DA5DF6FD}"/>
              </a:ext>
            </a:extLst>
          </p:cNvPr>
          <p:cNvSpPr txBox="1"/>
          <p:nvPr/>
        </p:nvSpPr>
        <p:spPr>
          <a:xfrm>
            <a:off x="7133261" y="4036870"/>
            <a:ext cx="4282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u="sng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5. Правильно порахувати кількість спецій</a:t>
            </a:r>
            <a:endParaRPr lang="ru-RU" sz="2000" u="sng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xmlns="" id="{F90DFA4A-CEDA-0366-B070-8670C179A580}"/>
              </a:ext>
            </a:extLst>
          </p:cNvPr>
          <p:cNvCxnSpPr>
            <a:cxnSpLocks/>
          </p:cNvCxnSpPr>
          <p:nvPr/>
        </p:nvCxnSpPr>
        <p:spPr>
          <a:xfrm>
            <a:off x="7842250" y="2857500"/>
            <a:ext cx="28765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 сполучна лінія 19">
            <a:extLst>
              <a:ext uri="{FF2B5EF4-FFF2-40B4-BE49-F238E27FC236}">
                <a16:creationId xmlns:a16="http://schemas.microsoft.com/office/drawing/2014/main" xmlns="" id="{54287BCA-3B38-CC10-A322-6282E5C8DAD1}"/>
              </a:ext>
            </a:extLst>
          </p:cNvPr>
          <p:cNvCxnSpPr>
            <a:cxnSpLocks/>
          </p:cNvCxnSpPr>
          <p:nvPr/>
        </p:nvCxnSpPr>
        <p:spPr>
          <a:xfrm>
            <a:off x="7778750" y="3213100"/>
            <a:ext cx="2997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 сполучна лінія 21">
            <a:extLst>
              <a:ext uri="{FF2B5EF4-FFF2-40B4-BE49-F238E27FC236}">
                <a16:creationId xmlns:a16="http://schemas.microsoft.com/office/drawing/2014/main" xmlns="" id="{82B3BDBC-4E69-F00D-D373-18E302A1E10A}"/>
              </a:ext>
            </a:extLst>
          </p:cNvPr>
          <p:cNvCxnSpPr>
            <a:cxnSpLocks/>
          </p:cNvCxnSpPr>
          <p:nvPr/>
        </p:nvCxnSpPr>
        <p:spPr>
          <a:xfrm>
            <a:off x="7334250" y="3556000"/>
            <a:ext cx="38798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 сполучна лінія 23">
            <a:extLst>
              <a:ext uri="{FF2B5EF4-FFF2-40B4-BE49-F238E27FC236}">
                <a16:creationId xmlns:a16="http://schemas.microsoft.com/office/drawing/2014/main" xmlns="" id="{F1902E84-C7E2-1F12-0962-610D8FAC2311}"/>
              </a:ext>
            </a:extLst>
          </p:cNvPr>
          <p:cNvCxnSpPr>
            <a:cxnSpLocks/>
          </p:cNvCxnSpPr>
          <p:nvPr/>
        </p:nvCxnSpPr>
        <p:spPr>
          <a:xfrm>
            <a:off x="8737600" y="3836690"/>
            <a:ext cx="1092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 сполучна лінія 26">
            <a:extLst>
              <a:ext uri="{FF2B5EF4-FFF2-40B4-BE49-F238E27FC236}">
                <a16:creationId xmlns:a16="http://schemas.microsoft.com/office/drawing/2014/main" xmlns="" id="{A8418B32-1736-E076-2939-F1952560F992}"/>
              </a:ext>
            </a:extLst>
          </p:cNvPr>
          <p:cNvCxnSpPr>
            <a:cxnSpLocks/>
          </p:cNvCxnSpPr>
          <p:nvPr/>
        </p:nvCxnSpPr>
        <p:spPr>
          <a:xfrm>
            <a:off x="7543800" y="4262140"/>
            <a:ext cx="3492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4B979EEA-34ED-AFF7-1DA5-EDDAD1F655B4}"/>
              </a:ext>
            </a:extLst>
          </p:cNvPr>
          <p:cNvSpPr txBox="1"/>
          <p:nvPr/>
        </p:nvSpPr>
        <p:spPr>
          <a:xfrm>
            <a:off x="-91013" y="2925091"/>
            <a:ext cx="79061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sz="40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uk-UA" sz="4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вирішить </a:t>
            </a:r>
          </a:p>
          <a:p>
            <a:pPr algn="ctr"/>
            <a:r>
              <a:rPr lang="uk-UA" sz="4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ці запитання!</a:t>
            </a:r>
            <a:endParaRPr lang="ru-RU" sz="40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D017505-8332-79B0-A2A2-59FFB5C2E453}"/>
              </a:ext>
            </a:extLst>
          </p:cNvPr>
          <p:cNvSpPr txBox="1"/>
          <p:nvPr/>
        </p:nvSpPr>
        <p:spPr>
          <a:xfrm>
            <a:off x="7024052" y="1512154"/>
            <a:ext cx="4282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Тому що, для того, щоб приготувати страву потрібно:</a:t>
            </a:r>
            <a:endParaRPr lang="ru-RU" sz="20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58B485D-556F-E6CA-1E76-5CBC87288D32}"/>
              </a:ext>
            </a:extLst>
          </p:cNvPr>
          <p:cNvSpPr txBox="1"/>
          <p:nvPr/>
        </p:nvSpPr>
        <p:spPr>
          <a:xfrm>
            <a:off x="7133261" y="4774653"/>
            <a:ext cx="4282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А потім ти розумієш, що ти насипав занадто багато солі, але страву ти б все одно не закінчив, тому що ти </a:t>
            </a:r>
            <a:r>
              <a:rPr lang="uk-UA" sz="16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забув</a:t>
            </a:r>
            <a:r>
              <a:rPr lang="uk-UA" sz="16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купити </a:t>
            </a:r>
            <a:r>
              <a:rPr lang="uk-UA" sz="16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інгрідієнт</a:t>
            </a:r>
            <a:endParaRPr lang="ru-RU" sz="16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3AA3718-9D13-621F-414F-EAEADBE27B06}"/>
              </a:ext>
            </a:extLst>
          </p:cNvPr>
          <p:cNvSpPr txBox="1"/>
          <p:nvPr/>
        </p:nvSpPr>
        <p:spPr>
          <a:xfrm>
            <a:off x="0" y="928420"/>
            <a:ext cx="7441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</a:t>
            </a:r>
            <a:r>
              <a:rPr lang="uk-UA" sz="28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сі ми хочемо їсти смачно та корисно,</a:t>
            </a:r>
            <a:endParaRPr lang="ru-RU" sz="28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02B9486-A9FB-8ABD-06EA-E7D1A7DE40F6}"/>
              </a:ext>
            </a:extLst>
          </p:cNvPr>
          <p:cNvSpPr txBox="1"/>
          <p:nvPr/>
        </p:nvSpPr>
        <p:spPr>
          <a:xfrm>
            <a:off x="-1845006" y="1409670"/>
            <a:ext cx="744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але не завжди це легко!</a:t>
            </a:r>
            <a:endParaRPr lang="ru-RU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cxnSp>
        <p:nvCxnSpPr>
          <p:cNvPr id="32" name="Пряма сполучна лінія 31">
            <a:extLst>
              <a:ext uri="{FF2B5EF4-FFF2-40B4-BE49-F238E27FC236}">
                <a16:creationId xmlns:a16="http://schemas.microsoft.com/office/drawing/2014/main" xmlns="" id="{46185390-7D7C-D9D2-C315-51BA3C27C5E4}"/>
              </a:ext>
            </a:extLst>
          </p:cNvPr>
          <p:cNvCxnSpPr>
            <a:cxnSpLocks/>
          </p:cNvCxnSpPr>
          <p:nvPr/>
        </p:nvCxnSpPr>
        <p:spPr>
          <a:xfrm>
            <a:off x="8891954" y="4580794"/>
            <a:ext cx="76359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 сполучна лінія 33">
            <a:extLst>
              <a:ext uri="{FF2B5EF4-FFF2-40B4-BE49-F238E27FC236}">
                <a16:creationId xmlns:a16="http://schemas.microsoft.com/office/drawing/2014/main" xmlns="" id="{DA98A1E4-8328-7C42-E911-BFC3C11305DA}"/>
              </a:ext>
            </a:extLst>
          </p:cNvPr>
          <p:cNvCxnSpPr>
            <a:cxnSpLocks/>
          </p:cNvCxnSpPr>
          <p:nvPr/>
        </p:nvCxnSpPr>
        <p:spPr>
          <a:xfrm>
            <a:off x="7282651" y="4950604"/>
            <a:ext cx="39314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 сполучна лінія 35">
            <a:extLst>
              <a:ext uri="{FF2B5EF4-FFF2-40B4-BE49-F238E27FC236}">
                <a16:creationId xmlns:a16="http://schemas.microsoft.com/office/drawing/2014/main" xmlns="" id="{B400E10D-01CD-AE6B-AA92-86D5A2DA3F2B}"/>
              </a:ext>
            </a:extLst>
          </p:cNvPr>
          <p:cNvCxnSpPr>
            <a:cxnSpLocks/>
          </p:cNvCxnSpPr>
          <p:nvPr/>
        </p:nvCxnSpPr>
        <p:spPr>
          <a:xfrm>
            <a:off x="7334250" y="5218132"/>
            <a:ext cx="39314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 сполучна лінія 36">
            <a:extLst>
              <a:ext uri="{FF2B5EF4-FFF2-40B4-BE49-F238E27FC236}">
                <a16:creationId xmlns:a16="http://schemas.microsoft.com/office/drawing/2014/main" xmlns="" id="{29AE277B-6231-B8CA-D967-7EF28FDDEF30}"/>
              </a:ext>
            </a:extLst>
          </p:cNvPr>
          <p:cNvCxnSpPr>
            <a:cxnSpLocks/>
          </p:cNvCxnSpPr>
          <p:nvPr/>
        </p:nvCxnSpPr>
        <p:spPr>
          <a:xfrm>
            <a:off x="7282651" y="5448330"/>
            <a:ext cx="39314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5F1B815-FADC-3C06-ADA0-7F8E14C03530}"/>
              </a:ext>
            </a:extLst>
          </p:cNvPr>
          <p:cNvSpPr txBox="1"/>
          <p:nvPr/>
        </p:nvSpPr>
        <p:spPr>
          <a:xfrm>
            <a:off x="2374539" y="113228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Завдання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6B0FC02-1CBA-D07D-AD1B-2899B1BD5FCB}"/>
              </a:ext>
            </a:extLst>
          </p:cNvPr>
          <p:cNvSpPr txBox="1"/>
          <p:nvPr/>
        </p:nvSpPr>
        <p:spPr>
          <a:xfrm>
            <a:off x="11792522" y="6241732"/>
            <a:ext cx="272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5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3948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4F931E8-1E3F-18C9-CB9A-0087DAF57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77157E03-E810-2458-24F2-45185299C3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34E5EFA-FBDD-9669-B4BD-C74E57120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879" y="1628775"/>
            <a:ext cx="9817460" cy="5391150"/>
          </a:xfrm>
          <a:prstGeom prst="rect">
            <a:avLst/>
          </a:prstGeom>
        </p:spPr>
      </p:pic>
      <p:pic>
        <p:nvPicPr>
          <p:cNvPr id="5" name="Рисунок 4">
            <a:hlinkClick r:id="rId4"/>
            <a:extLst>
              <a:ext uri="{FF2B5EF4-FFF2-40B4-BE49-F238E27FC236}">
                <a16:creationId xmlns:a16="http://schemas.microsoft.com/office/drawing/2014/main" xmlns="" id="{77452D83-2B9C-09A3-5338-4021E1FA3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5AE0E47-46E2-837A-93C6-39C3854B5A58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54B64705-D7BB-C5F8-4B4F-EB7E84793EBF}"/>
              </a:ext>
            </a:extLst>
          </p:cNvPr>
          <p:cNvSpPr txBox="1"/>
          <p:nvPr/>
        </p:nvSpPr>
        <p:spPr>
          <a:xfrm>
            <a:off x="2375192" y="1016604"/>
            <a:ext cx="7441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Але як?</a:t>
            </a:r>
            <a:endParaRPr lang="ru-RU" sz="28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6E8983EA-A305-7359-ACEE-1A12BBB79D3B}"/>
              </a:ext>
            </a:extLst>
          </p:cNvPr>
          <p:cNvSpPr txBox="1"/>
          <p:nvPr/>
        </p:nvSpPr>
        <p:spPr>
          <a:xfrm>
            <a:off x="2857499" y="1810470"/>
            <a:ext cx="6477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endParaRPr lang="ru-RU" sz="40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Може підібрати рецепти, дивлячись на вас!*</a:t>
            </a:r>
            <a:endParaRPr lang="ru-RU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23717FE0-1F86-88B9-9731-D934C207EFE5}"/>
              </a:ext>
            </a:extLst>
          </p:cNvPr>
          <p:cNvSpPr txBox="1"/>
          <p:nvPr/>
        </p:nvSpPr>
        <p:spPr>
          <a:xfrm>
            <a:off x="2857499" y="3102658"/>
            <a:ext cx="6477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*Зважаючи на </a:t>
            </a:r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ваші алергії,  дієти, та</a:t>
            </a:r>
          </a:p>
          <a:p>
            <a:pPr algn="ctr"/>
            <a:r>
              <a:rPr lang="uk-UA" sz="20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і</a:t>
            </a:r>
            <a:r>
              <a:rPr lang="uk-UA" sz="20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нгредієнти</a:t>
            </a:r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, які є в вашому холодильнику! </a:t>
            </a:r>
            <a:endParaRPr lang="ru-RU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ED1A68D3-6C8E-6CFF-7330-211D1DD8F9D2}"/>
              </a:ext>
            </a:extLst>
          </p:cNvPr>
          <p:cNvSpPr txBox="1"/>
          <p:nvPr/>
        </p:nvSpPr>
        <p:spPr>
          <a:xfrm>
            <a:off x="2857497" y="4394846"/>
            <a:ext cx="6477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Рецепти</a:t>
            </a:r>
            <a:r>
              <a:rPr lang="ru-RU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отриманні з сайтів</a:t>
            </a:r>
          </a:p>
          <a:p>
            <a:pPr algn="ctr"/>
            <a:r>
              <a:rPr lang="en-GB" sz="2000" b="1" dirty="0">
                <a:solidFill>
                  <a:schemeClr val="accent2"/>
                </a:solidFill>
                <a:latin typeface="SF Pro" pitchFamily="2" charset="0"/>
                <a:ea typeface="SF Pro" pitchFamily="2" charset="0"/>
                <a:cs typeface="SF Pro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The</a:t>
            </a:r>
            <a:r>
              <a:rPr lang="en-GB" sz="20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Meal</a:t>
            </a:r>
            <a:r>
              <a:rPr lang="en-GB" sz="2000" b="1" dirty="0">
                <a:solidFill>
                  <a:schemeClr val="accent2"/>
                </a:solidFill>
                <a:latin typeface="SF Pro" pitchFamily="2" charset="0"/>
                <a:ea typeface="SF Pro" pitchFamily="2" charset="0"/>
                <a:cs typeface="SF Pro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DB</a:t>
            </a:r>
            <a:r>
              <a:rPr lang="en-GB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.com </a:t>
            </a:r>
            <a:endParaRPr lang="en-GB" sz="20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en-GB" sz="2000" b="1" dirty="0">
                <a:solidFill>
                  <a:srgbClr val="FFC000"/>
                </a:solidFill>
                <a:latin typeface="SF Pro" pitchFamily="2" charset="0"/>
                <a:ea typeface="SF Pro" pitchFamily="2" charset="0"/>
                <a:cs typeface="SF Pro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AllRecipes.com</a:t>
            </a:r>
            <a:endParaRPr lang="ru-RU" sz="2000" b="1" dirty="0">
              <a:solidFill>
                <a:srgbClr val="FFC000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0802D04-C1B7-0F79-5DEF-C3A7926629BB}"/>
              </a:ext>
            </a:extLst>
          </p:cNvPr>
          <p:cNvSpPr txBox="1"/>
          <p:nvPr/>
        </p:nvSpPr>
        <p:spPr>
          <a:xfrm>
            <a:off x="2374539" y="113228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Матеріали</a:t>
            </a:r>
            <a:r>
              <a:rPr lang="ru-RU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та </a:t>
            </a:r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Методи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E927ACF-3E14-7C8D-1F39-08FA2BA5CC8D}"/>
              </a:ext>
            </a:extLst>
          </p:cNvPr>
          <p:cNvSpPr txBox="1"/>
          <p:nvPr/>
        </p:nvSpPr>
        <p:spPr>
          <a:xfrm>
            <a:off x="11792522" y="6241732"/>
            <a:ext cx="272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6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6650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3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2687A78-1A9B-C566-B6F8-31588E4B9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D43D043B-4FBF-2EF1-85BD-988CCEA027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xmlns="" id="{2718DF70-C678-24F0-4A5B-DD7039193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99F0532-7FA2-BF43-8ABC-027B3FF39742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E35756B-4F18-7777-84B4-60138668DE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4814" y="1600221"/>
            <a:ext cx="5033922" cy="3657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2304221-ADAF-DC2B-5F5B-7B669E1CC119}"/>
              </a:ext>
            </a:extLst>
          </p:cNvPr>
          <p:cNvSpPr txBox="1"/>
          <p:nvPr/>
        </p:nvSpPr>
        <p:spPr>
          <a:xfrm>
            <a:off x="6513922" y="2609707"/>
            <a:ext cx="11785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Надруковано</a:t>
            </a:r>
            <a:r>
              <a:rPr lang="en-US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 </a:t>
            </a:r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Bambu Lab A1</a:t>
            </a:r>
            <a:r>
              <a:rPr lang="uk-UA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з </a:t>
            </a:r>
            <a:r>
              <a:rPr lang="en-GB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PL</a:t>
            </a:r>
            <a:r>
              <a:rPr lang="en-US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A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пластику</a:t>
            </a:r>
            <a:endParaRPr lang="x-none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1ABE010-3CA2-B46B-DB4D-B720039364CB}"/>
              </a:ext>
            </a:extLst>
          </p:cNvPr>
          <p:cNvSpPr txBox="1"/>
          <p:nvPr/>
        </p:nvSpPr>
        <p:spPr>
          <a:xfrm>
            <a:off x="6648573" y="3110736"/>
            <a:ext cx="4816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Бэкенд </a:t>
            </a:r>
            <a:r>
              <a:rPr lang="ru-RU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запрограммований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на </a:t>
            </a:r>
            <a:r>
              <a:rPr lang="en-US" b="1" dirty="0">
                <a:solidFill>
                  <a:schemeClr val="accent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Python, PHP</a:t>
            </a:r>
            <a:endParaRPr lang="x-none" b="1" dirty="0">
              <a:solidFill>
                <a:schemeClr val="accent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163B34D-65F4-7E12-B12E-BCB3821CA80B}"/>
              </a:ext>
            </a:extLst>
          </p:cNvPr>
          <p:cNvSpPr txBox="1"/>
          <p:nvPr/>
        </p:nvSpPr>
        <p:spPr>
          <a:xfrm>
            <a:off x="6568440" y="3601961"/>
            <a:ext cx="8233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Фронтенд </a:t>
            </a:r>
            <a:r>
              <a:rPr lang="ru-RU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запрограммований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на </a:t>
            </a:r>
            <a:r>
              <a:rPr lang="en-US" b="1" dirty="0">
                <a:solidFill>
                  <a:schemeClr val="accent2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JavaScript</a:t>
            </a:r>
            <a:endParaRPr lang="x-none" b="1" dirty="0">
              <a:solidFill>
                <a:schemeClr val="accent2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E3C9882-FE5A-DCED-4AD4-22E82DC9D79C}"/>
              </a:ext>
            </a:extLst>
          </p:cNvPr>
          <p:cNvSpPr txBox="1"/>
          <p:nvPr/>
        </p:nvSpPr>
        <p:spPr>
          <a:xfrm>
            <a:off x="2374539" y="113228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Матеріали</a:t>
            </a:r>
            <a:r>
              <a:rPr lang="ru-RU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та </a:t>
            </a:r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Методи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5F482E0-45B9-E218-1C0B-9251D0F4C584}"/>
              </a:ext>
            </a:extLst>
          </p:cNvPr>
          <p:cNvSpPr txBox="1"/>
          <p:nvPr/>
        </p:nvSpPr>
        <p:spPr>
          <a:xfrm>
            <a:off x="11512011" y="6267718"/>
            <a:ext cx="806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7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7554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D2C342E-D3B1-5EFF-0AE7-B8C0E5F76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1C2038D0-246A-1F95-5003-6B2175A0AB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xmlns="" id="{413848C2-6436-2CC1-FB67-0521CB39F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0B0BEC2-2365-D998-6E67-FF499511904E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082F188-2323-FAB9-9F80-C2356CAA0A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2216" y="93824"/>
            <a:ext cx="6443446" cy="6443446"/>
          </a:xfrm>
          <a:prstGeom prst="rect">
            <a:avLst/>
          </a:prstGeom>
        </p:spPr>
      </p:pic>
      <p:grpSp>
        <p:nvGrpSpPr>
          <p:cNvPr id="20" name="Групувати 19">
            <a:extLst>
              <a:ext uri="{FF2B5EF4-FFF2-40B4-BE49-F238E27FC236}">
                <a16:creationId xmlns:a16="http://schemas.microsoft.com/office/drawing/2014/main" xmlns="" id="{5165D8BB-6026-A0AC-58B0-3E9DFF08A1C7}"/>
              </a:ext>
            </a:extLst>
          </p:cNvPr>
          <p:cNvGrpSpPr/>
          <p:nvPr/>
        </p:nvGrpSpPr>
        <p:grpSpPr>
          <a:xfrm>
            <a:off x="6254842" y="2129494"/>
            <a:ext cx="2855280" cy="1207449"/>
            <a:chOff x="810717" y="2301100"/>
            <a:chExt cx="2855280" cy="1207449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xmlns="" id="{DA56EA92-9B6B-FB8C-2E94-A09B0CC78E22}"/>
                </a:ext>
              </a:extLst>
            </p:cNvPr>
            <p:cNvSpPr/>
            <p:nvPr/>
          </p:nvSpPr>
          <p:spPr>
            <a:xfrm rot="10800000">
              <a:off x="810717" y="3303928"/>
              <a:ext cx="204621" cy="20462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dirty="0"/>
            </a:p>
          </p:txBody>
        </p:sp>
        <p:cxnSp>
          <p:nvCxnSpPr>
            <p:cNvPr id="22" name="Пряма сполучна лінія 21">
              <a:extLst>
                <a:ext uri="{FF2B5EF4-FFF2-40B4-BE49-F238E27FC236}">
                  <a16:creationId xmlns:a16="http://schemas.microsoft.com/office/drawing/2014/main" xmlns="" id="{D42905CB-4D10-B19D-A99D-1BC3A76613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8056" y="3406238"/>
              <a:ext cx="1414354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 сполучна лінія 22">
              <a:extLst>
                <a:ext uri="{FF2B5EF4-FFF2-40B4-BE49-F238E27FC236}">
                  <a16:creationId xmlns:a16="http://schemas.microsoft.com/office/drawing/2014/main" xmlns="" id="{B896302E-7893-4EA8-4674-48933F4402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72410" y="2670433"/>
              <a:ext cx="0" cy="735805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5ADF62D6-13BA-6E50-1B42-F4E14538F6C8}"/>
                </a:ext>
              </a:extLst>
            </p:cNvPr>
            <p:cNvSpPr txBox="1"/>
            <p:nvPr/>
          </p:nvSpPr>
          <p:spPr>
            <a:xfrm>
              <a:off x="1367297" y="2301100"/>
              <a:ext cx="2298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  <a:latin typeface="SF Pro" pitchFamily="2" charset="0"/>
                  <a:ea typeface="SF Pro" pitchFamily="2" charset="0"/>
                  <a:cs typeface="SF Pro" pitchFamily="2" charset="0"/>
                </a:rPr>
                <a:t>ESP32-WRoom</a:t>
              </a:r>
              <a:endParaRPr lang="x-none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endParaRPr>
            </a:p>
          </p:txBody>
        </p:sp>
      </p:grpSp>
      <p:grpSp>
        <p:nvGrpSpPr>
          <p:cNvPr id="42" name="Групувати 41">
            <a:extLst>
              <a:ext uri="{FF2B5EF4-FFF2-40B4-BE49-F238E27FC236}">
                <a16:creationId xmlns:a16="http://schemas.microsoft.com/office/drawing/2014/main" xmlns="" id="{8A3BA6D0-E83E-AD92-6CA3-8EB6216D8B36}"/>
              </a:ext>
            </a:extLst>
          </p:cNvPr>
          <p:cNvGrpSpPr/>
          <p:nvPr/>
        </p:nvGrpSpPr>
        <p:grpSpPr>
          <a:xfrm>
            <a:off x="1903923" y="862405"/>
            <a:ext cx="3567319" cy="1459058"/>
            <a:chOff x="1903923" y="862405"/>
            <a:chExt cx="3567319" cy="1459058"/>
          </a:xfrm>
        </p:grpSpPr>
        <p:cxnSp>
          <p:nvCxnSpPr>
            <p:cNvPr id="14" name="Пряма сполучна лінія 13">
              <a:extLst>
                <a:ext uri="{FF2B5EF4-FFF2-40B4-BE49-F238E27FC236}">
                  <a16:creationId xmlns:a16="http://schemas.microsoft.com/office/drawing/2014/main" xmlns="" id="{5D1D1642-DECF-2ECA-E162-2B6780861E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4213" y="2244540"/>
              <a:ext cx="1414354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Групувати 40">
              <a:extLst>
                <a:ext uri="{FF2B5EF4-FFF2-40B4-BE49-F238E27FC236}">
                  <a16:creationId xmlns:a16="http://schemas.microsoft.com/office/drawing/2014/main" xmlns="" id="{0BE17EB5-79B7-4738-4ED4-307B7A222375}"/>
                </a:ext>
              </a:extLst>
            </p:cNvPr>
            <p:cNvGrpSpPr/>
            <p:nvPr/>
          </p:nvGrpSpPr>
          <p:grpSpPr>
            <a:xfrm>
              <a:off x="1903923" y="862405"/>
              <a:ext cx="3567319" cy="1459058"/>
              <a:chOff x="1903923" y="862405"/>
              <a:chExt cx="3567319" cy="1459058"/>
            </a:xfrm>
          </p:grpSpPr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xmlns="" id="{1E968FB0-52A5-07E2-2DAF-F512A55525CB}"/>
                  </a:ext>
                </a:extLst>
              </p:cNvPr>
              <p:cNvSpPr/>
              <p:nvPr/>
            </p:nvSpPr>
            <p:spPr>
              <a:xfrm rot="10800000">
                <a:off x="4333946" y="2116842"/>
                <a:ext cx="204621" cy="204621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cxnSp>
            <p:nvCxnSpPr>
              <p:cNvPr id="15" name="Пряма сполучна лінія 14">
                <a:extLst>
                  <a:ext uri="{FF2B5EF4-FFF2-40B4-BE49-F238E27FC236}">
                    <a16:creationId xmlns:a16="http://schemas.microsoft.com/office/drawing/2014/main" xmlns="" id="{CD8BF7E2-CD0A-2099-3731-430739DE37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24213" y="1548261"/>
                <a:ext cx="0" cy="696279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6135FCC2-C2DF-CA37-7343-517DE8E78F16}"/>
                  </a:ext>
                </a:extLst>
              </p:cNvPr>
              <p:cNvSpPr txBox="1"/>
              <p:nvPr/>
            </p:nvSpPr>
            <p:spPr>
              <a:xfrm>
                <a:off x="1903923" y="862405"/>
                <a:ext cx="35673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SF Pro" pitchFamily="2" charset="0"/>
                    <a:ea typeface="SF Pro" pitchFamily="2" charset="0"/>
                    <a:cs typeface="SF Pro" pitchFamily="2" charset="0"/>
                  </a:rPr>
                  <a:t>2 </a:t>
                </a:r>
                <a:r>
                  <a:rPr lang="ru-RU" b="1" dirty="0">
                    <a:solidFill>
                      <a:schemeClr val="bg1"/>
                    </a:solidFill>
                    <a:latin typeface="SF Pro" pitchFamily="2" charset="0"/>
                    <a:ea typeface="SF Pro" pitchFamily="2" charset="0"/>
                    <a:cs typeface="SF Pro" pitchFamily="2" charset="0"/>
                  </a:rPr>
                  <a:t>Мотор</a:t>
                </a:r>
                <a:r>
                  <a:rPr lang="uk-UA" b="1" dirty="0">
                    <a:solidFill>
                      <a:schemeClr val="bg1"/>
                    </a:solidFill>
                    <a:latin typeface="SF Pro" pitchFamily="2" charset="0"/>
                    <a:ea typeface="SF Pro" pitchFamily="2" charset="0"/>
                    <a:cs typeface="SF Pro" pitchFamily="2" charset="0"/>
                  </a:rPr>
                  <a:t>и</a:t>
                </a:r>
                <a:r>
                  <a:rPr lang="ru-RU" b="1" dirty="0">
                    <a:solidFill>
                      <a:schemeClr val="bg1"/>
                    </a:solidFill>
                    <a:latin typeface="SF Pro" pitchFamily="2" charset="0"/>
                    <a:ea typeface="SF Pro" pitchFamily="2" charset="0"/>
                    <a:cs typeface="SF Pro" pitchFamily="2" charset="0"/>
                  </a:rPr>
                  <a:t> </a:t>
                </a:r>
                <a:r>
                  <a:rPr lang="en-US" b="1" dirty="0">
                    <a:solidFill>
                      <a:schemeClr val="bg1"/>
                    </a:solidFill>
                    <a:latin typeface="SF Pro" pitchFamily="2" charset="0"/>
                    <a:ea typeface="SF Pro" pitchFamily="2" charset="0"/>
                    <a:cs typeface="SF Pro" pitchFamily="2" charset="0"/>
                  </a:rPr>
                  <a:t>28BYJ-48-5V</a:t>
                </a:r>
                <a:r>
                  <a:rPr lang="ru-RU" b="1" dirty="0">
                    <a:solidFill>
                      <a:schemeClr val="bg1"/>
                    </a:solidFill>
                    <a:latin typeface="SF Pro" pitchFamily="2" charset="0"/>
                    <a:ea typeface="SF Pro" pitchFamily="2" charset="0"/>
                    <a:cs typeface="SF Pro" pitchFamily="2" charset="0"/>
                  </a:rPr>
                  <a:t/>
                </a:r>
                <a:br>
                  <a:rPr lang="ru-RU" b="1" dirty="0">
                    <a:solidFill>
                      <a:schemeClr val="bg1"/>
                    </a:solidFill>
                    <a:latin typeface="SF Pro" pitchFamily="2" charset="0"/>
                    <a:ea typeface="SF Pro" pitchFamily="2" charset="0"/>
                    <a:cs typeface="SF Pro" pitchFamily="2" charset="0"/>
                  </a:rPr>
                </a:br>
                <a:r>
                  <a:rPr lang="ru-RU" b="1" dirty="0">
                    <a:solidFill>
                      <a:schemeClr val="bg1"/>
                    </a:solidFill>
                    <a:latin typeface="SF Pro" pitchFamily="2" charset="0"/>
                    <a:ea typeface="SF Pro" pitchFamily="2" charset="0"/>
                    <a:cs typeface="SF Pro" pitchFamily="2" charset="0"/>
                  </a:rPr>
                  <a:t>Разом з </a:t>
                </a:r>
                <a:r>
                  <a:rPr lang="en-US" b="1" dirty="0">
                    <a:solidFill>
                      <a:schemeClr val="bg1"/>
                    </a:solidFill>
                    <a:latin typeface="SF Pro" pitchFamily="2" charset="0"/>
                    <a:ea typeface="SF Pro" pitchFamily="2" charset="0"/>
                    <a:cs typeface="SF Pro" pitchFamily="2" charset="0"/>
                  </a:rPr>
                  <a:t>ULN200</a:t>
                </a:r>
                <a:endParaRPr lang="x-none" b="1" dirty="0">
                  <a:solidFill>
                    <a:schemeClr val="bg1"/>
                  </a:solidFill>
                  <a:latin typeface="SF Pro" pitchFamily="2" charset="0"/>
                  <a:ea typeface="SF Pro" pitchFamily="2" charset="0"/>
                  <a:cs typeface="SF Pro" pitchFamily="2" charset="0"/>
                </a:endParaRPr>
              </a:p>
            </p:txBody>
          </p:sp>
        </p:grpSp>
      </p:grpSp>
      <p:grpSp>
        <p:nvGrpSpPr>
          <p:cNvPr id="43" name="Групувати 42">
            <a:extLst>
              <a:ext uri="{FF2B5EF4-FFF2-40B4-BE49-F238E27FC236}">
                <a16:creationId xmlns:a16="http://schemas.microsoft.com/office/drawing/2014/main" xmlns="" id="{10AEDF2B-BDC7-15A2-0551-A3520820239B}"/>
              </a:ext>
            </a:extLst>
          </p:cNvPr>
          <p:cNvGrpSpPr/>
          <p:nvPr/>
        </p:nvGrpSpPr>
        <p:grpSpPr>
          <a:xfrm>
            <a:off x="1764305" y="3824487"/>
            <a:ext cx="3567319" cy="1366807"/>
            <a:chOff x="1764305" y="3824487"/>
            <a:chExt cx="3567319" cy="136680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E9C3A6A9-8952-5A64-0532-6B1630201161}"/>
                </a:ext>
              </a:extLst>
            </p:cNvPr>
            <p:cNvSpPr txBox="1"/>
            <p:nvPr/>
          </p:nvSpPr>
          <p:spPr>
            <a:xfrm>
              <a:off x="1764305" y="3824487"/>
              <a:ext cx="35673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SF Pro" pitchFamily="2" charset="0"/>
                  <a:ea typeface="SF Pro" pitchFamily="2" charset="0"/>
                  <a:cs typeface="SF Pro" pitchFamily="2" charset="0"/>
                </a:rPr>
                <a:t>Тензодатчик разом з </a:t>
              </a:r>
            </a:p>
            <a:p>
              <a:r>
                <a:rPr lang="ru-RU" b="1" dirty="0">
                  <a:solidFill>
                    <a:schemeClr val="bg1"/>
                  </a:solidFill>
                  <a:latin typeface="SF Pro" pitchFamily="2" charset="0"/>
                  <a:ea typeface="SF Pro" pitchFamily="2" charset="0"/>
                  <a:cs typeface="SF Pro" pitchFamily="2" charset="0"/>
                </a:rPr>
                <a:t>контролером </a:t>
              </a:r>
              <a:r>
                <a:rPr lang="en-US" b="1" dirty="0">
                  <a:solidFill>
                    <a:schemeClr val="bg1"/>
                  </a:solidFill>
                  <a:latin typeface="SF Pro" pitchFamily="2" charset="0"/>
                  <a:ea typeface="SF Pro" pitchFamily="2" charset="0"/>
                  <a:cs typeface="SF Pro" pitchFamily="2" charset="0"/>
                </a:rPr>
                <a:t>HX711</a:t>
              </a:r>
              <a:endParaRPr lang="x-none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endParaRPr>
            </a:p>
          </p:txBody>
        </p:sp>
        <p:cxnSp>
          <p:nvCxnSpPr>
            <p:cNvPr id="36" name="Пряма сполучна лінія 35">
              <a:extLst>
                <a:ext uri="{FF2B5EF4-FFF2-40B4-BE49-F238E27FC236}">
                  <a16:creationId xmlns:a16="http://schemas.microsoft.com/office/drawing/2014/main" xmlns="" id="{47923F3F-2510-769F-DBD9-20DF34EF94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21902" y="5088984"/>
              <a:ext cx="1414354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xmlns="" id="{C9ED94BF-0C88-A86A-BE52-32C1A646EA30}"/>
                </a:ext>
              </a:extLst>
            </p:cNvPr>
            <p:cNvSpPr/>
            <p:nvPr/>
          </p:nvSpPr>
          <p:spPr>
            <a:xfrm rot="10800000">
              <a:off x="4306907" y="4986673"/>
              <a:ext cx="204621" cy="20462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cxnSp>
          <p:nvCxnSpPr>
            <p:cNvPr id="38" name="Пряма сполучна лінія 37">
              <a:extLst>
                <a:ext uri="{FF2B5EF4-FFF2-40B4-BE49-F238E27FC236}">
                  <a16:creationId xmlns:a16="http://schemas.microsoft.com/office/drawing/2014/main" xmlns="" id="{B9484CCE-BC17-81D0-2C1C-2E69E87B95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37368" y="4470818"/>
              <a:ext cx="0" cy="61816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7B2A6F7B-9AD1-E94B-76E8-DDBC506FE37D}"/>
              </a:ext>
            </a:extLst>
          </p:cNvPr>
          <p:cNvSpPr txBox="1"/>
          <p:nvPr/>
        </p:nvSpPr>
        <p:spPr>
          <a:xfrm>
            <a:off x="9299029" y="4736553"/>
            <a:ext cx="2298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Все надруковано</a:t>
            </a:r>
          </a:p>
          <a:p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 </a:t>
            </a:r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Bambu Lab A1</a:t>
            </a:r>
          </a:p>
          <a:p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З </a:t>
            </a:r>
            <a:r>
              <a:rPr lang="en-US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PLA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Пластику</a:t>
            </a:r>
            <a:endParaRPr lang="x-none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A1588933-748C-D841-BE53-8081182BBFB1}"/>
              </a:ext>
            </a:extLst>
          </p:cNvPr>
          <p:cNvSpPr txBox="1"/>
          <p:nvPr/>
        </p:nvSpPr>
        <p:spPr>
          <a:xfrm>
            <a:off x="9067788" y="585406"/>
            <a:ext cx="2900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Сервер </a:t>
            </a:r>
            <a:r>
              <a:rPr lang="ru-RU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запрограммований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на </a:t>
            </a:r>
            <a:r>
              <a:rPr lang="en-US" b="1" dirty="0">
                <a:solidFill>
                  <a:schemeClr val="accent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Python, PHP</a:t>
            </a:r>
            <a:endParaRPr lang="x-none" b="1" dirty="0">
              <a:solidFill>
                <a:schemeClr val="accent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2DD9959-A21E-AF89-B7CD-0094D51DFD93}"/>
              </a:ext>
            </a:extLst>
          </p:cNvPr>
          <p:cNvSpPr txBox="1"/>
          <p:nvPr/>
        </p:nvSpPr>
        <p:spPr>
          <a:xfrm>
            <a:off x="9102872" y="1737649"/>
            <a:ext cx="2900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Мікроконтроллер</a:t>
            </a:r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uk-UA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запрограммований</a:t>
            </a:r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на </a:t>
            </a:r>
            <a:r>
              <a:rPr lang="uk-UA" b="1" dirty="0">
                <a:solidFill>
                  <a:schemeClr val="bg1"/>
                </a:solidFill>
                <a:highlight>
                  <a:srgbClr val="0000FF"/>
                </a:highlight>
                <a:latin typeface="SF Pro" pitchFamily="2" charset="0"/>
                <a:ea typeface="SF Pro" pitchFamily="2" charset="0"/>
                <a:cs typeface="SF Pro" pitchFamily="2" charset="0"/>
              </a:rPr>
              <a:t>С++</a:t>
            </a:r>
            <a:endParaRPr lang="x-none" b="1" dirty="0">
              <a:solidFill>
                <a:schemeClr val="accent1"/>
              </a:solidFill>
              <a:highlight>
                <a:srgbClr val="0000FF"/>
              </a:highlight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A1686D8-4C5B-D840-5C82-CFEB8DB6875F}"/>
              </a:ext>
            </a:extLst>
          </p:cNvPr>
          <p:cNvSpPr txBox="1"/>
          <p:nvPr/>
        </p:nvSpPr>
        <p:spPr>
          <a:xfrm>
            <a:off x="2374539" y="113228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Матеріали</a:t>
            </a:r>
            <a:r>
              <a:rPr lang="ru-RU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та </a:t>
            </a:r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Методи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BE3673C-C5AB-DDA7-1D20-B556E08B941B}"/>
              </a:ext>
            </a:extLst>
          </p:cNvPr>
          <p:cNvSpPr txBox="1"/>
          <p:nvPr/>
        </p:nvSpPr>
        <p:spPr>
          <a:xfrm>
            <a:off x="11423840" y="6244882"/>
            <a:ext cx="806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8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5596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978223-D9BF-5697-EBAD-FD5681516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B0CEA142-2131-F1B2-65BF-3BC91528380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E792DA2-E920-CBB4-0B7C-ACBEAE2F0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632" y="984290"/>
            <a:ext cx="9817460" cy="5391150"/>
          </a:xfrm>
          <a:prstGeom prst="rect">
            <a:avLst/>
          </a:prstGeom>
        </p:spPr>
      </p:pic>
      <p:pic>
        <p:nvPicPr>
          <p:cNvPr id="5" name="Рисунок 4">
            <a:hlinkClick r:id="rId4"/>
            <a:extLst>
              <a:ext uri="{FF2B5EF4-FFF2-40B4-BE49-F238E27FC236}">
                <a16:creationId xmlns:a16="http://schemas.microsoft.com/office/drawing/2014/main" xmlns="" id="{CDDD2B06-FD3D-602C-2B98-80D6F96DF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A2B0F6F-417E-C79A-59AE-77292A14C1CB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B7F93CE4-F38E-D829-C20C-D5BDAAC35AB2}"/>
              </a:ext>
            </a:extLst>
          </p:cNvPr>
          <p:cNvSpPr txBox="1"/>
          <p:nvPr/>
        </p:nvSpPr>
        <p:spPr>
          <a:xfrm>
            <a:off x="2304916" y="2798058"/>
            <a:ext cx="7912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Як цей планшет вирішує проблему спеці</a:t>
            </a:r>
            <a:r>
              <a:rPr lang="ru-RU" sz="28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й?</a:t>
            </a:r>
            <a:endParaRPr lang="ru-RU" sz="28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87B6E18-76E6-576B-BD6A-78EAC99D4261}"/>
              </a:ext>
            </a:extLst>
          </p:cNvPr>
          <p:cNvSpPr txBox="1"/>
          <p:nvPr/>
        </p:nvSpPr>
        <p:spPr>
          <a:xfrm>
            <a:off x="2540304" y="3429000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chemeClr val="bg2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Ніяк!</a:t>
            </a:r>
            <a:endParaRPr lang="ru-RU" sz="2400" dirty="0">
              <a:solidFill>
                <a:schemeClr val="bg2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F839DBA-DEE7-5772-29F5-A1FB2C0B8654}"/>
              </a:ext>
            </a:extLst>
          </p:cNvPr>
          <p:cNvSpPr txBox="1"/>
          <p:nvPr/>
        </p:nvSpPr>
        <p:spPr>
          <a:xfrm>
            <a:off x="2374539" y="113228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Результати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70A1438-1230-D21D-2979-87470CA6BE37}"/>
              </a:ext>
            </a:extLst>
          </p:cNvPr>
          <p:cNvSpPr txBox="1"/>
          <p:nvPr/>
        </p:nvSpPr>
        <p:spPr>
          <a:xfrm>
            <a:off x="11426437" y="6244882"/>
            <a:ext cx="711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9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599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86145B-4476-6A2C-3E3C-A2795C72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CD5B8BAE-874A-44D4-4EF8-56F2953F9D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79AB8A9-FD37-ED66-BF9E-C6626F5D9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891" y="622935"/>
            <a:ext cx="9817460" cy="5391150"/>
          </a:xfrm>
          <a:prstGeom prst="rect">
            <a:avLst/>
          </a:prstGeom>
        </p:spPr>
      </p:pic>
      <p:pic>
        <p:nvPicPr>
          <p:cNvPr id="5" name="Рисунок 4">
            <a:hlinkClick r:id="rId4"/>
            <a:extLst>
              <a:ext uri="{FF2B5EF4-FFF2-40B4-BE49-F238E27FC236}">
                <a16:creationId xmlns:a16="http://schemas.microsoft.com/office/drawing/2014/main" xmlns="" id="{03E17CF0-A5EF-FF24-CFD4-EF63E2512C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00E0657-DCA3-EC7A-05AB-659A6B74B026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1442140-2892-0163-A4BF-552FC854E673}"/>
              </a:ext>
            </a:extLst>
          </p:cNvPr>
          <p:cNvSpPr txBox="1"/>
          <p:nvPr/>
        </p:nvSpPr>
        <p:spPr>
          <a:xfrm>
            <a:off x="674801" y="2702560"/>
            <a:ext cx="301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ЇЇ вирішує</a:t>
            </a:r>
          </a:p>
          <a:p>
            <a:pPr algn="ctr"/>
            <a:r>
              <a:rPr lang="uk-UA" sz="4000" b="1" dirty="0" err="1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Диспенсер</a:t>
            </a:r>
            <a:endParaRPr lang="ru-RU" sz="40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E28DA34-2EBA-A3EA-01B1-366B5227CD40}"/>
              </a:ext>
            </a:extLst>
          </p:cNvPr>
          <p:cNvSpPr txBox="1"/>
          <p:nvPr/>
        </p:nvSpPr>
        <p:spPr>
          <a:xfrm>
            <a:off x="2374539" y="113228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Результати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208259C-AB56-936B-5352-EE8624A2F89A}"/>
              </a:ext>
            </a:extLst>
          </p:cNvPr>
          <p:cNvSpPr txBox="1"/>
          <p:nvPr/>
        </p:nvSpPr>
        <p:spPr>
          <a:xfrm>
            <a:off x="11404116" y="6244882"/>
            <a:ext cx="7878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10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8741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6A3273B-915B-2B1C-443B-6EF47A5CB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51FE0561-7C90-E510-359E-51A01BC623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F5B8167-CB38-5F8B-3F2F-413E0CB9C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874" y="622935"/>
            <a:ext cx="9762126" cy="5391150"/>
          </a:xfrm>
          <a:prstGeom prst="rect">
            <a:avLst/>
          </a:prstGeom>
        </p:spPr>
      </p:pic>
      <p:pic>
        <p:nvPicPr>
          <p:cNvPr id="5" name="Рисунок 4">
            <a:hlinkClick r:id="rId4"/>
            <a:extLst>
              <a:ext uri="{FF2B5EF4-FFF2-40B4-BE49-F238E27FC236}">
                <a16:creationId xmlns:a16="http://schemas.microsoft.com/office/drawing/2014/main" xmlns="" id="{F2F74A76-390E-9BD1-58FA-EDD25B7827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578C24E-59A2-C28F-A10A-AE1C339D44D2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95F0335-D9F3-A55D-03AA-FB65DD62F897}"/>
              </a:ext>
            </a:extLst>
          </p:cNvPr>
          <p:cNvSpPr txBox="1"/>
          <p:nvPr/>
        </p:nvSpPr>
        <p:spPr>
          <a:xfrm>
            <a:off x="674801" y="2767280"/>
            <a:ext cx="3012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Точний та швидкий </a:t>
            </a:r>
            <a:r>
              <a:rPr lang="uk-UA" sz="20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пристрій, що зможе порахувати </a:t>
            </a:r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правильну кількість спецій</a:t>
            </a:r>
            <a:endParaRPr lang="ru-RU" sz="20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8BDC3F4-82EE-0C1A-E758-38EAC23C8DF5}"/>
              </a:ext>
            </a:extLst>
          </p:cNvPr>
          <p:cNvSpPr txBox="1"/>
          <p:nvPr/>
        </p:nvSpPr>
        <p:spPr>
          <a:xfrm>
            <a:off x="2374539" y="113228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Результати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16E3B98-6CBE-0649-DF28-0B0ED7BFA2BC}"/>
              </a:ext>
            </a:extLst>
          </p:cNvPr>
          <p:cNvSpPr txBox="1"/>
          <p:nvPr/>
        </p:nvSpPr>
        <p:spPr>
          <a:xfrm>
            <a:off x="11137417" y="6235065"/>
            <a:ext cx="1054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11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1768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068DBC8-702E-C9AD-26C3-F48DAAE14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C17350B1-45C5-7AB8-98F2-1739898E2E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xmlns="" id="{21FCAF1B-1017-5F7D-D196-EBB0ED349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FEEB0C6-80FB-FC17-0B59-82D6624708A7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DA19250-59B3-F438-E386-812180B29E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567" y="93824"/>
            <a:ext cx="6464744" cy="6443446"/>
          </a:xfrm>
          <a:prstGeom prst="rect">
            <a:avLst/>
          </a:prstGeom>
        </p:spPr>
      </p:pic>
      <p:grpSp>
        <p:nvGrpSpPr>
          <p:cNvPr id="20" name="Групувати 19">
            <a:extLst>
              <a:ext uri="{FF2B5EF4-FFF2-40B4-BE49-F238E27FC236}">
                <a16:creationId xmlns:a16="http://schemas.microsoft.com/office/drawing/2014/main" xmlns="" id="{9ED223EB-F94F-588C-A5FD-D0FE9FCF704B}"/>
              </a:ext>
            </a:extLst>
          </p:cNvPr>
          <p:cNvGrpSpPr/>
          <p:nvPr/>
        </p:nvGrpSpPr>
        <p:grpSpPr>
          <a:xfrm>
            <a:off x="1110456" y="2340198"/>
            <a:ext cx="2980898" cy="1343512"/>
            <a:chOff x="958056" y="2187798"/>
            <a:chExt cx="2980898" cy="1343512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xmlns="" id="{028B4BEE-D5CD-6D43-6F30-24DACCC6305A}"/>
                </a:ext>
              </a:extLst>
            </p:cNvPr>
            <p:cNvSpPr/>
            <p:nvPr/>
          </p:nvSpPr>
          <p:spPr>
            <a:xfrm>
              <a:off x="3734333" y="3326689"/>
              <a:ext cx="204621" cy="20462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cxnSp>
          <p:nvCxnSpPr>
            <p:cNvPr id="22" name="Пряма сполучна лінія 21">
              <a:extLst>
                <a:ext uri="{FF2B5EF4-FFF2-40B4-BE49-F238E27FC236}">
                  <a16:creationId xmlns:a16="http://schemas.microsoft.com/office/drawing/2014/main" xmlns="" id="{92571390-2190-F13F-7E0A-F0AFFB40F59B}"/>
                </a:ext>
              </a:extLst>
            </p:cNvPr>
            <p:cNvCxnSpPr>
              <a:cxnSpLocks/>
              <a:stCxn id="21" idx="2"/>
            </p:cNvCxnSpPr>
            <p:nvPr/>
          </p:nvCxnSpPr>
          <p:spPr>
            <a:xfrm flipH="1">
              <a:off x="2089150" y="3429000"/>
              <a:ext cx="1645183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 сполучна лінія 22">
              <a:extLst>
                <a:ext uri="{FF2B5EF4-FFF2-40B4-BE49-F238E27FC236}">
                  <a16:creationId xmlns:a16="http://schemas.microsoft.com/office/drawing/2014/main" xmlns="" id="{FA56AB76-C946-06C5-B155-399A7DA496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07406" y="2693194"/>
              <a:ext cx="0" cy="735805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19274BF7-9F51-2574-6187-2B2022B5355C}"/>
                </a:ext>
              </a:extLst>
            </p:cNvPr>
            <p:cNvSpPr txBox="1"/>
            <p:nvPr/>
          </p:nvSpPr>
          <p:spPr>
            <a:xfrm>
              <a:off x="958056" y="2187798"/>
              <a:ext cx="2298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SF Pro" pitchFamily="2" charset="0"/>
                  <a:ea typeface="SF Pro" pitchFamily="2" charset="0"/>
                  <a:cs typeface="SF Pro" pitchFamily="2" charset="0"/>
                </a:rPr>
                <a:t>8 </a:t>
              </a:r>
              <a:r>
                <a:rPr lang="uk-UA" b="1" dirty="0">
                  <a:solidFill>
                    <a:schemeClr val="bg1"/>
                  </a:solidFill>
                  <a:latin typeface="SF Pro" pitchFamily="2" charset="0"/>
                  <a:ea typeface="SF Pro" pitchFamily="2" charset="0"/>
                  <a:cs typeface="SF Pro" pitchFamily="2" charset="0"/>
                </a:rPr>
                <a:t>Банок для спецій</a:t>
              </a:r>
              <a:endParaRPr lang="x-none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59BF299-9BE3-E5DC-647E-D1866352CB61}"/>
              </a:ext>
            </a:extLst>
          </p:cNvPr>
          <p:cNvSpPr txBox="1"/>
          <p:nvPr/>
        </p:nvSpPr>
        <p:spPr>
          <a:xfrm>
            <a:off x="2374539" y="113228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Результати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0E35471-FC18-71F4-DCB0-BF459D84F436}"/>
              </a:ext>
            </a:extLst>
          </p:cNvPr>
          <p:cNvSpPr txBox="1"/>
          <p:nvPr/>
        </p:nvSpPr>
        <p:spPr>
          <a:xfrm>
            <a:off x="11410657" y="6273225"/>
            <a:ext cx="806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12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3440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A861849-DD65-6317-2B3A-3D1B2234D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67DFDC87-35F3-D38B-3546-18749102514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xmlns="" id="{57E61DF5-9493-16EF-73F8-FD0D79CC7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CBE2A53-91D0-DBAF-20B9-5EEE5C89725A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C15BE56-3E37-FE54-8E17-2504C0ED7A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891" y="622935"/>
            <a:ext cx="9817460" cy="53911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8391F99-6EF5-E50F-01C2-D7A4A33E6D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9631" y="1454437"/>
            <a:ext cx="6738655" cy="48961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B78C828-19E2-F2BC-661B-E3FCBD8DEA4C}"/>
              </a:ext>
            </a:extLst>
          </p:cNvPr>
          <p:cNvSpPr txBox="1"/>
          <p:nvPr/>
        </p:nvSpPr>
        <p:spPr>
          <a:xfrm>
            <a:off x="371045" y="583914"/>
            <a:ext cx="3519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Разом з </a:t>
            </a:r>
            <a:r>
              <a:rPr lang="en-US" sz="20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en-US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, </a:t>
            </a:r>
            <a:r>
              <a:rPr lang="ru-RU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вони </a:t>
            </a:r>
            <a:r>
              <a:rPr lang="ru-RU" sz="20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стануть</a:t>
            </a:r>
            <a:r>
              <a:rPr lang="ru-RU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твоїм помічником в </a:t>
            </a:r>
            <a:r>
              <a:rPr lang="uk-UA" sz="20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готовці</a:t>
            </a:r>
            <a:r>
              <a:rPr lang="uk-UA" sz="20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!</a:t>
            </a:r>
            <a:endParaRPr lang="ru-RU" sz="20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9E18A0E-D729-10A6-43A0-D00FB5D1794E}"/>
              </a:ext>
            </a:extLst>
          </p:cNvPr>
          <p:cNvSpPr txBox="1"/>
          <p:nvPr/>
        </p:nvSpPr>
        <p:spPr>
          <a:xfrm>
            <a:off x="2374539" y="113228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Результати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A099165-F1C7-30F5-4ABE-03BB9CDC5006}"/>
              </a:ext>
            </a:extLst>
          </p:cNvPr>
          <p:cNvSpPr txBox="1"/>
          <p:nvPr/>
        </p:nvSpPr>
        <p:spPr>
          <a:xfrm>
            <a:off x="11423840" y="6244882"/>
            <a:ext cx="806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1</a:t>
            </a:r>
            <a:r>
              <a:rPr lang="uk-UA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3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9625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96CA1CD-15F4-CCF6-1543-622B37EBF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xmlns="" id="{969350BF-20BB-8771-B8E3-950E2CDB47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0" name="Рисунок 9">
            <a:hlinkClick r:id="rId5"/>
            <a:extLst>
              <a:ext uri="{FF2B5EF4-FFF2-40B4-BE49-F238E27FC236}">
                <a16:creationId xmlns:a16="http://schemas.microsoft.com/office/drawing/2014/main" xmlns="" id="{62D3D3FF-4C0B-86F2-4DF8-B21B8F3D2F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B9A6A15-1A65-19FF-5C9C-4B712BA7D230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5731E5D-DED8-78E6-18C6-0B39C24625FE}"/>
              </a:ext>
            </a:extLst>
          </p:cNvPr>
          <p:cNvSpPr txBox="1"/>
          <p:nvPr/>
        </p:nvSpPr>
        <p:spPr>
          <a:xfrm>
            <a:off x="2526939" y="265628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Результати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F591C5D-2473-E055-1CBE-1B3F123D5384}"/>
              </a:ext>
            </a:extLst>
          </p:cNvPr>
          <p:cNvSpPr txBox="1"/>
          <p:nvPr/>
        </p:nvSpPr>
        <p:spPr>
          <a:xfrm>
            <a:off x="-172610" y="4133412"/>
            <a:ext cx="431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Пере</a:t>
            </a:r>
            <a:r>
              <a:rPr lang="uk-UA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гляньте відео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pic>
        <p:nvPicPr>
          <p:cNvPr id="4" name="videov3">
            <a:hlinkClick r:id="" action="ppaction://media"/>
            <a:extLst>
              <a:ext uri="{FF2B5EF4-FFF2-40B4-BE49-F238E27FC236}">
                <a16:creationId xmlns:a16="http://schemas.microsoft.com/office/drawing/2014/main" xmlns="" id="{98ADD2B6-31F1-D1F4-6962-207AA75BC6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7221" y="998220"/>
            <a:ext cx="5364480" cy="30175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4A1B498-F0F4-A838-9915-4F534EC540C6}"/>
              </a:ext>
            </a:extLst>
          </p:cNvPr>
          <p:cNvSpPr txBox="1"/>
          <p:nvPr/>
        </p:nvSpPr>
        <p:spPr>
          <a:xfrm>
            <a:off x="6751320" y="1402318"/>
            <a:ext cx="49987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uk-UA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підкаже </a:t>
            </a:r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що є чи нема в вас в холодильнику.</a:t>
            </a:r>
          </a:p>
          <a:p>
            <a:pPr algn="ctr"/>
            <a:endParaRPr lang="uk-UA" sz="24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uk-UA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Рецепти</a:t>
            </a:r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можна переглядати в текстовому форматі з </a:t>
            </a:r>
            <a:r>
              <a:rPr lang="uk-UA" sz="24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озвучкою</a:t>
            </a:r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або </a:t>
            </a:r>
            <a:r>
              <a:rPr lang="uk-UA" sz="24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у відео-</a:t>
            </a:r>
            <a:r>
              <a:rPr lang="uk-UA" sz="2400" dirty="0" err="1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туторіалі</a:t>
            </a:r>
            <a:endParaRPr lang="uk-UA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endParaRPr lang="uk-UA" sz="24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uk-UA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Таймери</a:t>
            </a:r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будуть автоматично </a:t>
            </a:r>
            <a:r>
              <a:rPr lang="uk-UA" sz="24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виставлені на </a:t>
            </a:r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потрібний час</a:t>
            </a:r>
          </a:p>
          <a:p>
            <a:pPr algn="ctr"/>
            <a:endParaRPr lang="uk-UA" sz="24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uk-UA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Потрібні спеції </a:t>
            </a:r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будуть видані </a:t>
            </a:r>
            <a:r>
              <a:rPr lang="uk-UA" sz="24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у відповідний момент</a:t>
            </a:r>
            <a:endParaRPr lang="ru-RU" sz="2400" dirty="0" err="1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2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76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CECC67-EB52-8918-308E-6852B292F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3A031539-7D10-0F63-1D63-6C089588EFAC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xmlns="" id="{F33A09FE-7226-7324-8DE2-C5A544DEF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50577E0-1C38-5E88-2529-E668C30B7BCF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C17470A-F4B9-0F9F-5359-C95A2665ED39}"/>
              </a:ext>
            </a:extLst>
          </p:cNvPr>
          <p:cNvSpPr txBox="1"/>
          <p:nvPr/>
        </p:nvSpPr>
        <p:spPr>
          <a:xfrm>
            <a:off x="949974" y="961053"/>
            <a:ext cx="60469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en-GB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автоматично підбирає рецепти та розраховує кількість використаних продуктів</a:t>
            </a:r>
            <a:r>
              <a:rPr lang="en-US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та </a:t>
            </a:r>
            <a:r>
              <a:rPr lang="ru-RU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спец</a:t>
            </a:r>
            <a:r>
              <a:rPr lang="uk-UA" sz="24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ій</a:t>
            </a:r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. Зберігає історію приготованих страв і оновлює дані про доступні інгредієнти. Ви додаєте інформацію про наявні продукти та оновлюєте її після отримання нової доставки.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D0CD724-16DD-7ED0-214C-CFAFDEC7D8AF}"/>
              </a:ext>
            </a:extLst>
          </p:cNvPr>
          <p:cNvSpPr txBox="1"/>
          <p:nvPr/>
        </p:nvSpPr>
        <p:spPr>
          <a:xfrm>
            <a:off x="11423840" y="6244882"/>
            <a:ext cx="806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15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8EFDFA9-9631-1592-13E6-B15AFDCB2FB5}"/>
              </a:ext>
            </a:extLst>
          </p:cNvPr>
          <p:cNvSpPr txBox="1"/>
          <p:nvPr/>
        </p:nvSpPr>
        <p:spPr>
          <a:xfrm>
            <a:off x="949974" y="4629311"/>
            <a:ext cx="6046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Таймери</a:t>
            </a:r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будуть </a:t>
            </a:r>
            <a:r>
              <a:rPr lang="uk-UA" sz="24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виставлені </a:t>
            </a:r>
            <a:r>
              <a:rPr lang="uk-UA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автоматично та користувач отримає повідомлення на телефоні</a:t>
            </a:r>
            <a:endParaRPr lang="ru-RU" sz="2400" b="1" dirty="0" err="1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A77AC78-7056-92A0-D29E-405C2D516907}"/>
              </a:ext>
            </a:extLst>
          </p:cNvPr>
          <p:cNvSpPr txBox="1"/>
          <p:nvPr/>
        </p:nvSpPr>
        <p:spPr>
          <a:xfrm>
            <a:off x="2291000" y="295072"/>
            <a:ext cx="744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Результати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E4DC8C9-BFBB-413B-41BE-E6B564BBECCA}"/>
              </a:ext>
            </a:extLst>
          </p:cNvPr>
          <p:cNvSpPr txBox="1"/>
          <p:nvPr/>
        </p:nvSpPr>
        <p:spPr>
          <a:xfrm>
            <a:off x="7459974" y="3402386"/>
            <a:ext cx="4137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Спеції</a:t>
            </a:r>
            <a:r>
              <a:rPr lang="ru-RU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будуть</a:t>
            </a:r>
            <a:r>
              <a:rPr lang="ru-RU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розраховані</a:t>
            </a:r>
            <a:r>
              <a:rPr lang="ru-RU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у </a:t>
            </a:r>
            <a:r>
              <a:rPr lang="ru-RU" sz="24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правильних</a:t>
            </a:r>
            <a:r>
              <a:rPr lang="ru-RU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кількостях</a:t>
            </a:r>
            <a:r>
              <a:rPr lang="ru-RU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та </a:t>
            </a:r>
            <a:r>
              <a:rPr lang="ru-RU" sz="2400" dirty="0" err="1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віддозуються</a:t>
            </a:r>
            <a:r>
              <a:rPr lang="ru-RU" sz="2400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у </a:t>
            </a:r>
            <a:r>
              <a:rPr lang="ru-RU" sz="24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відповідний</a:t>
            </a:r>
            <a:r>
              <a:rPr lang="ru-RU" sz="2400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момент </a:t>
            </a:r>
            <a:r>
              <a:rPr lang="ru-RU" sz="2400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приготування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DA5627B-55F5-B202-05C2-BD8A8417B316}"/>
              </a:ext>
            </a:extLst>
          </p:cNvPr>
          <p:cNvSpPr txBox="1"/>
          <p:nvPr/>
        </p:nvSpPr>
        <p:spPr>
          <a:xfrm>
            <a:off x="7323368" y="1899015"/>
            <a:ext cx="4273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Диспенсор</a:t>
            </a:r>
            <a:r>
              <a:rPr lang="ru-RU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та </a:t>
            </a:r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Додаток</a:t>
            </a:r>
            <a:r>
              <a:rPr lang="ru-RU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синхронізуються</a:t>
            </a:r>
            <a:r>
              <a:rPr lang="ru-RU" sz="24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через </a:t>
            </a:r>
            <a:r>
              <a:rPr lang="ru-RU" sz="2400" b="1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WI-FI</a:t>
            </a:r>
            <a:endParaRPr lang="ru-RU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3408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8FDEB73-A35A-0E57-A5AB-219F51F9B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4A956005-DC66-47B8-877C-78905FF2463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xmlns="" id="{C743E692-9311-B3A5-D14E-CC26755B12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A97F773-813B-E71D-7A77-9FECA15817B7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A02CDA9-D5C4-BFEB-782E-4FE54D5507AF}"/>
              </a:ext>
            </a:extLst>
          </p:cNvPr>
          <p:cNvSpPr txBox="1"/>
          <p:nvPr/>
        </p:nvSpPr>
        <p:spPr>
          <a:xfrm>
            <a:off x="929277" y="792110"/>
            <a:ext cx="2741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Висновки</a:t>
            </a:r>
            <a:r>
              <a:rPr lang="ru-RU" sz="3200" b="1" dirty="0" smtClean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: </a:t>
            </a:r>
            <a:endParaRPr lang="x-none" sz="32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34076C8-8EF1-3252-C888-918A25FEB980}"/>
              </a:ext>
            </a:extLst>
          </p:cNvPr>
          <p:cNvSpPr txBox="1"/>
          <p:nvPr/>
        </p:nvSpPr>
        <p:spPr>
          <a:xfrm>
            <a:off x="703386" y="1887643"/>
            <a:ext cx="48181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Даний кухонний помічник суттєво полегшує процес приготування страв. </a:t>
            </a:r>
            <a:endParaRPr lang="uk-UA" sz="2400" dirty="0" smtClean="0"/>
          </a:p>
          <a:p>
            <a:r>
              <a:rPr lang="uk-UA" sz="2400" dirty="0" smtClean="0"/>
              <a:t>Точне </a:t>
            </a:r>
            <a:r>
              <a:rPr lang="uk-UA" sz="2400" dirty="0"/>
              <a:t>дозування інгредієнтів дозволяє отримувати стабільний відтворюваний результат, а персоніфікація дає можливість економити час для вибору рецептів.</a:t>
            </a:r>
            <a:endParaRPr lang="x-none" sz="24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047068-31BA-515C-B104-EE0EA05F5B60}"/>
              </a:ext>
            </a:extLst>
          </p:cNvPr>
          <p:cNvSpPr txBox="1"/>
          <p:nvPr/>
        </p:nvSpPr>
        <p:spPr>
          <a:xfrm>
            <a:off x="11423840" y="6244882"/>
            <a:ext cx="806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1</a:t>
            </a:r>
            <a:r>
              <a:rPr lang="en-US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6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461" y="923994"/>
            <a:ext cx="5857631" cy="4393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0789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A8D2BDE-1098-8D8C-4FC5-718945BE8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xmlns="" id="{6A0C2FDB-2D42-06B9-0CB3-CE81989830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51998B"/>
              </a:gs>
              <a:gs pos="99000">
                <a:schemeClr val="accent5"/>
              </a:gs>
              <a:gs pos="28000">
                <a:srgbClr val="FFB688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xmlns="" id="{3DDF2FAE-1259-8A94-6E9E-ED7CBBC97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7" y="6366063"/>
            <a:ext cx="490704" cy="342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5452034-94C5-207E-8A86-F68C29A58862}"/>
              </a:ext>
            </a:extLst>
          </p:cNvPr>
          <p:cNvSpPr txBox="1"/>
          <p:nvPr/>
        </p:nvSpPr>
        <p:spPr>
          <a:xfrm>
            <a:off x="3687583" y="6375440"/>
            <a:ext cx="48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CookTab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x-none" b="0" i="0" dirty="0">
                <a:solidFill>
                  <a:srgbClr val="ECECEC"/>
                </a:solidFill>
                <a:effectLst/>
                <a:latin typeface="Google Sans"/>
              </a:rPr>
              <a:t>—</a:t>
            </a:r>
            <a:r>
              <a:rPr lang="ru-RU" b="0" i="0" dirty="0">
                <a:solidFill>
                  <a:srgbClr val="ECECEC"/>
                </a:solidFill>
                <a:effectLst/>
                <a:latin typeface="Google Sans"/>
              </a:rPr>
              <a:t>  </a:t>
            </a:r>
            <a:r>
              <a:rPr lang="ru-RU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Най</a:t>
            </a:r>
            <a:r>
              <a:rPr lang="uk-UA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кращий друг </a:t>
            </a:r>
            <a:r>
              <a:rPr lang="uk-UA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кухаря</a:t>
            </a:r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63260FE-B554-431B-EA3F-1C34B844F29A}"/>
              </a:ext>
            </a:extLst>
          </p:cNvPr>
          <p:cNvSpPr txBox="1"/>
          <p:nvPr/>
        </p:nvSpPr>
        <p:spPr>
          <a:xfrm>
            <a:off x="4367563" y="1661040"/>
            <a:ext cx="3456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Дякую</a:t>
            </a:r>
            <a:r>
              <a:rPr lang="ru-RU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за </a:t>
            </a:r>
            <a:r>
              <a:rPr lang="ru-RU" sz="32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увагу</a:t>
            </a:r>
            <a:r>
              <a:rPr lang="ru-RU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!</a:t>
            </a:r>
            <a:endParaRPr lang="x-none" sz="3200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58E1399-EDDE-6DD8-A636-477A5C553FB9}"/>
              </a:ext>
            </a:extLst>
          </p:cNvPr>
          <p:cNvSpPr txBox="1"/>
          <p:nvPr/>
        </p:nvSpPr>
        <p:spPr>
          <a:xfrm>
            <a:off x="2882590" y="2334638"/>
            <a:ext cx="64268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Анімації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зроблені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в</a:t>
            </a:r>
            <a:r>
              <a:rPr lang="en-GB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en-GB" b="1" dirty="0">
                <a:solidFill>
                  <a:schemeClr val="accent2"/>
                </a:solidFill>
                <a:highlight>
                  <a:srgbClr val="F0F0F0"/>
                </a:highlight>
                <a:latin typeface="SF Pro" pitchFamily="2" charset="0"/>
                <a:ea typeface="SF Pro" pitchFamily="2" charset="0"/>
                <a:cs typeface="SF Pro" pitchFamily="2" charset="0"/>
              </a:rPr>
              <a:t>Blender 4.3</a:t>
            </a:r>
            <a:r>
              <a:rPr lang="ru-RU" b="1" dirty="0">
                <a:solidFill>
                  <a:schemeClr val="accent2"/>
                </a:solidFill>
                <a:highlight>
                  <a:srgbClr val="F0F0F0"/>
                </a:highlight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endParaRPr lang="en-GB" b="1" dirty="0">
              <a:solidFill>
                <a:schemeClr val="accent2"/>
              </a:solidFill>
              <a:highlight>
                <a:srgbClr val="F0F0F0"/>
              </a:highlight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en-GB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3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Д </a:t>
            </a:r>
            <a:r>
              <a:rPr lang="ru-RU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Моделі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зроблені</a:t>
            </a:r>
            <a:r>
              <a:rPr lang="ru-RU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в </a:t>
            </a:r>
            <a:r>
              <a:rPr lang="en-GB" b="1" dirty="0">
                <a:solidFill>
                  <a:schemeClr val="accent2"/>
                </a:solidFill>
                <a:highlight>
                  <a:srgbClr val="F0F0F0"/>
                </a:highlight>
                <a:latin typeface="SF Pro" pitchFamily="2" charset="0"/>
                <a:ea typeface="SF Pro" pitchFamily="2" charset="0"/>
                <a:cs typeface="SF Pro" pitchFamily="2" charset="0"/>
              </a:rPr>
              <a:t>Blender 4.3</a:t>
            </a:r>
            <a:r>
              <a:rPr lang="en-GB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та</a:t>
            </a:r>
            <a:r>
              <a:rPr lang="en-US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highlight>
                  <a:srgbClr val="808080"/>
                </a:highlight>
                <a:latin typeface="SF Pro" pitchFamily="2" charset="0"/>
                <a:ea typeface="SF Pro" pitchFamily="2" charset="0"/>
                <a:cs typeface="SF Pro" pitchFamily="2" charset="0"/>
              </a:rPr>
              <a:t>Tink</a:t>
            </a:r>
            <a:r>
              <a:rPr lang="en-US" b="1" dirty="0" err="1">
                <a:solidFill>
                  <a:schemeClr val="bg1"/>
                </a:solidFill>
                <a:highlight>
                  <a:srgbClr val="808080"/>
                </a:highlight>
                <a:latin typeface="SF Pro" pitchFamily="2" charset="0"/>
                <a:ea typeface="SF Pro" pitchFamily="2" charset="0"/>
                <a:cs typeface="SF Pro" pitchFamily="2" charset="0"/>
              </a:rPr>
              <a:t>er</a:t>
            </a:r>
            <a:r>
              <a:rPr lang="en-US" b="1" dirty="0" err="1">
                <a:solidFill>
                  <a:schemeClr val="accent6"/>
                </a:solidFill>
                <a:highlight>
                  <a:srgbClr val="808080"/>
                </a:highlight>
                <a:latin typeface="SF Pro" pitchFamily="2" charset="0"/>
                <a:ea typeface="SF Pro" pitchFamily="2" charset="0"/>
                <a:cs typeface="SF Pro" pitchFamily="2" charset="0"/>
              </a:rPr>
              <a:t>cad</a:t>
            </a:r>
            <a:endParaRPr lang="en-US" b="1" dirty="0">
              <a:solidFill>
                <a:schemeClr val="accent6"/>
              </a:solidFill>
              <a:highlight>
                <a:srgbClr val="808080"/>
              </a:highlight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Монтаж </a:t>
            </a:r>
            <a:r>
              <a:rPr lang="uk-UA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зробленний</a:t>
            </a:r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в </a:t>
            </a:r>
            <a:r>
              <a:rPr lang="en-GB" b="1" dirty="0" err="1">
                <a:solidFill>
                  <a:schemeClr val="bg1"/>
                </a:solidFill>
                <a:highlight>
                  <a:srgbClr val="808080"/>
                </a:highlight>
                <a:latin typeface="SF Pro" pitchFamily="2" charset="0"/>
                <a:ea typeface="SF Pro" pitchFamily="2" charset="0"/>
                <a:cs typeface="SF Pro" pitchFamily="2" charset="0"/>
              </a:rPr>
              <a:t>Capcut</a:t>
            </a:r>
            <a:endParaRPr lang="en-GB" b="1" dirty="0">
              <a:solidFill>
                <a:schemeClr val="bg1"/>
              </a:solidFill>
              <a:highlight>
                <a:srgbClr val="808080"/>
              </a:highlight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Анімації: Олександр </a:t>
            </a:r>
            <a:r>
              <a:rPr lang="uk-UA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Копаєв</a:t>
            </a:r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/>
            </a:r>
            <a:b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</a:br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Моделювання : Олександр </a:t>
            </a:r>
            <a:r>
              <a:rPr lang="uk-UA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Копаєв</a:t>
            </a:r>
            <a:endParaRPr lang="uk-UA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Монтаж : Олександр </a:t>
            </a:r>
            <a:r>
              <a:rPr lang="uk-UA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Копаєв</a:t>
            </a:r>
            <a:endParaRPr lang="uk-UA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Презентація : Олександр </a:t>
            </a:r>
            <a:r>
              <a:rPr lang="uk-UA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Копаєв</a:t>
            </a:r>
            <a:endParaRPr lang="uk-UA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Ідея: Олександр </a:t>
            </a:r>
            <a:r>
              <a:rPr lang="uk-UA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Копаєв</a:t>
            </a:r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та </a:t>
            </a:r>
            <a:r>
              <a:rPr lang="uk-UA" b="1" dirty="0">
                <a:solidFill>
                  <a:srgbClr val="FF0000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Анна </a:t>
            </a:r>
            <a:r>
              <a:rPr lang="uk-UA" b="1" dirty="0" err="1">
                <a:solidFill>
                  <a:srgbClr val="FF0000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Копаєва</a:t>
            </a:r>
            <a:endParaRPr lang="uk-UA" b="1" dirty="0">
              <a:solidFill>
                <a:srgbClr val="FF0000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uk-UA" sz="18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Координатор: </a:t>
            </a:r>
            <a:r>
              <a:rPr lang="uk-UA" sz="1800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Огоренко</a:t>
            </a:r>
            <a:r>
              <a:rPr lang="uk-UA" sz="18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Ольга</a:t>
            </a:r>
            <a:endParaRPr lang="uk-UA" b="1" dirty="0">
              <a:solidFill>
                <a:srgbClr val="FF0000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  <a:p>
            <a:pPr algn="ctr"/>
            <a:r>
              <a:rPr lang="uk-UA" b="1" dirty="0" err="1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Створенно</a:t>
            </a:r>
            <a:r>
              <a:rPr lang="uk-UA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 при підтримці </a:t>
            </a:r>
            <a:r>
              <a:rPr lang="en-GB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ACE School</a:t>
            </a:r>
          </a:p>
          <a:p>
            <a:pPr algn="ctr"/>
            <a:endParaRPr lang="x-none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84A5DC6-687D-EFD4-07EC-F2C770A1DEF0}"/>
              </a:ext>
            </a:extLst>
          </p:cNvPr>
          <p:cNvSpPr txBox="1"/>
          <p:nvPr/>
        </p:nvSpPr>
        <p:spPr>
          <a:xfrm>
            <a:off x="11423840" y="6244882"/>
            <a:ext cx="806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SF Pro" pitchFamily="2" charset="0"/>
                <a:ea typeface="SF Pro" pitchFamily="2" charset="0"/>
                <a:cs typeface="SF Pro" pitchFamily="2" charset="0"/>
              </a:rPr>
              <a:t>17</a:t>
            </a:r>
            <a:endParaRPr lang="x-none" sz="3200" b="1" dirty="0">
              <a:solidFill>
                <a:schemeClr val="bg1"/>
              </a:solidFill>
              <a:latin typeface="SF Pro" pitchFamily="2" charset="0"/>
              <a:ea typeface="SF Pro" pitchFamily="2" charset="0"/>
              <a:cs typeface="SF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4112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649</Words>
  <Application>Microsoft Office PowerPoint</Application>
  <PresentationFormat>Довільний</PresentationFormat>
  <Paragraphs>141</Paragraphs>
  <Slides>17</Slides>
  <Notes>12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18" baseType="lpstr"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Саша Копаев</dc:creator>
  <cp:lastModifiedBy>Користувач Asus</cp:lastModifiedBy>
  <cp:revision>13</cp:revision>
  <dcterms:created xsi:type="dcterms:W3CDTF">2025-04-12T19:55:52Z</dcterms:created>
  <dcterms:modified xsi:type="dcterms:W3CDTF">2025-04-22T19:07:40Z</dcterms:modified>
</cp:coreProperties>
</file>