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7" r:id="rId2"/>
    <p:sldId id="271" r:id="rId3"/>
    <p:sldId id="273" r:id="rId4"/>
    <p:sldId id="282" r:id="rId5"/>
    <p:sldId id="275" r:id="rId6"/>
    <p:sldId id="277" r:id="rId7"/>
    <p:sldId id="276" r:id="rId8"/>
    <p:sldId id="278" r:id="rId9"/>
    <p:sldId id="269" r:id="rId10"/>
    <p:sldId id="279" r:id="rId11"/>
    <p:sldId id="281" r:id="rId12"/>
    <p:sldId id="268" r:id="rId13"/>
    <p:sldId id="283" r:id="rId14"/>
    <p:sldId id="263" r:id="rId15"/>
    <p:sldId id="26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10CC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Без стилю та сі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3" autoAdjust="0"/>
  </p:normalViewPr>
  <p:slideViewPr>
    <p:cSldViewPr snapToGrid="0">
      <p:cViewPr varScale="1">
        <p:scale>
          <a:sx n="75" d="100"/>
          <a:sy n="75" d="100"/>
        </p:scale>
        <p:origin x="902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b="1" dirty="0"/>
              <a:t>Витрачена теплота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1 см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5 л  (22 см)</c:v>
                </c:pt>
                <c:pt idx="1">
                  <c:v>3 л  (19 см)</c:v>
                </c:pt>
                <c:pt idx="2">
                  <c:v>2,5 л  (19 см)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1333.325</c:v>
                </c:pt>
                <c:pt idx="1">
                  <c:v>1523.8</c:v>
                </c:pt>
                <c:pt idx="2">
                  <c:v>1409.5150000000001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7E-4522-98D2-7B1C16F310D8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1,5 см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5 л  (22 см)</c:v>
                </c:pt>
                <c:pt idx="1">
                  <c:v>3 л  (19 см)</c:v>
                </c:pt>
                <c:pt idx="2">
                  <c:v>2,5 л  (19 см)</c:v>
                </c:pt>
              </c:strCache>
            </c:strRef>
          </c:cat>
          <c:val>
            <c:numRef>
              <c:f>Аркуш1!$C$2:$C$4</c:f>
              <c:numCache>
                <c:formatCode>General</c:formatCode>
                <c:ptCount val="3"/>
                <c:pt idx="0">
                  <c:v>1485.7049999999999</c:v>
                </c:pt>
                <c:pt idx="1">
                  <c:v>1599.99</c:v>
                </c:pt>
                <c:pt idx="2">
                  <c:v>1599.99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7E-4522-98D2-7B1C16F310D8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2 см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5 л  (22 см)</c:v>
                </c:pt>
                <c:pt idx="1">
                  <c:v>3 л  (19 см)</c:v>
                </c:pt>
                <c:pt idx="2">
                  <c:v>2,5 л  (19 см)</c:v>
                </c:pt>
              </c:strCache>
            </c:strRef>
          </c:cat>
          <c:val>
            <c:numRef>
              <c:f>Аркуш1!$D$2:$D$4</c:f>
              <c:numCache>
                <c:formatCode>General</c:formatCode>
                <c:ptCount val="3"/>
                <c:pt idx="0">
                  <c:v>1676.18</c:v>
                </c:pt>
                <c:pt idx="1">
                  <c:v>1714.2750000000001</c:v>
                </c:pt>
                <c:pt idx="2">
                  <c:v>1714.2750000000001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7E-4522-98D2-7B1C16F310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962624"/>
        <c:axId val="97985280"/>
      </c:barChart>
      <c:catAx>
        <c:axId val="979626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 sz="2000" b="1" dirty="0"/>
                  <a:t>Об'єм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85280"/>
        <c:crosses val="autoZero"/>
        <c:auto val="1"/>
        <c:lblAlgn val="ctr"/>
        <c:lblOffset val="100"/>
        <c:noMultiLvlLbl val="0"/>
      </c:catAx>
      <c:valAx>
        <c:axId val="9798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 sz="2400" dirty="0"/>
                  <a:t>Витрачена</a:t>
                </a:r>
                <a:r>
                  <a:rPr lang="uk-UA" sz="2400" baseline="0" dirty="0"/>
                  <a:t> теплота, кДж</a:t>
                </a:r>
                <a:endParaRPr lang="uk-UA" sz="2400" dirty="0"/>
              </a:p>
            </c:rich>
          </c:tx>
          <c:layout>
            <c:manualLayout>
              <c:xMode val="edge"/>
              <c:yMode val="edge"/>
              <c:x val="6.8594922593841713E-3"/>
              <c:y val="0.111583470003111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6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/>
              <a:t>ККД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1 см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5 л (22 см)</c:v>
                </c:pt>
                <c:pt idx="1">
                  <c:v>3 л (19 см)</c:v>
                </c:pt>
                <c:pt idx="2">
                  <c:v>2,5 л (19 см)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56</c:v>
                </c:pt>
                <c:pt idx="1">
                  <c:v>48</c:v>
                </c:pt>
                <c:pt idx="2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9A-4AFC-A6A8-FA857FBFE3CE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1,5 см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5 л (22 см)</c:v>
                </c:pt>
                <c:pt idx="1">
                  <c:v>3 л (19 см)</c:v>
                </c:pt>
                <c:pt idx="2">
                  <c:v>2,5 л (19 см)</c:v>
                </c:pt>
              </c:strCache>
            </c:strRef>
          </c:cat>
          <c:val>
            <c:numRef>
              <c:f>Аркуш1!$C$2:$C$4</c:f>
              <c:numCache>
                <c:formatCode>General</c:formatCode>
                <c:ptCount val="3"/>
                <c:pt idx="0">
                  <c:v>50</c:v>
                </c:pt>
                <c:pt idx="1">
                  <c:v>46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9A-4AFC-A6A8-FA857FBFE3CE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2 см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5 л (22 см)</c:v>
                </c:pt>
                <c:pt idx="1">
                  <c:v>3 л (19 см)</c:v>
                </c:pt>
                <c:pt idx="2">
                  <c:v>2,5 л (19 см)</c:v>
                </c:pt>
              </c:strCache>
            </c:strRef>
          </c:cat>
          <c:val>
            <c:numRef>
              <c:f>Аркуш1!$D$2:$D$4</c:f>
              <c:numCache>
                <c:formatCode>General</c:formatCode>
                <c:ptCount val="3"/>
                <c:pt idx="0">
                  <c:v>44</c:v>
                </c:pt>
                <c:pt idx="1">
                  <c:v>43</c:v>
                </c:pt>
                <c:pt idx="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9A-4AFC-A6A8-FA857FBFE3C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4689664"/>
        <c:axId val="105069184"/>
      </c:barChart>
      <c:catAx>
        <c:axId val="1046896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 sz="2400" b="1" dirty="0"/>
                  <a:t>Об'єм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069184"/>
        <c:crosses val="autoZero"/>
        <c:auto val="1"/>
        <c:lblAlgn val="ctr"/>
        <c:lblOffset val="100"/>
        <c:noMultiLvlLbl val="0"/>
      </c:catAx>
      <c:valAx>
        <c:axId val="10506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 sz="2400" b="1" dirty="0"/>
                  <a:t>ККД,%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68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278F4-2765-4754-BC41-C7CBA556B8C1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430F5-A96C-4B04-9EFE-C9756225C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962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430F5-A96C-4B04-9EFE-C9756225C604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7212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430F5-A96C-4B04-9EFE-C9756225C604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0716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430F5-A96C-4B04-9EFE-C9756225C604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3703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430F5-A96C-4B04-9EFE-C9756225C604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278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430F5-A96C-4B04-9EFE-C9756225C604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4449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430F5-A96C-4B04-9EFE-C9756225C604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464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8859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627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630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446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3501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853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850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061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86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263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2BD10DE-ACD1-4B51-AA7A-B63922CAA5F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4321D84-52CB-4B11-958F-65295B941F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298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yklas.com.ua/p/fzika/7-klas/vzayemodiia-til-sila-16479/gustina-rechovini-odinitci-gustini-16488/re-1aff131b-4164-4b62-8c21-a8878477145c" TargetMode="External"/><Relationship Id="rId2" Type="http://schemas.openxmlformats.org/officeDocument/2006/relationships/hyperlink" Target="https://vchymo.com/refbook/physics/information/table/specific-heat-capacit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A2%D0%B5%D0%BF%D0%BB%D0%BE%D0%BE%D0%B1%D0%BC%D1%96%D0%BD" TargetMode="External"/><Relationship Id="rId5" Type="http://schemas.openxmlformats.org/officeDocument/2006/relationships/hyperlink" Target="https://uk.wikipedia.org/wiki/%D0%94%D0%B8%D1%84%D1%83%D0%B7%D1%96%D1%8F" TargetMode="External"/><Relationship Id="rId4" Type="http://schemas.openxmlformats.org/officeDocument/2006/relationships/hyperlink" Target="https://uk.wikipedia.org/wiki/%D0%9A%D0%BE%D0%BD%D0%B2%D0%B5%D0%BA%D1%86%D1%96%D1%8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апор України">
            <a:extLst>
              <a:ext uri="{FF2B5EF4-FFF2-40B4-BE49-F238E27FC236}">
                <a16:creationId xmlns:a16="http://schemas.microsoft.com/office/drawing/2014/main" id="{F4134DB5-0648-D614-D318-39723A64F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4" y="246062"/>
            <a:ext cx="11757026" cy="6374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99F710-35A3-1C44-5D51-103DFBB8A52C}"/>
              </a:ext>
            </a:extLst>
          </p:cNvPr>
          <p:cNvSpPr txBox="1"/>
          <p:nvPr/>
        </p:nvSpPr>
        <p:spPr>
          <a:xfrm>
            <a:off x="375920" y="382153"/>
            <a:ext cx="111861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/>
              <a:t> </a:t>
            </a:r>
            <a:endParaRPr lang="uk-UA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ФІЗИКА НА КУХНІ: </a:t>
            </a:r>
          </a:p>
          <a:p>
            <a:pPr algn="ctr"/>
            <a:r>
              <a:rPr lang="uk-UA" sz="4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коефіцієнту корисної дії  газової плити.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055257-B575-8598-F596-AA850CBD287F}"/>
              </a:ext>
            </a:extLst>
          </p:cNvPr>
          <p:cNvSpPr txBox="1"/>
          <p:nvPr/>
        </p:nvSpPr>
        <p:spPr>
          <a:xfrm>
            <a:off x="1981200" y="4033062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 учень І курсу Лозівського центру</a:t>
            </a:r>
          </a:p>
          <a:p>
            <a:pPr algn="ctr"/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професійної освіти  Харківської області</a:t>
            </a:r>
          </a:p>
          <a:p>
            <a:pPr algn="ctr"/>
            <a:r>
              <a:rPr lang="uk-UA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Колєснік</a:t>
            </a:r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Нікіта Артемович</a:t>
            </a:r>
          </a:p>
          <a:p>
            <a:pPr algn="ctr"/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</a:t>
            </a:r>
            <a:r>
              <a:rPr lang="uk-UA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викладач фізики та астрономії</a:t>
            </a:r>
          </a:p>
          <a:p>
            <a:pPr algn="ctr"/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Зінченко Едуард Іванович</a:t>
            </a:r>
          </a:p>
          <a:p>
            <a:pPr algn="ctr"/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501850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C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D9C511-C922-988B-2CFB-5E9C788D0FA3}"/>
              </a:ext>
            </a:extLst>
          </p:cNvPr>
          <p:cNvSpPr txBox="1"/>
          <p:nvPr/>
        </p:nvSpPr>
        <p:spPr>
          <a:xfrm flipH="1">
            <a:off x="228596" y="213360"/>
            <a:ext cx="11729723" cy="64007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9" name="Блок-схема: альтернативний процес 8">
            <a:extLst>
              <a:ext uri="{FF2B5EF4-FFF2-40B4-BE49-F238E27FC236}">
                <a16:creationId xmlns:a16="http://schemas.microsoft.com/office/drawing/2014/main" id="{9EB08858-87F8-27DB-93F8-282D5B934926}"/>
              </a:ext>
            </a:extLst>
          </p:cNvPr>
          <p:cNvSpPr/>
          <p:nvPr/>
        </p:nvSpPr>
        <p:spPr>
          <a:xfrm>
            <a:off x="1818640" y="366808"/>
            <a:ext cx="8829040" cy="816295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Блок-схема: альтернативний процес 5">
            <a:extLst>
              <a:ext uri="{FF2B5EF4-FFF2-40B4-BE49-F238E27FC236}">
                <a16:creationId xmlns:a16="http://schemas.microsoft.com/office/drawing/2014/main" id="{AEF15FA3-35F1-5BE0-030D-28F609AFEF4E}"/>
              </a:ext>
            </a:extLst>
          </p:cNvPr>
          <p:cNvSpPr/>
          <p:nvPr/>
        </p:nvSpPr>
        <p:spPr>
          <a:xfrm>
            <a:off x="568961" y="1309223"/>
            <a:ext cx="11135358" cy="1364674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Блок-схема: альтернативний процес 4">
            <a:extLst>
              <a:ext uri="{FF2B5EF4-FFF2-40B4-BE49-F238E27FC236}">
                <a16:creationId xmlns:a16="http://schemas.microsoft.com/office/drawing/2014/main" id="{CF26EEE1-0F57-A905-E65D-04FB2D734077}"/>
              </a:ext>
            </a:extLst>
          </p:cNvPr>
          <p:cNvSpPr/>
          <p:nvPr/>
        </p:nvSpPr>
        <p:spPr>
          <a:xfrm>
            <a:off x="568960" y="2673897"/>
            <a:ext cx="11135360" cy="3940262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30F9B4-715C-58A8-0BB7-E93ACF0905F1}"/>
              </a:ext>
            </a:extLst>
          </p:cNvPr>
          <p:cNvSpPr txBox="1"/>
          <p:nvPr/>
        </p:nvSpPr>
        <p:spPr>
          <a:xfrm>
            <a:off x="1818640" y="213360"/>
            <a:ext cx="8829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 та завдання дослідження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C98E7B-4AD9-05A5-9C19-8F3C813B32F8}"/>
              </a:ext>
            </a:extLst>
          </p:cNvPr>
          <p:cNvSpPr txBox="1"/>
          <p:nvPr/>
        </p:nvSpPr>
        <p:spPr>
          <a:xfrm>
            <a:off x="661773" y="2866092"/>
            <a:ext cx="109497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завдання: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виміри температури та об'єму води, маси та діаметра </a:t>
            </a:r>
            <a:r>
              <a:rPr lang="uk-UA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дна</a:t>
            </a:r>
            <a:r>
              <a:rPr lang="uk-UA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ємностей</a:t>
            </a:r>
            <a:r>
              <a:rPr lang="uk-UA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теоретично обчислити кількість теплоти необхідної для нагрівання води в різних </a:t>
            </a:r>
            <a:r>
              <a:rPr lang="uk-UA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ємностях</a:t>
            </a:r>
            <a:r>
              <a:rPr lang="uk-UA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води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змінюючи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об'єму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з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дна,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відстань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пальника до дна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ємностей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(ККД)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газової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води в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змінних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ємностях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з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дна,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відстанню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пальника до дна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ємностей</a:t>
            </a:r>
            <a:r>
              <a:rPr lang="ru-RU" sz="24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природного газу.</a:t>
            </a:r>
            <a:endParaRPr lang="uk-UA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B2D57D-80BB-2B7F-2122-A670341F274F}"/>
              </a:ext>
            </a:extLst>
          </p:cNvPr>
          <p:cNvSpPr txBox="1"/>
          <p:nvPr/>
        </p:nvSpPr>
        <p:spPr>
          <a:xfrm>
            <a:off x="584612" y="1342165"/>
            <a:ext cx="11012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дослідження: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(ККД)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газової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заданих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знаходження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оптимальних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експлуатації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2213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6AB3B35-C26D-E98A-CD9A-AFD876BE894E}"/>
              </a:ext>
            </a:extLst>
          </p:cNvPr>
          <p:cNvSpPr txBox="1"/>
          <p:nvPr/>
        </p:nvSpPr>
        <p:spPr>
          <a:xfrm>
            <a:off x="362073" y="662137"/>
            <a:ext cx="758468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плита  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INDESIT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Каструлі стальні емальовані об'ємом 5 л, 3 л, 2,5 л.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Ваги кухонні.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Термометр кулінарний.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Мірна ємність.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Лінійка металева.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1AAAD5-BC7E-7323-549C-300E1024F70D}"/>
              </a:ext>
            </a:extLst>
          </p:cNvPr>
          <p:cNvSpPr txBox="1"/>
          <p:nvPr/>
        </p:nvSpPr>
        <p:spPr>
          <a:xfrm>
            <a:off x="690879" y="200472"/>
            <a:ext cx="5181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 ТА МАТЕРІАЛИ: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F6591F-69EF-F603-AD8B-42F6E162F8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59" y="2464246"/>
            <a:ext cx="7041261" cy="40751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FF5A3F-545C-2AD7-A61F-A46F14FDAC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466" y="986052"/>
            <a:ext cx="4196461" cy="555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18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6AB3B35-C26D-E98A-CD9A-AFD876BE894E}"/>
              </a:ext>
            </a:extLst>
          </p:cNvPr>
          <p:cNvSpPr txBox="1"/>
          <p:nvPr/>
        </p:nvSpPr>
        <p:spPr>
          <a:xfrm>
            <a:off x="431554" y="781969"/>
            <a:ext cx="45038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Стандартна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пальника до дна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каструлі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 1 см)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1AAAD5-BC7E-7323-549C-300E1024F70D}"/>
              </a:ext>
            </a:extLst>
          </p:cNvPr>
          <p:cNvSpPr txBox="1"/>
          <p:nvPr/>
        </p:nvSpPr>
        <p:spPr>
          <a:xfrm>
            <a:off x="1676400" y="444312"/>
            <a:ext cx="874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 ТА МАТЕРІАЛИ: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E0259A-258F-EB01-1154-7E277AAB75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53" y="1679111"/>
            <a:ext cx="4817709" cy="22832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E28D43-7719-5440-BACF-9C14D2FEA6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920" y="1679111"/>
            <a:ext cx="5461231" cy="22832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A7E6E8-3AB3-53AD-CC40-5D2A4884E41F}"/>
              </a:ext>
            </a:extLst>
          </p:cNvPr>
          <p:cNvSpPr txBox="1"/>
          <p:nvPr/>
        </p:nvSpPr>
        <p:spPr>
          <a:xfrm>
            <a:off x="5613646" y="843973"/>
            <a:ext cx="6431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пальника до дна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каструлі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до 1,5 см)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462A11-7056-43B7-0348-F4FFE5184118}"/>
              </a:ext>
            </a:extLst>
          </p:cNvPr>
          <p:cNvSpPr txBox="1"/>
          <p:nvPr/>
        </p:nvSpPr>
        <p:spPr>
          <a:xfrm>
            <a:off x="871814" y="4935841"/>
            <a:ext cx="50398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пальника до дна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каструлі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до 2 см)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DF22B9D-3941-1D89-1E44-382E13CCC9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334" y="4082375"/>
            <a:ext cx="5461817" cy="242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84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634C30-CF83-AE23-B010-2C901A2FDB79}"/>
              </a:ext>
            </a:extLst>
          </p:cNvPr>
          <p:cNvSpPr txBox="1"/>
          <p:nvPr/>
        </p:nvSpPr>
        <p:spPr>
          <a:xfrm>
            <a:off x="335280" y="204894"/>
            <a:ext cx="11369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5925" indent="-2955925"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теплоти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55925" indent="-2955925"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ємностях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CC668C-456A-AD0D-872C-06CD0E231762}"/>
                  </a:ext>
                </a:extLst>
              </p:cNvPr>
              <p:cNvSpPr txBox="1"/>
              <p:nvPr/>
            </p:nvSpPr>
            <p:spPr>
              <a:xfrm>
                <a:off x="343989" y="4956398"/>
                <a:ext cx="11510806" cy="1452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Для визначення кількості теплоти необхідної для нагрівання води в ємності використовуємо формулу:</a:t>
                </a:r>
              </a:p>
              <a:p>
                <a14:m>
                  <m:oMath xmlns:m="http://schemas.openxmlformats.org/officeDocument/2006/math">
                    <m:r>
                      <a:rPr lang="uk-UA" sz="3200" b="1" i="1" dirty="0" smtClean="0">
                        <a:latin typeface="Cambria Math" panose="02040503050406030204" pitchFamily="18" charset="0"/>
                      </a:rPr>
                      <m:t>𝑸</m:t>
                    </m:r>
                    <m:r>
                      <a:rPr lang="uk-UA" sz="3200" b="1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uk-UA" sz="3200" b="1" i="1" dirty="0" smtClean="0">
                        <a:latin typeface="Cambria Math" panose="02040503050406030204" pitchFamily="18" charset="0"/>
                      </a:rPr>
                      <m:t>𝒄𝒎</m:t>
                    </m:r>
                    <m:r>
                      <a:rPr lang="uk-UA" sz="3200" b="1" i="0" dirty="0" smtClean="0">
                        <a:latin typeface="Cambria Math" panose="02040503050406030204" pitchFamily="18" charset="0"/>
                      </a:rPr>
                      <m:t>𝚫</m:t>
                    </m:r>
                    <m:r>
                      <a:rPr lang="uk-UA" sz="32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uk-UA" sz="3200" b="0" i="1" dirty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uk-UA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14:m>
                  <m:oMath xmlns:m="http://schemas.openxmlformats.org/officeDocument/2006/math">
                    <m:r>
                      <a:rPr lang="uk-UA" sz="3200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uk-UA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питома теплоємність речовини, </a:t>
                </a:r>
                <a14:m>
                  <m:oMath xmlns:m="http://schemas.openxmlformats.org/officeDocument/2006/math">
                    <m:r>
                      <a:rPr lang="uk-UA" sz="32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uk-UA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маса речовини,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uk-UA" sz="3200" dirty="0">
                        <a:latin typeface="Cambria Math" panose="02040503050406030204" pitchFamily="18" charset="0"/>
                      </a:rPr>
                      <m:t>Δ</m:t>
                    </m:r>
                    <m:r>
                      <a:rPr lang="uk-UA" sz="32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uk-UA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зміна температури (воду нагрівали до температури , яка відрізнялась на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𝟖𝟎</m:t>
                        </m:r>
                      </m:e>
                      <m:sup>
                        <m:r>
                          <a:rPr lang="uk-UA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r>
                      <a:rPr lang="uk-UA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𝑪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від початкової).</a:t>
                </a:r>
              </a:p>
              <a:p>
                <a:pPr marL="355600" indent="-355600">
                  <a:spcAft>
                    <a:spcPts val="800"/>
                  </a:spcAft>
                </a:pPr>
                <a:r>
                  <a:rPr lang="uk-UA" b="1" dirty="0"/>
                  <a:t> </a:t>
                </a:r>
                <a14:m>
                  <m:oMath xmlns:m="http://schemas.openxmlformats.org/officeDocument/2006/math">
                    <m:r>
                      <a:rPr lang="uk-UA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CC668C-456A-AD0D-872C-06CD0E231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989" y="4956398"/>
                <a:ext cx="11510806" cy="1452770"/>
              </a:xfrm>
              <a:prstGeom prst="rect">
                <a:avLst/>
              </a:prstGeom>
              <a:blipFill>
                <a:blip r:embed="rId3"/>
                <a:stretch>
                  <a:fillRect l="-529" t="-210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Таблиця 12">
                <a:extLst>
                  <a:ext uri="{FF2B5EF4-FFF2-40B4-BE49-F238E27FC236}">
                    <a16:creationId xmlns:a16="http://schemas.microsoft.com/office/drawing/2014/main" id="{9E43CCD1-9D9B-06DB-39B8-E3AD967EE13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6473774"/>
                  </p:ext>
                </p:extLst>
              </p:nvPr>
            </p:nvGraphicFramePr>
            <p:xfrm>
              <a:off x="335280" y="1084952"/>
              <a:ext cx="11510806" cy="312489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97577">
                      <a:extLst>
                        <a:ext uri="{9D8B030D-6E8A-4147-A177-3AD203B41FA5}">
                          <a16:colId xmlns:a16="http://schemas.microsoft.com/office/drawing/2014/main" val="2415632018"/>
                        </a:ext>
                      </a:extLst>
                    </a:gridCol>
                    <a:gridCol w="1284514">
                      <a:extLst>
                        <a:ext uri="{9D8B030D-6E8A-4147-A177-3AD203B41FA5}">
                          <a16:colId xmlns:a16="http://schemas.microsoft.com/office/drawing/2014/main" val="2025742682"/>
                        </a:ext>
                      </a:extLst>
                    </a:gridCol>
                    <a:gridCol w="957943">
                      <a:extLst>
                        <a:ext uri="{9D8B030D-6E8A-4147-A177-3AD203B41FA5}">
                          <a16:colId xmlns:a16="http://schemas.microsoft.com/office/drawing/2014/main" val="2295878742"/>
                        </a:ext>
                      </a:extLst>
                    </a:gridCol>
                    <a:gridCol w="1436915">
                      <a:extLst>
                        <a:ext uri="{9D8B030D-6E8A-4147-A177-3AD203B41FA5}">
                          <a16:colId xmlns:a16="http://schemas.microsoft.com/office/drawing/2014/main" val="2449355508"/>
                        </a:ext>
                      </a:extLst>
                    </a:gridCol>
                    <a:gridCol w="1360714">
                      <a:extLst>
                        <a:ext uri="{9D8B030D-6E8A-4147-A177-3AD203B41FA5}">
                          <a16:colId xmlns:a16="http://schemas.microsoft.com/office/drawing/2014/main" val="321646695"/>
                        </a:ext>
                      </a:extLst>
                    </a:gridCol>
                    <a:gridCol w="1306286">
                      <a:extLst>
                        <a:ext uri="{9D8B030D-6E8A-4147-A177-3AD203B41FA5}">
                          <a16:colId xmlns:a16="http://schemas.microsoft.com/office/drawing/2014/main" val="4109142719"/>
                        </a:ext>
                      </a:extLst>
                    </a:gridCol>
                    <a:gridCol w="1273628">
                      <a:extLst>
                        <a:ext uri="{9D8B030D-6E8A-4147-A177-3AD203B41FA5}">
                          <a16:colId xmlns:a16="http://schemas.microsoft.com/office/drawing/2014/main" val="2851658298"/>
                        </a:ext>
                      </a:extLst>
                    </a:gridCol>
                    <a:gridCol w="1295400">
                      <a:extLst>
                        <a:ext uri="{9D8B030D-6E8A-4147-A177-3AD203B41FA5}">
                          <a16:colId xmlns:a16="http://schemas.microsoft.com/office/drawing/2014/main" val="3974783260"/>
                        </a:ext>
                      </a:extLst>
                    </a:gridCol>
                    <a:gridCol w="1297829">
                      <a:extLst>
                        <a:ext uri="{9D8B030D-6E8A-4147-A177-3AD203B41FA5}">
                          <a16:colId xmlns:a16="http://schemas.microsoft.com/office/drawing/2014/main" val="3426796316"/>
                        </a:ext>
                      </a:extLst>
                    </a:gridCol>
                  </a:tblGrid>
                  <a:tr h="616575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Об</a:t>
                          </a: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’</a:t>
                          </a: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єм ємності, л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Вага ємності, кг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Об</a:t>
                          </a: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'</a:t>
                          </a: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єм води,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uk-UA" sz="2200" i="1" dirty="0" smtClean="0">
                                      <a:solidFill>
                                        <a:srgbClr val="836967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uk-UA" sz="2200" i="1" dirty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uk-UA" sz="2200" i="0" dirty="0"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endParaRPr lang="uk-UA" sz="22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Питома </a:t>
                          </a:r>
                          <a:r>
                            <a:rPr lang="uk-UA" sz="2200" dirty="0" err="1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теплоєм-ність</a:t>
                          </a: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води,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Дж</m:t>
                                  </m:r>
                                </m:num>
                                <m:den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к</m:t>
                                  </m:r>
                                  <m:sSup>
                                    <m:sSupPr>
                                      <m:ctrlP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г</m:t>
                                      </m:r>
                                    </m:e>
                                    <m:sup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den>
                              </m:f>
                            </m:oMath>
                          </a14:m>
                          <a:endParaRPr lang="uk-UA" sz="22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Питома </a:t>
                          </a:r>
                          <a:r>
                            <a:rPr lang="uk-UA" sz="2200" dirty="0" err="1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теплоєм-ність</a:t>
                          </a: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сталі,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Дж</m:t>
                                  </m:r>
                                </m:num>
                                <m:den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к</m:t>
                                  </m:r>
                                  <m:sSup>
                                    <m:sSupPr>
                                      <m:ctrlP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г</m:t>
                                      </m:r>
                                    </m:e>
                                    <m:sup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den>
                              </m:f>
                            </m:oMath>
                          </a14:m>
                          <a:endParaRPr lang="uk-UA" sz="22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Питома </a:t>
                          </a:r>
                          <a:r>
                            <a:rPr lang="uk-UA" sz="2200" dirty="0" err="1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теплоєм-ність</a:t>
                          </a: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емалі,</a:t>
                          </a:r>
                          <a:r>
                            <a:rPr lang="uk-UA" sz="2200" i="1" dirty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Дж</m:t>
                                  </m:r>
                                </m:num>
                                <m:den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к</m:t>
                                  </m:r>
                                  <m:sSup>
                                    <m:sSupPr>
                                      <m:ctrlP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г</m:t>
                                      </m:r>
                                    </m:e>
                                    <m:sup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den>
                              </m:f>
                            </m:oMath>
                          </a14:m>
                          <a:endParaRPr lang="uk-UA" sz="22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2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Густина сталі,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кг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endParaRPr lang="uk-UA" sz="22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2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Густина емалі,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кг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endParaRPr lang="uk-UA" sz="22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Густина води,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22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кг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r>
                                        <a:rPr lang="uk-UA" sz="22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endParaRPr lang="uk-UA" sz="22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77140619"/>
                      </a:ext>
                    </a:extLst>
                  </a:tr>
                  <a:tr h="179165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1,45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0,002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4200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500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840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7800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2500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1000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93640917"/>
                      </a:ext>
                    </a:extLst>
                  </a:tr>
                  <a:tr h="179165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1,15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0,002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7511920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2,5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1,05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0,002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33691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Таблиця 12">
                <a:extLst>
                  <a:ext uri="{FF2B5EF4-FFF2-40B4-BE49-F238E27FC236}">
                    <a16:creationId xmlns:a16="http://schemas.microsoft.com/office/drawing/2014/main" id="{9E43CCD1-9D9B-06DB-39B8-E3AD967EE13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6473774"/>
                  </p:ext>
                </p:extLst>
              </p:nvPr>
            </p:nvGraphicFramePr>
            <p:xfrm>
              <a:off x="335280" y="1084952"/>
              <a:ext cx="11510806" cy="312489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97577">
                      <a:extLst>
                        <a:ext uri="{9D8B030D-6E8A-4147-A177-3AD203B41FA5}">
                          <a16:colId xmlns:a16="http://schemas.microsoft.com/office/drawing/2014/main" val="2415632018"/>
                        </a:ext>
                      </a:extLst>
                    </a:gridCol>
                    <a:gridCol w="1284514">
                      <a:extLst>
                        <a:ext uri="{9D8B030D-6E8A-4147-A177-3AD203B41FA5}">
                          <a16:colId xmlns:a16="http://schemas.microsoft.com/office/drawing/2014/main" val="2025742682"/>
                        </a:ext>
                      </a:extLst>
                    </a:gridCol>
                    <a:gridCol w="957943">
                      <a:extLst>
                        <a:ext uri="{9D8B030D-6E8A-4147-A177-3AD203B41FA5}">
                          <a16:colId xmlns:a16="http://schemas.microsoft.com/office/drawing/2014/main" val="2295878742"/>
                        </a:ext>
                      </a:extLst>
                    </a:gridCol>
                    <a:gridCol w="1436915">
                      <a:extLst>
                        <a:ext uri="{9D8B030D-6E8A-4147-A177-3AD203B41FA5}">
                          <a16:colId xmlns:a16="http://schemas.microsoft.com/office/drawing/2014/main" val="2449355508"/>
                        </a:ext>
                      </a:extLst>
                    </a:gridCol>
                    <a:gridCol w="1360714">
                      <a:extLst>
                        <a:ext uri="{9D8B030D-6E8A-4147-A177-3AD203B41FA5}">
                          <a16:colId xmlns:a16="http://schemas.microsoft.com/office/drawing/2014/main" val="321646695"/>
                        </a:ext>
                      </a:extLst>
                    </a:gridCol>
                    <a:gridCol w="1306286">
                      <a:extLst>
                        <a:ext uri="{9D8B030D-6E8A-4147-A177-3AD203B41FA5}">
                          <a16:colId xmlns:a16="http://schemas.microsoft.com/office/drawing/2014/main" val="4109142719"/>
                        </a:ext>
                      </a:extLst>
                    </a:gridCol>
                    <a:gridCol w="1273628">
                      <a:extLst>
                        <a:ext uri="{9D8B030D-6E8A-4147-A177-3AD203B41FA5}">
                          <a16:colId xmlns:a16="http://schemas.microsoft.com/office/drawing/2014/main" val="2851658298"/>
                        </a:ext>
                      </a:extLst>
                    </a:gridCol>
                    <a:gridCol w="1295400">
                      <a:extLst>
                        <a:ext uri="{9D8B030D-6E8A-4147-A177-3AD203B41FA5}">
                          <a16:colId xmlns:a16="http://schemas.microsoft.com/office/drawing/2014/main" val="3974783260"/>
                        </a:ext>
                      </a:extLst>
                    </a:gridCol>
                    <a:gridCol w="1297829">
                      <a:extLst>
                        <a:ext uri="{9D8B030D-6E8A-4147-A177-3AD203B41FA5}">
                          <a16:colId xmlns:a16="http://schemas.microsoft.com/office/drawing/2014/main" val="3426796316"/>
                        </a:ext>
                      </a:extLst>
                    </a:gridCol>
                  </a:tblGrid>
                  <a:tr h="182441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Об</a:t>
                          </a: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’</a:t>
                          </a: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єм ємності, л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2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Вага ємності, кг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71338" t="-4333" r="-834395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47034" t="-4333" r="-455085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67265" t="-4333" r="-381614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86916" t="-4333" r="-297664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0957" t="-4333" r="-204785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87793" t="-4333" r="-100939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87793" t="-4333" r="-939" b="-7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714061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1,45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0,002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4200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500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840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7800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2500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1000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9364091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1,15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0,002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7511920"/>
                      </a:ext>
                    </a:extLst>
                  </a:tr>
                  <a:tr h="56896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2,5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1,05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0,002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336916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08948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CC668C-456A-AD0D-872C-06CD0E231762}"/>
                  </a:ext>
                </a:extLst>
              </p:cNvPr>
              <p:cNvSpPr txBox="1"/>
              <p:nvPr/>
            </p:nvSpPr>
            <p:spPr>
              <a:xfrm>
                <a:off x="340597" y="243465"/>
                <a:ext cx="11510806" cy="6178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uk-U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Розрахунок теплоти необхідної для нагрівання води в ємності об'ємом 5 л: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𝑸</m:t>
                        </m:r>
                      </m:e>
                      <m:sub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sub>
                    </m:sSub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води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ємності</m:t>
                    </m:r>
                  </m:oMath>
                </a14:m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, </a:t>
                </a:r>
                <a:endParaRPr kumimoji="0" lang="uk-UA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води=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𝒄𝒎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𝝆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𝑽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=4200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Дж</m:t>
                        </m:r>
                      </m:num>
                      <m:den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к</m:t>
                        </m:r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г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sup>
                        </m:s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𝑪</m:t>
                        </m:r>
                      </m:den>
                    </m:f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1000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кг</m:t>
                        </m:r>
                      </m:num>
                      <m:den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𝑴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0,002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𝑴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𝟖𝟎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r>
                      <a:rPr kumimoji="0" lang="uk-UA" sz="1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𝑪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𝟔𝟕𝟐𝟎𝟎𝟎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Дж</m:t>
                    </m:r>
                  </m:oMath>
                </a14:m>
                <a:endParaRPr kumimoji="0" lang="uk-UA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і=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лі</m:t>
                    </m:r>
                  </m:oMath>
                </a14:m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 marL="355600" marR="0" lvl="0" indent="-3556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kumimoji="0" lang="uk-UA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Для знаходження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 та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емалі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необхідно визначити  співвідношення маси сталі до маси емалі в       загальній масі ємності. Товщина стінки каструлі складає 1, 5 мм, де 0,5 мм – товщина сталі, 1 мм товщина емалі (по 0,5 мм з обох сторін).  Співвідношення мас знаходимо за формулою:</a:t>
                </a:r>
              </a:p>
              <a:p>
                <a:pPr marL="355600" marR="0" lvl="0" indent="-35560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𝒎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𝒎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𝒆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малі</m:t>
                            </m:r>
                          </m:sub>
                        </m:sSub>
                      </m:den>
                    </m:f>
                    <m:r>
                      <a:rPr kumimoji="0" lang="uk-UA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uk-UA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𝝆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𝝆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𝒆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малі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kumimoji="0" lang="uk-UA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𝑽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r>
                          <a:rPr kumimoji="0" lang="uk-UA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𝑽</m:t>
                        </m:r>
                        <m:r>
                          <a:rPr kumimoji="0" lang="uk-UA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ⅇмалі</m:t>
                        </m:r>
                      </m:den>
                    </m:f>
                    <m:r>
                      <a:rPr kumimoji="0" lang="uk-UA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.  </m:t>
                    </m:r>
                  </m:oMath>
                </a14:m>
                <a:endParaRPr kumimoji="0" lang="uk-UA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271463"/>
                <a14:m>
                  <m:oMath xmlns:m="http://schemas.openxmlformats.org/officeDocument/2006/math">
                    <m:r>
                      <a:rPr lang="uk-UA" b="1" i="1" dirty="0" smtClean="0">
                        <a:latin typeface="Cambria Math" panose="02040503050406030204" pitchFamily="18" charset="0"/>
                      </a:rPr>
                      <m:t>Враховуючи, що товщина сталі в 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 рази менше товщини емалі, то співвідношення</a:t>
                </a:r>
              </a:p>
              <a:p>
                <a:pPr marL="271463"/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0" i="1" dirty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uk-UA" sz="2400" b="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uk-UA" sz="2400" b="0" i="1" dirty="0"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r>
                          <a:rPr lang="uk-UA" sz="2400" b="0" i="1" dirty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uk-UA" sz="2400" b="0" i="1" dirty="0" smtClean="0">
                            <a:latin typeface="Cambria Math" panose="02040503050406030204" pitchFamily="18" charset="0"/>
                          </a:rPr>
                          <m:t>е</m:t>
                        </m:r>
                        <m:r>
                          <a:rPr lang="uk-UA" sz="2400" b="0" i="1" dirty="0">
                            <a:latin typeface="Cambria Math" panose="02040503050406030204" pitchFamily="18" charset="0"/>
                          </a:rPr>
                          <m:t>малі</m:t>
                        </m:r>
                      </m:den>
                    </m:f>
                  </m:oMath>
                </a14:m>
                <a:r>
                  <a:rPr lang="uk-UA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2400" b="0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sz="2400" b="0" i="0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uk-UA" sz="24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uk-UA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Підставляємо це співвідношення та густини в формулу: </a:t>
                </a:r>
              </a:p>
              <a:p>
                <a:pPr marL="271463"/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малі</m:t>
                            </m:r>
                          </m:sub>
                        </m:sSub>
                      </m:den>
                    </m:f>
                    <m:r>
                      <a:rPr lang="uk-UA" sz="24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sz="2400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малі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uk-UA" sz="2400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r>
                          <a:rPr lang="uk-UA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uk-UA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ⅇмалі</m:t>
                        </m:r>
                      </m:den>
                    </m:f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dirty="0">
                            <a:latin typeface="Cambria Math" panose="02040503050406030204" pitchFamily="18" charset="0"/>
                          </a:rPr>
                          <m:t>7800</m:t>
                        </m:r>
                      </m:num>
                      <m:den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2500</m:t>
                        </m:r>
                      </m:den>
                    </m:f>
                    <m:r>
                      <a:rPr lang="uk-UA" i="0" dirty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uk-UA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uk-UA" i="0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156</m:t>
                        </m:r>
                      </m:num>
                      <m:den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uk-UA" i="0" dirty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uk-UA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талі</m:t>
                        </m:r>
                      </m:sub>
                    </m:sSub>
                    <m:r>
                      <a:rPr lang="uk-UA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uk-UA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0,88 кг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;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uk-UA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ем</m:t>
                        </m:r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алі</m:t>
                        </m:r>
                      </m:sub>
                    </m:sSub>
                    <m:r>
                      <a:rPr lang="uk-UA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0,</m:t>
                    </m:r>
                    <m:r>
                      <m:rPr>
                        <m:nor/>
                      </m:rPr>
                      <a:rPr lang="uk-UA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57</m:t>
                    </m:r>
                    <m:r>
                      <m:rPr>
                        <m:nor/>
                      </m:rP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кг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71463"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𝒄𝒎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500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Дж</m:t>
                        </m:r>
                      </m:num>
                      <m:den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к</m:t>
                        </m:r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г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sup>
                        </m:s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den>
                    </m:f>
                    <m:r>
                      <m:rPr>
                        <m:nor/>
                      </m:rP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0,88 кг</m:t>
                    </m:r>
                    <m: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80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r>
                      <a:rPr kumimoji="0" lang="uk-UA" sz="1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𝑪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=35200Дж</a:t>
                </a:r>
                <a:endParaRPr lang="uk-UA" sz="2400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71463"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емалі=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𝒄𝒎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uk-UA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84</a:t>
                </a:r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Дж</m:t>
                        </m:r>
                      </m:num>
                      <m:den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к</m:t>
                        </m:r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г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sup>
                        </m:s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den>
                    </m:f>
                    <m:r>
                      <m:rPr>
                        <m:nor/>
                      </m:rP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0,</m:t>
                    </m:r>
                    <m:r>
                      <m:rPr>
                        <m:nor/>
                      </m:rP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57</m:t>
                    </m:r>
                    <m:r>
                      <m:rPr>
                        <m:nor/>
                      </m:rP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кг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p>
                      <m:sSup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80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r>
                      <a:rPr kumimoji="0" lang="uk-UA" sz="1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𝑪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=38304Дж</a:t>
                </a:r>
                <a:endParaRPr kumimoji="0" lang="uk-UA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71463"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і=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лі</m:t>
                    </m:r>
                    <m:r>
                      <a:rPr kumimoji="0" lang="uk-UA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uk-UA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35200Дж+38304Дж=73504Дж</a:t>
                </a:r>
                <a:endParaRPr lang="uk-UA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271463"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𝑸</m:t>
                        </m:r>
                      </m:e>
                      <m:sub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sub>
                    </m:sSub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води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ємності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uk-UA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uk-UA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672000Дж+73504Дж=745504Дж</a:t>
                </a:r>
                <a:r>
                  <a:rPr lang="uk-UA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uk-UA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745,504 кДж</a:t>
                </a:r>
                <a:endParaRPr lang="uk-UA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4CC668C-456A-AD0D-872C-06CD0E231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97" y="243465"/>
                <a:ext cx="11510806" cy="6178999"/>
              </a:xfrm>
              <a:prstGeom prst="rect">
                <a:avLst/>
              </a:prstGeom>
              <a:blipFill rotWithShape="1">
                <a:blip r:embed="rId3"/>
                <a:stretch>
                  <a:fillRect l="-371" t="-493" r="-742" b="-5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8197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CC668C-456A-AD0D-872C-06CD0E231762}"/>
                  </a:ext>
                </a:extLst>
              </p:cNvPr>
              <p:cNvSpPr txBox="1"/>
              <p:nvPr/>
            </p:nvSpPr>
            <p:spPr>
              <a:xfrm>
                <a:off x="340597" y="330550"/>
                <a:ext cx="11510806" cy="6310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2. Розрахунок теплоти необхідної для нагрівання води в ємності об'ємом 3 л: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𝑸</m:t>
                        </m:r>
                      </m:e>
                      <m:sub>
                        <m: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sub>
                    </m:sSub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води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ємності</m:t>
                    </m:r>
                  </m:oMath>
                </a14:m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, </a:t>
                </a:r>
                <a:endParaRPr kumimoji="0" lang="uk-UA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води=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𝒄𝒎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𝝆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𝑽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=4200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Дж</m:t>
                        </m:r>
                      </m:num>
                      <m:den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к</m:t>
                        </m:r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г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sup>
                        </m:s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𝑪</m:t>
                        </m:r>
                      </m:den>
                    </m:f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1000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кг</m:t>
                        </m:r>
                      </m:num>
                      <m:den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𝑴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0,002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𝑴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𝟖𝟎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r>
                      <a:rPr kumimoji="0" lang="uk-UA" sz="1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𝑪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𝟔𝟕𝟐𝟎𝟎𝟎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Дж</m:t>
                    </m:r>
                  </m:oMath>
                </a14:m>
                <a:endParaRPr kumimoji="0" lang="uk-UA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і=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лі</m:t>
                    </m:r>
                  </m:oMath>
                </a14:m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 marL="355600" marR="0" lvl="0" indent="-3556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kumimoji="0" lang="uk-UA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Для знаходження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 та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емалі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необхідно визначити  співвідношення маси сталі до маси емалі в    загальній масі ємності. Товщина стінки ємності складає 1, 5 мм, де 0,5 мм – товщина сталі, 1 мм товщина емалі (по 0,5 мм з обох сторін).  Співвідношення мас знаходимо за формулою:</a:t>
                </a:r>
              </a:p>
              <a:p>
                <a:pPr marL="355600" marR="0" lvl="0" indent="-35560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𝒎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𝒎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𝒆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малі</m:t>
                            </m:r>
                          </m:sub>
                        </m:sSub>
                      </m:den>
                    </m:f>
                    <m:r>
                      <a:rPr kumimoji="0" lang="uk-UA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uk-UA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𝝆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𝝆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𝒆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малі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kumimoji="0" lang="uk-UA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𝑽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r>
                          <a:rPr kumimoji="0" lang="uk-UA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𝑽</m:t>
                        </m:r>
                        <m:r>
                          <a:rPr kumimoji="0" lang="uk-UA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ⅇмалі</m:t>
                        </m:r>
                      </m:den>
                    </m:f>
                    <m:r>
                      <a:rPr kumimoji="0" lang="uk-UA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.  </m:t>
                    </m:r>
                  </m:oMath>
                </a14:m>
                <a:endParaRPr kumimoji="0" lang="uk-UA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271463"/>
                <a14:m>
                  <m:oMath xmlns:m="http://schemas.openxmlformats.org/officeDocument/2006/math">
                    <m:r>
                      <a:rPr lang="uk-UA" b="1" i="1" dirty="0" smtClean="0">
                        <a:latin typeface="Cambria Math" panose="02040503050406030204" pitchFamily="18" charset="0"/>
                      </a:rPr>
                      <m:t>Враховуючи, що товщина сталі в 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 рази менше товщини емалі, то співвідношення</a:t>
                </a:r>
              </a:p>
              <a:p>
                <a:pPr marL="271463"/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0" i="1" dirty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uk-UA" sz="2400" b="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uk-UA" sz="2400" b="0" i="1" dirty="0"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r>
                          <a:rPr lang="uk-UA" sz="2400" b="0" i="1" dirty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uk-UA" sz="2400" b="0" i="1" dirty="0" smtClean="0">
                            <a:latin typeface="Cambria Math" panose="02040503050406030204" pitchFamily="18" charset="0"/>
                          </a:rPr>
                          <m:t>е</m:t>
                        </m:r>
                        <m:r>
                          <a:rPr lang="uk-UA" sz="2400" b="0" i="1" dirty="0">
                            <a:latin typeface="Cambria Math" panose="02040503050406030204" pitchFamily="18" charset="0"/>
                          </a:rPr>
                          <m:t>малі</m:t>
                        </m:r>
                      </m:den>
                    </m:f>
                  </m:oMath>
                </a14:m>
                <a:r>
                  <a:rPr lang="uk-UA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2400" b="0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sz="2400" b="0" i="0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uk-UA" sz="24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uk-UA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Підставляємо це співвідношення та густини в формулу: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малі</m:t>
                            </m:r>
                          </m:sub>
                        </m:sSub>
                      </m:den>
                    </m:f>
                    <m:r>
                      <a:rPr lang="uk-UA" sz="24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sz="2400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малі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uk-UA" sz="2400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r>
                          <a:rPr lang="uk-UA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uk-UA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ⅇмалі</m:t>
                        </m:r>
                      </m:den>
                    </m:f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dirty="0">
                            <a:latin typeface="Cambria Math" panose="02040503050406030204" pitchFamily="18" charset="0"/>
                          </a:rPr>
                          <m:t>7800</m:t>
                        </m:r>
                      </m:num>
                      <m:den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2500</m:t>
                        </m:r>
                      </m:den>
                    </m:f>
                    <m:r>
                      <a:rPr lang="uk-UA" i="0" dirty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uk-UA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uk-UA" i="0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156</m:t>
                        </m:r>
                      </m:num>
                      <m:den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uk-UA" i="0" dirty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uk-UA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талі</m:t>
                        </m:r>
                      </m:sub>
                    </m:sSub>
                    <m:r>
                      <a:rPr lang="uk-UA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uk-UA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0,7 кг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;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uk-UA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ем</m:t>
                        </m:r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алі</m:t>
                        </m:r>
                      </m:sub>
                    </m:sSub>
                    <m:r>
                      <a:rPr lang="uk-UA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0,</m:t>
                    </m:r>
                    <m:r>
                      <m:rPr>
                        <m:nor/>
                      </m:rPr>
                      <a:rPr lang="uk-UA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45</m:t>
                    </m:r>
                    <m:r>
                      <m:rPr>
                        <m:nor/>
                      </m:rP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кг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71463"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𝒄𝒎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500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Дж</m:t>
                        </m:r>
                      </m:num>
                      <m:den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к</m:t>
                        </m:r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г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sup>
                        </m:s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den>
                    </m:f>
                    <m:r>
                      <m:rPr>
                        <m:nor/>
                      </m:rP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</m:t>
                    </m:r>
                    <m:r>
                      <m:rPr>
                        <m:nor/>
                      </m:rPr>
                      <a:rPr lang="uk-UA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m:rPr>
                        <m:nor/>
                      </m:rP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кг</m:t>
                    </m:r>
                    <m: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80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r>
                      <a:rPr kumimoji="0" lang="uk-UA" sz="1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𝑪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=28000Дж</a:t>
                </a:r>
                <a:endParaRPr lang="uk-UA" sz="2400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71463"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емалі=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𝒄𝒎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uk-UA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84</a:t>
                </a:r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Дж</m:t>
                        </m:r>
                      </m:num>
                      <m:den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к</m:t>
                        </m:r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г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sup>
                        </m:s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den>
                    </m:f>
                    <m:r>
                      <m:rPr>
                        <m:nor/>
                      </m:rP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0,</m:t>
                    </m:r>
                    <m:r>
                      <m:rPr>
                        <m:nor/>
                      </m:rP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45</m:t>
                    </m:r>
                    <m:r>
                      <m:rPr>
                        <m:nor/>
                      </m:rP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кг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p>
                      <m:sSup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80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r>
                      <a:rPr kumimoji="0" lang="uk-UA" sz="1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𝑪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=30240Дж</a:t>
                </a:r>
                <a:endParaRPr kumimoji="0" lang="uk-UA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71463"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і=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лі</m:t>
                    </m:r>
                    <m:r>
                      <a:rPr kumimoji="0" lang="uk-UA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uk-UA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28000Дж+30240Дж=58240Дж</a:t>
                </a:r>
                <a:endParaRPr lang="uk-UA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271463"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𝑸</m:t>
                        </m:r>
                      </m:e>
                      <m:sub>
                        <m: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sub>
                    </m:sSub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води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ємності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uk-UA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uk-UA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672000Дж+58240Дж=730240Дж=730,240  кДж</a:t>
                </a:r>
                <a:endParaRPr lang="uk-UA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4CC668C-456A-AD0D-872C-06CD0E231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97" y="330550"/>
                <a:ext cx="11510806" cy="6310958"/>
              </a:xfrm>
              <a:prstGeom prst="rect">
                <a:avLst/>
              </a:prstGeom>
              <a:blipFill rotWithShape="1">
                <a:blip r:embed="rId3"/>
                <a:stretch>
                  <a:fillRect l="-477" t="-483" r="-2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0507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CC668C-456A-AD0D-872C-06CD0E231762}"/>
                  </a:ext>
                </a:extLst>
              </p:cNvPr>
              <p:cNvSpPr txBox="1"/>
              <p:nvPr/>
            </p:nvSpPr>
            <p:spPr>
              <a:xfrm>
                <a:off x="340597" y="330550"/>
                <a:ext cx="11510806" cy="65829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3.   Розрахунок теплоти необхідної для нагрівання води в </a:t>
                </a:r>
                <a:r>
                  <a:rPr lang="uk-UA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ємності</a:t>
                </a:r>
                <a:r>
                  <a:rPr kumimoji="0" lang="uk-U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об'ємом 2,5 л: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𝑸</m:t>
                        </m:r>
                      </m:e>
                      <m:sub>
                        <m: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  <m: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sub>
                    </m:sSub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води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ємності</m:t>
                    </m:r>
                  </m:oMath>
                </a14:m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, </a:t>
                </a:r>
                <a:endParaRPr kumimoji="0" lang="uk-UA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води=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𝒄𝒎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𝝆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𝑽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=4200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Дж</m:t>
                        </m:r>
                      </m:num>
                      <m:den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к</m:t>
                        </m:r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г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sup>
                        </m:s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𝑪</m:t>
                        </m:r>
                      </m:den>
                    </m:f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1000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кг</m:t>
                        </m:r>
                      </m:num>
                      <m:den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𝑴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0,002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𝑴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𝟖𝟎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r>
                      <a:rPr kumimoji="0" lang="uk-UA" sz="1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𝑪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𝟔𝟕𝟐𝟎𝟎𝟎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Дж</m:t>
                    </m:r>
                  </m:oMath>
                </a14:m>
                <a:endParaRPr kumimoji="0" lang="uk-UA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і=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лі</m:t>
                    </m:r>
                  </m:oMath>
                </a14:m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 marL="355600" marR="0" lvl="0" indent="-3556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kumimoji="0" lang="uk-UA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Для знаходження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 та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емалі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необхідно визначити  співвідношення маси сталі до маси емалі в       загальній масі ємності. Товщина стінки ємності</a:t>
                </a:r>
                <a:r>
                  <a:rPr kumimoji="0" lang="uk-UA" sz="18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складає 1, 5 мм, де 0,5 мм – товщина сталі, 1 мм товщина емалі (по 0,5 мм з обох сторін).  Співвідношення мас знаходимо за формулою</a:t>
                </a:r>
              </a:p>
              <a:p>
                <a:pPr marL="355600" marR="0" lvl="0" indent="-35560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𝒎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𝒎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𝒆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малі</m:t>
                            </m:r>
                          </m:sub>
                        </m:sSub>
                      </m:den>
                    </m:f>
                    <m:r>
                      <a:rPr kumimoji="0" lang="uk-UA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uk-UA" sz="2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𝝆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𝝆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𝒆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малі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kumimoji="0" lang="uk-UA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83696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𝑽</m:t>
                            </m:r>
                          </m:e>
                          <m:sub>
                            <m:r>
                              <a:rPr kumimoji="0" lang="uk-UA" sz="24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</m:t>
                            </m:r>
                            <m:r>
                              <a:rPr kumimoji="0" lang="uk-UA" sz="2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r>
                          <a:rPr kumimoji="0" lang="uk-UA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𝑽</m:t>
                        </m:r>
                        <m:r>
                          <a:rPr kumimoji="0" lang="uk-UA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ⅇмалі</m:t>
                        </m:r>
                      </m:den>
                    </m:f>
                    <m:r>
                      <a:rPr kumimoji="0" lang="uk-UA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.  </m:t>
                    </m:r>
                  </m:oMath>
                </a14:m>
                <a:endParaRPr lang="uk-UA" b="1" i="1" dirty="0">
                  <a:latin typeface="Cambria Math" panose="02040503050406030204" pitchFamily="18" charset="0"/>
                </a:endParaRPr>
              </a:p>
              <a:p>
                <a:pPr marL="271463"/>
                <a14:m>
                  <m:oMath xmlns:m="http://schemas.openxmlformats.org/officeDocument/2006/math">
                    <m:r>
                      <a:rPr lang="uk-UA" b="1" i="1" dirty="0" smtClean="0">
                        <a:latin typeface="Cambria Math" panose="02040503050406030204" pitchFamily="18" charset="0"/>
                      </a:rPr>
                      <m:t>Враховуючи, що товщина сталі в 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 рази менше товщини емалі, то співвідношення</a:t>
                </a:r>
              </a:p>
              <a:p>
                <a:pPr marL="271463"/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0" i="1" dirty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uk-UA" sz="2400" b="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uk-UA" sz="2400" b="0" i="1" dirty="0"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r>
                          <a:rPr lang="uk-UA" sz="2400" b="0" i="1" dirty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uk-UA" sz="2400" b="0" i="1" dirty="0" smtClean="0">
                            <a:latin typeface="Cambria Math" panose="02040503050406030204" pitchFamily="18" charset="0"/>
                          </a:rPr>
                          <m:t>е</m:t>
                        </m:r>
                        <m:r>
                          <a:rPr lang="uk-UA" sz="2400" b="0" i="1" dirty="0">
                            <a:latin typeface="Cambria Math" panose="02040503050406030204" pitchFamily="18" charset="0"/>
                          </a:rPr>
                          <m:t>малі</m:t>
                        </m:r>
                      </m:den>
                    </m:f>
                  </m:oMath>
                </a14:m>
                <a:r>
                  <a:rPr lang="uk-UA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2400" b="0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sz="2400" b="0" i="0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uk-UA" sz="24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uk-UA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Підставляємо це співвідношення та густини в формулу:  </a:t>
                </a:r>
              </a:p>
              <a:p>
                <a:pPr marL="271463"/>
                <a14:m>
                  <m:oMath xmlns:m="http://schemas.openxmlformats.org/officeDocument/2006/math">
                    <m:f>
                      <m:fPr>
                        <m:ctrlPr>
                          <a:rPr lang="uk-UA" sz="2400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малі</m:t>
                            </m:r>
                          </m:sub>
                        </m:sSub>
                      </m:den>
                    </m:f>
                    <m:r>
                      <a:rPr lang="uk-UA" sz="24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sz="2400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малі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uk-UA" sz="2400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b="1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uk-UA" sz="2400" b="1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талі</m:t>
                            </m:r>
                          </m:sub>
                        </m:sSub>
                      </m:num>
                      <m:den>
                        <m:r>
                          <a:rPr lang="uk-UA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uk-UA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ⅇмалі</m:t>
                        </m:r>
                      </m:den>
                    </m:f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dirty="0">
                            <a:latin typeface="Cambria Math" panose="02040503050406030204" pitchFamily="18" charset="0"/>
                          </a:rPr>
                          <m:t>7800</m:t>
                        </m:r>
                      </m:num>
                      <m:den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2500</m:t>
                        </m:r>
                      </m:den>
                    </m:f>
                    <m:r>
                      <a:rPr lang="uk-UA" i="0" dirty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uk-UA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uk-UA" i="0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156</m:t>
                        </m:r>
                      </m:num>
                      <m:den>
                        <m:r>
                          <a:rPr lang="uk-UA" i="0" dirty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uk-UA" i="0" dirty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uk-UA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талі</m:t>
                        </m:r>
                      </m:sub>
                    </m:sSub>
                    <m:r>
                      <a:rPr lang="uk-UA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uk-UA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0,64 кг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;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b="1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uk-UA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ем</m:t>
                        </m:r>
                        <m: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алі</m:t>
                        </m:r>
                      </m:sub>
                    </m:sSub>
                    <m:r>
                      <a:rPr lang="uk-UA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0,</m:t>
                    </m:r>
                    <m:r>
                      <m:rPr>
                        <m:nor/>
                      </m:rPr>
                      <a:rPr lang="uk-UA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41</m:t>
                    </m:r>
                    <m:r>
                      <m:rPr>
                        <m:nor/>
                      </m:rP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кг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71463"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𝒄𝒎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500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Дж</m:t>
                        </m:r>
                      </m:num>
                      <m:den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к</m:t>
                        </m:r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г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sup>
                        </m:s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den>
                    </m:f>
                    <m:r>
                      <m:rPr>
                        <m:nor/>
                      </m:rP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</m:t>
                    </m:r>
                    <m:r>
                      <m:rPr>
                        <m:nor/>
                      </m:rPr>
                      <a:rPr lang="uk-UA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64</m:t>
                    </m:r>
                    <m:r>
                      <m:rPr>
                        <m:nor/>
                      </m:rP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кг</m:t>
                    </m:r>
                    <m:r>
                      <a:rPr lang="uk-UA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uk-UA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80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r>
                      <a:rPr kumimoji="0" lang="uk-UA" sz="1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𝑪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=25600Дж</a:t>
                </a:r>
                <a:endParaRPr lang="uk-UA" sz="2400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71463"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емалі=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𝒄𝒎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𝜟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𝒕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uk-UA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84</a:t>
                </a:r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0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uk-UA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Дж</m:t>
                        </m:r>
                      </m:num>
                      <m:den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к</m:t>
                        </m:r>
                        <m:sSup>
                          <m:sSupPr>
                            <m:ctrlP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г</m:t>
                            </m:r>
                          </m:e>
                          <m:sup>
                            <m:r>
                              <a:rPr kumimoji="0" lang="uk-UA" sz="1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sup>
                        </m:s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den>
                    </m:f>
                    <m:r>
                      <m:rPr>
                        <m:nor/>
                      </m:rP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0,</m:t>
                    </m:r>
                    <m:r>
                      <m:rPr>
                        <m:nor/>
                      </m:rP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41</m:t>
                    </m:r>
                    <m:r>
                      <m:rPr>
                        <m:nor/>
                      </m:rP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кг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p>
                      <m:sSupPr>
                        <m:ctrlP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80</m:t>
                        </m:r>
                      </m:e>
                      <m:sup>
                        <m:r>
                          <a:rPr kumimoji="0" lang="uk-UA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r>
                      <a:rPr kumimoji="0" lang="uk-UA" sz="1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𝑪</m:t>
                    </m:r>
                  </m:oMath>
                </a14:m>
                <a:r>
                  <a:rPr kumimoji="0" lang="uk-UA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=27552Дж</a:t>
                </a:r>
                <a:endParaRPr kumimoji="0" lang="uk-UA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71463"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ємності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і=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сталі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ема</m:t>
                    </m:r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лі</m:t>
                    </m:r>
                    <m:r>
                      <a:rPr kumimoji="0" lang="uk-UA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uk-UA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25600Дж+27552Дж=53152Дж</a:t>
                </a:r>
                <a:endParaRPr lang="uk-UA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271463"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uk-UA" sz="1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𝑸</m:t>
                        </m:r>
                      </m:e>
                      <m:sub>
                        <m: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  <m: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uk-UA" sz="1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sub>
                    </m:sSub>
                    <m:r>
                      <a:rPr kumimoji="0" lang="uk-UA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води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uk-UA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𝑸</m:t>
                    </m:r>
                    <m:r>
                      <a:rPr kumimoji="0" lang="uk-UA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ємності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uk-UA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uk-UA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672000Дж+53152Дж=725152Дж-725,152 кДж</a:t>
                </a:r>
                <a:endParaRPr lang="uk-UA" dirty="0"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4CC668C-456A-AD0D-872C-06CD0E231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97" y="330550"/>
                <a:ext cx="11510806" cy="6582956"/>
              </a:xfrm>
              <a:prstGeom prst="rect">
                <a:avLst/>
              </a:prstGeom>
              <a:blipFill rotWithShape="1">
                <a:blip r:embed="rId3"/>
                <a:stretch>
                  <a:fillRect l="-477" t="-463" r="-7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2934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634C30-CF83-AE23-B010-2C901A2FDB79}"/>
              </a:ext>
            </a:extLst>
          </p:cNvPr>
          <p:cNvSpPr txBox="1"/>
          <p:nvPr/>
        </p:nvSpPr>
        <p:spPr>
          <a:xfrm>
            <a:off x="335280" y="204894"/>
            <a:ext cx="11369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5925" indent="-2955925"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природного газу.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86400F-2C36-5E6A-2562-6CCFFF93F7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" y="700322"/>
            <a:ext cx="3341126" cy="27286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601A1D-A8E0-C617-2B29-33A6EA465A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09" y="718339"/>
            <a:ext cx="3828516" cy="27106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B5ADC8-DE41-D8F7-C91F-5F2B2E05BC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886" y="700323"/>
            <a:ext cx="3692434" cy="26984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13AD93-44FE-F60B-AE0E-82CB72485F74}"/>
                  </a:ext>
                </a:extLst>
              </p:cNvPr>
              <p:cNvSpPr txBox="1"/>
              <p:nvPr/>
            </p:nvSpPr>
            <p:spPr>
              <a:xfrm>
                <a:off x="335280" y="3542837"/>
                <a:ext cx="11490959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Досліди проведені з використанням стальних емальованих каструль (далі </a:t>
                </a:r>
                <a:r>
                  <a:rPr lang="uk-UA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ємностей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об'ємом 5 л, 3 л та 2,5 л, в які наливалась вода об’ємом 2 л, виміряна мірною ємністю.</a:t>
                </a:r>
              </a:p>
              <a:p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Діаметр </a:t>
                </a:r>
                <a:r>
                  <a:rPr lang="uk-UA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дна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ємностей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виміряний лінійкою з міліметровими поділками.</a:t>
                </a:r>
              </a:p>
              <a:p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Маса </a:t>
                </a:r>
                <a:r>
                  <a:rPr lang="uk-UA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ємностей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виміряна вагами кухонними.</a:t>
                </a:r>
              </a:p>
              <a:p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Зміна відстані від </a:t>
                </a:r>
                <a:r>
                  <a:rPr lang="uk-UA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дна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ємностей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до площини пальника газової плити: з 1 см (стандартна відстань), до 1,5 см  та 2 см проведена пристосуванням на стандартну підставку,</a:t>
                </a:r>
              </a:p>
              <a:p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Нагрів води проводився до зміни температури на</a:t>
                </a:r>
                <a14:m>
                  <m:oMath xmlns:m="http://schemas.openxmlformats.org/officeDocument/2006/math">
                    <m:r>
                      <a:rPr lang="uk-UA" b="0" i="0" dirty="0" smtClean="0">
                        <a:solidFill>
                          <a:srgbClr val="836967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uk-UA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uk-UA" dirty="0" smtClean="0">
                            <a:latin typeface="Cambria Math" panose="02040503050406030204" pitchFamily="18" charset="0"/>
                          </a:rPr>
                          <m:t>80</m:t>
                        </m:r>
                      </m:e>
                      <m:sup>
                        <m:r>
                          <a:rPr lang="uk-UA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uk-UA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uk-UA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від початкової. </a:t>
                </a:r>
              </a:p>
              <a:p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Заміри температури проводились термометром кулінарним.</a:t>
                </a:r>
              </a:p>
              <a:p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Заміри витрат природного газу проводились за газовим лічильником.</a:t>
                </a:r>
              </a:p>
              <a:p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Результати замірів занесені в таблицю: «Результати досліджень».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13AD93-44FE-F60B-AE0E-82CB72485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" y="3542837"/>
                <a:ext cx="11490959" cy="2862322"/>
              </a:xfrm>
              <a:prstGeom prst="rect">
                <a:avLst/>
              </a:prstGeom>
              <a:blipFill>
                <a:blip r:embed="rId5"/>
                <a:stretch>
                  <a:fillRect l="-424" t="-1064" r="-849" b="-234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8049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C3C2D3D-F6BB-03F2-79C8-D9DFCC3C7301}"/>
              </a:ext>
            </a:extLst>
          </p:cNvPr>
          <p:cNvSpPr txBox="1"/>
          <p:nvPr/>
        </p:nvSpPr>
        <p:spPr>
          <a:xfrm>
            <a:off x="335280" y="204894"/>
            <a:ext cx="11369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5925" indent="-2955925"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2DBE80-7B28-82ED-6589-D5CF133BEA96}"/>
                  </a:ext>
                </a:extLst>
              </p:cNvPr>
              <p:cNvSpPr txBox="1"/>
              <p:nvPr/>
            </p:nvSpPr>
            <p:spPr>
              <a:xfrm>
                <a:off x="335279" y="5603427"/>
                <a:ext cx="11519265" cy="10438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uk-UA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Середній об'єм витрат газу розрахований, як середнє арифметичне трьох вимірювань за однакових умов. Розрахунок витраченої теплоти на нагрівання </a:t>
                </a:r>
                <a14:m>
                  <m:oMath xmlns:m="http://schemas.openxmlformats.org/officeDocument/2006/math">
                    <m:r>
                      <a:rPr lang="uk-UA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𝛥</m:t>
                    </m:r>
                    <m:r>
                      <a:rPr lang="uk-UA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𝑡</m:t>
                    </m:r>
                    <m:r>
                      <a:rPr lang="uk-UA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uk-UA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uk-UA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80</m:t>
                        </m:r>
                      </m:e>
                      <m:sup>
                        <m:r>
                          <a:rPr lang="uk-UA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  <m:r>
                      <a:rPr lang="uk-UA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uk-UA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визначений шляхом множення середнього об’єму витрат газу на теплоту згорання вказану на рахунку за спожитий газ ( </a:t>
                </a:r>
                <a:r>
                  <a:rPr lang="uk-UA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38095000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uk-UA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Дж</m:t>
                        </m:r>
                      </m:num>
                      <m:den>
                        <m:sSup>
                          <m:sSupPr>
                            <m:ctrlPr>
                              <a:rPr lang="uk-UA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uk-UA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𝑴</m:t>
                            </m:r>
                          </m:e>
                          <m:sup>
                            <m:r>
                              <a:rPr lang="uk-UA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lang="uk-UA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uk-UA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).</a:t>
                </a:r>
                <a:endParaRPr lang="uk-UA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2DBE80-7B28-82ED-6589-D5CF133BEA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79" y="5603427"/>
                <a:ext cx="11519265" cy="1043812"/>
              </a:xfrm>
              <a:prstGeom prst="rect">
                <a:avLst/>
              </a:prstGeom>
              <a:blipFill>
                <a:blip r:embed="rId2"/>
                <a:stretch>
                  <a:fillRect l="-423" t="-2924" b="-292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Таблиця 2">
                <a:extLst>
                  <a:ext uri="{FF2B5EF4-FFF2-40B4-BE49-F238E27FC236}">
                    <a16:creationId xmlns:a16="http://schemas.microsoft.com/office/drawing/2014/main" id="{B960F586-6504-A617-2733-FAADAD89361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0102971"/>
                  </p:ext>
                </p:extLst>
              </p:nvPr>
            </p:nvGraphicFramePr>
            <p:xfrm>
              <a:off x="335279" y="668802"/>
              <a:ext cx="11369040" cy="487890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404950">
                      <a:extLst>
                        <a:ext uri="{9D8B030D-6E8A-4147-A177-3AD203B41FA5}">
                          <a16:colId xmlns:a16="http://schemas.microsoft.com/office/drawing/2014/main" val="12387138"/>
                        </a:ext>
                      </a:extLst>
                    </a:gridCol>
                    <a:gridCol w="1206201">
                      <a:extLst>
                        <a:ext uri="{9D8B030D-6E8A-4147-A177-3AD203B41FA5}">
                          <a16:colId xmlns:a16="http://schemas.microsoft.com/office/drawing/2014/main" val="2658729383"/>
                        </a:ext>
                      </a:extLst>
                    </a:gridCol>
                    <a:gridCol w="1193039">
                      <a:extLst>
                        <a:ext uri="{9D8B030D-6E8A-4147-A177-3AD203B41FA5}">
                          <a16:colId xmlns:a16="http://schemas.microsoft.com/office/drawing/2014/main" val="1188137541"/>
                        </a:ext>
                      </a:extLst>
                    </a:gridCol>
                    <a:gridCol w="1231753">
                      <a:extLst>
                        <a:ext uri="{9D8B030D-6E8A-4147-A177-3AD203B41FA5}">
                          <a16:colId xmlns:a16="http://schemas.microsoft.com/office/drawing/2014/main" val="3273416811"/>
                        </a:ext>
                      </a:extLst>
                    </a:gridCol>
                    <a:gridCol w="885262">
                      <a:extLst>
                        <a:ext uri="{9D8B030D-6E8A-4147-A177-3AD203B41FA5}">
                          <a16:colId xmlns:a16="http://schemas.microsoft.com/office/drawing/2014/main" val="603272575"/>
                        </a:ext>
                      </a:extLst>
                    </a:gridCol>
                    <a:gridCol w="1642124">
                      <a:extLst>
                        <a:ext uri="{9D8B030D-6E8A-4147-A177-3AD203B41FA5}">
                          <a16:colId xmlns:a16="http://schemas.microsoft.com/office/drawing/2014/main" val="1937246915"/>
                        </a:ext>
                      </a:extLst>
                    </a:gridCol>
                    <a:gridCol w="1642124">
                      <a:extLst>
                        <a:ext uri="{9D8B030D-6E8A-4147-A177-3AD203B41FA5}">
                          <a16:colId xmlns:a16="http://schemas.microsoft.com/office/drawing/2014/main" val="3167733094"/>
                        </a:ext>
                      </a:extLst>
                    </a:gridCol>
                    <a:gridCol w="1244013">
                      <a:extLst>
                        <a:ext uri="{9D8B030D-6E8A-4147-A177-3AD203B41FA5}">
                          <a16:colId xmlns:a16="http://schemas.microsoft.com/office/drawing/2014/main" val="3192949460"/>
                        </a:ext>
                      </a:extLst>
                    </a:gridCol>
                    <a:gridCol w="1919574">
                      <a:extLst>
                        <a:ext uri="{9D8B030D-6E8A-4147-A177-3AD203B41FA5}">
                          <a16:colId xmlns:a16="http://schemas.microsoft.com/office/drawing/2014/main" val="2363302773"/>
                        </a:ext>
                      </a:extLst>
                    </a:gridCol>
                  </a:tblGrid>
                  <a:tr h="18010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№ з/п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Об’єм ємності,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л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Діаметр </a:t>
                          </a:r>
                          <a:r>
                            <a:rPr lang="uk-UA" sz="2000" kern="1200" dirty="0" err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дна</a:t>
                          </a: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ємності,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см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Відстань від  пальника до </a:t>
                          </a:r>
                          <a:r>
                            <a:rPr lang="uk-UA" sz="2000" kern="1200" dirty="0" err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дна</a:t>
                          </a: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ємності, см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Об’єм води, л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Температура води на початку нагрівання, 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uk-UA" sz="2000" i="1" kern="1200">
                                        <a:solidFill>
                                          <a:srgbClr val="836967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sz="2000" i="1" kern="1200">
                                        <a:solidFill>
                                          <a:srgbClr val="836967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о</m:t>
                                    </m:r>
                                  </m:e>
                                  <m:sub>
                                    <m:r>
                                      <a:rPr lang="uk-UA" sz="2000" i="1" kern="12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С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Температура води в кінці нагрівання,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uk-UA" sz="2000" i="1" kern="1200">
                                      <a:solidFill>
                                        <a:srgbClr val="836967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2000" i="1" kern="1200">
                                      <a:solidFill>
                                        <a:srgbClr val="836967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о</m:t>
                                  </m:r>
                                </m:e>
                                <m:sub>
                                  <m:r>
                                    <a:rPr lang="uk-UA" sz="2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С</m:t>
                                  </m:r>
                                </m:sub>
                              </m:sSub>
                            </m:oMath>
                          </a14:m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Середній об’єм витрат газу,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uk-UA" sz="2000" i="1" kern="12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uk-UA" sz="2000" i="1" kern="12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𝑀</m:t>
                                    </m:r>
                                  </m:e>
                                  <m:sup>
                                    <m:r>
                                      <a:rPr lang="uk-UA" sz="2000" i="1" kern="12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Витрачена теплота, кДж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54181632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0,035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1333,325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71806389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0,040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1523,800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55587968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0,037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424180" algn="l"/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1409,515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146956"/>
                      </a:ext>
                    </a:extLst>
                  </a:tr>
                  <a:tr h="31438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0,039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1485,705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5147690"/>
                      </a:ext>
                    </a:extLst>
                  </a:tr>
                  <a:tr h="28049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1599,990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3025471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1599,990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0301361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0,044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1676,180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78445107"/>
                      </a:ext>
                    </a:extLst>
                  </a:tr>
                  <a:tr h="37437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1714,275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20193470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1714,275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868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Таблиця 2">
                <a:extLst>
                  <a:ext uri="{FF2B5EF4-FFF2-40B4-BE49-F238E27FC236}">
                    <a16:creationId xmlns:a16="http://schemas.microsoft.com/office/drawing/2014/main" id="{B960F586-6504-A617-2733-FAADAD89361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0102971"/>
                  </p:ext>
                </p:extLst>
              </p:nvPr>
            </p:nvGraphicFramePr>
            <p:xfrm>
              <a:off x="335279" y="668802"/>
              <a:ext cx="11369040" cy="487890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404950">
                      <a:extLst>
                        <a:ext uri="{9D8B030D-6E8A-4147-A177-3AD203B41FA5}">
                          <a16:colId xmlns:a16="http://schemas.microsoft.com/office/drawing/2014/main" val="12387138"/>
                        </a:ext>
                      </a:extLst>
                    </a:gridCol>
                    <a:gridCol w="1206201">
                      <a:extLst>
                        <a:ext uri="{9D8B030D-6E8A-4147-A177-3AD203B41FA5}">
                          <a16:colId xmlns:a16="http://schemas.microsoft.com/office/drawing/2014/main" val="2658729383"/>
                        </a:ext>
                      </a:extLst>
                    </a:gridCol>
                    <a:gridCol w="1193039">
                      <a:extLst>
                        <a:ext uri="{9D8B030D-6E8A-4147-A177-3AD203B41FA5}">
                          <a16:colId xmlns:a16="http://schemas.microsoft.com/office/drawing/2014/main" val="1188137541"/>
                        </a:ext>
                      </a:extLst>
                    </a:gridCol>
                    <a:gridCol w="1231753">
                      <a:extLst>
                        <a:ext uri="{9D8B030D-6E8A-4147-A177-3AD203B41FA5}">
                          <a16:colId xmlns:a16="http://schemas.microsoft.com/office/drawing/2014/main" val="3273416811"/>
                        </a:ext>
                      </a:extLst>
                    </a:gridCol>
                    <a:gridCol w="885262">
                      <a:extLst>
                        <a:ext uri="{9D8B030D-6E8A-4147-A177-3AD203B41FA5}">
                          <a16:colId xmlns:a16="http://schemas.microsoft.com/office/drawing/2014/main" val="603272575"/>
                        </a:ext>
                      </a:extLst>
                    </a:gridCol>
                    <a:gridCol w="1642124">
                      <a:extLst>
                        <a:ext uri="{9D8B030D-6E8A-4147-A177-3AD203B41FA5}">
                          <a16:colId xmlns:a16="http://schemas.microsoft.com/office/drawing/2014/main" val="1937246915"/>
                        </a:ext>
                      </a:extLst>
                    </a:gridCol>
                    <a:gridCol w="1642124">
                      <a:extLst>
                        <a:ext uri="{9D8B030D-6E8A-4147-A177-3AD203B41FA5}">
                          <a16:colId xmlns:a16="http://schemas.microsoft.com/office/drawing/2014/main" val="3167733094"/>
                        </a:ext>
                      </a:extLst>
                    </a:gridCol>
                    <a:gridCol w="1244013">
                      <a:extLst>
                        <a:ext uri="{9D8B030D-6E8A-4147-A177-3AD203B41FA5}">
                          <a16:colId xmlns:a16="http://schemas.microsoft.com/office/drawing/2014/main" val="3192949460"/>
                        </a:ext>
                      </a:extLst>
                    </a:gridCol>
                    <a:gridCol w="1919574">
                      <a:extLst>
                        <a:ext uri="{9D8B030D-6E8A-4147-A177-3AD203B41FA5}">
                          <a16:colId xmlns:a16="http://schemas.microsoft.com/office/drawing/2014/main" val="2363302773"/>
                        </a:ext>
                      </a:extLst>
                    </a:gridCol>
                  </a:tblGrid>
                  <a:tr h="194271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№ з/п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Об’єм ємності,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л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Діаметр </a:t>
                          </a:r>
                          <a:r>
                            <a:rPr lang="uk-UA" sz="2000" kern="1200" dirty="0" err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дна</a:t>
                          </a: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ємності,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см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Відстань від  пальника до </a:t>
                          </a:r>
                          <a:r>
                            <a:rPr lang="uk-UA" sz="2000" kern="1200" dirty="0" err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дна</a:t>
                          </a: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ємності, см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Об’єм води, л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743" t="-3448" r="-294424" b="-1586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9259" t="-3448" r="-193333" b="-1586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60784" t="-3448" r="-155882" b="-1586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Витрачена теплота, кДж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54181632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0,035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1333,325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71806389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0,040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1523,800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55587968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0,037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424180" algn="l"/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1409,515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146956"/>
                      </a:ext>
                    </a:extLst>
                  </a:tr>
                  <a:tr h="31438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0,039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1485,705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5147690"/>
                      </a:ext>
                    </a:extLst>
                  </a:tr>
                  <a:tr h="31203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1599,990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3025471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1599,990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0301361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0,044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1676,180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78445107"/>
                      </a:ext>
                    </a:extLst>
                  </a:tr>
                  <a:tr h="37437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1714,275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20193470"/>
                      </a:ext>
                    </a:extLst>
                  </a:tr>
                  <a:tr h="32256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2,5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19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98,7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0,045</a:t>
                          </a:r>
                          <a:endParaRPr lang="uk-UA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  <a:tabLst>
                              <a:tab pos="706755" algn="l"/>
                            </a:tabLst>
                          </a:pPr>
                          <a:r>
                            <a:rPr lang="uk-UA" sz="2000" kern="12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1714,275</a:t>
                          </a:r>
                          <a:endParaRPr lang="uk-UA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6090" marR="56090" marT="7937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868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96045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FDA19F-4FA1-06EE-930C-8F980E426000}"/>
              </a:ext>
            </a:extLst>
          </p:cNvPr>
          <p:cNvSpPr txBox="1"/>
          <p:nvPr/>
        </p:nvSpPr>
        <p:spPr>
          <a:xfrm>
            <a:off x="1280160" y="328414"/>
            <a:ext cx="9479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Витрачена теплота за результатами дослідів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FF8F9B-1F40-918E-9B1F-C0905933A04C}"/>
                  </a:ext>
                </a:extLst>
              </p:cNvPr>
              <p:cNvSpPr txBox="1"/>
              <p:nvPr/>
            </p:nvSpPr>
            <p:spPr>
              <a:xfrm>
                <a:off x="975948" y="2013438"/>
                <a:ext cx="43346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400" b="0" i="1" smtClean="0">
                          <a:latin typeface="Cambria Math" panose="02040503050406030204" pitchFamily="18" charset="0"/>
                        </a:rPr>
                        <m:t>                 </m:t>
                      </m:r>
                    </m:oMath>
                  </m:oMathPara>
                </a14:m>
                <a:endParaRPr lang="uk-UA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FF8F9B-1F40-918E-9B1F-C0905933A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48" y="2013438"/>
                <a:ext cx="433460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Діаграма 15">
            <a:extLst>
              <a:ext uri="{FF2B5EF4-FFF2-40B4-BE49-F238E27FC236}">
                <a16:creationId xmlns:a16="http://schemas.microsoft.com/office/drawing/2014/main" id="{FC494D95-784F-42F5-80BC-23F241D037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7966459"/>
              </p:ext>
            </p:extLst>
          </p:nvPr>
        </p:nvGraphicFramePr>
        <p:xfrm>
          <a:off x="254000" y="728524"/>
          <a:ext cx="11694160" cy="5875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43621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5B16B2-19CD-2891-EA0B-F67A0BA7E4DB}"/>
              </a:ext>
            </a:extLst>
          </p:cNvPr>
          <p:cNvSpPr txBox="1"/>
          <p:nvPr/>
        </p:nvSpPr>
        <p:spPr>
          <a:xfrm>
            <a:off x="350520" y="342437"/>
            <a:ext cx="11490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 коефіцієнта корисної дії за результатами дослідів</a:t>
            </a:r>
          </a:p>
        </p:txBody>
      </p:sp>
      <p:graphicFrame>
        <p:nvGraphicFramePr>
          <p:cNvPr id="3" name="Таблиця 2">
            <a:extLst>
              <a:ext uri="{FF2B5EF4-FFF2-40B4-BE49-F238E27FC236}">
                <a16:creationId xmlns:a16="http://schemas.microsoft.com/office/drawing/2014/main" id="{3BE0FD5D-C59F-B978-34E4-632FCDF26A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894872"/>
              </p:ext>
            </p:extLst>
          </p:nvPr>
        </p:nvGraphicFramePr>
        <p:xfrm>
          <a:off x="468086" y="947059"/>
          <a:ext cx="11255828" cy="5394331"/>
        </p:xfrm>
        <a:graphic>
          <a:graphicData uri="http://schemas.openxmlformats.org/drawingml/2006/table">
            <a:tbl>
              <a:tblPr firstRow="1" firstCol="1" bandRow="1"/>
              <a:tblGrid>
                <a:gridCol w="538489">
                  <a:extLst>
                    <a:ext uri="{9D8B030D-6E8A-4147-A177-3AD203B41FA5}">
                      <a16:colId xmlns:a16="http://schemas.microsoft.com/office/drawing/2014/main" val="2452051589"/>
                    </a:ext>
                  </a:extLst>
                </a:gridCol>
                <a:gridCol w="1359122">
                  <a:extLst>
                    <a:ext uri="{9D8B030D-6E8A-4147-A177-3AD203B41FA5}">
                      <a16:colId xmlns:a16="http://schemas.microsoft.com/office/drawing/2014/main" val="2383786969"/>
                    </a:ext>
                  </a:extLst>
                </a:gridCol>
                <a:gridCol w="1360787">
                  <a:extLst>
                    <a:ext uri="{9D8B030D-6E8A-4147-A177-3AD203B41FA5}">
                      <a16:colId xmlns:a16="http://schemas.microsoft.com/office/drawing/2014/main" val="17689076"/>
                    </a:ext>
                  </a:extLst>
                </a:gridCol>
                <a:gridCol w="1404066">
                  <a:extLst>
                    <a:ext uri="{9D8B030D-6E8A-4147-A177-3AD203B41FA5}">
                      <a16:colId xmlns:a16="http://schemas.microsoft.com/office/drawing/2014/main" val="520420713"/>
                    </a:ext>
                  </a:extLst>
                </a:gridCol>
                <a:gridCol w="999574">
                  <a:extLst>
                    <a:ext uri="{9D8B030D-6E8A-4147-A177-3AD203B41FA5}">
                      <a16:colId xmlns:a16="http://schemas.microsoft.com/office/drawing/2014/main" val="3647241363"/>
                    </a:ext>
                  </a:extLst>
                </a:gridCol>
                <a:gridCol w="1865152">
                  <a:extLst>
                    <a:ext uri="{9D8B030D-6E8A-4147-A177-3AD203B41FA5}">
                      <a16:colId xmlns:a16="http://schemas.microsoft.com/office/drawing/2014/main" val="3598458062"/>
                    </a:ext>
                  </a:extLst>
                </a:gridCol>
                <a:gridCol w="1863486">
                  <a:extLst>
                    <a:ext uri="{9D8B030D-6E8A-4147-A177-3AD203B41FA5}">
                      <a16:colId xmlns:a16="http://schemas.microsoft.com/office/drawing/2014/main" val="1957115078"/>
                    </a:ext>
                  </a:extLst>
                </a:gridCol>
                <a:gridCol w="1865152">
                  <a:extLst>
                    <a:ext uri="{9D8B030D-6E8A-4147-A177-3AD203B41FA5}">
                      <a16:colId xmlns:a16="http://schemas.microsoft.com/office/drawing/2014/main" val="4219901542"/>
                    </a:ext>
                  </a:extLst>
                </a:gridCol>
              </a:tblGrid>
              <a:tr h="19184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з/п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Об’єм ємності,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Діаметр </a:t>
                      </a:r>
                      <a:r>
                        <a:rPr lang="uk-UA" sz="20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дна</a:t>
                      </a: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ємності,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Відстань від  пальника до </a:t>
                      </a:r>
                      <a:r>
                        <a:rPr lang="uk-UA" sz="20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дна</a:t>
                      </a: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ємності, см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Об’єм води, л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Розрахована (корисна) теплота, 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Дж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Витрачена теплота,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Дж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Коефіцієнт корисної дії 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(ККД), %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270848"/>
                  </a:ext>
                </a:extLst>
              </a:tr>
              <a:tr h="386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745504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1333325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05498"/>
                  </a:ext>
                </a:extLst>
              </a:tr>
              <a:tr h="386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730240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1523800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806066"/>
                  </a:ext>
                </a:extLst>
              </a:tr>
              <a:tr h="386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725152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1409515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5731826"/>
                  </a:ext>
                </a:extLst>
              </a:tr>
              <a:tr h="386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745504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1485705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1531323"/>
                  </a:ext>
                </a:extLst>
              </a:tr>
              <a:tr h="386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730240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1599990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 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71390"/>
                  </a:ext>
                </a:extLst>
              </a:tr>
              <a:tr h="386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725152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1599990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235927"/>
                  </a:ext>
                </a:extLst>
              </a:tr>
              <a:tr h="386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745504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1676180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946574"/>
                  </a:ext>
                </a:extLst>
              </a:tr>
              <a:tr h="386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730240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1714275 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0136430"/>
                  </a:ext>
                </a:extLst>
              </a:tr>
              <a:tr h="386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725152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1714275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706755" algn="l"/>
                        </a:tabLst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773" marR="59773" marT="845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6467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134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FDA19F-4FA1-06EE-930C-8F980E426000}"/>
              </a:ext>
            </a:extLst>
          </p:cNvPr>
          <p:cNvSpPr txBox="1"/>
          <p:nvPr/>
        </p:nvSpPr>
        <p:spPr>
          <a:xfrm>
            <a:off x="1280160" y="328414"/>
            <a:ext cx="9479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 коефіцієнта корисної дії за результатами дослідів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FF8F9B-1F40-918E-9B1F-C0905933A04C}"/>
                  </a:ext>
                </a:extLst>
              </p:cNvPr>
              <p:cNvSpPr txBox="1"/>
              <p:nvPr/>
            </p:nvSpPr>
            <p:spPr>
              <a:xfrm>
                <a:off x="975948" y="2013438"/>
                <a:ext cx="43346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400" b="0" i="1" smtClean="0">
                          <a:latin typeface="Cambria Math" panose="02040503050406030204" pitchFamily="18" charset="0"/>
                        </a:rPr>
                        <m:t>                 </m:t>
                      </m:r>
                    </m:oMath>
                  </m:oMathPara>
                </a14:m>
                <a:endParaRPr lang="uk-UA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FF8F9B-1F40-918E-9B1F-C0905933A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48" y="2013438"/>
                <a:ext cx="433460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AA3ABF-4AD3-9FF1-47F6-D10550C58BD7}"/>
                  </a:ext>
                </a:extLst>
              </p:cNvPr>
              <p:cNvSpPr txBox="1"/>
              <p:nvPr/>
            </p:nvSpPr>
            <p:spPr>
              <a:xfrm>
                <a:off x="370448" y="728524"/>
                <a:ext cx="11298703" cy="6810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Формула для розрахунку коефіцієнта корисної дії: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ŋ</m:t>
                    </m:r>
                    <m:r>
                      <a:rPr lang="uk-UA" sz="24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2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4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uk-UA" sz="2400" i="1">
                                <a:latin typeface="Cambria Math" panose="02040503050406030204" pitchFamily="18" charset="0"/>
                              </a:rPr>
                              <m:t>корисна</m:t>
                            </m:r>
                          </m:sub>
                        </m:sSub>
                      </m:num>
                      <m:den>
                        <m:r>
                          <a:rPr lang="uk-UA" sz="24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uk-UA" sz="2400" i="1">
                            <a:latin typeface="Cambria Math" panose="02040503050406030204" pitchFamily="18" charset="0"/>
                          </a:rPr>
                          <m:t>витрачена</m:t>
                        </m:r>
                      </m:den>
                    </m:f>
                    <m:r>
                      <a:rPr lang="uk-UA" sz="2400">
                        <a:latin typeface="Cambria Math" panose="02040503050406030204" pitchFamily="18" charset="0"/>
                      </a:rPr>
                      <m:t>⋅100</m:t>
                    </m:r>
                  </m:oMath>
                </a14:m>
                <a:r>
                  <a:rPr lang="uk-UA" sz="2400" dirty="0"/>
                  <a:t>%. 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ŋ</m:t>
                    </m:r>
                    <m:r>
                      <a:rPr lang="uk-UA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745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504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1333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325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den>
                    </m:f>
                    <m:r>
                      <a:rPr lang="uk-UA">
                        <a:latin typeface="Cambria Math" panose="02040503050406030204" pitchFamily="18" charset="0"/>
                      </a:rPr>
                      <m:t>⋅100</m:t>
                    </m:r>
                  </m:oMath>
                </a14:m>
                <a:r>
                  <a:rPr lang="uk-UA" dirty="0"/>
                  <a:t>%=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56</a:t>
                </a:r>
                <a:r>
                  <a:rPr lang="uk-UA" dirty="0"/>
                  <a:t>%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ŋ</m:t>
                    </m:r>
                    <m:r>
                      <a:rPr lang="uk-UA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730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240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1523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800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den>
                    </m:f>
                    <m:r>
                      <a:rPr lang="uk-UA">
                        <a:latin typeface="Cambria Math" panose="02040503050406030204" pitchFamily="18" charset="0"/>
                      </a:rPr>
                      <m:t>⋅100</m:t>
                    </m:r>
                  </m:oMath>
                </a14:m>
                <a:r>
                  <a:rPr lang="uk-UA" dirty="0"/>
                  <a:t>%=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r>
                  <a:rPr lang="uk-UA" dirty="0"/>
                  <a:t>%</a:t>
                </a:r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ŋ</m:t>
                    </m:r>
                    <m:r>
                      <a:rPr lang="uk-UA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725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152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1409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515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den>
                    </m:f>
                    <m:r>
                      <a:rPr lang="uk-UA">
                        <a:latin typeface="Cambria Math" panose="02040503050406030204" pitchFamily="18" charset="0"/>
                      </a:rPr>
                      <m:t>⋅100</m:t>
                    </m:r>
                  </m:oMath>
                </a14:m>
                <a:r>
                  <a:rPr lang="uk-UA" dirty="0"/>
                  <a:t>%=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51</a:t>
                </a:r>
                <a:r>
                  <a:rPr lang="uk-UA" dirty="0"/>
                  <a:t>%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ŋ</m:t>
                    </m:r>
                    <m:r>
                      <a:rPr lang="uk-UA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745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504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1485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705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den>
                    </m:f>
                    <m:r>
                      <a:rPr lang="uk-UA">
                        <a:latin typeface="Cambria Math" panose="02040503050406030204" pitchFamily="18" charset="0"/>
                      </a:rPr>
                      <m:t>⋅100</m:t>
                    </m:r>
                  </m:oMath>
                </a14:m>
                <a:r>
                  <a:rPr lang="uk-UA" dirty="0"/>
                  <a:t>%=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 </a:t>
                </a:r>
                <a:r>
                  <a:rPr lang="uk-UA" dirty="0"/>
                  <a:t>%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ŋ</m:t>
                    </m:r>
                    <m:r>
                      <a:rPr lang="uk-UA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730</m:t>
                        </m:r>
                        <m:r>
                          <m:rPr>
                            <m:nor/>
                          </m:rPr>
                          <a:rPr lang="uk-UA" sz="2000" b="0" i="0" dirty="0" smtClean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240</m:t>
                        </m:r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1599</m:t>
                        </m:r>
                        <m:r>
                          <m:rPr>
                            <m:nor/>
                          </m:rPr>
                          <a:rPr lang="uk-UA" sz="2000" b="0" i="0" dirty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990</m:t>
                        </m:r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den>
                    </m:f>
                    <m:r>
                      <a:rPr lang="uk-UA">
                        <a:latin typeface="Cambria Math" panose="02040503050406030204" pitchFamily="18" charset="0"/>
                      </a:rPr>
                      <m:t>⋅100</m:t>
                    </m:r>
                  </m:oMath>
                </a14:m>
                <a:r>
                  <a:rPr lang="uk-UA" dirty="0"/>
                  <a:t>%=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46 </a:t>
                </a:r>
                <a:r>
                  <a:rPr lang="uk-UA" dirty="0"/>
                  <a:t>%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ŋ</m:t>
                    </m:r>
                    <m:r>
                      <a:rPr lang="uk-UA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725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152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1599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990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den>
                    </m:f>
                    <m:r>
                      <a:rPr lang="uk-UA">
                        <a:latin typeface="Cambria Math" panose="02040503050406030204" pitchFamily="18" charset="0"/>
                      </a:rPr>
                      <m:t>⋅100</m:t>
                    </m:r>
                  </m:oMath>
                </a14:m>
                <a:r>
                  <a:rPr lang="uk-UA" dirty="0"/>
                  <a:t>%=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45 </a:t>
                </a:r>
                <a:r>
                  <a:rPr lang="uk-UA" dirty="0"/>
                  <a:t>%</a:t>
                </a:r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AutoNum type="arabicPeriod" startAt="7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ŋ</m:t>
                    </m:r>
                    <m:r>
                      <a:rPr lang="uk-UA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745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504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1676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180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uk-UA">
                        <a:latin typeface="Cambria Math" panose="02040503050406030204" pitchFamily="18" charset="0"/>
                      </a:rPr>
                      <m:t>⋅100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%=44 %</a:t>
                </a:r>
              </a:p>
              <a:p>
                <a:pPr marL="342900" indent="-342900">
                  <a:buAutoNum type="arabicPeriod" startAt="7"/>
                </a:pPr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Tx/>
                  <a:buAutoNum type="arabicPeriod" startAt="7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ŋ</m:t>
                    </m:r>
                    <m:r>
                      <a:rPr lang="uk-UA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730</m:t>
                        </m:r>
                        <m:r>
                          <m:rPr>
                            <m:nor/>
                          </m:rPr>
                          <a:rPr lang="uk-UA" sz="2000" b="0" i="0" dirty="0" smtClean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240</m:t>
                        </m:r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1714</m:t>
                        </m:r>
                        <m:r>
                          <m:rPr>
                            <m:nor/>
                          </m:rPr>
                          <a:rPr lang="uk-UA" sz="2000" b="0" i="0" dirty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275</m:t>
                        </m:r>
                      </m:den>
                    </m:f>
                    <m:r>
                      <a:rPr lang="uk-UA">
                        <a:latin typeface="Cambria Math" panose="02040503050406030204" pitchFamily="18" charset="0"/>
                      </a:rPr>
                      <m:t>⋅100</m:t>
                    </m:r>
                  </m:oMath>
                </a14:m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%=43 %</a:t>
                </a:r>
              </a:p>
              <a:p>
                <a:pPr marL="342900" indent="-342900">
                  <a:buFontTx/>
                  <a:buAutoNum type="arabicPeriod" startAt="7"/>
                </a:pPr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Tx/>
                  <a:buAutoNum type="arabicPeriod" startAt="7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ŋ</m:t>
                    </m:r>
                    <m:r>
                      <a:rPr lang="uk-UA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uk-UA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725</m:t>
                        </m:r>
                        <m:r>
                          <m:rPr>
                            <m:nor/>
                          </m:rPr>
                          <a:rPr lang="uk-UA" b="0" i="0" dirty="0" smtClean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152</m:t>
                        </m:r>
                        <m:r>
                          <m:rPr>
                            <m:nor/>
                          </m:rPr>
                          <a:rPr lang="uk-UA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1714</m:t>
                        </m:r>
                        <m:r>
                          <m:rPr>
                            <m:nor/>
                          </m:rPr>
                          <a:rPr lang="uk-UA" sz="2000" b="0" i="0" dirty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275</m:t>
                        </m:r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den>
                    </m:f>
                    <m:r>
                      <a:rPr lang="uk-UA">
                        <a:latin typeface="Cambria Math" panose="02040503050406030204" pitchFamily="18" charset="0"/>
                      </a:rPr>
                      <m:t>⋅100</m:t>
                    </m:r>
                  </m:oMath>
                </a14:m>
                <a:r>
                  <a:rPr lang="uk-UA" dirty="0"/>
                  <a:t>%=</a:t>
                </a:r>
                <a:r>
                  <a:rPr lang="uk-U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42</a:t>
                </a:r>
                <a:r>
                  <a:rPr lang="uk-UA" dirty="0"/>
                  <a:t>%</a:t>
                </a:r>
              </a:p>
              <a:p>
                <a:pPr marL="342900" indent="-342900">
                  <a:buFontTx/>
                  <a:buAutoNum type="arabicPeriod" startAt="7"/>
                </a:pPr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AutoNum type="arabicPeriod" startAt="7"/>
                </a:pPr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CAA3ABF-4AD3-9FF1-47F6-D10550C58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448" y="728524"/>
                <a:ext cx="11298703" cy="6810198"/>
              </a:xfrm>
              <a:prstGeom prst="rect">
                <a:avLst/>
              </a:prstGeom>
              <a:blipFill rotWithShape="1">
                <a:blip r:embed="rId4"/>
                <a:stretch>
                  <a:fillRect l="-486" t="-4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Діаграма 16">
            <a:extLst>
              <a:ext uri="{FF2B5EF4-FFF2-40B4-BE49-F238E27FC236}">
                <a16:creationId xmlns:a16="http://schemas.microsoft.com/office/drawing/2014/main" id="{760F9A48-05AA-39B5-0299-CAF54599B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3075386"/>
              </p:ext>
            </p:extLst>
          </p:nvPr>
        </p:nvGraphicFramePr>
        <p:xfrm>
          <a:off x="3719342" y="1005841"/>
          <a:ext cx="8259297" cy="5430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93664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B772F9-1B44-7D6C-A74E-B40938C05F72}"/>
              </a:ext>
            </a:extLst>
          </p:cNvPr>
          <p:cNvSpPr txBox="1"/>
          <p:nvPr/>
        </p:nvSpPr>
        <p:spPr>
          <a:xfrm>
            <a:off x="264160" y="217716"/>
            <a:ext cx="1162304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дна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пальника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практично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тепла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різного об'єму,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дна та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дна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пальника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ККД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л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дна 22 см ККД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пальника,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тепла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л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дна 19 см ККД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пальника,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тепла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2,5 л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дна 19 см ККД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пальника,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тепла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ККД 5 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яку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5 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дна до пальника 1см,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пальника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менщими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теплота у 2,5 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3 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дна до пальника 1см.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тепловіддачі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2,5 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ємності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182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450D34-813B-098E-E5E8-45C1F0BBA88C}"/>
              </a:ext>
            </a:extLst>
          </p:cNvPr>
          <p:cNvSpPr txBox="1"/>
          <p:nvPr/>
        </p:nvSpPr>
        <p:spPr>
          <a:xfrm>
            <a:off x="1280160" y="328414"/>
            <a:ext cx="9479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3A6609-30C3-5E91-FAB9-E9D0AA3C6A4E}"/>
              </a:ext>
            </a:extLst>
          </p:cNvPr>
          <p:cNvSpPr txBox="1"/>
          <p:nvPr/>
        </p:nvSpPr>
        <p:spPr>
          <a:xfrm>
            <a:off x="894618" y="872588"/>
            <a:ext cx="108167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marL="342900" indent="-342900"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речовин.Фізика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Веб-сайт: Май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Режим доступу: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https://www.miyklas.com.ua/p/fzika/7-klas/vzayemodiia-til-sila-16479/gustina-rechovini-odinitci-gustini-16488/re-1aff131b-4164-4b62-8c21-a8878477145c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питомої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теплоємності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довідник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Веб сайт: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платформа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Режим доступу: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https://vchymo.com/refbook/physics/information/table/specific-heat-capacity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Вікіпедія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Конвекція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Веб сайт: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https://uk.wikipedia.org/wiki/%D0%9A%D0%BE%D0%BD%D0%B2%D0%B5%D0%BA%D1%86%D1%96%D1%8F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Вікіпедія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Веб сайт: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https://uk.wikipedia.org/wiki/%D0%94%D0%B8%D1%84%D1%83%D0%B7%D1%96%D1%8F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Вікіпедія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Теплообмін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Веб сайт: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https://uk.wikipedia.org/wiki/%D0%A2%D0%B5%D0%BF%D0%BB%D0%BE%D0%BE%D0%B1%D0%BC%D1%96%D0%BD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173381"/>
      </p:ext>
    </p:extLst>
  </p:cSld>
  <p:clrMapOvr>
    <a:masterClrMapping/>
  </p:clrMapOvr>
</p:sld>
</file>

<file path=ppt/theme/theme1.xml><?xml version="1.0" encoding="utf-8"?>
<a:theme xmlns:a="http://schemas.openxmlformats.org/drawingml/2006/main" name="Основа">
  <a:themeElements>
    <a:clrScheme name="Основа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Основа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нова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Основа</Template>
  <TotalTime>1732</TotalTime>
  <Words>2037</Words>
  <Application>Microsoft Office PowerPoint</Application>
  <PresentationFormat>Широкий екран</PresentationFormat>
  <Paragraphs>341</Paragraphs>
  <Slides>15</Slides>
  <Notes>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Calibri</vt:lpstr>
      <vt:lpstr>Cambria Math</vt:lpstr>
      <vt:lpstr>Corbel</vt:lpstr>
      <vt:lpstr>Times New Roman</vt:lpstr>
      <vt:lpstr>Wingdings</vt:lpstr>
      <vt:lpstr>Основа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Едуард</dc:creator>
  <cp:lastModifiedBy>Едуард</cp:lastModifiedBy>
  <cp:revision>75</cp:revision>
  <dcterms:created xsi:type="dcterms:W3CDTF">2025-03-25T18:10:31Z</dcterms:created>
  <dcterms:modified xsi:type="dcterms:W3CDTF">2025-04-18T04:29:36Z</dcterms:modified>
</cp:coreProperties>
</file>