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80" r:id="rId2"/>
    <p:sldId id="389" r:id="rId3"/>
    <p:sldId id="393" r:id="rId4"/>
    <p:sldId id="395" r:id="rId5"/>
    <p:sldId id="406" r:id="rId6"/>
    <p:sldId id="397" r:id="rId7"/>
    <p:sldId id="405" r:id="rId8"/>
    <p:sldId id="401" r:id="rId9"/>
    <p:sldId id="402" r:id="rId10"/>
    <p:sldId id="409" r:id="rId11"/>
    <p:sldId id="412" r:id="rId12"/>
    <p:sldId id="411" r:id="rId13"/>
    <p:sldId id="407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7598D-C343-40C0-A27A-EACC06A2CCC7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0C642-F4EF-478B-A973-AC126163C5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045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 algn="ctr"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6B4AC-77ED-4622-9E4E-2888DAC3984D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A504-A1DF-46DF-874B-04F283850FA5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gQxKx4wnqQ&amp;t=475s&amp;ab_channel=PRO%D0%9C%D0%9E%D0%92%D0%9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J9_P0AuDVt0" TargetMode="External"/><Relationship Id="rId4" Type="http://schemas.openxmlformats.org/officeDocument/2006/relationships/hyperlink" Target="https://ua.izzi.digital/DOS/503980/511217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12396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671195" y="141605"/>
            <a:ext cx="10848975" cy="123761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Всеукраїнськ</a:t>
            </a:r>
            <a:r>
              <a:rPr lang="uk-UA"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ий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інтерактивн</a:t>
            </a:r>
            <a:r>
              <a:rPr lang="uk-UA"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ий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конкурс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«МАН-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Юніор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Дослідник</a:t>
            </a:r>
            <a:r>
              <a:rPr lang="uk-UA"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- </a:t>
            </a:r>
            <a:r>
              <a:rPr lang="uk-UA" sz="2800" b="1" i="0" dirty="0" smtClean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2025</a:t>
            </a:r>
            <a:r>
              <a:rPr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+mn-ea"/>
              </a:rPr>
              <a:t>»</a:t>
            </a:r>
            <a:endParaRPr sz="2800" b="1" i="0" dirty="0">
              <a:solidFill>
                <a:srgbClr val="FFFFFF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  <a:r>
              <a:rPr lang="uk-UA"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Н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омінаці</a:t>
            </a:r>
            <a:r>
              <a:rPr lang="uk-UA"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я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«</a:t>
            </a:r>
            <a:r>
              <a:rPr sz="2800" b="1" i="0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Технік</a:t>
            </a:r>
            <a:r>
              <a:rPr lang="uk-UA"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-Юніор</a:t>
            </a:r>
            <a:r>
              <a:rPr sz="2800" b="1" i="0" dirty="0">
                <a:solidFill>
                  <a:srgbClr val="FFFFFF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40130" y="2230120"/>
            <a:ext cx="97478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ru-RU" sz="32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 ЕКСПЕРИМЕНТИ НА КУХНІ : СЕКРЕТИ ГУСТИНИ І НЕ ТІЛЬКИ...</a:t>
            </a:r>
            <a:endParaRPr lang="ru-RU" altLang="uk-UA" sz="32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095682" y="3565690"/>
            <a:ext cx="6055360" cy="3045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виконали :</a:t>
            </a:r>
          </a:p>
          <a:p>
            <a:r>
              <a:rPr lang="uk-UA" alt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Колесніченко</a:t>
            </a:r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Віра Василівна, </a:t>
            </a:r>
            <a:r>
              <a:rPr lang="uk-UA" alt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Ференс</a:t>
            </a:r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Сергіївна, </a:t>
            </a:r>
          </a:p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учениці 8 класу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ступенів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endParaRPr lang="en-US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Херсон</a:t>
            </a:r>
            <a:endParaRPr lang="en-US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</a:p>
          <a:p>
            <a:r>
              <a:rPr lang="uk-UA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Трофімова Ганна Василівна, </a:t>
            </a:r>
          </a:p>
          <a:p>
            <a:r>
              <a:rPr lang="uk-UA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фізики, спеціаліст вищої категорії</a:t>
            </a:r>
          </a:p>
          <a:p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Херсонської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загальноосвітньої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школи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ІІІ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ступенів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№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47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Херсонської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міської</a:t>
            </a:r>
            <a:r>
              <a:rPr lang="en-US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ради</a:t>
            </a:r>
            <a:endParaRPr lang="en-US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en-US" dirty="0">
              <a:solidFill>
                <a:schemeClr val="bg1"/>
              </a:solidFill>
            </a:endParaRPr>
          </a:p>
          <a:p>
            <a:endParaRPr lang="en-US" altLang="en-US" dirty="0">
              <a:solidFill>
                <a:schemeClr val="bg1"/>
              </a:solidFill>
            </a:endParaRPr>
          </a:p>
          <a:p>
            <a:r>
              <a:rPr lang="uk-UA" altLang="ru-RU" dirty="0">
                <a:solidFill>
                  <a:schemeClr val="bg1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99085" y="208280"/>
            <a:ext cx="11704955" cy="939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alt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altLang="ru-RU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продемонструвати і пояснити досліди, що 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ґрунтуються</a:t>
            </a:r>
            <a:r>
              <a:rPr lang="uk-UA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залежності розташування рідин в суміші та поведінки тіл в середовищі від густини, в побутових умовах.</a:t>
            </a:r>
          </a:p>
          <a:p>
            <a:pPr algn="just"/>
            <a:endParaRPr lang="uk-UA" altLang="ru-RU" sz="2000" i="1" dirty="0"/>
          </a:p>
          <a:p>
            <a:pPr algn="just"/>
            <a:endParaRPr lang="uk-UA" altLang="en-US" sz="2000" b="1" i="1" dirty="0">
              <a:solidFill>
                <a:schemeClr val="bg1"/>
              </a:solidFill>
            </a:endParaRPr>
          </a:p>
          <a:p>
            <a:pPr algn="just"/>
            <a:endParaRPr lang="uk-UA" altLang="en-US" sz="2000" b="1" i="1" dirty="0">
              <a:solidFill>
                <a:schemeClr val="bg1"/>
              </a:solidFill>
            </a:endParaRPr>
          </a:p>
          <a:p>
            <a:pPr algn="just"/>
            <a:endParaRPr lang="en-US" altLang="ru-RU" sz="2000" b="1" i="1" dirty="0">
              <a:solidFill>
                <a:schemeClr val="bg1"/>
              </a:solidFill>
            </a:endParaRPr>
          </a:p>
          <a:p>
            <a:pPr algn="just"/>
            <a:endParaRPr lang="uk-UA" altLang="en-US" sz="2000" b="1" i="1" dirty="0">
              <a:solidFill>
                <a:schemeClr val="bg1"/>
              </a:solidFill>
            </a:endParaRPr>
          </a:p>
          <a:p>
            <a:pPr algn="just"/>
            <a:endParaRPr lang="uk-UA" altLang="en-US" sz="2000" b="1" i="1" dirty="0">
              <a:solidFill>
                <a:schemeClr val="bg1"/>
              </a:solidFill>
            </a:endParaRPr>
          </a:p>
          <a:p>
            <a:pPr algn="just"/>
            <a:endParaRPr lang="uk-UA" altLang="en-US" sz="2000" b="1" i="1" dirty="0">
              <a:solidFill>
                <a:schemeClr val="bg1"/>
              </a:solidFill>
            </a:endParaRPr>
          </a:p>
          <a:p>
            <a:pPr algn="just"/>
            <a:endParaRPr lang="en-US" altLang="ru-RU" sz="2000" b="1" i="1" dirty="0">
              <a:solidFill>
                <a:schemeClr val="bg1"/>
              </a:solidFill>
            </a:endParaRPr>
          </a:p>
          <a:p>
            <a:pPr algn="just"/>
            <a:endParaRPr lang="en-US" altLang="ru-RU" sz="2000" b="1" i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295" y="5531485"/>
            <a:ext cx="11677650" cy="108712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Предмет дослідження:</a:t>
            </a:r>
            <a:r>
              <a:rPr lang="uk-UA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густина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речовини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вплив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поведінку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рідин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твердих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тіл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побутових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умовах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Об’єкт дослідження: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рідини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різної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густини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та їхні суміші;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тверді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тіла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овочі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різної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лід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9085" y="3766185"/>
            <a:ext cx="11706225" cy="16192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Актуальність:</a:t>
            </a:r>
            <a:r>
              <a:rPr lang="uk-UA" alt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домашні експерименти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розвива</a:t>
            </a:r>
            <a:r>
              <a:rPr lang="uk-UA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ють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пізнавальні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інтереси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творчі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здібності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кмітливість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спостережливість та логічне мислення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бажання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подолати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труднощі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досягти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поставленої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Запропоновані нами досліди прості у виконанні, виконуються за допомогою доступних домашнього посуду і продуктів, а також передбачають можливість заміни певних </a:t>
            </a:r>
            <a:r>
              <a:rPr lang="uk-UA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ємностей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або овочів.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9720" y="1225550"/>
            <a:ext cx="11706860" cy="2463165"/>
          </a:xfrm>
          <a:prstGeom prst="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uk-UA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Завдання </a:t>
            </a:r>
            <a:r>
              <a:rPr lang="uk-UA" alt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проєкту</a:t>
            </a:r>
            <a:r>
              <a:rPr lang="uk-UA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endParaRPr lang="uk-UA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1) Продемонструвати цікаві досліди, </a:t>
            </a:r>
            <a:r>
              <a:rPr lang="uk-UA" altLang="ru-RU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 </a:t>
            </a:r>
            <a:r>
              <a:rPr lang="uk-UA" altLang="ru-RU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ґрунтуються </a:t>
            </a:r>
            <a:r>
              <a:rPr lang="uk-UA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поняттях густини, середньої густини;</a:t>
            </a:r>
            <a:endParaRPr lang="uk-UA" alt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2) О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цінити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густину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розчинів та моркви кількісно, виконавши відповідні вимірювання та розрахунки за формулою;</a:t>
            </a:r>
          </a:p>
          <a:p>
            <a:pPr algn="just">
              <a:lnSpc>
                <a:spcPct val="150000"/>
              </a:lnSpc>
            </a:pP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3) Оцінити густину овочів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якісно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шляхом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порівняння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їхньої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розчинах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відомої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4) Дослідити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плив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речовин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різної густини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швидкість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танення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льоду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en-US" alt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5)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Пояснити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спостережувані</a:t>
            </a:r>
            <a:r>
              <a:rPr lang="en-US" alt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результати</a:t>
            </a:r>
            <a:r>
              <a:rPr lang="uk-UA" alt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основі знань з фізики.</a:t>
            </a:r>
            <a:endParaRPr lang="ru-RU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633470" y="236855"/>
            <a:ext cx="4050030" cy="5835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sz="3200" b="1">
                <a:solidFill>
                  <a:schemeClr val="bg1"/>
                </a:solidFill>
              </a:rPr>
              <a:t>Теоретичне під</a:t>
            </a:r>
            <a:r>
              <a:rPr lang="en-US" altLang="en-US" sz="3200" b="1">
                <a:solidFill>
                  <a:schemeClr val="bg1"/>
                </a:solidFill>
              </a:rPr>
              <a:t>ґ</a:t>
            </a:r>
            <a:r>
              <a:rPr lang="uk-UA" altLang="ru-RU" sz="3200" b="1">
                <a:solidFill>
                  <a:schemeClr val="bg1"/>
                </a:solidFill>
              </a:rPr>
              <a:t>рунтя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58800" y="982345"/>
            <a:ext cx="4900930" cy="1476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суцільного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виготовленого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єму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58800" y="3923030"/>
            <a:ext cx="4900930" cy="6451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b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Густина залежить від агрегатного стану речовини та її температури</a:t>
            </a:r>
            <a:r>
              <a:rPr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08648" y="4978082"/>
            <a:ext cx="5000625" cy="14773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При зміні температури або агрегатного стану речовини  м</a:t>
            </a:r>
            <a:r>
              <a:rPr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аса</a:t>
            </a:r>
            <a:r>
              <a:rPr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речовини </a:t>
            </a:r>
            <a:r>
              <a:rPr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залишається</a:t>
            </a:r>
            <a:r>
              <a:rPr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 </a:t>
            </a:r>
            <a:r>
              <a:rPr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незмінною</a:t>
            </a:r>
            <a:r>
              <a:rPr b="1" i="1" dirty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,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а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от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її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об’єм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змінюється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,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 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оскільки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змінюється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середня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відстань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між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 </a:t>
            </a:r>
            <a:r>
              <a:rPr b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частинками</a:t>
            </a:r>
            <a:r>
              <a:rPr b="1" dirty="0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. </a:t>
            </a:r>
            <a:r>
              <a:rPr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Відповідно</a:t>
            </a:r>
            <a:r>
              <a:rPr b="1" i="1" dirty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 </a:t>
            </a:r>
            <a:r>
              <a:rPr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змінюється</a:t>
            </a:r>
            <a:r>
              <a:rPr b="1" i="1" dirty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 й </a:t>
            </a:r>
            <a:r>
              <a:rPr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густина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6171565" y="975995"/>
            <a:ext cx="2032000" cy="19431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Якщо в тілі є порожнини або воно складається з різних речовин</a:t>
            </a:r>
            <a:r>
              <a:rPr lang="uk-UA"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,</a:t>
            </a:r>
            <a:r>
              <a:rPr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то говорять про</a:t>
            </a:r>
            <a:r>
              <a:rPr i="1">
                <a:solidFill>
                  <a:srgbClr val="000000"/>
                </a:solidFill>
                <a:latin typeface="Times New Roman" panose="02020603050405020304" pitchFamily="18" charset="0"/>
                <a:ea typeface="SchoolBookC-Italic"/>
                <a:cs typeface="Times New Roman" panose="02020603050405020304" pitchFamily="18" charset="0"/>
              </a:rPr>
              <a:t> середню густину тіла</a:t>
            </a:r>
            <a:r>
              <a:rPr>
                <a:solidFill>
                  <a:srgbClr val="000000"/>
                </a:solidFill>
                <a:latin typeface="Times New Roman" panose="02020603050405020304" pitchFamily="18" charset="0"/>
                <a:ea typeface="SchoolBookC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6217920" y="3925570"/>
            <a:ext cx="5100320" cy="25298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r>
              <a:rPr lang="uk-UA" altLang="ru-RU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 плавання тіл:</a:t>
            </a:r>
            <a:endParaRPr lang="en-US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Занурення</a:t>
            </a:r>
            <a:r>
              <a:rPr lang="uk-UA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/>
          </a:p>
          <a:p>
            <a:r>
              <a:rPr lang="uk-UA" altLang="ru-RU" b="1"/>
              <a:t>Плавання всередині рідини</a:t>
            </a:r>
          </a:p>
          <a:p>
            <a:endParaRPr lang="uk-UA" altLang="ru-RU" b="1"/>
          </a:p>
          <a:p>
            <a:r>
              <a:rPr lang="en-US" altLang="en-US" b="1"/>
              <a:t>Спливання</a:t>
            </a:r>
            <a:r>
              <a:rPr lang="uk-UA" altLang="en-US" b="1"/>
              <a:t>,</a:t>
            </a:r>
            <a:endParaRPr lang="en-US" altLang="en-US" b="1"/>
          </a:p>
          <a:p>
            <a:r>
              <a:rPr lang="en-US" altLang="en-US" b="1"/>
              <a:t>Плавання</a:t>
            </a:r>
            <a:r>
              <a:rPr lang="en-US" altLang="ru-RU" b="1"/>
              <a:t> </a:t>
            </a:r>
            <a:r>
              <a:rPr lang="en-US" altLang="en-US" b="1"/>
              <a:t>на</a:t>
            </a:r>
            <a:r>
              <a:rPr lang="en-US" altLang="ru-RU" b="1"/>
              <a:t> </a:t>
            </a:r>
            <a:r>
              <a:rPr lang="en-US" altLang="en-US" b="1"/>
              <a:t>поверхні</a:t>
            </a:r>
            <a:r>
              <a:rPr lang="en-US" altLang="ru-RU" b="1"/>
              <a:t> </a:t>
            </a:r>
          </a:p>
          <a:p>
            <a:r>
              <a:rPr lang="en-US" altLang="en-US" b="1"/>
              <a:t>рідини</a:t>
            </a:r>
          </a:p>
          <a:p>
            <a:r>
              <a:rPr lang="uk-UA" altLang="ru-RU" b="1"/>
              <a:t> </a:t>
            </a: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8623300" y="5425440"/>
            <a:ext cx="462280" cy="914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rcRect l="108"/>
          <a:stretch>
            <a:fillRect/>
          </a:stretch>
        </p:blipFill>
        <p:spPr>
          <a:xfrm>
            <a:off x="2453640" y="2620645"/>
            <a:ext cx="1179830" cy="97155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/>
          <a:srcRect r="1544"/>
          <a:stretch>
            <a:fillRect/>
          </a:stretch>
        </p:blipFill>
        <p:spPr>
          <a:xfrm>
            <a:off x="6217920" y="3076575"/>
            <a:ext cx="5100320" cy="692150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680" y="4914265"/>
            <a:ext cx="1214755" cy="49530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6"/>
          <a:srcRect l="1897" b="-19103"/>
          <a:stretch>
            <a:fillRect/>
          </a:stretch>
        </p:blipFill>
        <p:spPr>
          <a:xfrm>
            <a:off x="9250680" y="4372610"/>
            <a:ext cx="1214755" cy="589915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2740" y="5549265"/>
            <a:ext cx="1242695" cy="506095"/>
          </a:xfrm>
          <a:prstGeom prst="rect">
            <a:avLst/>
          </a:prstGeom>
        </p:spPr>
      </p:pic>
      <p:pic>
        <p:nvPicPr>
          <p:cNvPr id="5" name="Изображение 4" descr="595369e9-7a51-4aaa-ac89-43dbf0ac5993"/>
          <p:cNvPicPr>
            <a:picLocks noChangeAspect="1"/>
          </p:cNvPicPr>
          <p:nvPr/>
        </p:nvPicPr>
        <p:blipFill>
          <a:blip r:embed="rId8"/>
          <a:srcRect t="9595" b="5258"/>
          <a:stretch>
            <a:fillRect/>
          </a:stretch>
        </p:blipFill>
        <p:spPr>
          <a:xfrm>
            <a:off x="9540875" y="966470"/>
            <a:ext cx="1695450" cy="1925955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3565" y="1954530"/>
            <a:ext cx="1329055" cy="96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43815" y="635"/>
            <a:ext cx="12235815" cy="688276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793240" y="164465"/>
            <a:ext cx="824865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uk-UA" altLang="ru-RU" sz="2800" b="1">
                <a:solidFill>
                  <a:schemeClr val="tx1"/>
                </a:solidFill>
              </a:rPr>
              <a:t>1. Дослід - фокус “ Таємниця морквяної серцевини”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52425" y="804545"/>
            <a:ext cx="11649710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мірна склянка (ціна поділки = 10 мл),  кухонні ваги (з точністю зважування +/- 1  г), вода, декілька шматочків (кілець) моркви (два однакового розміру, одне - меншого розміру, всі відрізані від однієї морквини),  квасоля.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997075" y="5741670"/>
            <a:ext cx="8044815" cy="6451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ПРОБЛЕМНІ ЗАПИТАННЯ : 1) Чому не тоне один з шматочків моркви ?</a:t>
            </a:r>
          </a:p>
          <a:p>
            <a:r>
              <a:rPr lang="uk-UA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2) Чому потонула одна квасолина, а 25 - ні ?</a:t>
            </a: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1937385"/>
            <a:ext cx="2225040" cy="241490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Текстовое поле 6"/>
          <p:cNvSpPr txBox="1"/>
          <p:nvPr/>
        </p:nvSpPr>
        <p:spPr>
          <a:xfrm>
            <a:off x="252095" y="4419600"/>
            <a:ext cx="5091430" cy="1198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Занурюємо у склянку по черзі один великий шматок моркви і один маленький - вони тонуть. Інший великий шматок моркви плаває на поверхні. 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60680" y="1833245"/>
            <a:ext cx="63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b="1">
                <a:solidFill>
                  <a:schemeClr val="bg1"/>
                </a:solidFill>
              </a:rPr>
              <a:t>1)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064760" y="1890395"/>
            <a:ext cx="434975" cy="437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uk-UA" altLang="ru-RU" b="1">
                <a:solidFill>
                  <a:schemeClr val="bg1"/>
                </a:solidFill>
              </a:rPr>
              <a:t>2)</a:t>
            </a: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rcRect t="19933" r="6481"/>
          <a:stretch>
            <a:fillRect/>
          </a:stretch>
        </p:blipFill>
        <p:spPr>
          <a:xfrm>
            <a:off x="7383145" y="1880235"/>
            <a:ext cx="2181860" cy="24733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035" y="1892935"/>
            <a:ext cx="2397125" cy="250317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6"/>
          <a:srcRect l="7148"/>
          <a:stretch>
            <a:fillRect/>
          </a:stretch>
        </p:blipFill>
        <p:spPr>
          <a:xfrm rot="5400000">
            <a:off x="5158105" y="2239010"/>
            <a:ext cx="2452370" cy="176974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Текстовое поле 15"/>
          <p:cNvSpPr txBox="1"/>
          <p:nvPr/>
        </p:nvSpPr>
        <p:spPr>
          <a:xfrm>
            <a:off x="5561330" y="4429125"/>
            <a:ext cx="6341745" cy="11893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Занурюємо у воду спочатку одну квасолинку - вона тоне. Наповнюємо морквяний кошик квасолинами і спостерігаємо, що 25 маленьких квасолин в ньому не тонуть. </a:t>
            </a:r>
          </a:p>
          <a:p>
            <a:r>
              <a:rPr lang="uk-UA" altLang="ru-RU"/>
              <a:t>.</a:t>
            </a: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346710" y="2511425"/>
            <a:ext cx="2433320" cy="11366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43510" y="597535"/>
            <a:ext cx="6350635" cy="28987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785870" y="75565"/>
            <a:ext cx="50736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2800" b="1">
                <a:solidFill>
                  <a:schemeClr val="bg1"/>
                </a:solidFill>
              </a:rPr>
              <a:t>Пояснення досліду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43510" y="554990"/>
            <a:ext cx="6413500" cy="34499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За допомогою мірної посудини і кухонних вагів ми визначили </a:t>
            </a:r>
          </a:p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густину моркви:</a:t>
            </a:r>
            <a:r>
              <a:rPr lang="uk-UA" altLang="ru-RU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830" y="991235"/>
            <a:ext cx="1140460" cy="160210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7415" y="1016000"/>
            <a:ext cx="1636395" cy="15843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Текстовое поле 6"/>
          <p:cNvSpPr txBox="1"/>
          <p:nvPr/>
        </p:nvSpPr>
        <p:spPr>
          <a:xfrm>
            <a:off x="6776085" y="4398645"/>
            <a:ext cx="5110480" cy="11988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Примітка: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морква, з якою ми проводили дослідження була зрілою і мала високу щільність. 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такої в наявності немає, її можна замінити іншим овочем з більшою густиною.  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425" y="991235"/>
            <a:ext cx="1570990" cy="161671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Текстовое поле 8"/>
          <p:cNvSpPr txBox="1"/>
          <p:nvPr/>
        </p:nvSpPr>
        <p:spPr>
          <a:xfrm>
            <a:off x="1753235" y="2527935"/>
            <a:ext cx="467296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m= 34 </a:t>
            </a:r>
            <a:r>
              <a:rPr lang="uk-UA" altLang="en-US">
                <a:solidFill>
                  <a:schemeClr val="bg1"/>
                </a:solidFill>
              </a:rPr>
              <a:t>г</a:t>
            </a:r>
            <a:r>
              <a:rPr lang="en-US" altLang="en-US">
                <a:solidFill>
                  <a:schemeClr val="bg1"/>
                </a:solidFill>
              </a:rPr>
              <a:t> </a:t>
            </a:r>
            <a:r>
              <a:rPr lang="uk-UA" altLang="en-US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altLang="en-US">
                <a:solidFill>
                  <a:schemeClr val="bg1"/>
                </a:solidFill>
              </a:rPr>
              <a:t>V</a:t>
            </a:r>
            <a:r>
              <a:rPr lang="uk-UA" altLang="en-US">
                <a:solidFill>
                  <a:schemeClr val="bg1"/>
                </a:solidFill>
              </a:rPr>
              <a:t>=</a:t>
            </a:r>
            <a:r>
              <a:rPr lang="en-US" altLang="en-US">
                <a:solidFill>
                  <a:schemeClr val="bg1"/>
                </a:solidFill>
              </a:rPr>
              <a:t>V</a:t>
            </a:r>
            <a:r>
              <a:rPr lang="uk-UA" altLang="en-US">
                <a:solidFill>
                  <a:schemeClr val="bg1"/>
                </a:solidFill>
              </a:rPr>
              <a:t>2-</a:t>
            </a:r>
            <a:r>
              <a:rPr lang="en-US" altLang="en-US">
                <a:solidFill>
                  <a:schemeClr val="bg1"/>
                </a:solidFill>
              </a:rPr>
              <a:t>V</a:t>
            </a:r>
            <a:r>
              <a:rPr lang="uk-UA" altLang="en-US">
                <a:solidFill>
                  <a:schemeClr val="bg1"/>
                </a:solidFill>
              </a:rPr>
              <a:t>1= 80 см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³-50 см³ =30 см³</a:t>
            </a:r>
            <a:endParaRPr lang="en-US" altLang="en-US">
              <a:solidFill>
                <a:schemeClr val="bg1"/>
              </a:solidFill>
            </a:endParaRPr>
          </a:p>
          <a:p>
            <a:pPr algn="ctr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ρ=m/V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34 г/30 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см³ = 1,13 г/см³</a:t>
            </a:r>
          </a:p>
          <a:p>
            <a:pPr algn="just"/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води =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 г/см³        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моркви &gt; 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води </a:t>
            </a:r>
          </a:p>
          <a:p>
            <a:pPr algn="ctr"/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морква тоне у воді.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144145" y="4104005"/>
            <a:ext cx="6412865" cy="255460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alt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Врахвуючи</a:t>
            </a:r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що порожнисті тіла мають меншу середню щільність (в нашому випадку це морква + повітря), ніж суцільні, ми вирізали середину з одного шматочку морквини, внаслідок чого його середня густина стала меншою за густину води і він став плавати на поверхні. </a:t>
            </a:r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140" y="5334000"/>
            <a:ext cx="2349500" cy="12223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Текстовое поле 11"/>
          <p:cNvSpPr txBox="1"/>
          <p:nvPr/>
        </p:nvSpPr>
        <p:spPr>
          <a:xfrm>
            <a:off x="6680835" y="882650"/>
            <a:ext cx="5300345" cy="232854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25 маленьких квасолин у морквяному кошику не тонуть, оскільки:</a:t>
            </a:r>
          </a:p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Маса оболонки+ маса речовини всередині</a:t>
            </a:r>
          </a:p>
          <a:p>
            <a:r>
              <a:rPr lang="uk-UA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 густина =</a:t>
            </a:r>
          </a:p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uk-UA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Загальний об’єм</a:t>
            </a:r>
          </a:p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 кошика, окрім квасолин, є повітря, тому середня густина кошика (морква+квасоля+повітря) буде менше густини води.</a:t>
            </a:r>
          </a:p>
          <a:p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ое соединение 12"/>
          <p:cNvCxnSpPr>
            <a:cxnSpLocks/>
          </p:cNvCxnSpPr>
          <p:nvPr/>
        </p:nvCxnSpPr>
        <p:spPr>
          <a:xfrm flipV="1">
            <a:off x="8242300" y="1903095"/>
            <a:ext cx="327715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-27940" y="0"/>
            <a:ext cx="12220575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576830" y="58420"/>
            <a:ext cx="613283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altLang="ru-RU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Дослід “ У солодкому різнобарв’ ї ”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85420" y="4796155"/>
            <a:ext cx="4324985" cy="11988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склянці знаходиться одна речовина -  розчин цукру у воді (сироп).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спостерігаємо, що він утворив 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шари. 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rcRect t="1933"/>
          <a:stretch>
            <a:fillRect/>
          </a:stretch>
        </p:blipFill>
        <p:spPr>
          <a:xfrm>
            <a:off x="212090" y="1752600"/>
            <a:ext cx="1966595" cy="283210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12090" y="637540"/>
            <a:ext cx="11840845" cy="10147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</a:t>
            </a:r>
            <a:r>
              <a:rPr lang="uk-UA" altLang="ru-RU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мірна склянка (4 шт., ціна поділки = 10 мл),  кухонні ваги (з точністю зважування +/- 1  г), вода, цукор (всього 120 г) , шматочок (кільце) моркви,  квасолина, медичний шприць, харчові барвники (3 штуки).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4695825" y="1757045"/>
            <a:ext cx="2600325" cy="13455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ctr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 морква не тоне, а розташувалася у верхньому шарі розчину .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4749165" y="3515360"/>
            <a:ext cx="2536825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Пробуємо занурити зубчик часнику - він плаває на поверхні.</a:t>
            </a: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105" y="1752600"/>
            <a:ext cx="2146300" cy="285115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7905" y="1743710"/>
            <a:ext cx="2145030" cy="2798445"/>
          </a:xfrm>
          <a:prstGeom prst="rect">
            <a:avLst/>
          </a:prstGeom>
        </p:spPr>
      </p:pic>
      <p:sp>
        <p:nvSpPr>
          <p:cNvPr id="15" name="Текстовое поле 14"/>
          <p:cNvSpPr txBox="1"/>
          <p:nvPr/>
        </p:nvSpPr>
        <p:spPr>
          <a:xfrm>
            <a:off x="9907905" y="4744720"/>
            <a:ext cx="2145030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Квасолина плаває у нижньому шарі цукрового розчину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613910" y="4743450"/>
            <a:ext cx="5041900" cy="14770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noAutofit/>
          </a:bodyPr>
          <a:lstStyle/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ПРОБЛЕМНІ ЗАПИТАННЯ : </a:t>
            </a:r>
          </a:p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Чому розчин одної речовини утворив 3 шари ?</a:t>
            </a:r>
          </a:p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Чому овочі розташувалися в різних шарах?</a:t>
            </a:r>
          </a:p>
          <a:p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Чому морква тепер не тоне ? </a:t>
            </a:r>
          </a:p>
          <a:p>
            <a:r>
              <a:rPr lang="uk-UA" altLang="ru-RU" b="1" dirty="0">
                <a:solidFill>
                  <a:schemeClr val="bg1"/>
                </a:solidFill>
              </a:rPr>
              <a:t>                                                         </a:t>
            </a: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/>
          <a:srcRect l="3711" r="5071"/>
          <a:stretch>
            <a:fillRect/>
          </a:stretch>
        </p:blipFill>
        <p:spPr>
          <a:xfrm>
            <a:off x="7439660" y="1750060"/>
            <a:ext cx="2216150" cy="278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685540" y="24765"/>
            <a:ext cx="6069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3200" b="1">
                <a:solidFill>
                  <a:schemeClr val="bg1"/>
                </a:solidFill>
              </a:rPr>
              <a:t>Пояснення досліду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55" y="766445"/>
            <a:ext cx="3749040" cy="15652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13055" y="2489835"/>
            <a:ext cx="2707005" cy="20180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досліду налили в 3 склянки однаковий об’єм підфарбованої води та додали в кожну склянку цукор, кількість якого відміряли за допомогою</a:t>
            </a:r>
          </a:p>
          <a:p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мірної склянки.  </a:t>
            </a:r>
            <a:r>
              <a:rPr lang="uk-UA" altLang="en-US">
                <a:solidFill>
                  <a:schemeClr val="bg1"/>
                </a:solidFill>
              </a:rPr>
              <a:t>       </a:t>
            </a:r>
          </a:p>
          <a:p>
            <a:endParaRPr lang="uk-UA" altLang="en-US">
              <a:solidFill>
                <a:schemeClr val="bg1"/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255" y="2592705"/>
            <a:ext cx="1129665" cy="184912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25" y="4678680"/>
            <a:ext cx="3722370" cy="167767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339090" y="6402070"/>
            <a:ext cx="3722370" cy="3683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 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+20 см³         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+40 см³ 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+60 см³ 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2705" y="515620"/>
            <a:ext cx="380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1)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4156710" y="778510"/>
            <a:ext cx="7700645" cy="158877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</a:rPr>
              <a:t>2) Виміряли об’єм і масу розчинів, розрахували їх густину.</a:t>
            </a:r>
          </a:p>
          <a:p>
            <a:pPr algn="just"/>
            <a:endParaRPr lang="uk-UA" altLang="ru-RU">
              <a:solidFill>
                <a:schemeClr val="bg1"/>
              </a:solidFill>
            </a:endParaRPr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325" y="2596515"/>
            <a:ext cx="1236345" cy="185293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rcRect l="3075" r="3947"/>
          <a:stretch>
            <a:fillRect/>
          </a:stretch>
        </p:blipFill>
        <p:spPr>
          <a:xfrm>
            <a:off x="5631815" y="2592070"/>
            <a:ext cx="1226820" cy="184023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8"/>
          <a:srcRect l="6395" t="6146" r="5647" b="7321"/>
          <a:stretch>
            <a:fillRect/>
          </a:stretch>
        </p:blipFill>
        <p:spPr>
          <a:xfrm>
            <a:off x="7030085" y="2593340"/>
            <a:ext cx="1259205" cy="1854200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4251960" y="4678680"/>
            <a:ext cx="4026535" cy="86042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=m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/V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 = 54 г/50 см³ = 1,1 г/см³</a:t>
            </a:r>
          </a:p>
          <a:p>
            <a:pPr algn="ctr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=m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/V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 = 71 г/60 см³ = 1,2 г/см³</a:t>
            </a: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=m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/V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 = 89 г/70 см³ = 1,3 г/см³</a:t>
            </a: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4330065" y="5650865"/>
            <a:ext cx="3959860" cy="70040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 менше густина розчину, тим вище він встановлювався у склянці.</a:t>
            </a:r>
            <a:r>
              <a:rPr lang="uk-UA" altLang="ru-RU">
                <a:solidFill>
                  <a:schemeClr val="bg1"/>
                </a:solidFill>
              </a:rPr>
              <a:t> </a:t>
            </a:r>
          </a:p>
          <a:p>
            <a:r>
              <a:rPr lang="uk-UA" altLang="ru-RU"/>
              <a:t> </a:t>
            </a: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156710" y="1209675"/>
            <a:ext cx="75425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ru-RU" dirty="0">
                <a:solidFill>
                  <a:schemeClr val="bg1"/>
                </a:solidFill>
              </a:rPr>
              <a:t>3) Густина моркви близька до густини верхнього шару, тому вона розташувалася у ньому, густина часнику менша - він плаває на поверхні.</a:t>
            </a:r>
          </a:p>
          <a:p>
            <a:pPr algn="just"/>
            <a:r>
              <a:rPr lang="uk-UA" altLang="ru-RU" dirty="0">
                <a:solidFill>
                  <a:schemeClr val="bg1"/>
                </a:solidFill>
              </a:rPr>
              <a:t>Густина квасолини = густині нижнього шару, тому вона плаває в ньому.</a:t>
            </a: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8541385" y="2597150"/>
            <a:ext cx="3315335" cy="37547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Примітка: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оскільки у нас не було більш точного обладнання для вимірювання об’єму, а лище мірний стакан, то вимірювання брали для значень об’єму, коли розчин встановлювався точно по рисці.</a:t>
            </a:r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розчини різних кольорів додаються за допомогою шприця, повільно, по бічній поверхні склянки, щоб вони не перемішувалися.</a:t>
            </a:r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157345" y="89535"/>
            <a:ext cx="434721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altLang="ru-RU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Дослід “Плавучі овочі ”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rcRect t="55" b="14396"/>
          <a:stretch>
            <a:fillRect/>
          </a:stretch>
        </p:blipFill>
        <p:spPr>
          <a:xfrm>
            <a:off x="421005" y="1402715"/>
            <a:ext cx="2311400" cy="295275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rcRect b="9855"/>
          <a:stretch>
            <a:fillRect/>
          </a:stretch>
        </p:blipFill>
        <p:spPr>
          <a:xfrm>
            <a:off x="3131820" y="1402715"/>
            <a:ext cx="2289810" cy="296227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21005" y="4556125"/>
            <a:ext cx="5000625" cy="21894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наступного досліду для утворення шарів взяли різні речовини - сироп, чисту воду та олію.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 розрахунки та якісну оцінку густини з попередніх дослідів розподіляємо квасолю і часник по різним шарам.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другого шару з овочів, що мали на кухні підійшов буряк .</a:t>
            </a:r>
          </a:p>
          <a:p>
            <a:pPr algn="just"/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266700" y="622935"/>
            <a:ext cx="11550650" cy="7067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sz="2000" b="1" dirty="0">
                <a:solidFill>
                  <a:schemeClr val="bg1"/>
                </a:solidFill>
              </a:rPr>
              <a:t>Обладнання:</a:t>
            </a:r>
            <a:r>
              <a:rPr lang="uk-UA" altLang="ru-RU" sz="2000" dirty="0">
                <a:solidFill>
                  <a:schemeClr val="bg1"/>
                </a:solidFill>
              </a:rPr>
              <a:t> склянка, харчові барвники (2 штуки), вода (</a:t>
            </a:r>
            <a:r>
              <a:rPr lang="uk-UA" altLang="ru-RU" sz="2000" dirty="0">
                <a:solidFill>
                  <a:schemeClr val="bg1"/>
                </a:solidFill>
                <a:sym typeface="+mn-ea"/>
              </a:rPr>
              <a:t>густина= </a:t>
            </a:r>
            <a:r>
              <a:rPr lang="uk-UA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1,0 г/см³</a:t>
            </a:r>
            <a:r>
              <a:rPr lang="uk-UA" altLang="ru-RU" sz="2000" dirty="0">
                <a:solidFill>
                  <a:schemeClr val="bg1"/>
                </a:solidFill>
              </a:rPr>
              <a:t>), сироп густиною </a:t>
            </a:r>
            <a:r>
              <a:rPr lang="uk-UA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1,3 г/см³, олія, зубчик часнику, квасолина, кубик буряку.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551805" y="1431925"/>
            <a:ext cx="6276975" cy="22561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Пояснення :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Густина квасолини = густині нижнього шару, тому вона плаває в ньому.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Кубик буряку розташувався у середньому шарі 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(густина буряку &gt; густини води, але густина буряку 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&lt; густини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сиропу)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Густина зубчика часнику &gt; густини олії, тому він у ній тоне. 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Але його густина  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&lt; густини води.</a:t>
            </a:r>
          </a:p>
          <a:p>
            <a:pPr algn="just"/>
            <a:endParaRPr lang="uk-UA" altLang="ru-RU">
              <a:solidFill>
                <a:schemeClr val="bg1"/>
              </a:solidFill>
              <a:sym typeface="+mn-ea"/>
            </a:endParaRPr>
          </a:p>
          <a:p>
            <a:pPr algn="just"/>
            <a:endParaRPr lang="uk-UA" altLang="ru-RU">
              <a:solidFill>
                <a:schemeClr val="bg1"/>
              </a:solidFill>
              <a:sym typeface="+mn-ea"/>
            </a:endParaRPr>
          </a:p>
          <a:p>
            <a:pPr algn="just"/>
            <a:endParaRPr lang="uk-UA" altLang="ru-RU">
              <a:solidFill>
                <a:schemeClr val="bg1"/>
              </a:solidFill>
              <a:sym typeface="+mn-ea"/>
            </a:endParaRPr>
          </a:p>
          <a:p>
            <a:pPr algn="just"/>
            <a:endParaRPr lang="ru-RU" altLang="en-US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358765" y="4134485"/>
            <a:ext cx="2955290" cy="226631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8224520" y="4777740"/>
            <a:ext cx="3604260" cy="6451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Густина олії у нашому досліді:</a:t>
            </a:r>
            <a:endParaRPr lang="en-US" alt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ρ=m/V</a:t>
            </a:r>
            <a:r>
              <a:rPr lang="uk-UA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= 782 г/850 см³ = 0,92 г/см³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4011295" y="100965"/>
            <a:ext cx="462661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altLang="ru-RU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Дослід “Де швидше?”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212090" y="700405"/>
            <a:ext cx="11840845" cy="7067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Обладнання:</a:t>
            </a:r>
            <a:r>
              <a:rPr lang="uk-UA" altLang="ru-RU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склянки; вода, цукор, сіль (по одній столовій ложці з горкою кожної речовини) , шматочки  попередньо підфарбованого льоду.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12090" y="1485265"/>
            <a:ext cx="5126990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Готуємо кубики льоду для досліду (підфарбували воду і поставили в холодильник 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замерзання).</a:t>
            </a: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 t="-1155" b="30457"/>
          <a:stretch>
            <a:fillRect/>
          </a:stretch>
        </p:blipFill>
        <p:spPr>
          <a:xfrm>
            <a:off x="2440305" y="2289810"/>
            <a:ext cx="2564765" cy="132207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325120" y="3677285"/>
            <a:ext cx="5013960" cy="14763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 склянки наливаємо однаковий об’єм води.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одній зі склянок розчиняємо столову ложку             солі. В обидві склянки кладемо по шматочку льоду. Через декілька хвилин спостерігаємо таку картину: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652770" y="1485265"/>
            <a:ext cx="6345555" cy="203009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.Для наступних етапів досліду: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першу склянку наповнюємо чистою водою; у другій склянці розчиняємо столову ложку цукру.</a:t>
            </a: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першу склянку наповнюємо чистою водою; у другій склянці розчиняємо столову ложку лимонної кислоти.</a:t>
            </a:r>
            <a:endParaRPr lang="uk-UA" altLang="ru-RU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кожної з пар речовин через  декілька хвилин спостерігаємо таку картину: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701800" y="5725160"/>
            <a:ext cx="80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Вода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4551045" y="5448300"/>
            <a:ext cx="7880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Вода</a:t>
            </a:r>
          </a:p>
          <a:p>
            <a:r>
              <a:rPr lang="uk-UA" altLang="ru-RU">
                <a:solidFill>
                  <a:schemeClr val="bg1"/>
                </a:solidFill>
              </a:rPr>
              <a:t>    +</a:t>
            </a:r>
          </a:p>
          <a:p>
            <a:r>
              <a:rPr lang="uk-UA" altLang="ru-RU">
                <a:solidFill>
                  <a:schemeClr val="bg1"/>
                </a:solidFill>
              </a:rPr>
              <a:t>  сіль</a:t>
            </a: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440" y="4930140"/>
            <a:ext cx="2031365" cy="1780540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>
            <a:off x="2317750" y="5906135"/>
            <a:ext cx="66103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4201795" y="5906135"/>
            <a:ext cx="57086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0005" y="3693795"/>
            <a:ext cx="1968500" cy="1713865"/>
          </a:xfrm>
          <a:prstGeom prst="rect">
            <a:avLst/>
          </a:prstGeom>
        </p:spPr>
      </p:pic>
      <p:sp>
        <p:nvSpPr>
          <p:cNvPr id="18" name="Текстовое поле 17"/>
          <p:cNvSpPr txBox="1"/>
          <p:nvPr/>
        </p:nvSpPr>
        <p:spPr>
          <a:xfrm>
            <a:off x="5652770" y="4377690"/>
            <a:ext cx="80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Вода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294755" y="4557395"/>
            <a:ext cx="66103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7935595" y="4584065"/>
            <a:ext cx="57086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Текстовое поле 20"/>
          <p:cNvSpPr txBox="1"/>
          <p:nvPr/>
        </p:nvSpPr>
        <p:spPr>
          <a:xfrm>
            <a:off x="8358505" y="4118610"/>
            <a:ext cx="7880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Вода</a:t>
            </a:r>
          </a:p>
          <a:p>
            <a:r>
              <a:rPr lang="uk-UA" altLang="ru-RU">
                <a:solidFill>
                  <a:schemeClr val="bg1"/>
                </a:solidFill>
              </a:rPr>
              <a:t>    +</a:t>
            </a:r>
          </a:p>
          <a:p>
            <a:r>
              <a:rPr lang="uk-UA" altLang="ru-RU">
                <a:solidFill>
                  <a:schemeClr val="bg1"/>
                </a:solidFill>
              </a:rPr>
              <a:t>цукор</a:t>
            </a:r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7935595" y="5845810"/>
            <a:ext cx="810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Вода</a:t>
            </a:r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10902950" y="5407660"/>
            <a:ext cx="10687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</a:rPr>
              <a:t>   Вода</a:t>
            </a:r>
          </a:p>
          <a:p>
            <a:r>
              <a:rPr lang="uk-UA" altLang="ru-RU">
                <a:solidFill>
                  <a:schemeClr val="bg1"/>
                </a:solidFill>
              </a:rPr>
              <a:t>       +</a:t>
            </a:r>
          </a:p>
          <a:p>
            <a:r>
              <a:rPr lang="uk-UA" altLang="ru-RU">
                <a:solidFill>
                  <a:schemeClr val="bg1"/>
                </a:solidFill>
              </a:rPr>
              <a:t>лимонна</a:t>
            </a:r>
          </a:p>
          <a:p>
            <a:r>
              <a:rPr lang="uk-UA" altLang="ru-RU">
                <a:solidFill>
                  <a:schemeClr val="bg1"/>
                </a:solidFill>
              </a:rPr>
              <a:t>  кислота 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5518785" y="5541010"/>
            <a:ext cx="2237740" cy="11988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Чому у воді без додавання сипких речовин лід танув швидше ?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0155" y="5059680"/>
            <a:ext cx="1934845" cy="1680210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>
            <a:off x="8637905" y="6057900"/>
            <a:ext cx="66103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10387330" y="6057900"/>
            <a:ext cx="570865" cy="88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3865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372872" y="46355"/>
            <a:ext cx="45478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ru-RU" sz="3200" b="1" dirty="0">
                <a:solidFill>
                  <a:schemeClr val="bg1"/>
                </a:solidFill>
              </a:rPr>
              <a:t>Пояснення досліду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66337" y="629920"/>
            <a:ext cx="11195685" cy="23996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всіх випадках у воді без додавання речовин (солі або цукру або лимонної кислоти) кубик льоду танув швидше.</a:t>
            </a:r>
          </a:p>
          <a:p>
            <a:pPr algn="just"/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Густина речовини залежить від температури.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танути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холодніша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оточуючу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додавання речовин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щільнішою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теплішу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опускається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вниз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дозволяючи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теплі</a:t>
            </a:r>
            <a:r>
              <a:rPr lang="uk-UA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шій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підніматися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льоду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прискорювати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танення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Солона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має більшу густину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прісну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танути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солоній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солона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кубика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утворюючи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ізоляційний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уповільнює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теплообмін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повільніше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680" y="2826578"/>
            <a:ext cx="3184125" cy="2553777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59765" y="5380355"/>
            <a:ext cx="11043285" cy="6451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 пояснення для розчинів цукру та лимонної кислоти. Зокрема в попередніх дослідах ми переконалися, що розчин цукру у воді має більшу густину, ніж звичайна вода. </a:t>
            </a:r>
            <a:r>
              <a:rPr lang="uk-UA" altLang="ru-RU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59130" y="6259195"/>
            <a:ext cx="11089640" cy="3683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uk-UA" alt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Примітка: вода  із розчинами повинні мати однакову температуру. </a:t>
            </a:r>
            <a:r>
              <a:rPr lang="uk-UA" altLang="ru-RU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6875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44805" y="3264535"/>
            <a:ext cx="11502390" cy="28613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Особистим внеском була </a:t>
            </a:r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</a:t>
            </a:r>
            <a:r>
              <a:rPr lang="uk-UA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ція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експериметів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домашніх умовах 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роведенн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вимірювань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обчислень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густини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її якісної оцінки;  доповнення дослідів елементами власних цікавих досліджень.</a:t>
            </a:r>
            <a:endParaRPr lang="en-US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alt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Новизна полягала у 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простих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побутових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науковим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підходом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 явищ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складному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обладнанні</a:t>
            </a:r>
            <a:r>
              <a:rPr lang="uk-UA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демонстрації  можливості заміняти обладнання та матеріали на більш доступні.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563745" y="170180"/>
            <a:ext cx="3063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44805" y="894080"/>
            <a:ext cx="11502390" cy="21685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нами 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продемонстровано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сумішах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середовищах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Проведені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дозволили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густину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моркви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овочів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танення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льоду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обґрунтовані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 про густину, середню густину, залежність густини від температури, умови плавання тіл.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461702" y="224790"/>
            <a:ext cx="6405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2400" b="1" dirty="0">
                <a:solidFill>
                  <a:schemeClr val="bg1"/>
                </a:solidFill>
              </a:rPr>
              <a:t>СПИСОК ВИКОРИСТАНИХ ДЖЕРЕЛ: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2469" y="799465"/>
            <a:ext cx="10787062" cy="549381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Канал PROМОВА (ПРОЄКТ МОВА).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загадкові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[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ресурс]. —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доступу: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www.youtube.com/watch?v=PgQxKx4wnqQ&amp;t=475s&amp;ab_channel=PRO%D0%9C%D0%9E%D0%92%D0%90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(дата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08.04.2025)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платформа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Izzi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. — [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ресурс]. — Режим доступу:  </a:t>
            </a:r>
            <a:r>
              <a:rPr lang="sk-S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sk-SK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ua.izzi.digital/DOS/503980/511217.html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(дата звернення : 05.04.2025)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Старощук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книга. Богдан, 2006. 88 с.</a:t>
            </a:r>
            <a:endParaRPr lang="sk-SK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7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/[ В. Г.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Бар'яхтар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Ф. Я.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Божинова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С. О.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М.Кірюхін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О. О.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Кірюхіна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]; за ред. С.О.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«Ранок», 2024. - 272 с.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Шалений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Веселка в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склянці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 — [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ресурс]. — Режим доступу: </a:t>
            </a:r>
            <a:r>
              <a:rPr lang="ru-RU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www.youtube.com/watch?v=J9_P0AuDVt0"/>
              </a:rPr>
              <a:t>https://www.youtube.com/watch?v=J9_P0AuDVt0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 :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02.04.2025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445375" y="633730"/>
            <a:ext cx="3560445" cy="359664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4" name="Изображение 3" descr="5f28d9b7-5f89-41d5-a934-2847c60cf49c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106680"/>
            <a:ext cx="12192000" cy="6858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116570" y="1034415"/>
            <a:ext cx="3487420" cy="547497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rcRect t="7401"/>
          <a:stretch>
            <a:fillRect/>
          </a:stretch>
        </p:blipFill>
        <p:spPr>
          <a:xfrm>
            <a:off x="8609330" y="1093470"/>
            <a:ext cx="2396490" cy="2722880"/>
          </a:xfrm>
          <a:prstGeom prst="rect">
            <a:avLst/>
          </a:prstGeom>
          <a:ln w="38100">
            <a:noFill/>
          </a:ln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43230" y="1034415"/>
            <a:ext cx="6186170" cy="547560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t="15295"/>
          <a:stretch>
            <a:fillRect/>
          </a:stretch>
        </p:blipFill>
        <p:spPr>
          <a:xfrm>
            <a:off x="659765" y="1223010"/>
            <a:ext cx="2602865" cy="2943860"/>
          </a:xfrm>
          <a:prstGeom prst="rect">
            <a:avLst/>
          </a:prstGeom>
          <a:ln w="57150">
            <a:noFill/>
          </a:ln>
          <a:effectLst>
            <a:softEdge rad="63500"/>
          </a:effectLst>
        </p:spPr>
      </p:pic>
      <p:sp>
        <p:nvSpPr>
          <p:cNvPr id="8" name="Текстовое поле 7"/>
          <p:cNvSpPr txBox="1"/>
          <p:nvPr/>
        </p:nvSpPr>
        <p:spPr>
          <a:xfrm>
            <a:off x="8314690" y="3442970"/>
            <a:ext cx="3162300" cy="3067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uk-UA" altLang="ru-RU" b="1" i="1"/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Прізвище, ім’я, по батькові:</a:t>
            </a:r>
          </a:p>
          <a:p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Трофімова Ганна Василівна</a:t>
            </a: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викладання: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фізика</a:t>
            </a: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Вік: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45 років</a:t>
            </a: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Стаж: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24 роки</a:t>
            </a: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Контактний номер: 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+380954236184</a:t>
            </a: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 адреса: </a:t>
            </a:r>
            <a:r>
              <a:rPr lang="en-US" alt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fizikaloveanna@gmail.com</a:t>
            </a:r>
          </a:p>
          <a:p>
            <a:endParaRPr lang="uk-UA" altLang="ru-RU" i="1"/>
          </a:p>
          <a:p>
            <a:endParaRPr lang="uk-UA" altLang="ru-RU" i="1"/>
          </a:p>
          <a:p>
            <a:endParaRPr lang="uk-UA" altLang="ru-RU" i="1"/>
          </a:p>
          <a:p>
            <a:endParaRPr lang="uk-UA" altLang="ru-RU" i="1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59765" y="4297045"/>
            <a:ext cx="275336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Прізвище, ім’я, по батькові: 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Ференс Ольга Сергіївна</a:t>
            </a:r>
            <a:endParaRPr lang="uk-UA" altLang="ru-RU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Вік: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13 років</a:t>
            </a:r>
            <a:endParaRPr lang="uk-UA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Улюблені заняття: 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лухати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музику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плести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бісеру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серіали</a:t>
            </a: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190" y="1184910"/>
            <a:ext cx="2516505" cy="29813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Текстовое поле 10"/>
          <p:cNvSpPr txBox="1"/>
          <p:nvPr/>
        </p:nvSpPr>
        <p:spPr>
          <a:xfrm>
            <a:off x="3933190" y="4230370"/>
            <a:ext cx="275336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Прізвище, ім’я, по батькові: Колесніченко Віра Василівна </a:t>
            </a:r>
            <a:endParaRPr lang="uk-UA" altLang="ru-RU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b="1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Вік:</a:t>
            </a:r>
            <a:r>
              <a:rPr lang="uk-UA" altLang="ru-RU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13 років</a:t>
            </a:r>
            <a:endParaRPr lang="uk-UA" altLang="ru-RU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Улюблені заняття: </a:t>
            </a:r>
            <a:r>
              <a:rPr lang="uk-UA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 досліди,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</a:t>
            </a:r>
            <a:r>
              <a:rPr lang="uk-UA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005" y="1980565"/>
            <a:ext cx="2051685" cy="257175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797685" y="-106045"/>
            <a:ext cx="760857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uk-UA" altLang="ru-RU" sz="7200" b="1">
                <a:ln w="15875">
                  <a:solidFill>
                    <a:schemeClr val="accent1"/>
                  </a:solidFill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073910" y="2554605"/>
            <a:ext cx="3001645" cy="341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1925</Words>
  <Application>Microsoft Office PowerPoint</Application>
  <PresentationFormat>Широкий екран</PresentationFormat>
  <Paragraphs>180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Open Sans</vt:lpstr>
      <vt:lpstr>SchoolBookC</vt:lpstr>
      <vt:lpstr>SchoolBookC-Italic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Zyma Anna</dc:creator>
  <cp:lastModifiedBy>user</cp:lastModifiedBy>
  <cp:revision>123</cp:revision>
  <dcterms:created xsi:type="dcterms:W3CDTF">2024-09-11T18:27:00Z</dcterms:created>
  <dcterms:modified xsi:type="dcterms:W3CDTF">2025-04-21T23:15:47Z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975364B66E26468D9858563863BBEA27_12</vt:lpwstr>
  </property>
  <property fmtid="{D5CDD505-2E9C-101B-9397-08002B2CF9AE}" pid="3" name="KSOProductBuildVer">
    <vt:lpwstr>1049-12.2.0.20795</vt:lpwstr>
  </property>
</Properties>
</file>