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8" r:id="rId7"/>
    <p:sldId id="261" r:id="rId8"/>
    <p:sldId id="262" r:id="rId9"/>
    <p:sldId id="263" r:id="rId10"/>
    <p:sldId id="264" r:id="rId11"/>
    <p:sldId id="265" r:id="rId12"/>
    <p:sldId id="266" r:id="rId13"/>
    <p:sldId id="267" r:id="rId14"/>
    <p:sldId id="269" r:id="rId15"/>
    <p:sldId id="270"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869" autoAdjust="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4BDC46B4-90B2-4024-B5C7-13190000DD55}" type="datetimeFigureOut">
              <a:rPr lang="ru-RU" smtClean="0"/>
              <a:pPr/>
              <a:t>07.04.2025</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11F33B09-40E6-4671-9584-1A4435C1E744}"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BDC46B4-90B2-4024-B5C7-13190000DD55}" type="datetimeFigureOut">
              <a:rPr lang="ru-RU" smtClean="0"/>
              <a:pPr/>
              <a:t>07.04.2025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1F33B09-40E6-4671-9584-1A4435C1E744}"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4BDC46B4-90B2-4024-B5C7-13190000DD55}" type="datetimeFigureOut">
              <a:rPr lang="ru-RU" smtClean="0"/>
              <a:pPr/>
              <a:t>07.04.2025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11F33B09-40E6-4671-9584-1A4435C1E744}"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4BDC46B4-90B2-4024-B5C7-13190000DD55}" type="datetimeFigureOut">
              <a:rPr lang="ru-RU" smtClean="0"/>
              <a:pPr/>
              <a:t>07.04.2025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1F33B09-40E6-4671-9584-1A4435C1E744}"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4BDC46B4-90B2-4024-B5C7-13190000DD55}" type="datetimeFigureOut">
              <a:rPr lang="ru-RU" smtClean="0"/>
              <a:pPr/>
              <a:t>07.04.2025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1F33B09-40E6-4671-9584-1A4435C1E744}"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4BDC46B4-90B2-4024-B5C7-13190000DD55}" type="datetimeFigureOut">
              <a:rPr lang="ru-RU" smtClean="0"/>
              <a:pPr/>
              <a:t>07.04.2025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11F33B09-40E6-4671-9584-1A4435C1E744}"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BDC46B4-90B2-4024-B5C7-13190000DD55}" type="datetimeFigureOut">
              <a:rPr lang="ru-RU" smtClean="0"/>
              <a:pPr/>
              <a:t>07.04.2025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1F33B09-40E6-4671-9584-1A4435C1E744}"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4BDC46B4-90B2-4024-B5C7-13190000DD55}" type="datetimeFigureOut">
              <a:rPr lang="ru-RU" smtClean="0"/>
              <a:pPr/>
              <a:t>07.04.2025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1F33B09-40E6-4671-9584-1A4435C1E744}"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4BDC46B4-90B2-4024-B5C7-13190000DD55}" type="datetimeFigureOut">
              <a:rPr lang="ru-RU" smtClean="0"/>
              <a:pPr/>
              <a:t>07.04.2025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1F33B09-40E6-4671-9584-1A4435C1E744}"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BDC46B4-90B2-4024-B5C7-13190000DD55}" type="datetimeFigureOut">
              <a:rPr lang="ru-RU" smtClean="0"/>
              <a:pPr/>
              <a:t>07.04.2025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1F33B09-40E6-4671-9584-1A4435C1E744}"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BDC46B4-90B2-4024-B5C7-13190000DD55}" type="datetimeFigureOut">
              <a:rPr lang="ru-RU" smtClean="0"/>
              <a:pPr/>
              <a:t>07.04.2025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1F33B09-40E6-4671-9584-1A4435C1E744}"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4BDC46B4-90B2-4024-B5C7-13190000DD55}" type="datetimeFigureOut">
              <a:rPr lang="ru-RU" smtClean="0"/>
              <a:pPr/>
              <a:t>07.04.2025</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11F33B09-40E6-4671-9584-1A4435C1E744}"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57224" y="0"/>
            <a:ext cx="7772400" cy="357165"/>
          </a:xfrm>
        </p:spPr>
        <p:txBody>
          <a:bodyPr>
            <a:normAutofit/>
          </a:bodyPr>
          <a:lstStyle/>
          <a:p>
            <a:r>
              <a:rPr lang="ru-RU" sz="1200" b="0" cap="none"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Всеукраїнський</a:t>
            </a:r>
            <a:r>
              <a:rPr lang="ru-RU" sz="1200" b="0" cap="none"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200" b="0" cap="none"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інтерактивний</a:t>
            </a:r>
            <a:r>
              <a:rPr lang="ru-RU" sz="1200" b="0" cap="none"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конкурс «</a:t>
            </a:r>
            <a:r>
              <a:rPr lang="ru-RU" sz="1200" b="0" cap="none"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МАН-Юніор</a:t>
            </a:r>
            <a:r>
              <a:rPr lang="ru-RU" sz="1200" b="0" cap="none"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200" b="0" cap="none"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Дослідник</a:t>
            </a:r>
            <a:r>
              <a:rPr lang="ru-RU" sz="1200" b="0" cap="none"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endParaRPr lang="ru-RU" sz="1200" b="0" cap="none"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 name="Подзаголовок 2"/>
          <p:cNvSpPr>
            <a:spLocks noGrp="1"/>
          </p:cNvSpPr>
          <p:nvPr>
            <p:ph type="subTitle" idx="1"/>
          </p:nvPr>
        </p:nvSpPr>
        <p:spPr>
          <a:xfrm>
            <a:off x="1357290" y="1428736"/>
            <a:ext cx="6400800" cy="4714908"/>
          </a:xfrm>
          <a:ln>
            <a:noFill/>
          </a:ln>
        </p:spPr>
        <p:txBody>
          <a:bodyPr>
            <a:normAutofit/>
          </a:bodyPr>
          <a:lstStyle/>
          <a:p>
            <a:r>
              <a:rPr lang="uk-UA" sz="3600" b="1" dirty="0" smtClean="0">
                <a:ln w="18000">
                  <a:solidFill>
                    <a:schemeClr val="bg2">
                      <a:lumMod val="40000"/>
                      <a:lumOff val="60000"/>
                    </a:schemeClr>
                  </a:solidFill>
                  <a:prstDash val="solid"/>
                  <a:miter lim="800000"/>
                </a:ln>
                <a:effectLst>
                  <a:outerShdw blurRad="25500" dist="23000" dir="7020000" algn="tl">
                    <a:srgbClr val="000000">
                      <a:alpha val="50000"/>
                    </a:srgbClr>
                  </a:outerShdw>
                </a:effectLst>
              </a:rPr>
              <a:t>Музей історії Дніпра</a:t>
            </a:r>
          </a:p>
          <a:p>
            <a:r>
              <a:rPr lang="uk-UA" sz="16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Автор </a:t>
            </a:r>
            <a:r>
              <a:rPr lang="uk-UA" sz="1600" b="1" dirty="0" err="1" smtClean="0">
                <a:ln w="18000">
                  <a:solidFill>
                    <a:schemeClr val="accent2">
                      <a:satMod val="140000"/>
                    </a:schemeClr>
                  </a:solidFill>
                  <a:prstDash val="solid"/>
                  <a:miter lim="800000"/>
                </a:ln>
                <a:noFill/>
                <a:effectLst>
                  <a:outerShdw blurRad="25500" dist="23000" dir="7020000" algn="tl">
                    <a:srgbClr val="000000">
                      <a:alpha val="50000"/>
                    </a:srgbClr>
                  </a:outerShdw>
                </a:effectLst>
              </a:rPr>
              <a:t>проєкту</a:t>
            </a:r>
            <a:r>
              <a:rPr lang="uk-UA" sz="16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a:t>
            </a:r>
            <a:endParaRPr lang="uk-UA"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r>
              <a:rPr lang="uk-UA" sz="1600" dirty="0" err="1" smtClean="0">
                <a:ln w="18415" cmpd="sng">
                  <a:solidFill>
                    <a:srgbClr val="FFFFFF"/>
                  </a:solidFill>
                  <a:prstDash val="solid"/>
                </a:ln>
                <a:solidFill>
                  <a:schemeClr val="bg2">
                    <a:lumMod val="60000"/>
                    <a:lumOff val="40000"/>
                  </a:schemeClr>
                </a:solidFill>
                <a:effectLst>
                  <a:outerShdw blurRad="63500" dir="3600000" algn="tl" rotWithShape="0">
                    <a:srgbClr val="000000">
                      <a:alpha val="70000"/>
                    </a:srgbClr>
                  </a:outerShdw>
                </a:effectLst>
              </a:rPr>
              <a:t>Колеснік</a:t>
            </a:r>
            <a:r>
              <a:rPr lang="uk-UA" sz="1600" dirty="0" smtClean="0">
                <a:ln w="18415" cmpd="sng">
                  <a:solidFill>
                    <a:srgbClr val="FFFFFF"/>
                  </a:solidFill>
                  <a:prstDash val="solid"/>
                </a:ln>
                <a:solidFill>
                  <a:schemeClr val="bg2">
                    <a:lumMod val="60000"/>
                    <a:lumOff val="40000"/>
                  </a:schemeClr>
                </a:solidFill>
                <a:effectLst>
                  <a:outerShdw blurRad="63500" dir="3600000" algn="tl" rotWithShape="0">
                    <a:srgbClr val="000000">
                      <a:alpha val="70000"/>
                    </a:srgbClr>
                  </a:outerShdw>
                </a:effectLst>
              </a:rPr>
              <a:t> </a:t>
            </a:r>
            <a:r>
              <a:rPr lang="uk-UA" sz="1600" dirty="0" err="1" smtClean="0">
                <a:ln w="18415" cmpd="sng">
                  <a:solidFill>
                    <a:srgbClr val="FFFFFF"/>
                  </a:solidFill>
                  <a:prstDash val="solid"/>
                </a:ln>
                <a:solidFill>
                  <a:schemeClr val="bg2">
                    <a:lumMod val="60000"/>
                    <a:lumOff val="40000"/>
                  </a:schemeClr>
                </a:solidFill>
                <a:effectLst>
                  <a:outerShdw blurRad="63500" dir="3600000" algn="tl" rotWithShape="0">
                    <a:srgbClr val="000000">
                      <a:alpha val="70000"/>
                    </a:srgbClr>
                  </a:outerShdw>
                </a:effectLst>
              </a:rPr>
              <a:t>Альона</a:t>
            </a:r>
            <a:r>
              <a:rPr lang="uk-UA" sz="1600" dirty="0" smtClean="0">
                <a:ln w="18415" cmpd="sng">
                  <a:solidFill>
                    <a:srgbClr val="FFFFFF"/>
                  </a:solidFill>
                  <a:prstDash val="solid"/>
                </a:ln>
                <a:solidFill>
                  <a:schemeClr val="bg2">
                    <a:lumMod val="60000"/>
                    <a:lumOff val="40000"/>
                  </a:schemeClr>
                </a:solidFill>
                <a:effectLst>
                  <a:outerShdw blurRad="63500" dir="3600000" algn="tl" rotWithShape="0">
                    <a:srgbClr val="000000">
                      <a:alpha val="70000"/>
                    </a:srgbClr>
                  </a:outerShdw>
                </a:effectLst>
              </a:rPr>
              <a:t> </a:t>
            </a:r>
          </a:p>
          <a:p>
            <a:r>
              <a:rPr lang="uk-UA" sz="1600" dirty="0" smtClean="0">
                <a:ln w="18415" cmpd="sng">
                  <a:solidFill>
                    <a:srgbClr val="FFFFFF"/>
                  </a:solidFill>
                  <a:prstDash val="solid"/>
                </a:ln>
                <a:solidFill>
                  <a:schemeClr val="bg2">
                    <a:lumMod val="60000"/>
                    <a:lumOff val="40000"/>
                  </a:schemeClr>
                </a:solidFill>
                <a:effectLst>
                  <a:outerShdw blurRad="63500" dir="3600000" algn="tl" rotWithShape="0">
                    <a:srgbClr val="000000">
                      <a:alpha val="70000"/>
                    </a:srgbClr>
                  </a:outerShdw>
                </a:effectLst>
              </a:rPr>
              <a:t>Учениця Дніпровського ліцею "Пріоритет" №31 Дніпровської міської ради  </a:t>
            </a:r>
          </a:p>
          <a:p>
            <a:r>
              <a:rPr lang="uk-UA" sz="16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Керівник:</a:t>
            </a:r>
          </a:p>
          <a:p>
            <a:r>
              <a:rPr lang="uk-UA"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Летяго Вікторія Віталіївна</a:t>
            </a:r>
          </a:p>
          <a:p>
            <a:r>
              <a:rPr lang="uk-UA"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вчителька історії </a:t>
            </a:r>
          </a:p>
          <a:p>
            <a:endParaRPr lang="ru-RU" sz="1600"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pic>
        <p:nvPicPr>
          <p:cNvPr id="3074" name="Picture 2" descr="Музей історії Дніпра (Будинок губернатора): інформація, фото"/>
          <p:cNvPicPr>
            <a:picLocks noChangeAspect="1" noChangeArrowheads="1"/>
          </p:cNvPicPr>
          <p:nvPr/>
        </p:nvPicPr>
        <p:blipFill>
          <a:blip r:embed="rId2" cstate="print"/>
          <a:srcRect/>
          <a:stretch>
            <a:fillRect/>
          </a:stretch>
        </p:blipFill>
        <p:spPr bwMode="auto">
          <a:xfrm>
            <a:off x="6191261" y="4643446"/>
            <a:ext cx="2952739" cy="2214554"/>
          </a:xfrm>
          <a:prstGeom prst="rect">
            <a:avLst/>
          </a:prstGeom>
          <a:noFill/>
        </p:spPr>
      </p:pic>
      <p:sp>
        <p:nvSpPr>
          <p:cNvPr id="3080" name="AutoShape 8" descr="История оценит то, что мне удалось сделать&quot;: Филатов рассказал, когда  откроется Музей истории Днипра | Українські Новини"/>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82" name="AutoShape 10" descr="История оценит то, что мне удалось сделать&quot;: Филатов рассказал, когда  откроется Музей истории Днипра | Українські Новини"/>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3084" name="Picture 12" descr="У Дніпрі відновлює роботу Музей історії міста: як відвідати — Cуспільне  Дніпро"/>
          <p:cNvPicPr>
            <a:picLocks noChangeAspect="1" noChangeArrowheads="1"/>
          </p:cNvPicPr>
          <p:nvPr/>
        </p:nvPicPr>
        <p:blipFill>
          <a:blip r:embed="rId3"/>
          <a:srcRect/>
          <a:stretch>
            <a:fillRect/>
          </a:stretch>
        </p:blipFill>
        <p:spPr bwMode="auto">
          <a:xfrm>
            <a:off x="-1" y="4643447"/>
            <a:ext cx="3936985" cy="2214554"/>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rPr>
              <a:t>НАУКОВИЙ АПАРАТ</a:t>
            </a:r>
            <a:endParaRPr lang="ru-RU" dirty="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endParaRPr>
          </a:p>
        </p:txBody>
      </p:sp>
      <p:sp>
        <p:nvSpPr>
          <p:cNvPr id="3" name="Содержимое 2"/>
          <p:cNvSpPr>
            <a:spLocks noGrp="1"/>
          </p:cNvSpPr>
          <p:nvPr>
            <p:ph idx="1"/>
          </p:nvPr>
        </p:nvSpPr>
        <p:spPr/>
        <p:txBody>
          <a:bodyPr/>
          <a:lstStyle/>
          <a:p>
            <a:pPr>
              <a:buNone/>
            </a:pPr>
            <a:r>
              <a:rPr lang="uk-UA" b="1" dirty="0" smtClean="0">
                <a:ln w="18000">
                  <a:solidFill>
                    <a:schemeClr val="accent2">
                      <a:satMod val="140000"/>
                    </a:schemeClr>
                  </a:solidFill>
                  <a:prstDash val="solid"/>
                  <a:miter lim="800000"/>
                </a:ln>
                <a:effectLst>
                  <a:outerShdw blurRad="25500" dist="23000" dir="7020000" algn="tl">
                    <a:srgbClr val="000000">
                      <a:alpha val="50000"/>
                    </a:srgbClr>
                  </a:outerShdw>
                </a:effectLst>
              </a:rPr>
              <a:t>Мета дослідження</a:t>
            </a:r>
          </a:p>
          <a:p>
            <a:pPr>
              <a:buNone/>
            </a:pPr>
            <a:r>
              <a:rPr lang="uk-UA" sz="1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Розповісти про одну з цікавих пам’яток Дніпра, заохотити відвідати музей </a:t>
            </a:r>
          </a:p>
          <a:p>
            <a:pPr>
              <a:buNone/>
            </a:pPr>
            <a:r>
              <a:rPr lang="uk-UA" sz="1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та розказати в чому полягає цікавість цього музею.</a:t>
            </a:r>
          </a:p>
          <a:p>
            <a:pPr>
              <a:buNone/>
            </a:pPr>
            <a:endParaRPr lang="uk-UA" sz="1400" dirty="0" smtClean="0">
              <a:ln>
                <a:solidFill>
                  <a:schemeClr val="tx1"/>
                </a:solidFill>
              </a:ln>
            </a:endParaRPr>
          </a:p>
          <a:p>
            <a:pPr>
              <a:buNone/>
            </a:pPr>
            <a:r>
              <a:rPr lang="uk-UA" b="1" dirty="0" smtClean="0">
                <a:ln w="18000">
                  <a:solidFill>
                    <a:schemeClr val="accent2">
                      <a:satMod val="140000"/>
                    </a:schemeClr>
                  </a:solidFill>
                  <a:prstDash val="solid"/>
                  <a:miter lim="800000"/>
                </a:ln>
                <a:effectLst>
                  <a:outerShdw blurRad="25500" dist="23000" dir="7020000" algn="tl">
                    <a:srgbClr val="000000">
                      <a:alpha val="50000"/>
                    </a:srgbClr>
                  </a:outerShdw>
                </a:effectLst>
              </a:rPr>
              <a:t>Об’єкт дослідження</a:t>
            </a:r>
          </a:p>
          <a:p>
            <a:pPr>
              <a:buNone/>
            </a:pPr>
            <a:r>
              <a:rPr lang="uk-UA" sz="1400" dirty="0" smtClean="0">
                <a:ln w="18415" cmpd="sng">
                  <a:solidFill>
                    <a:srgbClr val="FFFFFF"/>
                  </a:solidFill>
                  <a:prstDash val="solid"/>
                </a:ln>
                <a:effectLst>
                  <a:outerShdw blurRad="63500" dir="3600000" algn="tl" rotWithShape="0">
                    <a:srgbClr val="000000">
                      <a:alpha val="70000"/>
                    </a:srgbClr>
                  </a:outerShdw>
                </a:effectLst>
              </a:rPr>
              <a:t>Музей історії Дніпра.</a:t>
            </a:r>
          </a:p>
          <a:p>
            <a:pPr>
              <a:buNone/>
            </a:pPr>
            <a:endParaRPr lang="uk-UA" sz="1400" b="1" dirty="0" smtClean="0">
              <a:ln w="18415" cmpd="sng">
                <a:solidFill>
                  <a:srgbClr val="FFFFFF"/>
                </a:solidFill>
                <a:prstDash val="solid"/>
              </a:ln>
              <a:effectLst>
                <a:outerShdw blurRad="63500" dir="3600000" algn="tl" rotWithShape="0">
                  <a:srgbClr val="000000">
                    <a:alpha val="70000"/>
                  </a:srgbClr>
                </a:outerShdw>
              </a:effectLst>
            </a:endParaRPr>
          </a:p>
          <a:p>
            <a:pPr>
              <a:buNone/>
            </a:pPr>
            <a:endParaRPr lang="uk-UA" sz="1400" b="1" dirty="0" smtClean="0">
              <a:ln w="18000">
                <a:solidFill>
                  <a:schemeClr val="accent2">
                    <a:satMod val="140000"/>
                  </a:schemeClr>
                </a:solidFill>
                <a:prstDash val="solid"/>
                <a:miter lim="800000"/>
              </a:ln>
              <a:effectLst>
                <a:outerShdw blurRad="25500" dist="23000" dir="7020000" algn="tl">
                  <a:srgbClr val="000000">
                    <a:alpha val="50000"/>
                  </a:srgbClr>
                </a:outerShdw>
              </a:effectLst>
            </a:endParaRPr>
          </a:p>
          <a:p>
            <a:pPr>
              <a:buNone/>
            </a:pPr>
            <a:r>
              <a:rPr lang="uk-UA" b="1" dirty="0" smtClean="0">
                <a:ln w="18000">
                  <a:solidFill>
                    <a:schemeClr val="accent2">
                      <a:satMod val="140000"/>
                    </a:schemeClr>
                  </a:solidFill>
                  <a:prstDash val="solid"/>
                  <a:miter lim="800000"/>
                </a:ln>
                <a:effectLst>
                  <a:outerShdw blurRad="25500" dist="23000" dir="7020000" algn="tl">
                    <a:srgbClr val="000000">
                      <a:alpha val="50000"/>
                    </a:srgbClr>
                  </a:outerShdw>
                </a:effectLst>
              </a:rPr>
              <a:t>Методи дослідження</a:t>
            </a:r>
          </a:p>
          <a:p>
            <a:pPr>
              <a:buNone/>
            </a:pPr>
            <a:r>
              <a:rPr lang="uk-UA" sz="1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Зображення та цікава факти .</a:t>
            </a:r>
            <a:endParaRPr lang="uk-UA" sz="1400" b="1" dirty="0" smtClean="0">
              <a:ln w="18000">
                <a:solidFill>
                  <a:schemeClr val="accent2">
                    <a:satMod val="140000"/>
                  </a:schemeClr>
                </a:solidFill>
                <a:prstDash val="solid"/>
                <a:miter lim="800000"/>
              </a:ln>
              <a:effectLst>
                <a:outerShdw blurRad="25500" dist="23000" dir="7020000" algn="tl">
                  <a:srgbClr val="000000">
                    <a:alpha val="50000"/>
                  </a:srgbClr>
                </a:outerShdw>
              </a:effectLst>
            </a:endParaRPr>
          </a:p>
          <a:p>
            <a:pPr>
              <a:buNone/>
            </a:pPr>
            <a:endParaRPr lang="uk-UA" b="1" dirty="0" smtClean="0">
              <a:ln w="18000">
                <a:solidFill>
                  <a:schemeClr val="accent2">
                    <a:satMod val="140000"/>
                  </a:schemeClr>
                </a:solidFill>
                <a:prstDash val="solid"/>
                <a:miter lim="800000"/>
              </a:ln>
              <a:effectLst>
                <a:outerShdw blurRad="25500" dist="23000" dir="7020000" algn="tl">
                  <a:srgbClr val="000000">
                    <a:alpha val="50000"/>
                  </a:srgbClr>
                </a:outerShdw>
              </a:effectLst>
            </a:endParaRPr>
          </a:p>
          <a:p>
            <a:pPr>
              <a:buNone/>
            </a:pPr>
            <a:endParaRPr lang="uk-UA" b="1" dirty="0" smtClean="0">
              <a:ln w="18000">
                <a:solidFill>
                  <a:schemeClr val="accent2">
                    <a:satMod val="140000"/>
                  </a:schemeClr>
                </a:solidFill>
                <a:prstDash val="solid"/>
                <a:miter lim="800000"/>
              </a:ln>
              <a:effectLst>
                <a:outerShdw blurRad="25500" dist="23000" dir="7020000" algn="tl">
                  <a:srgbClr val="000000">
                    <a:alpha val="50000"/>
                  </a:srgbClr>
                </a:outerShdw>
              </a:effectLst>
            </a:endParaRPr>
          </a:p>
          <a:p>
            <a:pPr>
              <a:buNone/>
            </a:pPr>
            <a:endParaRPr lang="uk-UA" b="1" dirty="0" smtClean="0">
              <a:ln w="18000">
                <a:solidFill>
                  <a:schemeClr val="accent2">
                    <a:satMod val="140000"/>
                  </a:schemeClr>
                </a:solidFill>
                <a:prstDash val="solid"/>
                <a:miter lim="800000"/>
              </a:ln>
              <a:effectLst>
                <a:outerShdw blurRad="25500" dist="23000" dir="7020000" algn="tl">
                  <a:srgbClr val="000000">
                    <a:alpha val="50000"/>
                  </a:srgbClr>
                </a:outerShdw>
              </a:effectLst>
            </a:endParaRPr>
          </a:p>
          <a:p>
            <a:pPr>
              <a:buNone/>
            </a:pP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dirty="0" smtClean="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rPr>
              <a:t>Актуальність дослідження</a:t>
            </a:r>
            <a:endParaRPr lang="ru-RU" dirty="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endParaRPr>
          </a:p>
        </p:txBody>
      </p:sp>
      <p:sp>
        <p:nvSpPr>
          <p:cNvPr id="3" name="Содержимое 2"/>
          <p:cNvSpPr>
            <a:spLocks noGrp="1"/>
          </p:cNvSpPr>
          <p:nvPr>
            <p:ph idx="1"/>
          </p:nvPr>
        </p:nvSpPr>
        <p:spPr>
          <a:xfrm>
            <a:off x="457200" y="1600200"/>
            <a:ext cx="8229600" cy="4114816"/>
          </a:xfrm>
        </p:spPr>
        <p:txBody>
          <a:bodyPr>
            <a:normAutofit/>
          </a:bodyPr>
          <a:lstStyle/>
          <a:p>
            <a:pPr>
              <a:buNone/>
            </a:pPr>
            <a:r>
              <a:rPr lang="uk-UA"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Музей історії Дніпра - </a:t>
            </a:r>
            <a:r>
              <a:rPr lang="ru-RU"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музей, </a:t>
            </a:r>
            <a:r>
              <a:rPr lang="ru-RU" sz="20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присвячений</a:t>
            </a:r>
            <a:r>
              <a:rPr lang="ru-RU"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20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історії</a:t>
            </a:r>
            <a:r>
              <a:rPr lang="ru-RU"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20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міста</a:t>
            </a:r>
            <a:r>
              <a:rPr lang="ru-RU"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20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Дніпро</a:t>
            </a:r>
            <a:r>
              <a:rPr lang="ru-RU"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20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Розташовується</a:t>
            </a:r>
            <a:r>
              <a:rPr lang="ru-RU"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у </a:t>
            </a:r>
            <a:r>
              <a:rPr lang="ru-RU" sz="20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Будинку</a:t>
            </a:r>
            <a:r>
              <a:rPr lang="ru-RU"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губернатора – </a:t>
            </a:r>
            <a:r>
              <a:rPr lang="ru-RU" sz="20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пам'ятці</a:t>
            </a:r>
            <a:r>
              <a:rPr lang="ru-RU"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20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історії</a:t>
            </a:r>
            <a:r>
              <a:rPr lang="ru-RU"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та </a:t>
            </a:r>
            <a:r>
              <a:rPr lang="ru-RU" sz="20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архітектури</a:t>
            </a:r>
            <a:r>
              <a:rPr lang="ru-RU"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20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національного</a:t>
            </a:r>
            <a:r>
              <a:rPr lang="ru-RU"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20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значення</a:t>
            </a:r>
            <a:r>
              <a:rPr lang="ru-RU"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endPar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buNone/>
            </a:pPr>
            <a:r>
              <a:rPr lang="uk-UA" sz="20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“Музей</a:t>
            </a:r>
            <a:r>
              <a:rPr lang="uk-UA"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народжується на захист, віри, надії та любові…Музей, як зберігач минулого,не дозволяє йому загинути остаточно, його залишки та уламки за допомогою історії, археології, філології, критики та витонченого мистецтва не лише утримуються від подальшого руйнування, але й відновлюються з можливо більшою повнотою, повертаючи до життя, воскрешаючи. Завдяки цьому ріка забуття </a:t>
            </a:r>
            <a:r>
              <a:rPr lang="uk-UA" sz="20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лета</a:t>
            </a:r>
            <a:r>
              <a:rPr lang="uk-UA"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перетворюється в джерело живої </a:t>
            </a:r>
            <a:r>
              <a:rPr lang="uk-UA" sz="20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води”</a:t>
            </a:r>
            <a:r>
              <a:rPr lang="uk-UA"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p>
          <a:p>
            <a:pPr algn="r">
              <a:buNone/>
            </a:pPr>
            <a:r>
              <a:rPr lang="uk-UA"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Микола Федоров</a:t>
            </a:r>
          </a:p>
          <a:p>
            <a:pPr>
              <a:buNone/>
            </a:pPr>
            <a:endParaRPr lang="ru-RU" sz="1800" dirty="0"/>
          </a:p>
        </p:txBody>
      </p:sp>
      <p:pic>
        <p:nvPicPr>
          <p:cNvPr id="1026" name="Picture 2" descr="Музей Історії Дніпра – Музей Історії Дніпра"/>
          <p:cNvPicPr>
            <a:picLocks noChangeAspect="1" noChangeArrowheads="1"/>
          </p:cNvPicPr>
          <p:nvPr/>
        </p:nvPicPr>
        <p:blipFill>
          <a:blip r:embed="rId2"/>
          <a:srcRect/>
          <a:stretch>
            <a:fillRect/>
          </a:stretch>
        </p:blipFill>
        <p:spPr bwMode="auto">
          <a:xfrm>
            <a:off x="1643042" y="5493665"/>
            <a:ext cx="5000660" cy="1364335"/>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rPr>
              <a:t>Місце розташування</a:t>
            </a:r>
            <a:endParaRPr lang="ru-RU" dirty="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endParaRPr>
          </a:p>
        </p:txBody>
      </p:sp>
      <p:sp>
        <p:nvSpPr>
          <p:cNvPr id="3" name="Содержимое 2"/>
          <p:cNvSpPr>
            <a:spLocks noGrp="1"/>
          </p:cNvSpPr>
          <p:nvPr>
            <p:ph idx="1"/>
          </p:nvPr>
        </p:nvSpPr>
        <p:spPr>
          <a:noFill/>
          <a:ln>
            <a:noFill/>
          </a:ln>
        </p:spPr>
        <p:txBody>
          <a:bodyPr>
            <a:normAutofit/>
          </a:bodyPr>
          <a:lstStyle/>
          <a:p>
            <a:pPr>
              <a:buNone/>
            </a:pPr>
            <a:r>
              <a:rPr lang="ru-RU"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Музей </a:t>
            </a:r>
            <a:r>
              <a:rPr lang="ru-RU" sz="18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історії</a:t>
            </a:r>
            <a:r>
              <a:rPr lang="ru-RU"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8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Дніпра</a:t>
            </a:r>
            <a:r>
              <a:rPr lang="ru-RU"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8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розташований</a:t>
            </a:r>
            <a:r>
              <a:rPr lang="ru-RU"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на </a:t>
            </a:r>
            <a:r>
              <a:rPr lang="ru-RU" sz="18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перехресті</a:t>
            </a:r>
            <a:r>
              <a:rPr lang="ru-RU"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8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вулиць</a:t>
            </a:r>
            <a:r>
              <a:rPr lang="ru-RU"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8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Воскресенської</a:t>
            </a:r>
            <a:r>
              <a:rPr lang="ru-RU"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та центрального проспекту.</a:t>
            </a:r>
            <a:endParaRPr lang="uk-UA"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buNone/>
            </a:pPr>
            <a:r>
              <a:rPr lang="uk-UA"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Доїхати можна на будь якому транспорті: маршрутці, тролейбусі або трамваї.</a:t>
            </a:r>
          </a:p>
          <a:p>
            <a:pPr>
              <a:buNone/>
            </a:pPr>
            <a:endParaRPr lang="uk-UA"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buNone/>
            </a:pPr>
            <a:endParaRPr lang="uk-UA"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buNone/>
            </a:pPr>
            <a:endParaRPr lang="uk-UA"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buNone/>
            </a:pPr>
            <a:endParaRPr lang="ru-RU" sz="2000" dirty="0" smtClean="0"/>
          </a:p>
          <a:p>
            <a:pPr>
              <a:buNone/>
            </a:pPr>
            <a:endParaRPr lang="ru-RU" sz="2000" dirty="0"/>
          </a:p>
        </p:txBody>
      </p:sp>
      <p:pic>
        <p:nvPicPr>
          <p:cNvPr id="16385" name="Picture 1"/>
          <p:cNvPicPr>
            <a:picLocks noChangeAspect="1" noChangeArrowheads="1"/>
          </p:cNvPicPr>
          <p:nvPr/>
        </p:nvPicPr>
        <p:blipFill>
          <a:blip r:embed="rId2"/>
          <a:srcRect/>
          <a:stretch>
            <a:fillRect/>
          </a:stretch>
        </p:blipFill>
        <p:spPr bwMode="auto">
          <a:xfrm>
            <a:off x="6572264" y="2643182"/>
            <a:ext cx="2433508" cy="1857388"/>
          </a:xfrm>
          <a:prstGeom prst="rect">
            <a:avLst/>
          </a:prstGeom>
          <a:noFill/>
          <a:ln w="9525">
            <a:noFill/>
            <a:miter lim="800000"/>
            <a:headEnd/>
            <a:tailEnd/>
          </a:ln>
          <a:effectLst/>
        </p:spPr>
      </p:pic>
      <p:pic>
        <p:nvPicPr>
          <p:cNvPr id="16387" name="Picture 3" descr="Музей истории Днепра (Фото) – новости Днепра"/>
          <p:cNvPicPr>
            <a:picLocks noChangeAspect="1" noChangeArrowheads="1"/>
          </p:cNvPicPr>
          <p:nvPr/>
        </p:nvPicPr>
        <p:blipFill>
          <a:blip r:embed="rId3"/>
          <a:srcRect/>
          <a:stretch>
            <a:fillRect/>
          </a:stretch>
        </p:blipFill>
        <p:spPr bwMode="auto">
          <a:xfrm>
            <a:off x="3071802" y="4500570"/>
            <a:ext cx="3433151" cy="2357430"/>
          </a:xfrm>
          <a:prstGeom prst="rect">
            <a:avLst/>
          </a:prstGeom>
          <a:noFill/>
        </p:spPr>
      </p:pic>
      <p:pic>
        <p:nvPicPr>
          <p:cNvPr id="16389" name="Picture 5" descr="https://www.google.com/maps/vt/data=9zMe3cq59KM9-T3UMMLGKCDYJUqDwQKx-iXCLKOtij8PQdNxonWaS3QTJxA5dSc4Al2q3P0TTEfePqrjjiuUxI6N9m5U4DzTXS9MlTT6vTl6J0qpQFKNUwTTFaH6Br_c_8sdXCk9tyfJyZaFI3ovFHtmj1d7yucJkp7RIvrg3NhvnSSPEgxH,yARRJaZB2UPsZLegtLoZX_BybMvMwBsg4rDeF6JAxqnCJmzWqIplnPuPiQogSJB3_W-SUqcJr3qxDjbmM2V_TZbaPK5NV3pe4zFYM_-4NK7rWQxsT0WAwGCZvtwOxHVciz9Bu0oLAVK0aGCWZjfQwxJHtZt8qinRtwM_LQfrWFbUh0m-Rweu0X6TFfLm4ukomg6xOfOjLq6wfAGOtgW2OkgvcYD1p2d-RebUoRNiVmXMVGjkRRcxrf0r4fIy1yqGmGhaAqkECG6gcEuhpGEYvVgAdPAW1t3pmDPzJgvSfGhMNdU6YE8vOnh1fx7SmU1BCtNJNYo7yQpCL9tkMtfjthbOJi55GP2yvGGwfBBpFi36mkmCBquACvGAodRsVGsdh-3uxXSSijpvZmePneCg43hfG94zXPVYhhGc?w=650&amp;h=200"/>
          <p:cNvPicPr>
            <a:picLocks noChangeAspect="1" noChangeArrowheads="1"/>
          </p:cNvPicPr>
          <p:nvPr/>
        </p:nvPicPr>
        <p:blipFill>
          <a:blip r:embed="rId4"/>
          <a:srcRect/>
          <a:stretch>
            <a:fillRect/>
          </a:stretch>
        </p:blipFill>
        <p:spPr bwMode="auto">
          <a:xfrm>
            <a:off x="0" y="2786058"/>
            <a:ext cx="5143536" cy="1582626"/>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0"/>
            <a:ext cx="8229600" cy="1143000"/>
          </a:xfrm>
        </p:spPr>
        <p:txBody>
          <a:bodyPr/>
          <a:lstStyle/>
          <a:p>
            <a:r>
              <a:rPr lang="uk-UA" dirty="0" smtClean="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rPr>
              <a:t>Побудова</a:t>
            </a:r>
            <a:endParaRPr lang="ru-RU" dirty="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endParaRPr>
          </a:p>
        </p:txBody>
      </p:sp>
      <p:sp>
        <p:nvSpPr>
          <p:cNvPr id="3" name="Содержимое 2"/>
          <p:cNvSpPr>
            <a:spLocks noGrp="1"/>
          </p:cNvSpPr>
          <p:nvPr>
            <p:ph idx="1"/>
          </p:nvPr>
        </p:nvSpPr>
        <p:spPr>
          <a:xfrm>
            <a:off x="428596" y="1071546"/>
            <a:ext cx="8229600" cy="4709160"/>
          </a:xfrm>
        </p:spPr>
        <p:txBody>
          <a:bodyPr>
            <a:normAutofit/>
          </a:bodyPr>
          <a:lstStyle/>
          <a:p>
            <a:pPr>
              <a:buNone/>
            </a:pP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Перший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історичний</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музей у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Катеринославі</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було</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засновано</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ще</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у</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1849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році</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сьогодні</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Національний</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історичний</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музей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імені</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Д.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Яворницького</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Ідея</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ж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створення</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окремого</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музею,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що</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висвітлював</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би</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саме</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міську</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історію</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Дніпра</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виникла</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у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середині</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ХХ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століття</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Утім</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реалізовані</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задуми</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були</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лише</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у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жовтні</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2019 року, коли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було</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утворено</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Комунальне</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підприємство</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Музей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історії</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Дніпра</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p>
          <a:p>
            <a:pPr>
              <a:buNone/>
            </a:pP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Зведений</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він</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у 1840-х роках як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маєток</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майора Щербакова.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Будівля</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служила як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Англійський</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клуб для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аристократів</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та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купців</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Потім</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будівля</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стала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резиденцією</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губернатора, де на другому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поверсі</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жив сам чиновник, а на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першому</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розташовувалася</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його</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канцелярія</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А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вже</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після</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Другої</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світової</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війни</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опинилася</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у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жахливому</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стані</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p>
          <a:p>
            <a:pPr>
              <a:buNone/>
            </a:pP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Проте</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з</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2020 року у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будинку</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розташовується</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Музей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історії</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Дніпра</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Він</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відкрив</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свої</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двері</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для гостей 15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травня</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2021 року.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Сьогодні</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ми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можемо</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побачити</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тут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розкішні</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виставки</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про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минуле</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міста</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p>
          <a:p>
            <a:pPr>
              <a:buNone/>
            </a:pPr>
            <a:endParaRPr lang="uk-UA"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buNone/>
            </a:pPr>
            <a:endParaRPr lang="ru-RU"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buNone/>
            </a:pPr>
            <a:endParaRPr lang="ru-RU"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buNone/>
            </a:pPr>
            <a:endParaRPr lang="ru-RU" sz="1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17410" name="Picture 2" descr="Музей історії Дніпра"/>
          <p:cNvPicPr>
            <a:picLocks noChangeAspect="1" noChangeArrowheads="1"/>
          </p:cNvPicPr>
          <p:nvPr/>
        </p:nvPicPr>
        <p:blipFill>
          <a:blip r:embed="rId2" cstate="print"/>
          <a:srcRect/>
          <a:stretch>
            <a:fillRect/>
          </a:stretch>
        </p:blipFill>
        <p:spPr bwMode="auto">
          <a:xfrm>
            <a:off x="6143636" y="4627749"/>
            <a:ext cx="3000364" cy="2230251"/>
          </a:xfrm>
          <a:prstGeom prst="rect">
            <a:avLst/>
          </a:prstGeom>
          <a:noFill/>
        </p:spPr>
      </p:pic>
      <p:pic>
        <p:nvPicPr>
          <p:cNvPr id="17412" name="Picture 4" descr="Будинок губернатора – Музей Історії Дніпра"/>
          <p:cNvPicPr>
            <a:picLocks noChangeAspect="1" noChangeArrowheads="1"/>
          </p:cNvPicPr>
          <p:nvPr/>
        </p:nvPicPr>
        <p:blipFill>
          <a:blip r:embed="rId3" cstate="print"/>
          <a:srcRect/>
          <a:stretch>
            <a:fillRect/>
          </a:stretch>
        </p:blipFill>
        <p:spPr bwMode="auto">
          <a:xfrm>
            <a:off x="0" y="4574650"/>
            <a:ext cx="3071802" cy="228335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222" y="0"/>
            <a:ext cx="8229600" cy="1143000"/>
          </a:xfrm>
        </p:spPr>
        <p:txBody>
          <a:bodyPr/>
          <a:lstStyle/>
          <a:p>
            <a:r>
              <a:rPr lang="uk-UA" dirty="0" smtClean="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rPr>
              <a:t>Всередині</a:t>
            </a:r>
            <a:endParaRPr lang="ru-RU" dirty="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endParaRPr>
          </a:p>
        </p:txBody>
      </p:sp>
      <p:sp>
        <p:nvSpPr>
          <p:cNvPr id="3" name="Содержимое 2"/>
          <p:cNvSpPr>
            <a:spLocks noGrp="1"/>
          </p:cNvSpPr>
          <p:nvPr>
            <p:ph idx="1"/>
          </p:nvPr>
        </p:nvSpPr>
        <p:spPr>
          <a:xfrm>
            <a:off x="0" y="1071546"/>
            <a:ext cx="4429124" cy="2643206"/>
          </a:xfrm>
        </p:spPr>
        <p:txBody>
          <a:bodyPr>
            <a:normAutofit fontScale="77500" lnSpcReduction="20000"/>
          </a:bodyPr>
          <a:lstStyle/>
          <a:p>
            <a:pPr>
              <a:buNone/>
            </a:pPr>
            <a:r>
              <a:rPr lang="uk-UA"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Музей поєднує в собі шість залів:</a:t>
            </a:r>
            <a:r>
              <a:rPr lang="uk-UA" dirty="0" smtClean="0"/>
              <a:t> </a:t>
            </a:r>
          </a:p>
          <a:p>
            <a:pPr>
              <a:buNone/>
            </a:pPr>
            <a:r>
              <a:rPr lang="uk-UA"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1 - </a:t>
            </a:r>
            <a:r>
              <a:rPr lang="uk-UA" dirty="0" smtClean="0"/>
              <a:t>Архітектура,</a:t>
            </a:r>
          </a:p>
          <a:p>
            <a:pPr>
              <a:buNone/>
            </a:pPr>
            <a:r>
              <a:rPr lang="uk-UA"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2 - </a:t>
            </a:r>
            <a:r>
              <a:rPr lang="uk-UA" dirty="0" smtClean="0"/>
              <a:t>Історія соціально-культурної сфери,</a:t>
            </a:r>
          </a:p>
          <a:p>
            <a:pPr>
              <a:buNone/>
            </a:pPr>
            <a:r>
              <a:rPr lang="uk-UA"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3-4 -</a:t>
            </a:r>
            <a:r>
              <a:rPr lang="uk-UA" dirty="0" smtClean="0"/>
              <a:t> Історія суспільства, громади, </a:t>
            </a:r>
          </a:p>
          <a:p>
            <a:pPr>
              <a:buNone/>
            </a:pPr>
            <a:r>
              <a:rPr lang="uk-UA"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5 -</a:t>
            </a:r>
            <a:r>
              <a:rPr lang="uk-UA" dirty="0" smtClean="0"/>
              <a:t> Історія торгівлі,</a:t>
            </a:r>
          </a:p>
          <a:p>
            <a:pPr>
              <a:buNone/>
            </a:pPr>
            <a:r>
              <a:rPr lang="uk-UA"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6 - </a:t>
            </a:r>
            <a:r>
              <a:rPr lang="uk-UA" dirty="0" smtClean="0"/>
              <a:t>Дніпро, мости, пороги.</a:t>
            </a:r>
            <a:endParaRPr lang="ru-RU" dirty="0"/>
          </a:p>
        </p:txBody>
      </p:sp>
      <p:pic>
        <p:nvPicPr>
          <p:cNvPr id="1026" name="Picture 2"/>
          <p:cNvPicPr>
            <a:picLocks noChangeAspect="1" noChangeArrowheads="1"/>
          </p:cNvPicPr>
          <p:nvPr/>
        </p:nvPicPr>
        <p:blipFill>
          <a:blip r:embed="rId2" cstate="print"/>
          <a:srcRect/>
          <a:stretch>
            <a:fillRect/>
          </a:stretch>
        </p:blipFill>
        <p:spPr bwMode="auto">
          <a:xfrm>
            <a:off x="6215028" y="1"/>
            <a:ext cx="2928973" cy="3905296"/>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cstate="print"/>
          <a:srcRect/>
          <a:stretch>
            <a:fillRect/>
          </a:stretch>
        </p:blipFill>
        <p:spPr bwMode="auto">
          <a:xfrm>
            <a:off x="0" y="3604839"/>
            <a:ext cx="2643206" cy="3253161"/>
          </a:xfrm>
          <a:prstGeom prst="rect">
            <a:avLst/>
          </a:prstGeom>
          <a:noFill/>
          <a:ln w="9525">
            <a:noFill/>
            <a:miter lim="800000"/>
            <a:headEnd/>
            <a:tailEnd/>
          </a:ln>
          <a:effectLst/>
        </p:spPr>
      </p:pic>
      <p:sp>
        <p:nvSpPr>
          <p:cNvPr id="13" name="Прямоугольник 12"/>
          <p:cNvSpPr/>
          <p:nvPr/>
        </p:nvSpPr>
        <p:spPr>
          <a:xfrm>
            <a:off x="2500298" y="4786322"/>
            <a:ext cx="5072098" cy="646331"/>
          </a:xfrm>
          <a:prstGeom prst="rect">
            <a:avLst/>
          </a:prstGeom>
        </p:spPr>
        <p:txBody>
          <a:bodyPr wrap="square">
            <a:spAutoFit/>
          </a:bodyPr>
          <a:lstStyle/>
          <a:p>
            <a:pPr algn="ctr"/>
            <a:r>
              <a:rPr lang="ru-RU"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А </a:t>
            </a:r>
            <a:r>
              <a:rPr lang="ru-RU"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також</a:t>
            </a:r>
            <a:r>
              <a:rPr lang="ru-RU"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на </a:t>
            </a:r>
            <a:r>
              <a:rPr lang="ru-RU"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вході</a:t>
            </a:r>
            <a:r>
              <a:rPr lang="ru-RU"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можете </a:t>
            </a:r>
            <a:r>
              <a:rPr lang="ru-RU"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ознайомитися</a:t>
            </a:r>
            <a:r>
              <a:rPr lang="ru-RU"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з</a:t>
            </a:r>
            <a:r>
              <a:rPr lang="ru-RU"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правилами </a:t>
            </a:r>
            <a:r>
              <a:rPr lang="ru-RU"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перебування</a:t>
            </a:r>
            <a:r>
              <a:rPr lang="ru-RU"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у </a:t>
            </a:r>
            <a:r>
              <a:rPr lang="ru-RU"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музеї</a:t>
            </a:r>
            <a:r>
              <a:rPr lang="ru-RU"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endParaRPr lang="ru-RU"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346" y="0"/>
            <a:ext cx="8229600" cy="1143000"/>
          </a:xfrm>
        </p:spPr>
        <p:txBody>
          <a:bodyPr>
            <a:normAutofit fontScale="90000"/>
          </a:bodyPr>
          <a:lstStyle/>
          <a:p>
            <a:r>
              <a:rPr lang="uk-UA" dirty="0" smtClean="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rPr>
              <a:t>Перша зала музею</a:t>
            </a:r>
            <a:br>
              <a:rPr lang="uk-UA" dirty="0" smtClean="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rPr>
            </a:br>
            <a:r>
              <a:rPr lang="uk-UA" dirty="0" smtClean="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rPr>
              <a:t>(архітектура)</a:t>
            </a:r>
            <a:endParaRPr lang="ru-RU" dirty="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endParaRPr>
          </a:p>
        </p:txBody>
      </p:sp>
      <p:sp>
        <p:nvSpPr>
          <p:cNvPr id="3" name="Содержимое 2"/>
          <p:cNvSpPr>
            <a:spLocks noGrp="1"/>
          </p:cNvSpPr>
          <p:nvPr>
            <p:ph idx="1"/>
          </p:nvPr>
        </p:nvSpPr>
        <p:spPr>
          <a:xfrm>
            <a:off x="0" y="2428868"/>
            <a:ext cx="5500694" cy="2714644"/>
          </a:xfrm>
        </p:spPr>
        <p:txBody>
          <a:bodyPr>
            <a:normAutofit fontScale="85000" lnSpcReduction="10000"/>
          </a:bodyPr>
          <a:lstStyle/>
          <a:p>
            <a:pPr>
              <a:buNone/>
            </a:pPr>
            <a:r>
              <a:rPr lang="ru-RU" sz="1200" dirty="0" smtClean="0">
                <a:ln w="18415" cmpd="sng">
                  <a:noFill/>
                  <a:prstDash val="solid"/>
                </a:ln>
                <a:solidFill>
                  <a:schemeClr val="bg2">
                    <a:lumMod val="75000"/>
                  </a:schemeClr>
                </a:solidFill>
                <a:effectLst>
                  <a:outerShdw blurRad="63500" dir="3600000" algn="tl" rotWithShape="0">
                    <a:srgbClr val="000000">
                      <a:alpha val="70000"/>
                    </a:srgbClr>
                  </a:outerShdw>
                </a:effectLst>
                <a:latin typeface="Bahnschrift" pitchFamily="34" charset="0"/>
              </a:rPr>
              <a:t>ОБЛИЧЧЯ МІСТА ФОРМУЮТЬ БЕЗЛІЧ РЕЧЕЙ — ЙОГО КОРДОНИ, ЯКІ ЗМІНЮЮТЬСЯ</a:t>
            </a:r>
          </a:p>
          <a:p>
            <a:pPr>
              <a:buNone/>
            </a:pPr>
            <a:r>
              <a:rPr lang="ru-RU" sz="1200" dirty="0" smtClean="0">
                <a:ln w="18415" cmpd="sng">
                  <a:noFill/>
                  <a:prstDash val="solid"/>
                </a:ln>
                <a:solidFill>
                  <a:schemeClr val="bg2">
                    <a:lumMod val="75000"/>
                  </a:schemeClr>
                </a:solidFill>
                <a:effectLst>
                  <a:outerShdw blurRad="63500" dir="3600000" algn="tl" rotWithShape="0">
                    <a:srgbClr val="000000">
                      <a:alpha val="70000"/>
                    </a:srgbClr>
                  </a:outerShdw>
                </a:effectLst>
                <a:latin typeface="Bahnschrift" pitchFamily="34" charset="0"/>
              </a:rPr>
              <a:t>З ПЛИНОМ ЧАСУ, ШЛЯХИ СПОЛУЧЕННЯ, ЯКІ ПРОНИЗУЮТЬ ЙОГО, НАЧЕ СУДИНИ,</a:t>
            </a:r>
          </a:p>
          <a:p>
            <a:pPr>
              <a:buNone/>
            </a:pPr>
            <a:r>
              <a:rPr lang="ru-RU" sz="1200" dirty="0" smtClean="0">
                <a:ln w="18415" cmpd="sng">
                  <a:noFill/>
                  <a:prstDash val="solid"/>
                </a:ln>
                <a:solidFill>
                  <a:schemeClr val="bg2">
                    <a:lumMod val="75000"/>
                  </a:schemeClr>
                </a:solidFill>
                <a:effectLst>
                  <a:outerShdw blurRad="63500" dir="3600000" algn="tl" rotWithShape="0">
                    <a:srgbClr val="000000">
                      <a:alpha val="70000"/>
                    </a:srgbClr>
                  </a:outerShdw>
                </a:effectLst>
                <a:latin typeface="Bahnschrift" pitchFamily="34" charset="0"/>
              </a:rPr>
              <a:t>І, ЗВІСНО, АРХІТЕКТУРА, ЯКУ МОЖНА ПОРІВНЯТИ СПОЧАТКУ З ТРАДИЦІЙНИМ</a:t>
            </a:r>
          </a:p>
          <a:p>
            <a:pPr>
              <a:buNone/>
            </a:pPr>
            <a:r>
              <a:rPr lang="ru-RU" sz="1200" dirty="0" smtClean="0">
                <a:ln w="18415" cmpd="sng">
                  <a:noFill/>
                  <a:prstDash val="solid"/>
                </a:ln>
                <a:solidFill>
                  <a:schemeClr val="bg2">
                    <a:lumMod val="75000"/>
                  </a:schemeClr>
                </a:solidFill>
                <a:effectLst>
                  <a:outerShdw blurRad="63500" dir="3600000" algn="tl" rotWithShape="0">
                    <a:srgbClr val="000000">
                      <a:alpha val="70000"/>
                    </a:srgbClr>
                  </a:outerShdw>
                </a:effectLst>
                <a:latin typeface="Bahnschrift" pitchFamily="34" charset="0"/>
              </a:rPr>
              <a:t>НАРОДНИМ КОСТЮМОМ, А ЗГОДОМ — З УБРАННЯМ МОДНИЦІ У КРАЩИХ</a:t>
            </a:r>
          </a:p>
          <a:p>
            <a:pPr>
              <a:buNone/>
            </a:pPr>
            <a:r>
              <a:rPr lang="ru-RU" sz="1200" dirty="0" smtClean="0">
                <a:ln w="18415" cmpd="sng">
                  <a:noFill/>
                  <a:prstDash val="solid"/>
                </a:ln>
                <a:solidFill>
                  <a:schemeClr val="bg2">
                    <a:lumMod val="75000"/>
                  </a:schemeClr>
                </a:solidFill>
                <a:effectLst>
                  <a:outerShdw blurRad="63500" dir="3600000" algn="tl" rotWithShape="0">
                    <a:srgbClr val="000000">
                      <a:alpha val="70000"/>
                    </a:srgbClr>
                  </a:outerShdw>
                </a:effectLst>
                <a:latin typeface="Bahnschrift" pitchFamily="34" charset="0"/>
              </a:rPr>
              <a:t>СВІТОВИХ ТЕНДЕНЦІЯХ.</a:t>
            </a:r>
          </a:p>
          <a:p>
            <a:pPr>
              <a:buNone/>
            </a:pPr>
            <a:r>
              <a:rPr lang="ru-RU" sz="1200" dirty="0" smtClean="0">
                <a:ln w="18415" cmpd="sng">
                  <a:noFill/>
                  <a:prstDash val="solid"/>
                </a:ln>
                <a:solidFill>
                  <a:schemeClr val="bg2">
                    <a:lumMod val="75000"/>
                  </a:schemeClr>
                </a:solidFill>
                <a:effectLst>
                  <a:outerShdw blurRad="63500" dir="3600000" algn="tl" rotWithShape="0">
                    <a:srgbClr val="000000">
                      <a:alpha val="70000"/>
                    </a:srgbClr>
                  </a:outerShdw>
                </a:effectLst>
                <a:latin typeface="Bahnschrift" pitchFamily="34" charset="0"/>
              </a:rPr>
              <a:t>НІБИ МОЗАЇКА, МІСТО Є ЦІЛІСНИМ ОБРАЗОМ, ЯКИЙ СКЛАДАЄТЬСЯ З БАГАТЬОХ</a:t>
            </a:r>
          </a:p>
          <a:p>
            <a:pPr>
              <a:buNone/>
            </a:pPr>
            <a:r>
              <a:rPr lang="ru-RU" sz="1200" dirty="0" smtClean="0">
                <a:ln w="18415" cmpd="sng">
                  <a:noFill/>
                  <a:prstDash val="solid"/>
                </a:ln>
                <a:solidFill>
                  <a:schemeClr val="bg2">
                    <a:lumMod val="75000"/>
                  </a:schemeClr>
                </a:solidFill>
                <a:effectLst>
                  <a:outerShdw blurRad="63500" dir="3600000" algn="tl" rotWithShape="0">
                    <a:srgbClr val="000000">
                      <a:alpha val="70000"/>
                    </a:srgbClr>
                  </a:outerShdw>
                </a:effectLst>
                <a:latin typeface="Bahnschrift" pitchFamily="34" charset="0"/>
              </a:rPr>
              <a:t>ОКРЕМИХ ФРАГМЕНТІВ. ЗАЛИШКИ СТАРОДАВНІХ МІСТ ТА ФОРТЕЦЬ, ЗАПОРОЗЬКИХ</a:t>
            </a:r>
          </a:p>
          <a:p>
            <a:pPr>
              <a:buNone/>
            </a:pPr>
            <a:r>
              <a:rPr lang="ru-RU" sz="1200" dirty="0" smtClean="0">
                <a:ln w="18415" cmpd="sng">
                  <a:noFill/>
                  <a:prstDash val="solid"/>
                </a:ln>
                <a:solidFill>
                  <a:schemeClr val="bg2">
                    <a:lumMod val="75000"/>
                  </a:schemeClr>
                </a:solidFill>
                <a:effectLst>
                  <a:outerShdw blurRad="63500" dir="3600000" algn="tl" rotWithShape="0">
                    <a:srgbClr val="000000">
                      <a:alpha val="70000"/>
                    </a:srgbClr>
                  </a:outerShdw>
                </a:effectLst>
                <a:latin typeface="Bahnschrift" pitchFamily="34" charset="0"/>
              </a:rPr>
              <a:t>СЛОБІД ТА ЗИМІВНИКІВ, ЩЕ Й ДОСІ ІСНУЮЧІ РОБІТНИЧІ ПОСЕЛЕННЯ, ПРОМИСЛОВІ</a:t>
            </a:r>
          </a:p>
          <a:p>
            <a:pPr>
              <a:buNone/>
            </a:pPr>
            <a:r>
              <a:rPr lang="ru-RU" sz="1200" dirty="0" smtClean="0">
                <a:ln w="18415" cmpd="sng">
                  <a:noFill/>
                  <a:prstDash val="solid"/>
                </a:ln>
                <a:solidFill>
                  <a:schemeClr val="bg2">
                    <a:lumMod val="75000"/>
                  </a:schemeClr>
                </a:solidFill>
                <a:effectLst>
                  <a:outerShdw blurRad="63500" dir="3600000" algn="tl" rotWithShape="0">
                    <a:srgbClr val="000000">
                      <a:alpha val="70000"/>
                    </a:srgbClr>
                  </a:outerShdw>
                </a:effectLst>
                <a:latin typeface="Bahnschrift" pitchFamily="34" charset="0"/>
              </a:rPr>
              <a:t>ЗОНИ ТА АКАДЕММІСТЕЧКА. ВСІ ВОНИ СТАЛИ ЧАСТИНОЮ СУЧАСНОГО ДНІПРА,</a:t>
            </a:r>
          </a:p>
          <a:p>
            <a:pPr>
              <a:buNone/>
            </a:pPr>
            <a:r>
              <a:rPr lang="ru-RU" sz="1200" dirty="0" smtClean="0">
                <a:ln w="18415" cmpd="sng">
                  <a:noFill/>
                  <a:prstDash val="solid"/>
                </a:ln>
                <a:solidFill>
                  <a:schemeClr val="bg2">
                    <a:lumMod val="75000"/>
                  </a:schemeClr>
                </a:solidFill>
                <a:effectLst>
                  <a:outerShdw blurRad="63500" dir="3600000" algn="tl" rotWithShape="0">
                    <a:srgbClr val="000000">
                      <a:alpha val="70000"/>
                    </a:srgbClr>
                  </a:outerShdw>
                </a:effectLst>
                <a:latin typeface="Bahnschrift" pitchFamily="34" charset="0"/>
              </a:rPr>
              <a:t>ЙОГО ІСТОРИЧНИМИ РАЙОНАМИ.</a:t>
            </a:r>
          </a:p>
          <a:p>
            <a:pPr>
              <a:buNone/>
            </a:pPr>
            <a:r>
              <a:rPr lang="ru-RU" sz="1200" dirty="0" smtClean="0">
                <a:ln w="18415" cmpd="sng">
                  <a:noFill/>
                  <a:prstDash val="solid"/>
                </a:ln>
                <a:solidFill>
                  <a:schemeClr val="bg2">
                    <a:lumMod val="75000"/>
                  </a:schemeClr>
                </a:solidFill>
                <a:effectLst>
                  <a:outerShdw blurRad="63500" dir="3600000" algn="tl" rotWithShape="0">
                    <a:srgbClr val="000000">
                      <a:alpha val="70000"/>
                    </a:srgbClr>
                  </a:outerShdw>
                </a:effectLst>
                <a:latin typeface="Bahnschrift" pitchFamily="34" charset="0"/>
              </a:rPr>
              <a:t>ЗА КАЛЕЙДОСКОПОМ АРХІТЕКТУРНИХ СТИЛІВ, ЗА МЕРЕЖИВОМ ВУЛИЦЬ</a:t>
            </a:r>
          </a:p>
          <a:p>
            <a:pPr>
              <a:buNone/>
            </a:pPr>
            <a:r>
              <a:rPr lang="ru-RU" sz="1200" dirty="0" smtClean="0">
                <a:ln w="18415" cmpd="sng">
                  <a:noFill/>
                  <a:prstDash val="solid"/>
                </a:ln>
                <a:solidFill>
                  <a:schemeClr val="bg2">
                    <a:lumMod val="75000"/>
                  </a:schemeClr>
                </a:solidFill>
                <a:effectLst>
                  <a:outerShdw blurRad="63500" dir="3600000" algn="tl" rotWithShape="0">
                    <a:srgbClr val="000000">
                      <a:alpha val="70000"/>
                    </a:srgbClr>
                  </a:outerShdw>
                </a:effectLst>
                <a:latin typeface="Bahnschrift" pitchFamily="34" charset="0"/>
              </a:rPr>
              <a:t>ТА КЛАПТИКАМИ РАЙОНІВ ПРИХОВУЄТЬСЯ ЧІТКА ТА КРАСИВА СТРУКТУРА,</a:t>
            </a:r>
          </a:p>
          <a:p>
            <a:pPr>
              <a:buNone/>
            </a:pPr>
            <a:r>
              <a:rPr lang="ru-RU" sz="1200" dirty="0" smtClean="0">
                <a:ln w="18415" cmpd="sng">
                  <a:noFill/>
                  <a:prstDash val="solid"/>
                </a:ln>
                <a:solidFill>
                  <a:schemeClr val="bg2">
                    <a:lumMod val="75000"/>
                  </a:schemeClr>
                </a:solidFill>
                <a:effectLst>
                  <a:outerShdw blurRad="63500" dir="3600000" algn="tl" rotWithShape="0">
                    <a:srgbClr val="000000">
                      <a:alpha val="70000"/>
                    </a:srgbClr>
                  </a:outerShdw>
                </a:effectLst>
                <a:latin typeface="Bahnschrift" pitchFamily="34" charset="0"/>
              </a:rPr>
              <a:t>ЯКА ПОЯСНЮЄ, ЯК ЖИВЕ ТА ЖИЛО МІСТО, ЧИМ ВОНО «ДИХАЛО» ТА ЯК</a:t>
            </a:r>
          </a:p>
          <a:p>
            <a:pPr>
              <a:buNone/>
            </a:pPr>
            <a:r>
              <a:rPr lang="ru-RU" sz="1200" dirty="0" smtClean="0">
                <a:ln w="18415" cmpd="sng">
                  <a:noFill/>
                  <a:prstDash val="solid"/>
                </a:ln>
                <a:solidFill>
                  <a:schemeClr val="bg2">
                    <a:lumMod val="75000"/>
                  </a:schemeClr>
                </a:solidFill>
                <a:effectLst>
                  <a:outerShdw blurRad="63500" dir="3600000" algn="tl" rotWithShape="0">
                    <a:srgbClr val="000000">
                      <a:alpha val="70000"/>
                    </a:srgbClr>
                  </a:outerShdw>
                </a:effectLst>
                <a:latin typeface="Bahnschrift" pitchFamily="34" charset="0"/>
              </a:rPr>
              <a:t>ФОРМУВАЛОСЯ.</a:t>
            </a:r>
            <a:endParaRPr lang="ru-RU" sz="1200" dirty="0">
              <a:ln w="18415" cmpd="sng">
                <a:noFill/>
                <a:prstDash val="solid"/>
              </a:ln>
              <a:solidFill>
                <a:schemeClr val="bg2">
                  <a:lumMod val="75000"/>
                </a:schemeClr>
              </a:solidFill>
              <a:effectLst>
                <a:outerShdw blurRad="63500" dir="3600000" algn="tl" rotWithShape="0">
                  <a:srgbClr val="000000">
                    <a:alpha val="70000"/>
                  </a:srgbClr>
                </a:outerShdw>
              </a:effectLst>
              <a:latin typeface="Bahnschrift" pitchFamily="34" charset="0"/>
            </a:endParaRPr>
          </a:p>
        </p:txBody>
      </p:sp>
      <p:pic>
        <p:nvPicPr>
          <p:cNvPr id="1026" name="Picture 2"/>
          <p:cNvPicPr>
            <a:picLocks noChangeAspect="1" noChangeArrowheads="1"/>
          </p:cNvPicPr>
          <p:nvPr/>
        </p:nvPicPr>
        <p:blipFill>
          <a:blip r:embed="rId2" cstate="print"/>
          <a:srcRect/>
          <a:stretch>
            <a:fillRect/>
          </a:stretch>
        </p:blipFill>
        <p:spPr bwMode="auto">
          <a:xfrm>
            <a:off x="5857884" y="535785"/>
            <a:ext cx="3286116" cy="2464587"/>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cstate="print"/>
          <a:srcRect/>
          <a:stretch>
            <a:fillRect/>
          </a:stretch>
        </p:blipFill>
        <p:spPr bwMode="auto">
          <a:xfrm>
            <a:off x="6858016" y="5143513"/>
            <a:ext cx="2285984" cy="1714487"/>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cstate="print"/>
          <a:srcRect/>
          <a:stretch>
            <a:fillRect/>
          </a:stretch>
        </p:blipFill>
        <p:spPr bwMode="auto">
          <a:xfrm>
            <a:off x="4333873" y="5072074"/>
            <a:ext cx="2381235" cy="1785926"/>
          </a:xfrm>
          <a:prstGeom prst="rect">
            <a:avLst/>
          </a:prstGeom>
          <a:noFill/>
          <a:ln w="9525">
            <a:noFill/>
            <a:miter lim="800000"/>
            <a:headEnd/>
            <a:tailEnd/>
          </a:ln>
          <a:effectLst/>
        </p:spPr>
      </p:pic>
      <p:pic>
        <p:nvPicPr>
          <p:cNvPr id="1029" name="Picture 5"/>
          <p:cNvPicPr>
            <a:picLocks noChangeAspect="1" noChangeArrowheads="1"/>
          </p:cNvPicPr>
          <p:nvPr/>
        </p:nvPicPr>
        <p:blipFill>
          <a:blip r:embed="rId5" cstate="print"/>
          <a:srcRect/>
          <a:stretch>
            <a:fillRect/>
          </a:stretch>
        </p:blipFill>
        <p:spPr bwMode="auto">
          <a:xfrm>
            <a:off x="2143108" y="5197066"/>
            <a:ext cx="2214578" cy="1660934"/>
          </a:xfrm>
          <a:prstGeom prst="rect">
            <a:avLst/>
          </a:prstGeom>
          <a:noFill/>
          <a:ln w="9525">
            <a:noFill/>
            <a:miter lim="800000"/>
            <a:headEnd/>
            <a:tailEnd/>
          </a:ln>
          <a:effectLst/>
        </p:spPr>
      </p:pic>
      <p:pic>
        <p:nvPicPr>
          <p:cNvPr id="1030" name="Picture 6"/>
          <p:cNvPicPr>
            <a:picLocks noChangeAspect="1" noChangeArrowheads="1"/>
          </p:cNvPicPr>
          <p:nvPr/>
        </p:nvPicPr>
        <p:blipFill>
          <a:blip r:embed="rId6" cstate="print"/>
          <a:srcRect/>
          <a:stretch>
            <a:fillRect/>
          </a:stretch>
        </p:blipFill>
        <p:spPr bwMode="auto">
          <a:xfrm>
            <a:off x="0" y="5250668"/>
            <a:ext cx="2143108" cy="1607332"/>
          </a:xfrm>
          <a:prstGeom prst="rect">
            <a:avLst/>
          </a:prstGeom>
          <a:noFill/>
          <a:ln w="9525">
            <a:noFill/>
            <a:miter lim="800000"/>
            <a:headEnd/>
            <a:tailEnd/>
          </a:ln>
          <a:effectLst/>
        </p:spPr>
      </p:pic>
      <p:pic>
        <p:nvPicPr>
          <p:cNvPr id="1031" name="Picture 7"/>
          <p:cNvPicPr>
            <a:picLocks noChangeAspect="1" noChangeArrowheads="1"/>
          </p:cNvPicPr>
          <p:nvPr/>
        </p:nvPicPr>
        <p:blipFill>
          <a:blip r:embed="rId7" cstate="print"/>
          <a:srcRect/>
          <a:stretch>
            <a:fillRect/>
          </a:stretch>
        </p:blipFill>
        <p:spPr bwMode="auto">
          <a:xfrm>
            <a:off x="6476982" y="3071810"/>
            <a:ext cx="2667017" cy="2000264"/>
          </a:xfrm>
          <a:prstGeom prst="rect">
            <a:avLst/>
          </a:prstGeom>
          <a:noFill/>
          <a:ln w="9525">
            <a:noFill/>
            <a:miter lim="800000"/>
            <a:headEnd/>
            <a:tailEnd/>
          </a:ln>
          <a:effectLst/>
        </p:spPr>
      </p:pic>
      <p:sp>
        <p:nvSpPr>
          <p:cNvPr id="10" name="Прямоугольник 9"/>
          <p:cNvSpPr/>
          <p:nvPr/>
        </p:nvSpPr>
        <p:spPr>
          <a:xfrm>
            <a:off x="142844" y="1214422"/>
            <a:ext cx="4572000" cy="923330"/>
          </a:xfrm>
          <a:prstGeom prst="rect">
            <a:avLst/>
          </a:prstGeom>
        </p:spPr>
        <p:txBody>
          <a:bodyPr>
            <a:spAutoFit/>
          </a:bodyPr>
          <a:lstStyle/>
          <a:p>
            <a:r>
              <a:rPr lang="ru-RU"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Мета: </a:t>
            </a:r>
            <a:r>
              <a:rPr lang="ru-RU"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показати</a:t>
            </a:r>
            <a:r>
              <a:rPr lang="ru-RU"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 </a:t>
            </a:r>
            <a:r>
              <a:rPr lang="ru-RU"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минулу</a:t>
            </a:r>
            <a:r>
              <a:rPr lang="ru-RU"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 </a:t>
            </a:r>
            <a:r>
              <a:rPr lang="ru-RU"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архітектуру</a:t>
            </a:r>
            <a:r>
              <a:rPr lang="ru-RU"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 </a:t>
            </a:r>
            <a:r>
              <a:rPr lang="ru-RU"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Катеринослава</a:t>
            </a:r>
            <a:r>
              <a:rPr lang="ru-RU"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 яку </a:t>
            </a:r>
            <a:r>
              <a:rPr lang="ru-RU"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цеглу</a:t>
            </a:r>
            <a:r>
              <a:rPr lang="ru-RU"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 та </a:t>
            </a:r>
            <a:r>
              <a:rPr lang="ru-RU"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каміння</a:t>
            </a:r>
            <a:r>
              <a:rPr lang="ru-RU"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 </a:t>
            </a:r>
            <a:r>
              <a:rPr lang="ru-RU"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використовували</a:t>
            </a:r>
            <a:r>
              <a:rPr lang="ru-RU"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 для </a:t>
            </a:r>
            <a:r>
              <a:rPr lang="ru-RU"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побудови</a:t>
            </a:r>
            <a:r>
              <a:rPr lang="ru-RU"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a:t>
            </a:r>
            <a:endParaRPr lang="ru-RU" dirty="0">
              <a:ln w="18415" cmpd="sng">
                <a:solidFill>
                  <a:schemeClr val="bg2">
                    <a:lumMod val="40000"/>
                    <a:lumOff val="60000"/>
                  </a:schemeClr>
                </a:solidFill>
                <a:prstDash val="solid"/>
              </a:ln>
              <a:solidFill>
                <a:schemeClr val="bg2">
                  <a:lumMod val="40000"/>
                  <a:lumOff val="60000"/>
                </a:schemeClr>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74" y="214290"/>
            <a:ext cx="6643734" cy="1214422"/>
          </a:xfrm>
        </p:spPr>
        <p:txBody>
          <a:bodyPr>
            <a:normAutofit fontScale="90000"/>
          </a:bodyPr>
          <a:lstStyle/>
          <a:p>
            <a:r>
              <a:rPr lang="uk-UA" dirty="0" smtClean="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rPr>
              <a:t>Друга зала</a:t>
            </a:r>
            <a:br>
              <a:rPr lang="uk-UA" dirty="0" smtClean="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rPr>
            </a:br>
            <a:r>
              <a:rPr lang="uk-UA" dirty="0" smtClean="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rPr>
              <a:t>(історія соціально-культурної  сфери)</a:t>
            </a:r>
            <a:endParaRPr lang="ru-RU" dirty="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endParaRPr>
          </a:p>
        </p:txBody>
      </p:sp>
      <p:sp>
        <p:nvSpPr>
          <p:cNvPr id="3" name="Содержимое 2"/>
          <p:cNvSpPr>
            <a:spLocks noGrp="1"/>
          </p:cNvSpPr>
          <p:nvPr>
            <p:ph idx="1"/>
          </p:nvPr>
        </p:nvSpPr>
        <p:spPr>
          <a:xfrm>
            <a:off x="-142908" y="2928934"/>
            <a:ext cx="4143404" cy="1785950"/>
          </a:xfrm>
        </p:spPr>
        <p:txBody>
          <a:bodyPr>
            <a:normAutofit fontScale="70000" lnSpcReduction="20000"/>
          </a:bodyPr>
          <a:lstStyle/>
          <a:p>
            <a:pPr>
              <a:buNone/>
            </a:pPr>
            <a:r>
              <a:rPr lang="ru-RU" sz="1400" dirty="0" smtClean="0">
                <a:ln w="18415" cmpd="sng">
                  <a:noFill/>
                  <a:prstDash val="solid"/>
                </a:ln>
                <a:solidFill>
                  <a:schemeClr val="bg2">
                    <a:lumMod val="75000"/>
                  </a:schemeClr>
                </a:solidFill>
                <a:effectLst>
                  <a:outerShdw blurRad="63500" dir="3600000" algn="tl" rotWithShape="0">
                    <a:srgbClr val="000000">
                      <a:alpha val="70000"/>
                    </a:srgbClr>
                  </a:outerShdw>
                </a:effectLst>
              </a:rPr>
              <a:t>СОЦІАЛЬНО-КУЛЬТУРНЕ ЖИТТЯ - ЦЕ ТЕ, ЩО ОБ'ЄДНУЄ НАС УСІХ, НАПОВНЮЄ</a:t>
            </a:r>
          </a:p>
          <a:p>
            <a:pPr>
              <a:buNone/>
            </a:pPr>
            <a:r>
              <a:rPr lang="ru-RU" sz="1400" dirty="0" smtClean="0">
                <a:ln w="18415" cmpd="sng">
                  <a:noFill/>
                  <a:prstDash val="solid"/>
                </a:ln>
                <a:solidFill>
                  <a:schemeClr val="bg2">
                    <a:lumMod val="75000"/>
                  </a:schemeClr>
                </a:solidFill>
                <a:effectLst>
                  <a:outerShdw blurRad="63500" dir="3600000" algn="tl" rotWithShape="0">
                    <a:srgbClr val="000000">
                      <a:alpha val="70000"/>
                    </a:srgbClr>
                  </a:outerShdw>
                </a:effectLst>
              </a:rPr>
              <a:t>НАШЕ ІСНУВАННЯ. ЦЕ ПОЛОГОВИЙ БУДИНОК, У ЯКОМУ МИ НАРОДИЛИСЯ.</a:t>
            </a:r>
          </a:p>
          <a:p>
            <a:pPr>
              <a:buNone/>
            </a:pPr>
            <a:r>
              <a:rPr lang="ru-RU" sz="1400" dirty="0" smtClean="0">
                <a:ln w="18415" cmpd="sng">
                  <a:noFill/>
                  <a:prstDash val="solid"/>
                </a:ln>
                <a:solidFill>
                  <a:schemeClr val="bg2">
                    <a:lumMod val="75000"/>
                  </a:schemeClr>
                </a:solidFill>
                <a:effectLst>
                  <a:outerShdw blurRad="63500" dir="3600000" algn="tl" rotWithShape="0">
                    <a:srgbClr val="000000">
                      <a:alpha val="70000"/>
                    </a:srgbClr>
                  </a:outerShdw>
                </a:effectLst>
              </a:rPr>
              <a:t>АПТЕКА БІЛЯ БАТЬКІВСЬКОГО ДОМУ. ЦЕ ШКОЛА, ДЕ МИ РОБИЛИ ПЕРШІ</a:t>
            </a:r>
          </a:p>
          <a:p>
            <a:pPr>
              <a:buNone/>
            </a:pPr>
            <a:r>
              <a:rPr lang="ru-RU" sz="1400" dirty="0" smtClean="0">
                <a:ln w="18415" cmpd="sng">
                  <a:noFill/>
                  <a:prstDash val="solid"/>
                </a:ln>
                <a:solidFill>
                  <a:schemeClr val="bg2">
                    <a:lumMod val="75000"/>
                  </a:schemeClr>
                </a:solidFill>
                <a:effectLst>
                  <a:outerShdw blurRad="63500" dir="3600000" algn="tl" rotWithShape="0">
                    <a:srgbClr val="000000">
                      <a:alpha val="70000"/>
                    </a:srgbClr>
                  </a:outerShdw>
                </a:effectLst>
              </a:rPr>
              <a:t>ПОМИЛКИ, РАДІЛИ ПЕРШИМ УСПІХАМ, ДО ЯКОЇІ ЗАРАЗ ХОЧЕТЬСЯ</a:t>
            </a:r>
          </a:p>
          <a:p>
            <a:pPr>
              <a:buNone/>
            </a:pPr>
            <a:r>
              <a:rPr lang="ru-RU" sz="1400" dirty="0" smtClean="0">
                <a:ln w="18415" cmpd="sng">
                  <a:noFill/>
                  <a:prstDash val="solid"/>
                </a:ln>
                <a:solidFill>
                  <a:schemeClr val="bg2">
                    <a:lumMod val="75000"/>
                  </a:schemeClr>
                </a:solidFill>
                <a:effectLst>
                  <a:outerShdw blurRad="63500" dir="3600000" algn="tl" rotWithShape="0">
                    <a:srgbClr val="000000">
                      <a:alpha val="70000"/>
                    </a:srgbClr>
                  </a:outerShdw>
                </a:effectLst>
              </a:rPr>
              <a:t>ПОВЕРНУТИСЯ. ЦЕ — МУЗИКА ТА ПІСНІ, ПІД ЯКІ ТАНЦЮЄМО. ЦЕ КІНОСТРІЧКИ,</a:t>
            </a:r>
          </a:p>
          <a:p>
            <a:pPr>
              <a:buNone/>
            </a:pPr>
            <a:r>
              <a:rPr lang="ru-RU" sz="1400" dirty="0" smtClean="0">
                <a:ln w="18415" cmpd="sng">
                  <a:noFill/>
                  <a:prstDash val="solid"/>
                </a:ln>
                <a:solidFill>
                  <a:schemeClr val="bg2">
                    <a:lumMod val="75000"/>
                  </a:schemeClr>
                </a:solidFill>
                <a:effectLst>
                  <a:outerShdw blurRad="63500" dir="3600000" algn="tl" rotWithShape="0">
                    <a:srgbClr val="000000">
                      <a:alpha val="70000"/>
                    </a:srgbClr>
                  </a:outerShdw>
                </a:effectLst>
              </a:rPr>
              <a:t>ПІД ЯКІ ПЛАЧЕМО. ЦЕ ВІРШІ, ЩО ВРАЖАЮТЬ ДО ГЛИБИНИ </a:t>
            </a:r>
          </a:p>
        </p:txBody>
      </p:sp>
      <p:pic>
        <p:nvPicPr>
          <p:cNvPr id="2050" name="Picture 2"/>
          <p:cNvPicPr>
            <a:picLocks noChangeAspect="1" noChangeArrowheads="1"/>
          </p:cNvPicPr>
          <p:nvPr/>
        </p:nvPicPr>
        <p:blipFill>
          <a:blip r:embed="rId2" cstate="print"/>
          <a:srcRect/>
          <a:stretch>
            <a:fillRect/>
          </a:stretch>
        </p:blipFill>
        <p:spPr bwMode="auto">
          <a:xfrm>
            <a:off x="6000760" y="0"/>
            <a:ext cx="3143240" cy="2357430"/>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cstate="print"/>
          <a:srcRect/>
          <a:stretch>
            <a:fillRect/>
          </a:stretch>
        </p:blipFill>
        <p:spPr bwMode="auto">
          <a:xfrm>
            <a:off x="0" y="4840097"/>
            <a:ext cx="1857388" cy="2017903"/>
          </a:xfrm>
          <a:prstGeom prst="rect">
            <a:avLst/>
          </a:prstGeom>
          <a:noFill/>
          <a:ln w="9525">
            <a:noFill/>
            <a:miter lim="800000"/>
            <a:headEnd/>
            <a:tailEnd/>
          </a:ln>
          <a:effectLst/>
        </p:spPr>
      </p:pic>
      <p:sp>
        <p:nvSpPr>
          <p:cNvPr id="6" name="Прямоугольник 5"/>
          <p:cNvSpPr/>
          <p:nvPr/>
        </p:nvSpPr>
        <p:spPr>
          <a:xfrm>
            <a:off x="1857356" y="4734342"/>
            <a:ext cx="3429024" cy="2123658"/>
          </a:xfrm>
          <a:prstGeom prst="rect">
            <a:avLst/>
          </a:prstGeom>
        </p:spPr>
        <p:txBody>
          <a:bodyPr wrap="square">
            <a:spAutoFit/>
          </a:bodyPr>
          <a:lstStyle/>
          <a:p>
            <a:r>
              <a:rPr lang="ru-RU" sz="1100" dirty="0" smtClean="0">
                <a:solidFill>
                  <a:schemeClr val="bg2">
                    <a:lumMod val="60000"/>
                    <a:lumOff val="40000"/>
                  </a:schemeClr>
                </a:solidFill>
              </a:rPr>
              <a:t>ОДНИМИ З НАЙБЛЬШ ВІДДАНИХ ПРИХИЛЬНИКІВ ДЖАЗУ В ДНІПРОПЕТРОВСЬКУ</a:t>
            </a:r>
          </a:p>
          <a:p>
            <a:r>
              <a:rPr lang="ru-RU" sz="1100" dirty="0" smtClean="0">
                <a:solidFill>
                  <a:schemeClr val="bg2">
                    <a:lumMod val="60000"/>
                    <a:lumOff val="40000"/>
                  </a:schemeClr>
                </a:solidFill>
              </a:rPr>
              <a:t>НА РУБЕЖІ 1950-Х ТА 196О-Х РОКІВ БУЛИ МОЛОДІ ЇНЖЕНЕРИ-МЕЛОМАНИ</a:t>
            </a:r>
          </a:p>
          <a:p>
            <a:r>
              <a:rPr lang="ru-RU" sz="1100" dirty="0" smtClean="0">
                <a:solidFill>
                  <a:schemeClr val="bg2">
                    <a:lumMod val="60000"/>
                    <a:lumOff val="40000"/>
                  </a:schemeClr>
                </a:solidFill>
              </a:rPr>
              <a:t>ЮРІЙ БАЙСАГОЛОВ ТА ОЛЕКСАНДР ЗАСЛАВСЬКИЙ. У НИХ, ЯК У ВЛАСНИКІВ</a:t>
            </a:r>
          </a:p>
          <a:p>
            <a:r>
              <a:rPr lang="ru-RU" sz="1100" dirty="0" smtClean="0">
                <a:solidFill>
                  <a:schemeClr val="bg2">
                    <a:lumMod val="60000"/>
                    <a:lumOff val="40000"/>
                  </a:schemeClr>
                </a:solidFill>
              </a:rPr>
              <a:t>ДОСТАТНЬО ВЕЛИКИХ ДЖАЗОВИХ ФОНОТЕК, ЗБИРАЛИСЯ МОЛОДІ МУЗИКАНТИ</a:t>
            </a:r>
          </a:p>
          <a:p>
            <a:r>
              <a:rPr lang="ru-RU" sz="1100" dirty="0" smtClean="0">
                <a:solidFill>
                  <a:schemeClr val="bg2">
                    <a:lumMod val="60000"/>
                    <a:lumOff val="40000"/>
                  </a:schemeClr>
                </a:solidFill>
              </a:rPr>
              <a:t>ЮРІЙ БІЛЕНКО, ВОЛОДИМИР МАРХОВСЬКИЙ, ЮРІЙ ПІВАК, ЕЛЬВІРА МИХАЙЛОВА</a:t>
            </a:r>
          </a:p>
          <a:p>
            <a:r>
              <a:rPr lang="ru-RU" sz="1100" dirty="0" smtClean="0">
                <a:solidFill>
                  <a:schemeClr val="bg2">
                    <a:lumMod val="60000"/>
                    <a:lumOff val="40000"/>
                  </a:schemeClr>
                </a:solidFill>
              </a:rPr>
              <a:t>ТА БАГАТО ІНШИХ. ЗАЧИНАТЕЛІ НОВОГО ДНІПРОПЕТРОВСЬКОГО ДЖАЗУ</a:t>
            </a:r>
            <a:endParaRPr lang="ru-RU" sz="1100" dirty="0">
              <a:solidFill>
                <a:schemeClr val="bg2">
                  <a:lumMod val="60000"/>
                  <a:lumOff val="40000"/>
                </a:schemeClr>
              </a:solidFill>
            </a:endParaRPr>
          </a:p>
        </p:txBody>
      </p:sp>
      <p:pic>
        <p:nvPicPr>
          <p:cNvPr id="2052" name="Picture 4"/>
          <p:cNvPicPr>
            <a:picLocks noChangeAspect="1" noChangeArrowheads="1"/>
          </p:cNvPicPr>
          <p:nvPr/>
        </p:nvPicPr>
        <p:blipFill>
          <a:blip r:embed="rId4" cstate="print"/>
          <a:srcRect/>
          <a:stretch>
            <a:fillRect/>
          </a:stretch>
        </p:blipFill>
        <p:spPr bwMode="auto">
          <a:xfrm>
            <a:off x="3929058" y="2780344"/>
            <a:ext cx="1857432" cy="2005977"/>
          </a:xfrm>
          <a:prstGeom prst="rect">
            <a:avLst/>
          </a:prstGeom>
          <a:noFill/>
          <a:ln w="9525">
            <a:noFill/>
            <a:miter lim="800000"/>
            <a:headEnd/>
            <a:tailEnd/>
          </a:ln>
          <a:effectLst/>
        </p:spPr>
      </p:pic>
      <p:sp>
        <p:nvSpPr>
          <p:cNvPr id="8" name="Прямоугольник 7"/>
          <p:cNvSpPr/>
          <p:nvPr/>
        </p:nvSpPr>
        <p:spPr>
          <a:xfrm>
            <a:off x="5786414" y="2357430"/>
            <a:ext cx="3357586" cy="4154984"/>
          </a:xfrm>
          <a:prstGeom prst="rect">
            <a:avLst/>
          </a:prstGeom>
        </p:spPr>
        <p:txBody>
          <a:bodyPr wrap="square">
            <a:spAutoFit/>
          </a:bodyPr>
          <a:lstStyle/>
          <a:p>
            <a:r>
              <a:rPr lang="ru-RU" sz="1100" dirty="0" err="1" smtClean="0">
                <a:solidFill>
                  <a:schemeClr val="bg2">
                    <a:lumMod val="60000"/>
                    <a:lumOff val="40000"/>
                  </a:schemeClr>
                </a:solidFill>
              </a:rPr>
              <a:t>Пляшки</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від</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ліків</a:t>
            </a:r>
            <a:r>
              <a:rPr lang="ru-RU" sz="1100" dirty="0" smtClean="0">
                <a:solidFill>
                  <a:schemeClr val="bg2">
                    <a:lumMod val="60000"/>
                    <a:lumOff val="40000"/>
                  </a:schemeClr>
                </a:solidFill>
              </a:rPr>
              <a:t>. Аптека К. Стефановича</a:t>
            </a:r>
          </a:p>
          <a:p>
            <a:r>
              <a:rPr lang="ru-RU" sz="1100" dirty="0" smtClean="0">
                <a:solidFill>
                  <a:schemeClr val="bg2">
                    <a:lumMod val="60000"/>
                    <a:lumOff val="40000"/>
                  </a:schemeClr>
                </a:solidFill>
              </a:rPr>
              <a:t>м. </a:t>
            </a:r>
            <a:r>
              <a:rPr lang="ru-RU" sz="1100" dirty="0" err="1" smtClean="0">
                <a:solidFill>
                  <a:schemeClr val="bg2">
                    <a:lumMod val="60000"/>
                    <a:lumOff val="40000"/>
                  </a:schemeClr>
                </a:solidFill>
              </a:rPr>
              <a:t>Катеринослав</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Поч</a:t>
            </a:r>
            <a:r>
              <a:rPr lang="ru-RU" sz="1100" dirty="0" smtClean="0">
                <a:solidFill>
                  <a:schemeClr val="bg2">
                    <a:lumMod val="60000"/>
                    <a:lumOff val="40000"/>
                  </a:schemeClr>
                </a:solidFill>
              </a:rPr>
              <a:t>. ХХ ст. З </a:t>
            </a:r>
            <a:r>
              <a:rPr lang="ru-RU" sz="1100" dirty="0" err="1" smtClean="0">
                <a:solidFill>
                  <a:schemeClr val="bg2">
                    <a:lumMod val="60000"/>
                    <a:lumOff val="40000"/>
                  </a:schemeClr>
                </a:solidFill>
              </a:rPr>
              <a:t>колекції</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Олександра</a:t>
            </a:r>
            <a:endParaRPr lang="ru-RU" sz="1100" dirty="0" smtClean="0">
              <a:solidFill>
                <a:schemeClr val="bg2">
                  <a:lumMod val="60000"/>
                  <a:lumOff val="40000"/>
                </a:schemeClr>
              </a:solidFill>
            </a:endParaRPr>
          </a:p>
          <a:p>
            <a:r>
              <a:rPr lang="ru-RU" sz="1100" dirty="0" smtClean="0">
                <a:solidFill>
                  <a:schemeClr val="bg2">
                    <a:lumMod val="60000"/>
                    <a:lumOff val="40000"/>
                  </a:schemeClr>
                </a:solidFill>
              </a:rPr>
              <a:t>та </a:t>
            </a:r>
            <a:r>
              <a:rPr lang="ru-RU" sz="1100" dirty="0" err="1" smtClean="0">
                <a:solidFill>
                  <a:schemeClr val="bg2">
                    <a:lumMod val="60000"/>
                    <a:lumOff val="40000"/>
                  </a:schemeClr>
                </a:solidFill>
              </a:rPr>
              <a:t>Нурії</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Бусигіних</a:t>
            </a:r>
            <a:endParaRPr lang="ru-RU" sz="1100" dirty="0" smtClean="0">
              <a:solidFill>
                <a:schemeClr val="bg2">
                  <a:lumMod val="60000"/>
                  <a:lumOff val="40000"/>
                </a:schemeClr>
              </a:solidFill>
            </a:endParaRPr>
          </a:p>
          <a:p>
            <a:r>
              <a:rPr lang="ru-RU" sz="1100" dirty="0" smtClean="0">
                <a:solidFill>
                  <a:schemeClr val="bg2">
                    <a:lumMod val="60000"/>
                    <a:lumOff val="40000"/>
                  </a:schemeClr>
                </a:solidFill>
              </a:rPr>
              <a:t>Коробочка </a:t>
            </a:r>
            <a:r>
              <a:rPr lang="ru-RU" sz="1100" dirty="0" err="1" smtClean="0">
                <a:solidFill>
                  <a:schemeClr val="bg2">
                    <a:lumMod val="60000"/>
                    <a:lumOff val="40000"/>
                  </a:schemeClr>
                </a:solidFill>
              </a:rPr>
              <a:t>від</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ліків</a:t>
            </a:r>
            <a:r>
              <a:rPr lang="ru-RU" sz="1100" dirty="0" smtClean="0">
                <a:solidFill>
                  <a:schemeClr val="bg2">
                    <a:lumMod val="60000"/>
                    <a:lumOff val="40000"/>
                  </a:schemeClr>
                </a:solidFill>
              </a:rPr>
              <a:t>. Аптека К. Стефановича.</a:t>
            </a:r>
          </a:p>
          <a:p>
            <a:r>
              <a:rPr lang="ru-RU" sz="1100" dirty="0" smtClean="0">
                <a:solidFill>
                  <a:schemeClr val="bg2">
                    <a:lumMod val="60000"/>
                    <a:lumOff val="40000"/>
                  </a:schemeClr>
                </a:solidFill>
              </a:rPr>
              <a:t>м. </a:t>
            </a:r>
            <a:r>
              <a:rPr lang="ru-RU" sz="1100" dirty="0" err="1" smtClean="0">
                <a:solidFill>
                  <a:schemeClr val="bg2">
                    <a:lumMod val="60000"/>
                    <a:lumOff val="40000"/>
                  </a:schemeClr>
                </a:solidFill>
              </a:rPr>
              <a:t>Катеринослав</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Поч</a:t>
            </a:r>
            <a:r>
              <a:rPr lang="ru-RU" sz="1100" dirty="0" smtClean="0">
                <a:solidFill>
                  <a:schemeClr val="bg2">
                    <a:lumMod val="60000"/>
                    <a:lumOff val="40000"/>
                  </a:schemeClr>
                </a:solidFill>
              </a:rPr>
              <a:t>. </a:t>
            </a:r>
            <a:r>
              <a:rPr lang="en-US" sz="1100" dirty="0" smtClean="0">
                <a:solidFill>
                  <a:schemeClr val="bg2">
                    <a:lumMod val="60000"/>
                    <a:lumOff val="40000"/>
                  </a:schemeClr>
                </a:solidFill>
              </a:rPr>
              <a:t>X</a:t>
            </a:r>
            <a:r>
              <a:rPr lang="ru-RU" sz="1100" dirty="0" smtClean="0">
                <a:solidFill>
                  <a:schemeClr val="bg2">
                    <a:lumMod val="60000"/>
                    <a:lumOff val="40000"/>
                  </a:schemeClr>
                </a:solidFill>
              </a:rPr>
              <a:t>Х ст. З </a:t>
            </a:r>
            <a:r>
              <a:rPr lang="ru-RU" sz="1100" dirty="0" err="1" smtClean="0">
                <a:solidFill>
                  <a:schemeClr val="bg2">
                    <a:lumMod val="60000"/>
                    <a:lumOff val="40000"/>
                  </a:schemeClr>
                </a:solidFill>
              </a:rPr>
              <a:t>колекції</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Олександра</a:t>
            </a:r>
            <a:endParaRPr lang="ru-RU" sz="1100" dirty="0" smtClean="0">
              <a:solidFill>
                <a:schemeClr val="bg2">
                  <a:lumMod val="60000"/>
                  <a:lumOff val="40000"/>
                </a:schemeClr>
              </a:solidFill>
            </a:endParaRPr>
          </a:p>
          <a:p>
            <a:r>
              <a:rPr lang="ru-RU" sz="1100" dirty="0" smtClean="0">
                <a:solidFill>
                  <a:schemeClr val="bg2">
                    <a:lumMod val="60000"/>
                    <a:lumOff val="40000"/>
                  </a:schemeClr>
                </a:solidFill>
              </a:rPr>
              <a:t>та </a:t>
            </a:r>
            <a:r>
              <a:rPr lang="ru-RU" sz="1100" dirty="0" err="1" smtClean="0">
                <a:solidFill>
                  <a:schemeClr val="bg2">
                    <a:lumMod val="60000"/>
                    <a:lumOff val="40000"/>
                  </a:schemeClr>
                </a:solidFill>
              </a:rPr>
              <a:t>Нурії</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Бусипіних</a:t>
            </a:r>
            <a:endParaRPr lang="ru-RU" sz="1100" dirty="0" smtClean="0">
              <a:solidFill>
                <a:schemeClr val="bg2">
                  <a:lumMod val="60000"/>
                  <a:lumOff val="40000"/>
                </a:schemeClr>
              </a:solidFill>
            </a:endParaRPr>
          </a:p>
          <a:p>
            <a:r>
              <a:rPr lang="ru-RU" sz="1100" dirty="0" smtClean="0">
                <a:solidFill>
                  <a:schemeClr val="bg2">
                    <a:lumMod val="60000"/>
                    <a:lumOff val="40000"/>
                  </a:schemeClr>
                </a:solidFill>
              </a:rPr>
              <a:t>Коробочка </a:t>
            </a:r>
            <a:r>
              <a:rPr lang="ru-RU" sz="1100" dirty="0" err="1" smtClean="0">
                <a:solidFill>
                  <a:schemeClr val="bg2">
                    <a:lumMod val="60000"/>
                    <a:lumOff val="40000"/>
                  </a:schemeClr>
                </a:solidFill>
              </a:rPr>
              <a:t>від</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ліків</a:t>
            </a:r>
            <a:r>
              <a:rPr lang="ru-RU" sz="1100" dirty="0" smtClean="0">
                <a:solidFill>
                  <a:schemeClr val="bg2">
                    <a:lumMod val="60000"/>
                    <a:lumOff val="40000"/>
                  </a:schemeClr>
                </a:solidFill>
              </a:rPr>
              <a:t>. Аптека Л. </a:t>
            </a:r>
            <a:r>
              <a:rPr lang="ru-RU" sz="1100" dirty="0" err="1" smtClean="0">
                <a:solidFill>
                  <a:schemeClr val="bg2">
                    <a:lumMod val="60000"/>
                    <a:lumOff val="40000"/>
                  </a:schemeClr>
                </a:solidFill>
              </a:rPr>
              <a:t>Пріцкера</a:t>
            </a:r>
            <a:endParaRPr lang="ru-RU" sz="1100" dirty="0" smtClean="0">
              <a:solidFill>
                <a:schemeClr val="bg2">
                  <a:lumMod val="60000"/>
                  <a:lumOff val="40000"/>
                </a:schemeClr>
              </a:solidFill>
            </a:endParaRPr>
          </a:p>
          <a:p>
            <a:r>
              <a:rPr lang="ru-RU" sz="1100" dirty="0" smtClean="0">
                <a:solidFill>
                  <a:schemeClr val="bg2">
                    <a:lumMod val="60000"/>
                    <a:lumOff val="40000"/>
                  </a:schemeClr>
                </a:solidFill>
              </a:rPr>
              <a:t>м. </a:t>
            </a:r>
            <a:r>
              <a:rPr lang="ru-RU" sz="1100" dirty="0" err="1" smtClean="0">
                <a:solidFill>
                  <a:schemeClr val="bg2">
                    <a:lumMod val="60000"/>
                    <a:lumOff val="40000"/>
                  </a:schemeClr>
                </a:solidFill>
              </a:rPr>
              <a:t>Катеринослав</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Поч</a:t>
            </a:r>
            <a:r>
              <a:rPr lang="ru-RU" sz="1100" dirty="0" smtClean="0">
                <a:solidFill>
                  <a:schemeClr val="bg2">
                    <a:lumMod val="60000"/>
                    <a:lumOff val="40000"/>
                  </a:schemeClr>
                </a:solidFill>
              </a:rPr>
              <a:t>. ХХ ст. З </a:t>
            </a:r>
            <a:r>
              <a:rPr lang="ru-RU" sz="1100" dirty="0" err="1" smtClean="0">
                <a:solidFill>
                  <a:schemeClr val="bg2">
                    <a:lumMod val="60000"/>
                    <a:lumOff val="40000"/>
                  </a:schemeClr>
                </a:solidFill>
              </a:rPr>
              <a:t>колекції</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Олександра</a:t>
            </a:r>
            <a:endParaRPr lang="ru-RU" sz="1100" dirty="0" smtClean="0">
              <a:solidFill>
                <a:schemeClr val="bg2">
                  <a:lumMod val="60000"/>
                  <a:lumOff val="40000"/>
                </a:schemeClr>
              </a:solidFill>
            </a:endParaRPr>
          </a:p>
          <a:p>
            <a:r>
              <a:rPr lang="ru-RU" sz="1100" dirty="0" smtClean="0">
                <a:solidFill>
                  <a:schemeClr val="bg2">
                    <a:lumMod val="60000"/>
                    <a:lumOff val="40000"/>
                  </a:schemeClr>
                </a:solidFill>
              </a:rPr>
              <a:t>та </a:t>
            </a:r>
            <a:r>
              <a:rPr lang="ru-RU" sz="1100" dirty="0" err="1" smtClean="0">
                <a:solidFill>
                  <a:schemeClr val="bg2">
                    <a:lumMod val="60000"/>
                    <a:lumOff val="40000"/>
                  </a:schemeClr>
                </a:solidFill>
              </a:rPr>
              <a:t>Нурії</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Бусипіних</a:t>
            </a:r>
            <a:endParaRPr lang="ru-RU" sz="1100" dirty="0" smtClean="0">
              <a:solidFill>
                <a:schemeClr val="bg2">
                  <a:lumMod val="60000"/>
                  <a:lumOff val="40000"/>
                </a:schemeClr>
              </a:solidFill>
            </a:endParaRPr>
          </a:p>
          <a:p>
            <a:r>
              <a:rPr lang="ru-RU" sz="1100" dirty="0" err="1" smtClean="0">
                <a:solidFill>
                  <a:schemeClr val="bg2">
                    <a:lumMod val="60000"/>
                    <a:lumOff val="40000"/>
                  </a:schemeClr>
                </a:solidFill>
              </a:rPr>
              <a:t>Пляшка</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від</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ліків</a:t>
            </a:r>
            <a:r>
              <a:rPr lang="ru-RU" sz="1100" dirty="0" smtClean="0">
                <a:solidFill>
                  <a:schemeClr val="bg2">
                    <a:lumMod val="60000"/>
                    <a:lumOff val="40000"/>
                  </a:schemeClr>
                </a:solidFill>
              </a:rPr>
              <a:t>. Аптека О. Гурвича. м. </a:t>
            </a:r>
            <a:r>
              <a:rPr lang="ru-RU" sz="1100" dirty="0" err="1" smtClean="0">
                <a:solidFill>
                  <a:schemeClr val="bg2">
                    <a:lumMod val="60000"/>
                    <a:lumOff val="40000"/>
                  </a:schemeClr>
                </a:solidFill>
              </a:rPr>
              <a:t>Катеринослав</a:t>
            </a:r>
            <a:endParaRPr lang="ru-RU" sz="1100" dirty="0" smtClean="0">
              <a:solidFill>
                <a:schemeClr val="bg2">
                  <a:lumMod val="60000"/>
                  <a:lumOff val="40000"/>
                </a:schemeClr>
              </a:solidFill>
            </a:endParaRPr>
          </a:p>
          <a:p>
            <a:r>
              <a:rPr lang="ru-RU" sz="1100" dirty="0" smtClean="0">
                <a:solidFill>
                  <a:schemeClr val="bg2">
                    <a:lumMod val="60000"/>
                    <a:lumOff val="40000"/>
                  </a:schemeClr>
                </a:solidFill>
              </a:rPr>
              <a:t>1913 р. З </a:t>
            </a:r>
            <a:r>
              <a:rPr lang="ru-RU" sz="1100" dirty="0" err="1" smtClean="0">
                <a:solidFill>
                  <a:schemeClr val="bg2">
                    <a:lumMod val="60000"/>
                    <a:lumOff val="40000"/>
                  </a:schemeClr>
                </a:solidFill>
              </a:rPr>
              <a:t>колекції</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Олександра</a:t>
            </a:r>
            <a:r>
              <a:rPr lang="ru-RU" sz="1100" dirty="0" smtClean="0">
                <a:solidFill>
                  <a:schemeClr val="bg2">
                    <a:lumMod val="60000"/>
                    <a:lumOff val="40000"/>
                  </a:schemeClr>
                </a:solidFill>
              </a:rPr>
              <a:t> та </a:t>
            </a:r>
            <a:r>
              <a:rPr lang="ru-RU" sz="1100" dirty="0" err="1" smtClean="0">
                <a:solidFill>
                  <a:schemeClr val="bg2">
                    <a:lumMod val="60000"/>
                    <a:lumOff val="40000"/>
                  </a:schemeClr>
                </a:solidFill>
              </a:rPr>
              <a:t>Нурії</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Бусипних</a:t>
            </a:r>
            <a:endParaRPr lang="ru-RU" sz="1100" dirty="0" smtClean="0">
              <a:solidFill>
                <a:schemeClr val="bg2">
                  <a:lumMod val="60000"/>
                  <a:lumOff val="40000"/>
                </a:schemeClr>
              </a:solidFill>
            </a:endParaRPr>
          </a:p>
          <a:p>
            <a:r>
              <a:rPr lang="ru-RU" sz="1100" dirty="0" err="1" smtClean="0">
                <a:solidFill>
                  <a:schemeClr val="bg2">
                    <a:lumMod val="60000"/>
                    <a:lumOff val="40000"/>
                  </a:schemeClr>
                </a:solidFill>
              </a:rPr>
              <a:t>Пляшка</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від</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ліків</a:t>
            </a:r>
            <a:r>
              <a:rPr lang="ru-RU" sz="1100" dirty="0" smtClean="0">
                <a:solidFill>
                  <a:schemeClr val="bg2">
                    <a:lumMod val="60000"/>
                    <a:lumOff val="40000"/>
                  </a:schemeClr>
                </a:solidFill>
              </a:rPr>
              <a:t>. Аптека Л. Поля м. </a:t>
            </a:r>
            <a:r>
              <a:rPr lang="ru-RU" sz="1100" dirty="0" err="1" smtClean="0">
                <a:solidFill>
                  <a:schemeClr val="bg2">
                    <a:lumMod val="60000"/>
                    <a:lumOff val="40000"/>
                  </a:schemeClr>
                </a:solidFill>
              </a:rPr>
              <a:t>Катеринослав</a:t>
            </a:r>
            <a:endParaRPr lang="ru-RU" sz="1100" dirty="0" smtClean="0">
              <a:solidFill>
                <a:schemeClr val="bg2">
                  <a:lumMod val="60000"/>
                  <a:lumOff val="40000"/>
                </a:schemeClr>
              </a:solidFill>
            </a:endParaRPr>
          </a:p>
          <a:p>
            <a:r>
              <a:rPr lang="ru-RU" sz="1100" dirty="0" err="1" smtClean="0">
                <a:solidFill>
                  <a:schemeClr val="bg2">
                    <a:lumMod val="60000"/>
                    <a:lumOff val="40000"/>
                  </a:schemeClr>
                </a:solidFill>
              </a:rPr>
              <a:t>Поч</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хх</a:t>
            </a:r>
            <a:r>
              <a:rPr lang="ru-RU" sz="1100" dirty="0" smtClean="0">
                <a:solidFill>
                  <a:schemeClr val="bg2">
                    <a:lumMod val="60000"/>
                    <a:lumOff val="40000"/>
                  </a:schemeClr>
                </a:solidFill>
              </a:rPr>
              <a:t> ст. З </a:t>
            </a:r>
            <a:r>
              <a:rPr lang="ru-RU" sz="1100" dirty="0" err="1" smtClean="0">
                <a:solidFill>
                  <a:schemeClr val="bg2">
                    <a:lumMod val="60000"/>
                    <a:lumOff val="40000"/>
                  </a:schemeClr>
                </a:solidFill>
              </a:rPr>
              <a:t>колекції</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Олександра</a:t>
            </a:r>
            <a:r>
              <a:rPr lang="ru-RU" sz="1100" dirty="0" smtClean="0">
                <a:solidFill>
                  <a:schemeClr val="bg2">
                    <a:lumMod val="60000"/>
                    <a:lumOff val="40000"/>
                  </a:schemeClr>
                </a:solidFill>
              </a:rPr>
              <a:t> та </a:t>
            </a:r>
            <a:r>
              <a:rPr lang="ru-RU" sz="1100" dirty="0" err="1" smtClean="0">
                <a:solidFill>
                  <a:schemeClr val="bg2">
                    <a:lumMod val="60000"/>
                    <a:lumOff val="40000"/>
                  </a:schemeClr>
                </a:solidFill>
              </a:rPr>
              <a:t>Нурії</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Бусигіних</a:t>
            </a:r>
            <a:endParaRPr lang="ru-RU" sz="1100" dirty="0" smtClean="0">
              <a:solidFill>
                <a:schemeClr val="bg2">
                  <a:lumMod val="60000"/>
                  <a:lumOff val="40000"/>
                </a:schemeClr>
              </a:solidFill>
            </a:endParaRPr>
          </a:p>
          <a:p>
            <a:r>
              <a:rPr lang="ru-RU" sz="1100" dirty="0" smtClean="0">
                <a:solidFill>
                  <a:schemeClr val="bg2">
                    <a:lumMod val="60000"/>
                    <a:lumOff val="40000"/>
                  </a:schemeClr>
                </a:solidFill>
              </a:rPr>
              <a:t>Сигнатура </a:t>
            </a:r>
            <a:r>
              <a:rPr lang="ru-RU" sz="1100" dirty="0" err="1" smtClean="0">
                <a:solidFill>
                  <a:schemeClr val="bg2">
                    <a:lumMod val="60000"/>
                    <a:lumOff val="40000"/>
                  </a:schemeClr>
                </a:solidFill>
              </a:rPr>
              <a:t>аптечна</a:t>
            </a:r>
            <a:r>
              <a:rPr lang="ru-RU" sz="1100" dirty="0" smtClean="0">
                <a:solidFill>
                  <a:schemeClr val="bg2">
                    <a:lumMod val="60000"/>
                    <a:lumOff val="40000"/>
                  </a:schemeClr>
                </a:solidFill>
              </a:rPr>
              <a:t>. Аптека </a:t>
            </a:r>
            <a:r>
              <a:rPr lang="ru-RU" sz="1100" dirty="0" err="1" smtClean="0">
                <a:solidFill>
                  <a:schemeClr val="bg2">
                    <a:lumMod val="60000"/>
                    <a:lumOff val="40000"/>
                  </a:schemeClr>
                </a:solidFill>
              </a:rPr>
              <a:t>Катеринославської</a:t>
            </a:r>
            <a:endParaRPr lang="ru-RU" sz="1100" dirty="0" smtClean="0">
              <a:solidFill>
                <a:schemeClr val="bg2">
                  <a:lumMod val="60000"/>
                  <a:lumOff val="40000"/>
                </a:schemeClr>
              </a:solidFill>
            </a:endParaRPr>
          </a:p>
          <a:p>
            <a:r>
              <a:rPr lang="ru-RU" sz="1100" dirty="0" err="1" smtClean="0">
                <a:solidFill>
                  <a:schemeClr val="bg2">
                    <a:lumMod val="60000"/>
                    <a:lumOff val="40000"/>
                  </a:schemeClr>
                </a:solidFill>
              </a:rPr>
              <a:t>залізниці</a:t>
            </a:r>
            <a:r>
              <a:rPr lang="ru-RU" sz="1100" dirty="0" smtClean="0">
                <a:solidFill>
                  <a:schemeClr val="bg2">
                    <a:lumMod val="60000"/>
                    <a:lumOff val="40000"/>
                  </a:schemeClr>
                </a:solidFill>
              </a:rPr>
              <a:t> 1908 р. З </a:t>
            </a:r>
            <a:r>
              <a:rPr lang="ru-RU" sz="1100" dirty="0" err="1" smtClean="0">
                <a:solidFill>
                  <a:schemeClr val="bg2">
                    <a:lumMod val="60000"/>
                    <a:lumOff val="40000"/>
                  </a:schemeClr>
                </a:solidFill>
              </a:rPr>
              <a:t>колекції</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Олександра</a:t>
            </a:r>
            <a:endParaRPr lang="ru-RU" sz="1100" dirty="0" smtClean="0">
              <a:solidFill>
                <a:schemeClr val="bg2">
                  <a:lumMod val="60000"/>
                  <a:lumOff val="40000"/>
                </a:schemeClr>
              </a:solidFill>
            </a:endParaRPr>
          </a:p>
          <a:p>
            <a:r>
              <a:rPr lang="ru-RU" sz="1100" dirty="0" smtClean="0">
                <a:solidFill>
                  <a:schemeClr val="bg2">
                    <a:lumMod val="60000"/>
                    <a:lumOff val="40000"/>
                  </a:schemeClr>
                </a:solidFill>
              </a:rPr>
              <a:t>та </a:t>
            </a:r>
            <a:r>
              <a:rPr lang="ru-RU" sz="1100" dirty="0" err="1" smtClean="0">
                <a:solidFill>
                  <a:schemeClr val="bg2">
                    <a:lumMod val="60000"/>
                    <a:lumOff val="40000"/>
                  </a:schemeClr>
                </a:solidFill>
              </a:rPr>
              <a:t>Нурії</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Бусигіних</a:t>
            </a:r>
            <a:endParaRPr lang="ru-RU" sz="1100" dirty="0" smtClean="0">
              <a:solidFill>
                <a:schemeClr val="bg2">
                  <a:lumMod val="60000"/>
                  <a:lumOff val="40000"/>
                </a:schemeClr>
              </a:solidFill>
            </a:endParaRPr>
          </a:p>
          <a:p>
            <a:r>
              <a:rPr lang="ru-RU" sz="1100" dirty="0" smtClean="0">
                <a:solidFill>
                  <a:schemeClr val="bg2">
                    <a:lumMod val="60000"/>
                    <a:lumOff val="40000"/>
                  </a:schemeClr>
                </a:solidFill>
              </a:rPr>
              <a:t>Ступа </a:t>
            </a:r>
            <a:r>
              <a:rPr lang="ru-RU" sz="1100" dirty="0" err="1" smtClean="0">
                <a:solidFill>
                  <a:schemeClr val="bg2">
                    <a:lumMod val="60000"/>
                    <a:lumOff val="40000"/>
                  </a:schemeClr>
                </a:solidFill>
              </a:rPr>
              <a:t>аптечна</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з</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товкачем</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Речицький</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порцеляновий</a:t>
            </a:r>
            <a:endParaRPr lang="ru-RU" sz="1100" dirty="0" smtClean="0">
              <a:solidFill>
                <a:schemeClr val="bg2">
                  <a:lumMod val="60000"/>
                  <a:lumOff val="40000"/>
                </a:schemeClr>
              </a:solidFill>
            </a:endParaRPr>
          </a:p>
          <a:p>
            <a:r>
              <a:rPr lang="ru-RU" sz="1100" dirty="0" smtClean="0">
                <a:solidFill>
                  <a:schemeClr val="bg2">
                    <a:lumMod val="60000"/>
                    <a:lumOff val="40000"/>
                  </a:schemeClr>
                </a:solidFill>
              </a:rPr>
              <a:t>завод 1930-60-т </a:t>
            </a:r>
            <a:r>
              <a:rPr lang="ru-RU" sz="1100" dirty="0" err="1" smtClean="0">
                <a:solidFill>
                  <a:schemeClr val="bg2">
                    <a:lumMod val="60000"/>
                    <a:lumOff val="40000"/>
                  </a:schemeClr>
                </a:solidFill>
              </a:rPr>
              <a:t>рр</a:t>
            </a:r>
            <a:r>
              <a:rPr lang="ru-RU" sz="1100" dirty="0" smtClean="0">
                <a:solidFill>
                  <a:schemeClr val="bg2">
                    <a:lumMod val="60000"/>
                    <a:lumOff val="40000"/>
                  </a:schemeClr>
                </a:solidFill>
              </a:rPr>
              <a:t>.</a:t>
            </a:r>
          </a:p>
          <a:p>
            <a:r>
              <a:rPr lang="ru-RU" sz="1100" dirty="0" err="1" smtClean="0">
                <a:solidFill>
                  <a:schemeClr val="bg2">
                    <a:lumMod val="60000"/>
                    <a:lumOff val="40000"/>
                  </a:schemeClr>
                </a:solidFill>
              </a:rPr>
              <a:t>Терези</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коромислові</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ручні</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аптечні</a:t>
            </a:r>
            <a:r>
              <a:rPr lang="ru-RU" sz="1100" dirty="0" smtClean="0">
                <a:solidFill>
                  <a:schemeClr val="bg2">
                    <a:lumMod val="60000"/>
                    <a:lumOff val="40000"/>
                  </a:schemeClr>
                </a:solidFill>
              </a:rPr>
              <a:t> Пер. пол. </a:t>
            </a:r>
            <a:r>
              <a:rPr lang="en-US" sz="1100" dirty="0" smtClean="0">
                <a:solidFill>
                  <a:schemeClr val="bg2">
                    <a:lumMod val="60000"/>
                    <a:lumOff val="40000"/>
                  </a:schemeClr>
                </a:solidFill>
              </a:rPr>
              <a:t>XX c</a:t>
            </a:r>
            <a:r>
              <a:rPr lang="ru-RU" sz="1100" dirty="0" smtClean="0">
                <a:solidFill>
                  <a:schemeClr val="bg2">
                    <a:lumMod val="60000"/>
                    <a:lumOff val="40000"/>
                  </a:schemeClr>
                </a:solidFill>
              </a:rPr>
              <a:t>т.</a:t>
            </a:r>
          </a:p>
          <a:p>
            <a:r>
              <a:rPr lang="ru-RU" sz="1100" dirty="0" err="1" smtClean="0">
                <a:solidFill>
                  <a:schemeClr val="bg2">
                    <a:lumMod val="60000"/>
                    <a:lumOff val="40000"/>
                  </a:schemeClr>
                </a:solidFill>
              </a:rPr>
              <a:t>Набір</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важків</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аптечних</a:t>
            </a:r>
            <a:r>
              <a:rPr lang="ru-RU" sz="1100" dirty="0" smtClean="0">
                <a:solidFill>
                  <a:schemeClr val="bg2">
                    <a:lumMod val="60000"/>
                    <a:lumOff val="40000"/>
                  </a:schemeClr>
                </a:solidFill>
              </a:rPr>
              <a:t> Пер пол </a:t>
            </a:r>
            <a:r>
              <a:rPr lang="en-US" sz="1100" dirty="0" smtClean="0">
                <a:solidFill>
                  <a:schemeClr val="bg2">
                    <a:lumMod val="60000"/>
                    <a:lumOff val="40000"/>
                  </a:schemeClr>
                </a:solidFill>
              </a:rPr>
              <a:t>XX </a:t>
            </a:r>
            <a:r>
              <a:rPr lang="ru-RU" sz="1100" dirty="0" smtClean="0">
                <a:solidFill>
                  <a:schemeClr val="bg2">
                    <a:lumMod val="60000"/>
                    <a:lumOff val="40000"/>
                  </a:schemeClr>
                </a:solidFill>
              </a:rPr>
              <a:t>с</a:t>
            </a:r>
          </a:p>
          <a:p>
            <a:r>
              <a:rPr lang="ru-RU" sz="1100" dirty="0" err="1" smtClean="0">
                <a:solidFill>
                  <a:schemeClr val="bg2">
                    <a:lumMod val="60000"/>
                    <a:lumOff val="40000"/>
                  </a:schemeClr>
                </a:solidFill>
              </a:rPr>
              <a:t>Мірний</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циліндр</a:t>
            </a:r>
            <a:r>
              <a:rPr lang="ru-RU" sz="1100" dirty="0" smtClean="0">
                <a:solidFill>
                  <a:schemeClr val="bg2">
                    <a:lumMod val="60000"/>
                    <a:lumOff val="40000"/>
                  </a:schemeClr>
                </a:solidFill>
              </a:rPr>
              <a:t>. 1970-ті </a:t>
            </a:r>
            <a:r>
              <a:rPr lang="ru-RU" sz="1100" dirty="0" err="1" smtClean="0">
                <a:solidFill>
                  <a:schemeClr val="bg2">
                    <a:lumMod val="60000"/>
                    <a:lumOff val="40000"/>
                  </a:schemeClr>
                </a:solidFill>
              </a:rPr>
              <a:t>рр</a:t>
            </a:r>
            <a:endParaRPr lang="ru-RU" sz="1100" dirty="0" smtClean="0">
              <a:solidFill>
                <a:schemeClr val="bg2">
                  <a:lumMod val="60000"/>
                  <a:lumOff val="40000"/>
                </a:schemeClr>
              </a:solidFill>
            </a:endParaRPr>
          </a:p>
          <a:p>
            <a:r>
              <a:rPr lang="ru-RU" sz="1100" dirty="0" err="1" smtClean="0">
                <a:solidFill>
                  <a:schemeClr val="bg2">
                    <a:lumMod val="60000"/>
                    <a:lumOff val="40000"/>
                  </a:schemeClr>
                </a:solidFill>
              </a:rPr>
              <a:t>Ємність</a:t>
            </a:r>
            <a:r>
              <a:rPr lang="ru-RU" sz="1100" dirty="0" smtClean="0">
                <a:solidFill>
                  <a:schemeClr val="bg2">
                    <a:lumMod val="60000"/>
                    <a:lumOff val="40000"/>
                  </a:schemeClr>
                </a:solidFill>
              </a:rPr>
              <a:t> для </a:t>
            </a:r>
            <a:r>
              <a:rPr lang="ru-RU" sz="1100" dirty="0" err="1" smtClean="0">
                <a:solidFill>
                  <a:schemeClr val="bg2">
                    <a:lumMod val="60000"/>
                    <a:lumOff val="40000"/>
                  </a:schemeClr>
                </a:solidFill>
              </a:rPr>
              <a:t>збору</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мокротиння</a:t>
            </a:r>
            <a:r>
              <a:rPr lang="ru-RU" sz="1100" dirty="0" smtClean="0">
                <a:solidFill>
                  <a:schemeClr val="bg2">
                    <a:lumMod val="60000"/>
                    <a:lumOff val="40000"/>
                  </a:schemeClr>
                </a:solidFill>
              </a:rPr>
              <a:t> 1950-60-ті </a:t>
            </a:r>
            <a:r>
              <a:rPr lang="ru-RU" sz="1100" dirty="0" err="1" smtClean="0">
                <a:solidFill>
                  <a:schemeClr val="bg2">
                    <a:lumMod val="60000"/>
                    <a:lumOff val="40000"/>
                  </a:schemeClr>
                </a:solidFill>
              </a:rPr>
              <a:t>рр</a:t>
            </a:r>
            <a:r>
              <a:rPr lang="ru-RU" sz="1100" dirty="0" smtClean="0">
                <a:solidFill>
                  <a:schemeClr val="bg2">
                    <a:lumMod val="60000"/>
                    <a:lumOff val="40000"/>
                  </a:schemeClr>
                </a:solidFill>
              </a:rPr>
              <a:t>.</a:t>
            </a:r>
          </a:p>
          <a:p>
            <a:r>
              <a:rPr lang="ru-RU" sz="1100" dirty="0" err="1" smtClean="0">
                <a:solidFill>
                  <a:schemeClr val="bg2">
                    <a:lumMod val="60000"/>
                    <a:lumOff val="40000"/>
                  </a:schemeClr>
                </a:solidFill>
              </a:rPr>
              <a:t>Колби</a:t>
            </a:r>
            <a:r>
              <a:rPr lang="ru-RU" sz="1100" dirty="0" smtClean="0">
                <a:solidFill>
                  <a:schemeClr val="bg2">
                    <a:lumMod val="60000"/>
                    <a:lumOff val="40000"/>
                  </a:schemeClr>
                </a:solidFill>
              </a:rPr>
              <a:t> </a:t>
            </a:r>
            <a:r>
              <a:rPr lang="ru-RU" sz="1100" dirty="0" err="1" smtClean="0">
                <a:solidFill>
                  <a:schemeClr val="bg2">
                    <a:lumMod val="60000"/>
                    <a:lumOff val="40000"/>
                  </a:schemeClr>
                </a:solidFill>
              </a:rPr>
              <a:t>лабораторні</a:t>
            </a:r>
            <a:r>
              <a:rPr lang="ru-RU" sz="1100" dirty="0" smtClean="0">
                <a:solidFill>
                  <a:schemeClr val="bg2">
                    <a:lumMod val="60000"/>
                    <a:lumOff val="40000"/>
                  </a:schemeClr>
                </a:solidFill>
              </a:rPr>
              <a:t> 1970-п </a:t>
            </a:r>
            <a:r>
              <a:rPr lang="ru-RU" sz="1100" dirty="0" err="1" smtClean="0">
                <a:solidFill>
                  <a:schemeClr val="bg2">
                    <a:lumMod val="60000"/>
                    <a:lumOff val="40000"/>
                  </a:schemeClr>
                </a:solidFill>
              </a:rPr>
              <a:t>рр</a:t>
            </a:r>
            <a:endParaRPr lang="ru-RU" sz="1100" dirty="0">
              <a:solidFill>
                <a:schemeClr val="bg2">
                  <a:lumMod val="60000"/>
                  <a:lumOff val="40000"/>
                </a:schemeClr>
              </a:solidFill>
            </a:endParaRPr>
          </a:p>
        </p:txBody>
      </p:sp>
      <p:sp>
        <p:nvSpPr>
          <p:cNvPr id="9" name="Прямоугольник 8"/>
          <p:cNvSpPr/>
          <p:nvPr/>
        </p:nvSpPr>
        <p:spPr>
          <a:xfrm>
            <a:off x="214282" y="1928802"/>
            <a:ext cx="4572000" cy="646331"/>
          </a:xfrm>
          <a:prstGeom prst="rect">
            <a:avLst/>
          </a:prstGeom>
        </p:spPr>
        <p:txBody>
          <a:bodyPr>
            <a:spAutoFit/>
          </a:bodyPr>
          <a:lstStyle/>
          <a:p>
            <a:r>
              <a:rPr lang="ru-RU"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Мета: </a:t>
            </a:r>
            <a:r>
              <a:rPr lang="ru-RU"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показати</a:t>
            </a:r>
            <a:r>
              <a:rPr lang="ru-RU"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 як </a:t>
            </a:r>
            <a:r>
              <a:rPr lang="ru-RU"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розвивалися</a:t>
            </a:r>
            <a:r>
              <a:rPr lang="ru-RU"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 медицина, </a:t>
            </a:r>
            <a:r>
              <a:rPr lang="ru-RU"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освіта</a:t>
            </a:r>
            <a:r>
              <a:rPr lang="ru-RU"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 культура та </a:t>
            </a:r>
            <a:r>
              <a:rPr lang="ru-RU"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музика</a:t>
            </a:r>
            <a:r>
              <a:rPr lang="ru-RU"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 в той час.</a:t>
            </a:r>
            <a:endParaRPr lang="ru-RU" dirty="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0"/>
            <a:ext cx="8229600" cy="1571612"/>
          </a:xfrm>
        </p:spPr>
        <p:txBody>
          <a:bodyPr>
            <a:normAutofit fontScale="90000"/>
          </a:bodyPr>
          <a:lstStyle/>
          <a:p>
            <a:r>
              <a:rPr lang="uk-UA" dirty="0" smtClean="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rPr>
              <a:t>(історія соціально-культурної сфери)</a:t>
            </a:r>
            <a:br>
              <a:rPr lang="uk-UA" dirty="0" smtClean="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rPr>
            </a:br>
            <a:r>
              <a:rPr lang="uk-UA" dirty="0" smtClean="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rPr>
              <a:t>Продовження</a:t>
            </a:r>
            <a:endParaRPr lang="ru-RU" dirty="0"/>
          </a:p>
        </p:txBody>
      </p:sp>
      <p:pic>
        <p:nvPicPr>
          <p:cNvPr id="5" name="Picture 2"/>
          <p:cNvPicPr>
            <a:picLocks noGrp="1" noChangeAspect="1" noChangeArrowheads="1"/>
          </p:cNvPicPr>
          <p:nvPr>
            <p:ph idx="1"/>
          </p:nvPr>
        </p:nvPicPr>
        <p:blipFill>
          <a:blip r:embed="rId2" cstate="print"/>
          <a:srcRect/>
          <a:stretch>
            <a:fillRect/>
          </a:stretch>
        </p:blipFill>
        <p:spPr bwMode="auto">
          <a:xfrm>
            <a:off x="0" y="1857364"/>
            <a:ext cx="2214514" cy="2250705"/>
          </a:xfrm>
          <a:prstGeom prst="rect">
            <a:avLst/>
          </a:prstGeom>
          <a:noFill/>
          <a:ln w="9525">
            <a:noFill/>
            <a:miter lim="800000"/>
            <a:headEnd/>
            <a:tailEnd/>
          </a:ln>
          <a:effectLst/>
        </p:spPr>
      </p:pic>
      <p:sp>
        <p:nvSpPr>
          <p:cNvPr id="6" name="Прямоугольник 5"/>
          <p:cNvSpPr/>
          <p:nvPr/>
        </p:nvSpPr>
        <p:spPr>
          <a:xfrm>
            <a:off x="5643570" y="1785926"/>
            <a:ext cx="3500430" cy="4662815"/>
          </a:xfrm>
          <a:prstGeom prst="rect">
            <a:avLst/>
          </a:prstGeom>
        </p:spPr>
        <p:txBody>
          <a:bodyPr wrap="square">
            <a:spAutoFit/>
          </a:bodyPr>
          <a:lstStyle/>
          <a:p>
            <a:r>
              <a:rPr lang="ru-RU" sz="11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СТАНОМ НА 1910 РІК</a:t>
            </a:r>
          </a:p>
          <a:p>
            <a:r>
              <a:rPr lang="ru-RU" sz="11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У КАТЕРИНОСЛАВІ</a:t>
            </a:r>
          </a:p>
          <a:p>
            <a:endParaRPr lang="ru-RU" sz="11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r>
              <a:rPr lang="ru-RU" sz="1100" dirty="0" smtClean="0">
                <a:ln w="18415" cmpd="sng">
                  <a:noFill/>
                  <a:prstDash val="solid"/>
                </a:ln>
                <a:solidFill>
                  <a:schemeClr val="bg2">
                    <a:lumMod val="60000"/>
                    <a:lumOff val="40000"/>
                  </a:schemeClr>
                </a:solidFill>
                <a:effectLst>
                  <a:outerShdw blurRad="63500" dir="3600000" algn="tl" rotWithShape="0">
                    <a:srgbClr val="000000">
                      <a:alpha val="70000"/>
                    </a:srgbClr>
                  </a:outerShdw>
                </a:effectLst>
              </a:rPr>
              <a:t>ВИЩЕ ГІРНИЧЕ УЧИЛИЩЕ</a:t>
            </a:r>
          </a:p>
          <a:p>
            <a:r>
              <a:rPr lang="ru-RU" sz="1100" dirty="0" smtClean="0">
                <a:ln w="18415" cmpd="sng">
                  <a:noFill/>
                  <a:prstDash val="solid"/>
                </a:ln>
                <a:solidFill>
                  <a:schemeClr val="bg2">
                    <a:lumMod val="60000"/>
                    <a:lumOff val="40000"/>
                  </a:schemeClr>
                </a:solidFill>
                <a:effectLst>
                  <a:outerShdw blurRad="63500" dir="3600000" algn="tl" rotWithShape="0">
                    <a:srgbClr val="000000">
                      <a:alpha val="70000"/>
                    </a:srgbClr>
                  </a:outerShdw>
                </a:effectLst>
              </a:rPr>
              <a:t>КЛАСИЧНИХ ГІМНАЗІЙ - 4</a:t>
            </a:r>
          </a:p>
          <a:p>
            <a:r>
              <a:rPr lang="ru-RU" sz="1100" dirty="0" smtClean="0">
                <a:ln w="18415" cmpd="sng">
                  <a:noFill/>
                  <a:prstDash val="solid"/>
                </a:ln>
                <a:solidFill>
                  <a:schemeClr val="bg2">
                    <a:lumMod val="60000"/>
                    <a:lumOff val="40000"/>
                  </a:schemeClr>
                </a:solidFill>
                <a:effectLst>
                  <a:outerShdw blurRad="63500" dir="3600000" algn="tl" rotWithShape="0">
                    <a:srgbClr val="000000">
                      <a:alpha val="70000"/>
                    </a:srgbClr>
                  </a:outerShdw>
                </a:effectLst>
              </a:rPr>
              <a:t>РЕАЛЬИХ УЧИЛИЩ - 2</a:t>
            </a:r>
          </a:p>
          <a:p>
            <a:r>
              <a:rPr lang="ru-RU" sz="1100" dirty="0" smtClean="0">
                <a:ln w="18415" cmpd="sng">
                  <a:noFill/>
                  <a:prstDash val="solid"/>
                </a:ln>
                <a:solidFill>
                  <a:schemeClr val="bg2">
                    <a:lumMod val="60000"/>
                    <a:lumOff val="40000"/>
                  </a:schemeClr>
                </a:solidFill>
                <a:effectLst>
                  <a:outerShdw blurRad="63500" dir="3600000" algn="tl" rotWithShape="0">
                    <a:srgbClr val="000000">
                      <a:alpha val="70000"/>
                    </a:srgbClr>
                  </a:outerShdw>
                </a:effectLst>
              </a:rPr>
              <a:t>КОМЕРЦІЙНИХ ЧОЛОВІЧИХ</a:t>
            </a:r>
          </a:p>
          <a:p>
            <a:r>
              <a:rPr lang="ru-RU" sz="1100" dirty="0" smtClean="0">
                <a:ln w="18415" cmpd="sng">
                  <a:noFill/>
                  <a:prstDash val="solid"/>
                </a:ln>
                <a:solidFill>
                  <a:schemeClr val="bg2">
                    <a:lumMod val="60000"/>
                    <a:lumOff val="40000"/>
                  </a:schemeClr>
                </a:solidFill>
                <a:effectLst>
                  <a:outerShdw blurRad="63500" dir="3600000" algn="tl" rotWithShape="0">
                    <a:srgbClr val="000000">
                      <a:alpha val="70000"/>
                    </a:srgbClr>
                  </a:outerShdw>
                </a:effectLst>
              </a:rPr>
              <a:t>УЧИЛИЩ - 2</a:t>
            </a:r>
          </a:p>
          <a:p>
            <a:r>
              <a:rPr lang="ru-RU" sz="1100" dirty="0" smtClean="0">
                <a:ln w="18415" cmpd="sng">
                  <a:noFill/>
                  <a:prstDash val="solid"/>
                </a:ln>
                <a:solidFill>
                  <a:schemeClr val="bg2">
                    <a:lumMod val="60000"/>
                    <a:lumOff val="40000"/>
                  </a:schemeClr>
                </a:solidFill>
                <a:effectLst>
                  <a:outerShdw blurRad="63500" dir="3600000" algn="tl" rotWithShape="0">
                    <a:srgbClr val="000000">
                      <a:alpha val="70000"/>
                    </a:srgbClr>
                  </a:outerShdw>
                </a:effectLst>
              </a:rPr>
              <a:t>КОМЕРЦІЙНИХ ЖІНОЧИХ</a:t>
            </a:r>
          </a:p>
          <a:p>
            <a:r>
              <a:rPr lang="ru-RU" sz="1100" dirty="0" smtClean="0">
                <a:ln w="18415" cmpd="sng">
                  <a:noFill/>
                  <a:prstDash val="solid"/>
                </a:ln>
                <a:solidFill>
                  <a:schemeClr val="bg2">
                    <a:lumMod val="60000"/>
                    <a:lumOff val="40000"/>
                  </a:schemeClr>
                </a:solidFill>
                <a:effectLst>
                  <a:outerShdw blurRad="63500" dir="3600000" algn="tl" rotWithShape="0">
                    <a:srgbClr val="000000">
                      <a:alpha val="70000"/>
                    </a:srgbClr>
                  </a:outerShdw>
                </a:effectLst>
              </a:rPr>
              <a:t>УЧИЛИЩ - 2</a:t>
            </a:r>
          </a:p>
          <a:p>
            <a:r>
              <a:rPr lang="ru-RU" sz="1100" dirty="0" smtClean="0">
                <a:ln w="18415" cmpd="sng">
                  <a:noFill/>
                  <a:prstDash val="solid"/>
                </a:ln>
                <a:solidFill>
                  <a:schemeClr val="bg2">
                    <a:lumMod val="60000"/>
                    <a:lumOff val="40000"/>
                  </a:schemeClr>
                </a:solidFill>
                <a:effectLst>
                  <a:outerShdw blurRad="63500" dir="3600000" algn="tl" rotWithShape="0">
                    <a:srgbClr val="000000">
                      <a:alpha val="70000"/>
                    </a:srgbClr>
                  </a:outerShdw>
                </a:effectLst>
              </a:rPr>
              <a:t>ЖІНОЧИХ ГІМНАЗІЙ - 10</a:t>
            </a:r>
          </a:p>
          <a:p>
            <a:r>
              <a:rPr lang="ru-RU" sz="1100" dirty="0" smtClean="0">
                <a:ln w="18415" cmpd="sng">
                  <a:noFill/>
                  <a:prstDash val="solid"/>
                </a:ln>
                <a:solidFill>
                  <a:schemeClr val="bg2">
                    <a:lumMod val="60000"/>
                    <a:lumOff val="40000"/>
                  </a:schemeClr>
                </a:solidFill>
                <a:effectLst>
                  <a:outerShdw blurRad="63500" dir="3600000" algn="tl" rotWithShape="0">
                    <a:srgbClr val="000000">
                      <a:alpha val="70000"/>
                    </a:srgbClr>
                  </a:outerShdw>
                </a:effectLst>
              </a:rPr>
              <a:t>ЧОТИРИКЛАСНИХ УЧИЛИЩ - 4</a:t>
            </a:r>
          </a:p>
          <a:p>
            <a:r>
              <a:rPr lang="ru-RU" sz="1100" dirty="0" smtClean="0">
                <a:ln w="18415" cmpd="sng">
                  <a:noFill/>
                  <a:prstDash val="solid"/>
                </a:ln>
                <a:solidFill>
                  <a:schemeClr val="bg2">
                    <a:lumMod val="60000"/>
                    <a:lumOff val="40000"/>
                  </a:schemeClr>
                </a:solidFill>
                <a:effectLst>
                  <a:outerShdw blurRad="63500" dir="3600000" algn="tl" rotWithShape="0">
                    <a:srgbClr val="000000">
                      <a:alpha val="70000"/>
                    </a:srgbClr>
                  </a:outerShdw>
                </a:effectLst>
              </a:rPr>
              <a:t>ТОРПІВЕЛЬНА ШКОЛА</a:t>
            </a:r>
          </a:p>
          <a:p>
            <a:r>
              <a:rPr lang="ru-RU" sz="1100" dirty="0" smtClean="0">
                <a:ln w="18415" cmpd="sng">
                  <a:noFill/>
                  <a:prstDash val="solid"/>
                </a:ln>
                <a:solidFill>
                  <a:schemeClr val="bg2">
                    <a:lumMod val="60000"/>
                    <a:lumOff val="40000"/>
                  </a:schemeClr>
                </a:solidFill>
                <a:effectLst>
                  <a:outerShdw blurRad="63500" dir="3600000" algn="tl" rotWithShape="0">
                    <a:srgbClr val="000000">
                      <a:alpha val="70000"/>
                    </a:srgbClr>
                  </a:outerShdw>
                </a:effectLst>
              </a:rPr>
              <a:t>ФЕЛЬДШЕРСЬКИХ ТА</a:t>
            </a:r>
          </a:p>
          <a:p>
            <a:r>
              <a:rPr lang="ru-RU" sz="1100" dirty="0" smtClean="0">
                <a:ln w="18415" cmpd="sng">
                  <a:noFill/>
                  <a:prstDash val="solid"/>
                </a:ln>
                <a:solidFill>
                  <a:schemeClr val="bg2">
                    <a:lumMod val="60000"/>
                    <a:lumOff val="40000"/>
                  </a:schemeClr>
                </a:solidFill>
                <a:effectLst>
                  <a:outerShdw blurRad="63500" dir="3600000" algn="tl" rotWithShape="0">
                    <a:srgbClr val="000000">
                      <a:alpha val="70000"/>
                    </a:srgbClr>
                  </a:outerShdw>
                </a:effectLst>
              </a:rPr>
              <a:t>ЗУБОЛІКАРСЬКИХ ШКІЛ - 5</a:t>
            </a:r>
          </a:p>
          <a:p>
            <a:r>
              <a:rPr lang="ru-RU" sz="1100" dirty="0" smtClean="0">
                <a:ln w="18415" cmpd="sng">
                  <a:noFill/>
                  <a:prstDash val="solid"/>
                </a:ln>
                <a:solidFill>
                  <a:schemeClr val="bg2">
                    <a:lumMod val="60000"/>
                    <a:lumOff val="40000"/>
                  </a:schemeClr>
                </a:solidFill>
                <a:effectLst>
                  <a:outerShdw blurRad="63500" dir="3600000" algn="tl" rotWithShape="0">
                    <a:srgbClr val="000000">
                      <a:alpha val="70000"/>
                    </a:srgbClr>
                  </a:outerShdw>
                </a:effectLst>
              </a:rPr>
              <a:t>МУЗИЧНИХ ШКІЛ - 5</a:t>
            </a:r>
          </a:p>
          <a:p>
            <a:r>
              <a:rPr lang="ru-RU" sz="1100" dirty="0" smtClean="0">
                <a:ln w="18415" cmpd="sng">
                  <a:noFill/>
                  <a:prstDash val="solid"/>
                </a:ln>
                <a:solidFill>
                  <a:schemeClr val="bg2">
                    <a:lumMod val="60000"/>
                    <a:lumOff val="40000"/>
                  </a:schemeClr>
                </a:solidFill>
                <a:effectLst>
                  <a:outerShdw blurRad="63500" dir="3600000" algn="tl" rotWithShape="0">
                    <a:srgbClr val="000000">
                      <a:alpha val="70000"/>
                    </a:srgbClr>
                  </a:outerShdw>
                </a:effectLst>
              </a:rPr>
              <a:t>ТЕХНІЧНИХ ТА ЗАЛІЗНИЧНИХ</a:t>
            </a:r>
          </a:p>
          <a:p>
            <a:r>
              <a:rPr lang="ru-RU" sz="1100" dirty="0" smtClean="0">
                <a:ln w="18415" cmpd="sng">
                  <a:noFill/>
                  <a:prstDash val="solid"/>
                </a:ln>
                <a:solidFill>
                  <a:schemeClr val="bg2">
                    <a:lumMod val="60000"/>
                    <a:lumOff val="40000"/>
                  </a:schemeClr>
                </a:solidFill>
                <a:effectLst>
                  <a:outerShdw blurRad="63500" dir="3600000" algn="tl" rotWithShape="0">
                    <a:srgbClr val="000000">
                      <a:alpha val="70000"/>
                    </a:srgbClr>
                  </a:outerShdw>
                </a:effectLst>
              </a:rPr>
              <a:t>УЧИЛИЩ - 5</a:t>
            </a:r>
          </a:p>
          <a:p>
            <a:r>
              <a:rPr lang="ru-RU" sz="1100" dirty="0" smtClean="0">
                <a:ln w="18415" cmpd="sng">
                  <a:noFill/>
                  <a:prstDash val="solid"/>
                </a:ln>
                <a:solidFill>
                  <a:schemeClr val="bg2">
                    <a:lumMod val="60000"/>
                    <a:lumOff val="40000"/>
                  </a:schemeClr>
                </a:solidFill>
                <a:effectLst>
                  <a:outerShdw blurRad="63500" dir="3600000" algn="tl" rotWithShape="0">
                    <a:srgbClr val="000000">
                      <a:alpha val="70000"/>
                    </a:srgbClr>
                  </a:outerShdw>
                </a:effectLst>
              </a:rPr>
              <a:t>ДУХОВНА СЕМІНАРІЯ</a:t>
            </a:r>
          </a:p>
          <a:p>
            <a:r>
              <a:rPr lang="ru-RU" sz="1100" dirty="0" smtClean="0">
                <a:ln w="18415" cmpd="sng">
                  <a:noFill/>
                  <a:prstDash val="solid"/>
                </a:ln>
                <a:solidFill>
                  <a:schemeClr val="bg2">
                    <a:lumMod val="60000"/>
                    <a:lumOff val="40000"/>
                  </a:schemeClr>
                </a:solidFill>
                <a:effectLst>
                  <a:outerShdw blurRad="63500" dir="3600000" algn="tl" rotWithShape="0">
                    <a:srgbClr val="000000">
                      <a:alpha val="70000"/>
                    </a:srgbClr>
                  </a:outerShdw>
                </a:effectLst>
              </a:rPr>
              <a:t>ДУХОВНЕ УЧИЛИЩЕ ЧОЛОВІЧЕ</a:t>
            </a:r>
          </a:p>
          <a:p>
            <a:r>
              <a:rPr lang="ru-RU" sz="1100" dirty="0" smtClean="0">
                <a:ln w="18415" cmpd="sng">
                  <a:noFill/>
                  <a:prstDash val="solid"/>
                </a:ln>
                <a:solidFill>
                  <a:schemeClr val="bg2">
                    <a:lumMod val="60000"/>
                    <a:lumOff val="40000"/>
                  </a:schemeClr>
                </a:solidFill>
                <a:effectLst>
                  <a:outerShdw blurRad="63500" dir="3600000" algn="tl" rotWithShape="0">
                    <a:srgbClr val="000000">
                      <a:alpha val="70000"/>
                    </a:srgbClr>
                  </a:outerShdw>
                </a:effectLst>
              </a:rPr>
              <a:t>ДУХОВНЕ УЧИЛИЩЕ ЖІНОЧЕ</a:t>
            </a:r>
          </a:p>
          <a:p>
            <a:r>
              <a:rPr lang="ru-RU" sz="1100" dirty="0" smtClean="0">
                <a:ln w="18415" cmpd="sng">
                  <a:noFill/>
                  <a:prstDash val="solid"/>
                </a:ln>
                <a:solidFill>
                  <a:schemeClr val="bg2">
                    <a:lumMod val="60000"/>
                    <a:lumOff val="40000"/>
                  </a:schemeClr>
                </a:solidFill>
                <a:effectLst>
                  <a:outerShdw blurRad="63500" dir="3600000" algn="tl" rotWithShape="0">
                    <a:srgbClr val="000000">
                      <a:alpha val="70000"/>
                    </a:srgbClr>
                  </a:outerShdw>
                </a:effectLst>
              </a:rPr>
              <a:t>РЕЗНИХ ХРИСТИЯНСЬКИХ</a:t>
            </a:r>
          </a:p>
          <a:p>
            <a:r>
              <a:rPr lang="ru-RU" sz="1100" dirty="0" smtClean="0">
                <a:ln w="18415" cmpd="sng">
                  <a:noFill/>
                  <a:prstDash val="solid"/>
                </a:ln>
                <a:solidFill>
                  <a:schemeClr val="bg2">
                    <a:lumMod val="60000"/>
                    <a:lumOff val="40000"/>
                  </a:schemeClr>
                </a:solidFill>
                <a:effectLst>
                  <a:outerShdw blurRad="63500" dir="3600000" algn="tl" rotWithShape="0">
                    <a:srgbClr val="000000">
                      <a:alpha val="70000"/>
                    </a:srgbClr>
                  </a:outerShdw>
                </a:effectLst>
              </a:rPr>
              <a:t>УЧИЛИЩ ТА ШКІЛ - 58</a:t>
            </a:r>
          </a:p>
          <a:p>
            <a:r>
              <a:rPr lang="ru-RU" sz="1100" dirty="0" smtClean="0">
                <a:ln w="18415" cmpd="sng">
                  <a:noFill/>
                  <a:prstDash val="solid"/>
                </a:ln>
                <a:solidFill>
                  <a:schemeClr val="bg2">
                    <a:lumMod val="60000"/>
                    <a:lumOff val="40000"/>
                  </a:schemeClr>
                </a:solidFill>
                <a:effectLst>
                  <a:outerShdw blurRad="63500" dir="3600000" algn="tl" rotWithShape="0">
                    <a:srgbClr val="000000">
                      <a:alpha val="70000"/>
                    </a:srgbClr>
                  </a:outerShdw>
                </a:effectLst>
              </a:rPr>
              <a:t>ЄВРЕЙСЬКИХ УЧИЛИЩ</a:t>
            </a:r>
          </a:p>
          <a:p>
            <a:r>
              <a:rPr lang="ru-RU" sz="1100" dirty="0" smtClean="0">
                <a:ln w="18415" cmpd="sng">
                  <a:noFill/>
                  <a:prstDash val="solid"/>
                </a:ln>
                <a:solidFill>
                  <a:schemeClr val="bg2">
                    <a:lumMod val="60000"/>
                    <a:lumOff val="40000"/>
                  </a:schemeClr>
                </a:solidFill>
                <a:effectLst>
                  <a:outerShdw blurRad="63500" dir="3600000" algn="tl" rotWithShape="0">
                    <a:srgbClr val="000000">
                      <a:alpha val="70000"/>
                    </a:srgbClr>
                  </a:outerShdw>
                </a:effectLst>
              </a:rPr>
              <a:t>І ХЕДЕРІВ - 91</a:t>
            </a:r>
          </a:p>
          <a:p>
            <a:r>
              <a:rPr lang="ru-RU" sz="1100" dirty="0" smtClean="0">
                <a:ln w="18415" cmpd="sng">
                  <a:noFill/>
                  <a:prstDash val="solid"/>
                </a:ln>
                <a:solidFill>
                  <a:schemeClr val="bg2">
                    <a:lumMod val="60000"/>
                    <a:lumOff val="40000"/>
                  </a:schemeClr>
                </a:solidFill>
                <a:effectLst>
                  <a:outerShdw blurRad="63500" dir="3600000" algn="tl" rotWithShape="0">
                    <a:srgbClr val="000000">
                      <a:alpha val="70000"/>
                    </a:srgbClr>
                  </a:outerShdw>
                </a:effectLst>
              </a:rPr>
              <a:t>КАРАЇМСЬКЕ</a:t>
            </a:r>
          </a:p>
          <a:p>
            <a:r>
              <a:rPr lang="ru-RU" sz="1100" dirty="0" smtClean="0">
                <a:ln w="18415" cmpd="sng">
                  <a:noFill/>
                  <a:prstDash val="solid"/>
                </a:ln>
                <a:solidFill>
                  <a:schemeClr val="bg2">
                    <a:lumMod val="60000"/>
                    <a:lumOff val="40000"/>
                  </a:schemeClr>
                </a:solidFill>
                <a:effectLst>
                  <a:outerShdw blurRad="63500" dir="3600000" algn="tl" rotWithShape="0">
                    <a:srgbClr val="000000">
                      <a:alpha val="70000"/>
                    </a:srgbClr>
                  </a:outerShdw>
                </a:effectLst>
              </a:rPr>
              <a:t>ТА МАГОМЕТАНСЬКЕ УЧИЛИЩА</a:t>
            </a:r>
            <a:endParaRPr lang="ru-RU" sz="1100" dirty="0">
              <a:ln w="18415" cmpd="sng">
                <a:noFill/>
                <a:prstDash val="solid"/>
              </a:ln>
              <a:solidFill>
                <a:schemeClr val="bg2">
                  <a:lumMod val="60000"/>
                  <a:lumOff val="40000"/>
                </a:schemeClr>
              </a:solidFill>
              <a:effectLst>
                <a:outerShdw blurRad="63500" dir="3600000" algn="tl" rotWithShape="0">
                  <a:srgbClr val="000000">
                    <a:alpha val="70000"/>
                  </a:srgbClr>
                </a:outerShdw>
              </a:effectLst>
            </a:endParaRPr>
          </a:p>
        </p:txBody>
      </p:sp>
      <p:pic>
        <p:nvPicPr>
          <p:cNvPr id="3075" name="Picture 3"/>
          <p:cNvPicPr>
            <a:picLocks noChangeAspect="1" noChangeArrowheads="1"/>
          </p:cNvPicPr>
          <p:nvPr/>
        </p:nvPicPr>
        <p:blipFill>
          <a:blip r:embed="rId3" cstate="print"/>
          <a:srcRect/>
          <a:stretch>
            <a:fillRect/>
          </a:stretch>
        </p:blipFill>
        <p:spPr bwMode="auto">
          <a:xfrm>
            <a:off x="3000364" y="2143116"/>
            <a:ext cx="2143140" cy="2449303"/>
          </a:xfrm>
          <a:prstGeom prst="rect">
            <a:avLst/>
          </a:prstGeom>
          <a:noFill/>
          <a:ln w="9525">
            <a:noFill/>
            <a:miter lim="800000"/>
            <a:headEnd/>
            <a:tailEnd/>
          </a:ln>
          <a:effectLst/>
        </p:spPr>
      </p:pic>
      <p:pic>
        <p:nvPicPr>
          <p:cNvPr id="3076" name="Picture 4"/>
          <p:cNvPicPr>
            <a:picLocks noChangeAspect="1" noChangeArrowheads="1"/>
          </p:cNvPicPr>
          <p:nvPr/>
        </p:nvPicPr>
        <p:blipFill>
          <a:blip r:embed="rId4" cstate="print"/>
          <a:srcRect/>
          <a:stretch>
            <a:fillRect/>
          </a:stretch>
        </p:blipFill>
        <p:spPr bwMode="auto">
          <a:xfrm>
            <a:off x="0" y="4643422"/>
            <a:ext cx="2952770" cy="2214578"/>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536" y="0"/>
            <a:ext cx="8229600" cy="1143000"/>
          </a:xfrm>
        </p:spPr>
        <p:txBody>
          <a:bodyPr>
            <a:normAutofit fontScale="90000"/>
          </a:bodyPr>
          <a:lstStyle/>
          <a:p>
            <a:r>
              <a:rPr lang="ru-RU" dirty="0" err="1" smtClean="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rPr>
              <a:t>Третя</a:t>
            </a:r>
            <a:r>
              <a:rPr lang="ru-RU" dirty="0" smtClean="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rPr>
              <a:t> зала</a:t>
            </a:r>
            <a:br>
              <a:rPr lang="ru-RU" dirty="0" smtClean="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rPr>
            </a:br>
            <a:r>
              <a:rPr lang="ru-RU" dirty="0" smtClean="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rPr>
              <a:t>(</a:t>
            </a:r>
            <a:r>
              <a:rPr lang="uk-UA" dirty="0" smtClean="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rPr>
              <a:t>історія суспільства, громади)</a:t>
            </a:r>
            <a:endParaRPr lang="ru-RU" dirty="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endParaRPr>
          </a:p>
        </p:txBody>
      </p:sp>
      <p:pic>
        <p:nvPicPr>
          <p:cNvPr id="4098" name="Picture 2"/>
          <p:cNvPicPr>
            <a:picLocks noChangeAspect="1" noChangeArrowheads="1"/>
          </p:cNvPicPr>
          <p:nvPr/>
        </p:nvPicPr>
        <p:blipFill>
          <a:blip r:embed="rId2" cstate="print"/>
          <a:srcRect/>
          <a:stretch>
            <a:fillRect/>
          </a:stretch>
        </p:blipFill>
        <p:spPr bwMode="auto">
          <a:xfrm>
            <a:off x="6429388" y="1710286"/>
            <a:ext cx="2714612" cy="2794452"/>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cstate="print"/>
          <a:srcRect/>
          <a:stretch>
            <a:fillRect/>
          </a:stretch>
        </p:blipFill>
        <p:spPr bwMode="auto">
          <a:xfrm>
            <a:off x="0" y="1928802"/>
            <a:ext cx="1857356" cy="1968479"/>
          </a:xfrm>
          <a:prstGeom prst="rect">
            <a:avLst/>
          </a:prstGeom>
          <a:noFill/>
          <a:ln w="9525">
            <a:noFill/>
            <a:miter lim="800000"/>
            <a:headEnd/>
            <a:tailEnd/>
          </a:ln>
          <a:effectLst/>
        </p:spPr>
      </p:pic>
      <p:pic>
        <p:nvPicPr>
          <p:cNvPr id="4101" name="Picture 5"/>
          <p:cNvPicPr>
            <a:picLocks noChangeAspect="1" noChangeArrowheads="1"/>
          </p:cNvPicPr>
          <p:nvPr/>
        </p:nvPicPr>
        <p:blipFill>
          <a:blip r:embed="rId4" cstate="print"/>
          <a:srcRect/>
          <a:stretch>
            <a:fillRect/>
          </a:stretch>
        </p:blipFill>
        <p:spPr bwMode="auto">
          <a:xfrm>
            <a:off x="2071670" y="1928802"/>
            <a:ext cx="2214578" cy="2272171"/>
          </a:xfrm>
          <a:prstGeom prst="rect">
            <a:avLst/>
          </a:prstGeom>
          <a:noFill/>
          <a:ln w="9525">
            <a:noFill/>
            <a:miter lim="800000"/>
            <a:headEnd/>
            <a:tailEnd/>
          </a:ln>
          <a:effectLst/>
        </p:spPr>
      </p:pic>
      <p:pic>
        <p:nvPicPr>
          <p:cNvPr id="4102" name="Picture 6"/>
          <p:cNvPicPr>
            <a:picLocks noChangeAspect="1" noChangeArrowheads="1"/>
          </p:cNvPicPr>
          <p:nvPr/>
        </p:nvPicPr>
        <p:blipFill>
          <a:blip r:embed="rId5" cstate="print"/>
          <a:srcRect/>
          <a:stretch>
            <a:fillRect/>
          </a:stretch>
        </p:blipFill>
        <p:spPr bwMode="auto">
          <a:xfrm>
            <a:off x="4482702" y="1928803"/>
            <a:ext cx="1821670" cy="2428892"/>
          </a:xfrm>
          <a:prstGeom prst="rect">
            <a:avLst/>
          </a:prstGeom>
          <a:noFill/>
          <a:ln w="9525">
            <a:noFill/>
            <a:miter lim="800000"/>
            <a:headEnd/>
            <a:tailEnd/>
          </a:ln>
          <a:effectLst/>
        </p:spPr>
      </p:pic>
      <p:sp>
        <p:nvSpPr>
          <p:cNvPr id="10" name="Прямоугольник 9"/>
          <p:cNvSpPr/>
          <p:nvPr/>
        </p:nvSpPr>
        <p:spPr>
          <a:xfrm>
            <a:off x="0" y="3887956"/>
            <a:ext cx="4572000" cy="2970044"/>
          </a:xfrm>
          <a:prstGeom prst="rect">
            <a:avLst/>
          </a:prstGeom>
        </p:spPr>
        <p:txBody>
          <a:bodyPr>
            <a:spAutoFit/>
          </a:bodyPr>
          <a:lstStyle/>
          <a:p>
            <a:r>
              <a:rPr lang="ru-RU" sz="11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СЕВАСТОПОЛЬСЬКИЙ</a:t>
            </a:r>
          </a:p>
          <a:p>
            <a:r>
              <a:rPr lang="ru-RU" sz="11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ЦВИНТАР</a:t>
            </a:r>
          </a:p>
          <a:p>
            <a:r>
              <a:rPr lang="ru-RU" sz="1100" dirty="0" smtClean="0">
                <a:solidFill>
                  <a:schemeClr val="bg2">
                    <a:lumMod val="60000"/>
                    <a:lumOff val="40000"/>
                  </a:schemeClr>
                </a:solidFill>
              </a:rPr>
              <a:t> </a:t>
            </a:r>
            <a:r>
              <a:rPr lang="ru-RU" sz="1100" dirty="0" smtClean="0">
                <a:solidFill>
                  <a:schemeClr val="bg1">
                    <a:lumMod val="95000"/>
                    <a:lumOff val="5000"/>
                  </a:schemeClr>
                </a:solidFill>
              </a:rPr>
              <a:t>ПОЧАВ ФУНКЦІОНУВАТИ У ПЕРШІЙ ПОЛОВИНІ ХІХ ст.</a:t>
            </a:r>
          </a:p>
          <a:p>
            <a:r>
              <a:rPr lang="ru-RU" sz="1100" dirty="0" smtClean="0">
                <a:solidFill>
                  <a:schemeClr val="bg1">
                    <a:lumMod val="95000"/>
                    <a:lumOff val="5000"/>
                  </a:schemeClr>
                </a:solidFill>
              </a:rPr>
              <a:t>ДЛЯ ПОХОВАННЯ ПАЦІЄНТІВ БОГОУГОДНИХ ЗАКЛАДІВ</a:t>
            </a:r>
          </a:p>
          <a:p>
            <a:r>
              <a:rPr lang="ru-RU" sz="1100" dirty="0" smtClean="0">
                <a:solidFill>
                  <a:schemeClr val="bg1">
                    <a:lumMod val="95000"/>
                    <a:lumOff val="5000"/>
                  </a:schemeClr>
                </a:solidFill>
              </a:rPr>
              <a:t>(</a:t>
            </a:r>
            <a:r>
              <a:rPr lang="ru-RU" sz="1100" dirty="0" err="1" smtClean="0">
                <a:solidFill>
                  <a:schemeClr val="bg1">
                    <a:lumMod val="95000"/>
                    <a:lumOff val="5000"/>
                  </a:schemeClr>
                </a:solidFill>
              </a:rPr>
              <a:t>суч</a:t>
            </a:r>
            <a:r>
              <a:rPr lang="ru-RU" sz="1100" dirty="0" smtClean="0">
                <a:solidFill>
                  <a:schemeClr val="bg1">
                    <a:lumMod val="95000"/>
                    <a:lumOff val="5000"/>
                  </a:schemeClr>
                </a:solidFill>
              </a:rPr>
              <a:t>. ЛІКАРНЯ ІМ. МЕЧНИКОВА), ЗГОДОМ ДОДАЛИСЬ</a:t>
            </a:r>
          </a:p>
          <a:p>
            <a:r>
              <a:rPr lang="ru-RU" sz="1100" dirty="0" smtClean="0">
                <a:solidFill>
                  <a:schemeClr val="bg1">
                    <a:lumMod val="95000"/>
                    <a:lumOff val="5000"/>
                  </a:schemeClr>
                </a:solidFill>
              </a:rPr>
              <a:t>ПОХОВАННЯ УЧАСНИКІВ СХІДНОЇ (КРИМСЬКОЇ) ВІЙНИ.</a:t>
            </a:r>
          </a:p>
          <a:p>
            <a:r>
              <a:rPr lang="ru-RU" sz="1100" dirty="0" smtClean="0">
                <a:solidFill>
                  <a:schemeClr val="bg1">
                    <a:lumMod val="95000"/>
                    <a:lumOff val="5000"/>
                  </a:schemeClr>
                </a:solidFill>
              </a:rPr>
              <a:t>З 1870-Х РР. ДІЯЛО ЦИВІЛЬНЕ КЛАДОВИЩЕ. НАПРИКІНЦІ</a:t>
            </a:r>
          </a:p>
          <a:p>
            <a:r>
              <a:rPr lang="ru-RU" sz="1100" dirty="0" smtClean="0">
                <a:solidFill>
                  <a:schemeClr val="bg1">
                    <a:lumMod val="95000"/>
                    <a:lumOff val="5000"/>
                  </a:schemeClr>
                </a:solidFill>
              </a:rPr>
              <a:t>1880-Х РОКІВ НА ЗАХІД ВІД СЕВАСТОПОЛЬСЬКОГО</a:t>
            </a:r>
          </a:p>
          <a:p>
            <a:r>
              <a:rPr lang="ru-RU" sz="1100" dirty="0" smtClean="0">
                <a:solidFill>
                  <a:schemeClr val="bg1">
                    <a:lumMod val="95000"/>
                    <a:lumOff val="5000"/>
                  </a:schemeClr>
                </a:solidFill>
              </a:rPr>
              <a:t>КЛАДОВИЩА ВІДВЕЛИ ДІЛЯНКУ ДЛЯ ВІЙСЬКОВОГО</a:t>
            </a:r>
          </a:p>
          <a:p>
            <a:r>
              <a:rPr lang="ru-RU" sz="1100" dirty="0" smtClean="0">
                <a:solidFill>
                  <a:schemeClr val="bg1">
                    <a:lumMod val="95000"/>
                    <a:lumOff val="5000"/>
                  </a:schemeClr>
                </a:solidFill>
              </a:rPr>
              <a:t>ЦВИНТАРЯ. У 1914 </a:t>
            </a:r>
            <a:r>
              <a:rPr lang="ru-RU" sz="1100" dirty="0" err="1" smtClean="0">
                <a:solidFill>
                  <a:schemeClr val="bg1">
                    <a:lumMod val="95000"/>
                    <a:lumOff val="5000"/>
                  </a:schemeClr>
                </a:solidFill>
              </a:rPr>
              <a:t>р</a:t>
            </a:r>
            <a:r>
              <a:rPr lang="ru-RU" sz="1100" dirty="0" smtClean="0">
                <a:solidFill>
                  <a:schemeClr val="bg1">
                    <a:lumMod val="95000"/>
                    <a:lumOff val="5000"/>
                  </a:schemeClr>
                </a:solidFill>
              </a:rPr>
              <a:t>, У ЗВ'ЯЗКУ З ПОЧАТКОМ ПЕРШОЇ</a:t>
            </a:r>
          </a:p>
          <a:p>
            <a:r>
              <a:rPr lang="ru-RU" sz="1100" dirty="0" smtClean="0">
                <a:solidFill>
                  <a:schemeClr val="bg1">
                    <a:lumMod val="95000"/>
                    <a:lumOff val="5000"/>
                  </a:schemeClr>
                </a:solidFill>
              </a:rPr>
              <a:t>СВІТОВОЇ ВІЙНИ, ДЛЯ ВІЙСЬКОВОГО ЦВИНТАРЯ</a:t>
            </a:r>
          </a:p>
          <a:p>
            <a:r>
              <a:rPr lang="ru-RU" sz="1100" dirty="0" smtClean="0">
                <a:solidFill>
                  <a:schemeClr val="bg1">
                    <a:lumMod val="95000"/>
                    <a:lumOff val="5000"/>
                  </a:schemeClr>
                </a:solidFill>
              </a:rPr>
              <a:t>ВИДІЛИЛИ НОВІ ПЛОЩІ. ОСТАТОЧНО ЦВИНТАР</a:t>
            </a:r>
          </a:p>
          <a:p>
            <a:r>
              <a:rPr lang="ru-RU" sz="1100" dirty="0" smtClean="0">
                <a:solidFill>
                  <a:schemeClr val="bg1">
                    <a:lumMod val="95000"/>
                    <a:lumOff val="5000"/>
                  </a:schemeClr>
                </a:solidFill>
              </a:rPr>
              <a:t>ЛІКВІДУВАЛИ В 1949 Р, ВНАСЛІДОК ЧОГО МІСТО</a:t>
            </a:r>
          </a:p>
          <a:p>
            <a:r>
              <a:rPr lang="ru-RU" sz="1100" dirty="0" smtClean="0">
                <a:solidFill>
                  <a:schemeClr val="bg1">
                    <a:lumMod val="95000"/>
                    <a:lumOff val="5000"/>
                  </a:schemeClr>
                </a:solidFill>
              </a:rPr>
              <a:t>ВТРАТИЛО МОГИЛИ О. ПОЛЯ, І. МАНЖУРИ, А КАЩЕНКА</a:t>
            </a:r>
          </a:p>
          <a:p>
            <a:r>
              <a:rPr lang="ru-RU" sz="1100" dirty="0" smtClean="0">
                <a:solidFill>
                  <a:schemeClr val="bg1">
                    <a:lumMod val="95000"/>
                    <a:lumOff val="5000"/>
                  </a:schemeClr>
                </a:solidFill>
              </a:rPr>
              <a:t>ТА ІН. З 1955 р. ЦВИНТАР ПЕРЕТВОРЮЮТЬ НА</a:t>
            </a:r>
          </a:p>
          <a:p>
            <a:r>
              <a:rPr lang="ru-RU" sz="1100" dirty="0" smtClean="0">
                <a:solidFill>
                  <a:schemeClr val="bg1">
                    <a:lumMod val="95000"/>
                    <a:lumOff val="5000"/>
                  </a:schemeClr>
                </a:solidFill>
              </a:rPr>
              <a:t>СЕВАСТОПОЛЬСЬКИЙ ПАРК НА ЧЕСТЬ ЗВИТЯГИ</a:t>
            </a:r>
          </a:p>
          <a:p>
            <a:r>
              <a:rPr lang="ru-RU" sz="1100" dirty="0" smtClean="0">
                <a:solidFill>
                  <a:schemeClr val="bg1">
                    <a:lumMod val="95000"/>
                    <a:lumOff val="5000"/>
                  </a:schemeClr>
                </a:solidFill>
              </a:rPr>
              <a:t>ОБОРОНЦІВ СЕВАСТОПОЛЯ</a:t>
            </a:r>
            <a:endParaRPr lang="ru-RU" sz="1100" dirty="0">
              <a:solidFill>
                <a:schemeClr val="bg1">
                  <a:lumMod val="95000"/>
                  <a:lumOff val="5000"/>
                </a:schemeClr>
              </a:solidFill>
            </a:endParaRPr>
          </a:p>
        </p:txBody>
      </p:sp>
      <p:sp>
        <p:nvSpPr>
          <p:cNvPr id="11" name="Прямоугольник 10"/>
          <p:cNvSpPr/>
          <p:nvPr/>
        </p:nvSpPr>
        <p:spPr>
          <a:xfrm>
            <a:off x="4286248" y="4395787"/>
            <a:ext cx="4572000" cy="2462213"/>
          </a:xfrm>
          <a:prstGeom prst="rect">
            <a:avLst/>
          </a:prstGeom>
        </p:spPr>
        <p:txBody>
          <a:bodyPr>
            <a:spAutoFit/>
          </a:bodyPr>
          <a:lstStyle/>
          <a:p>
            <a:r>
              <a:rPr lang="ru-RU" sz="11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ЛАЗАРЕВСЬКА ЦЕРКВА</a:t>
            </a:r>
          </a:p>
          <a:p>
            <a:r>
              <a:rPr lang="ru-RU" sz="1100" dirty="0" smtClean="0">
                <a:solidFill>
                  <a:schemeClr val="bg2">
                    <a:lumMod val="60000"/>
                    <a:lumOff val="40000"/>
                  </a:schemeClr>
                </a:solidFill>
              </a:rPr>
              <a:t>КАПЛИЦЯ ВОСКРЕСІННЯ ЛАЗАРЯ БІЛЯ ПОХОВАНЬ</a:t>
            </a:r>
          </a:p>
          <a:p>
            <a:r>
              <a:rPr lang="ru-RU" sz="1100" dirty="0" smtClean="0">
                <a:solidFill>
                  <a:schemeClr val="bg2">
                    <a:lumMod val="60000"/>
                    <a:lumOff val="40000"/>
                  </a:schemeClr>
                </a:solidFill>
              </a:rPr>
              <a:t>ВОЯКІВ, ЩО ВМЕРЛИ ВІД ПОРАНЕНЬ ТА ХВОРОБ</a:t>
            </a:r>
          </a:p>
          <a:p>
            <a:r>
              <a:rPr lang="ru-RU" sz="1100" dirty="0" smtClean="0">
                <a:solidFill>
                  <a:schemeClr val="bg2">
                    <a:lumMod val="60000"/>
                    <a:lumOff val="40000"/>
                  </a:schemeClr>
                </a:solidFill>
              </a:rPr>
              <a:t>ОТРИМАНИХ ПІД ЧАС СХІДНОЇ (КРИМСЬКОЇ) ВІЙНИ</a:t>
            </a:r>
          </a:p>
          <a:p>
            <a:r>
              <a:rPr lang="ru-RU" sz="1100" dirty="0" smtClean="0">
                <a:solidFill>
                  <a:schemeClr val="bg2">
                    <a:lumMod val="60000"/>
                    <a:lumOff val="40000"/>
                  </a:schemeClr>
                </a:solidFill>
              </a:rPr>
              <a:t>1853-1856 </a:t>
            </a:r>
            <a:r>
              <a:rPr lang="ru-RU" sz="1100" dirty="0" err="1" smtClean="0">
                <a:solidFill>
                  <a:schemeClr val="bg2">
                    <a:lumMod val="60000"/>
                    <a:lumOff val="40000"/>
                  </a:schemeClr>
                </a:solidFill>
              </a:rPr>
              <a:t>рр</a:t>
            </a:r>
            <a:r>
              <a:rPr lang="ru-RU" sz="1100" dirty="0" smtClean="0">
                <a:solidFill>
                  <a:schemeClr val="bg2">
                    <a:lumMod val="60000"/>
                    <a:lumOff val="40000"/>
                  </a:schemeClr>
                </a:solidFill>
              </a:rPr>
              <a:t>, ПОЧАЛА БУДУВАТИСЬ У1863 </a:t>
            </a:r>
            <a:r>
              <a:rPr lang="ru-RU" sz="1100" dirty="0" err="1" smtClean="0">
                <a:solidFill>
                  <a:schemeClr val="bg2">
                    <a:lumMod val="60000"/>
                    <a:lumOff val="40000"/>
                  </a:schemeClr>
                </a:solidFill>
              </a:rPr>
              <a:t>р</a:t>
            </a:r>
            <a:r>
              <a:rPr lang="ru-RU" sz="1100" dirty="0" smtClean="0">
                <a:solidFill>
                  <a:schemeClr val="bg2">
                    <a:lumMod val="60000"/>
                    <a:lumOff val="40000"/>
                  </a:schemeClr>
                </a:solidFill>
              </a:rPr>
              <a:t>,</a:t>
            </a:r>
          </a:p>
          <a:p>
            <a:r>
              <a:rPr lang="ru-RU" sz="1100" dirty="0" smtClean="0">
                <a:solidFill>
                  <a:schemeClr val="bg2">
                    <a:lumMod val="60000"/>
                    <a:lumOff val="40000"/>
                  </a:schemeClr>
                </a:solidFill>
              </a:rPr>
              <a:t>А У 1865 р. БУЛА ВИСВЯЧЕНА ЯК ЦЕРКВА. У 1894 р.</a:t>
            </a:r>
          </a:p>
          <a:p>
            <a:r>
              <a:rPr lang="ru-RU" sz="1100" dirty="0" smtClean="0">
                <a:solidFill>
                  <a:schemeClr val="bg2">
                    <a:lumMod val="60000"/>
                    <a:lumOff val="40000"/>
                  </a:schemeClr>
                </a:solidFill>
              </a:rPr>
              <a:t>ДО ЦЕРКВИ ДОБУДУВАЛИ ДЗВІННИЦЮ. У ВІВТАРНІЙ</a:t>
            </a:r>
          </a:p>
          <a:p>
            <a:r>
              <a:rPr lang="ru-RU" sz="1100" dirty="0" smtClean="0">
                <a:solidFill>
                  <a:schemeClr val="bg2">
                    <a:lumMod val="60000"/>
                    <a:lumOff val="40000"/>
                  </a:schemeClr>
                </a:solidFill>
              </a:rPr>
              <a:t>ЧАСТИНІ ІСНУВАЛА КРУГЛА АПСИДА. ЦЕРКВА БУЛА</a:t>
            </a:r>
          </a:p>
          <a:p>
            <a:r>
              <a:rPr lang="ru-RU" sz="1100" dirty="0" smtClean="0">
                <a:solidFill>
                  <a:schemeClr val="bg2">
                    <a:lumMod val="60000"/>
                    <a:lumOff val="40000"/>
                  </a:schemeClr>
                </a:solidFill>
              </a:rPr>
              <a:t>ЗАКРИТА ЩЕ ПЕРЕД НІМЕЦЬКО-РАДЯНСЬКОЮ</a:t>
            </a:r>
          </a:p>
          <a:p>
            <a:r>
              <a:rPr lang="ru-RU" sz="1100" dirty="0" smtClean="0">
                <a:solidFill>
                  <a:schemeClr val="bg2">
                    <a:lumMod val="60000"/>
                    <a:lumOff val="40000"/>
                  </a:schemeClr>
                </a:solidFill>
              </a:rPr>
              <a:t>ВІЙНОЮ, У 1941 р. В НЕЇ ВЛУЧИВ СНАРЯД</a:t>
            </a:r>
          </a:p>
          <a:p>
            <a:r>
              <a:rPr lang="ru-RU" sz="1100" dirty="0" smtClean="0">
                <a:solidFill>
                  <a:schemeClr val="bg2">
                    <a:lumMod val="60000"/>
                    <a:lumOff val="40000"/>
                  </a:schemeClr>
                </a:solidFill>
              </a:rPr>
              <a:t>ОСТАТОЧНО ЗРУЙНОВАНА У 1950-х </a:t>
            </a:r>
            <a:r>
              <a:rPr lang="ru-RU" sz="1100" dirty="0" err="1" smtClean="0">
                <a:solidFill>
                  <a:schemeClr val="bg2">
                    <a:lumMod val="60000"/>
                    <a:lumOff val="40000"/>
                  </a:schemeClr>
                </a:solidFill>
              </a:rPr>
              <a:t>рр</a:t>
            </a:r>
            <a:r>
              <a:rPr lang="ru-RU" sz="1100" dirty="0" smtClean="0">
                <a:solidFill>
                  <a:schemeClr val="bg2">
                    <a:lumMod val="60000"/>
                    <a:lumOff val="40000"/>
                  </a:schemeClr>
                </a:solidFill>
              </a:rPr>
              <a:t>.</a:t>
            </a:r>
          </a:p>
          <a:p>
            <a:r>
              <a:rPr lang="ru-RU" sz="1100" dirty="0" smtClean="0">
                <a:solidFill>
                  <a:schemeClr val="bg2">
                    <a:lumMod val="60000"/>
                    <a:lumOff val="40000"/>
                  </a:schemeClr>
                </a:solidFill>
              </a:rPr>
              <a:t>П МАТЕРІАЛИ БУЛИ ВИКОРИСТАНІ ДЛЯ СТВОРЕННЯ</a:t>
            </a:r>
          </a:p>
          <a:p>
            <a:r>
              <a:rPr lang="ru-RU" sz="1100" dirty="0" smtClean="0">
                <a:solidFill>
                  <a:schemeClr val="bg2">
                    <a:lumMod val="60000"/>
                    <a:lumOff val="40000"/>
                  </a:schemeClr>
                </a:solidFill>
              </a:rPr>
              <a:t>ПАГОРБА ІЗ ПАМ'ЯТНИКОМ ГЕРОЯМ ОБОРОНИ</a:t>
            </a:r>
          </a:p>
          <a:p>
            <a:r>
              <a:rPr lang="ru-RU" sz="1100" dirty="0" smtClean="0">
                <a:solidFill>
                  <a:schemeClr val="bg2">
                    <a:lumMod val="60000"/>
                    <a:lumOff val="40000"/>
                  </a:schemeClr>
                </a:solidFill>
              </a:rPr>
              <a:t>СЕВАСТОПОЛЯ.</a:t>
            </a:r>
            <a:endParaRPr lang="ru-RU" sz="1100" dirty="0">
              <a:solidFill>
                <a:schemeClr val="bg2">
                  <a:lumMod val="60000"/>
                  <a:lumOff val="40000"/>
                </a:schemeClr>
              </a:solidFill>
            </a:endParaRPr>
          </a:p>
        </p:txBody>
      </p:sp>
      <p:sp>
        <p:nvSpPr>
          <p:cNvPr id="9" name="Прямоугольник 8"/>
          <p:cNvSpPr/>
          <p:nvPr/>
        </p:nvSpPr>
        <p:spPr>
          <a:xfrm>
            <a:off x="71406" y="1285860"/>
            <a:ext cx="4572000" cy="646331"/>
          </a:xfrm>
          <a:prstGeom prst="rect">
            <a:avLst/>
          </a:prstGeom>
        </p:spPr>
        <p:txBody>
          <a:bodyPr>
            <a:spAutoFit/>
          </a:bodyPr>
          <a:lstStyle/>
          <a:p>
            <a:r>
              <a:rPr lang="ru-RU"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Мета: </a:t>
            </a:r>
            <a:r>
              <a:rPr lang="ru-RU"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зображення</a:t>
            </a:r>
            <a:r>
              <a:rPr lang="ru-RU"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 </a:t>
            </a:r>
            <a:r>
              <a:rPr lang="ru-RU"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розвитку</a:t>
            </a:r>
            <a:r>
              <a:rPr lang="ru-RU"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 </a:t>
            </a:r>
            <a:r>
              <a:rPr lang="ru-RU"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церкв</a:t>
            </a:r>
            <a:r>
              <a:rPr lang="ru-RU"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 та </a:t>
            </a:r>
            <a:r>
              <a:rPr lang="ru-RU"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цвинтарів</a:t>
            </a:r>
            <a:r>
              <a:rPr lang="ru-RU"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a:t>
            </a:r>
            <a:endParaRPr lang="ru-RU" dirty="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660" y="0"/>
            <a:ext cx="6143668" cy="1357298"/>
          </a:xfrm>
        </p:spPr>
        <p:txBody>
          <a:bodyPr>
            <a:noAutofit/>
          </a:bodyPr>
          <a:lstStyle/>
          <a:p>
            <a:r>
              <a:rPr lang="uk-UA" sz="3200" dirty="0" smtClean="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rPr>
              <a:t>Продовження зали</a:t>
            </a:r>
            <a:br>
              <a:rPr lang="uk-UA" sz="3200" dirty="0" smtClean="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rPr>
            </a:br>
            <a:r>
              <a:rPr lang="uk-UA" sz="3200" dirty="0" smtClean="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rPr>
              <a:t>(історія суспільства, громади)</a:t>
            </a:r>
            <a:endParaRPr lang="ru-RU" sz="3200" dirty="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endParaRPr>
          </a:p>
        </p:txBody>
      </p:sp>
      <p:pic>
        <p:nvPicPr>
          <p:cNvPr id="5122" name="Picture 2"/>
          <p:cNvPicPr>
            <a:picLocks noChangeAspect="1" noChangeArrowheads="1"/>
          </p:cNvPicPr>
          <p:nvPr/>
        </p:nvPicPr>
        <p:blipFill>
          <a:blip r:embed="rId2" cstate="print"/>
          <a:srcRect/>
          <a:stretch>
            <a:fillRect/>
          </a:stretch>
        </p:blipFill>
        <p:spPr bwMode="auto">
          <a:xfrm>
            <a:off x="6643670" y="0"/>
            <a:ext cx="2500330" cy="2558472"/>
          </a:xfrm>
          <a:prstGeom prst="rect">
            <a:avLst/>
          </a:prstGeom>
          <a:noFill/>
          <a:ln w="9525">
            <a:noFill/>
            <a:miter lim="800000"/>
            <a:headEnd/>
            <a:tailEnd/>
          </a:ln>
          <a:effectLst/>
        </p:spPr>
      </p:pic>
      <p:sp>
        <p:nvSpPr>
          <p:cNvPr id="5" name="Содержимое 2"/>
          <p:cNvSpPr>
            <a:spLocks noGrp="1"/>
          </p:cNvSpPr>
          <p:nvPr>
            <p:ph idx="1"/>
          </p:nvPr>
        </p:nvSpPr>
        <p:spPr>
          <a:xfrm>
            <a:off x="1571604" y="1928802"/>
            <a:ext cx="2857488" cy="1685924"/>
          </a:xfrm>
        </p:spPr>
        <p:txBody>
          <a:bodyPr>
            <a:normAutofit fontScale="47500" lnSpcReduction="20000"/>
          </a:bodyPr>
          <a:lstStyle/>
          <a:p>
            <a:pPr>
              <a:buNone/>
            </a:pPr>
            <a:r>
              <a:rPr lang="ru-RU"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ВИШИВАНКА</a:t>
            </a:r>
          </a:p>
          <a:p>
            <a:pPr>
              <a:buNone/>
            </a:pPr>
            <a:r>
              <a:rPr lang="ru-RU" dirty="0" err="1" smtClean="0">
                <a:solidFill>
                  <a:schemeClr val="bg2">
                    <a:lumMod val="75000"/>
                  </a:schemeClr>
                </a:solidFill>
              </a:rPr>
              <a:t>це</a:t>
            </a:r>
            <a:r>
              <a:rPr lang="ru-RU" dirty="0" smtClean="0">
                <a:solidFill>
                  <a:schemeClr val="bg2">
                    <a:lumMod val="75000"/>
                  </a:schemeClr>
                </a:solidFill>
              </a:rPr>
              <a:t> </a:t>
            </a:r>
            <a:r>
              <a:rPr lang="ru-RU" dirty="0" err="1" smtClean="0">
                <a:solidFill>
                  <a:schemeClr val="bg2">
                    <a:lumMod val="75000"/>
                  </a:schemeClr>
                </a:solidFill>
              </a:rPr>
              <a:t>національна</a:t>
            </a:r>
            <a:r>
              <a:rPr lang="ru-RU" dirty="0" smtClean="0">
                <a:solidFill>
                  <a:schemeClr val="bg2">
                    <a:lumMod val="75000"/>
                  </a:schemeClr>
                </a:solidFill>
              </a:rPr>
              <a:t> </a:t>
            </a:r>
            <a:r>
              <a:rPr lang="ru-RU" dirty="0" err="1" smtClean="0">
                <a:solidFill>
                  <a:schemeClr val="bg2">
                    <a:lumMod val="75000"/>
                  </a:schemeClr>
                </a:solidFill>
              </a:rPr>
              <a:t>святиня</a:t>
            </a:r>
            <a:r>
              <a:rPr lang="ru-RU" dirty="0" smtClean="0">
                <a:solidFill>
                  <a:schemeClr val="bg2">
                    <a:lumMod val="75000"/>
                  </a:schemeClr>
                </a:solidFill>
              </a:rPr>
              <a:t>,</a:t>
            </a:r>
          </a:p>
          <a:p>
            <a:pPr>
              <a:buNone/>
            </a:pPr>
            <a:r>
              <a:rPr lang="ru-RU" dirty="0" smtClean="0">
                <a:solidFill>
                  <a:schemeClr val="bg2">
                    <a:lumMod val="75000"/>
                  </a:schemeClr>
                </a:solidFill>
              </a:rPr>
              <a:t>яка </a:t>
            </a:r>
            <a:r>
              <a:rPr lang="ru-RU" dirty="0" err="1" smtClean="0">
                <a:solidFill>
                  <a:schemeClr val="bg2">
                    <a:lumMod val="75000"/>
                  </a:schemeClr>
                </a:solidFill>
              </a:rPr>
              <a:t>символізує</a:t>
            </a:r>
            <a:r>
              <a:rPr lang="ru-RU" dirty="0" smtClean="0">
                <a:solidFill>
                  <a:schemeClr val="bg2">
                    <a:lumMod val="75000"/>
                  </a:schemeClr>
                </a:solidFill>
              </a:rPr>
              <a:t> </a:t>
            </a:r>
            <a:r>
              <a:rPr lang="ru-RU" dirty="0" err="1" smtClean="0">
                <a:solidFill>
                  <a:schemeClr val="bg2">
                    <a:lumMod val="75000"/>
                  </a:schemeClr>
                </a:solidFill>
              </a:rPr>
              <a:t>і</a:t>
            </a:r>
            <a:r>
              <a:rPr lang="ru-RU" dirty="0" smtClean="0">
                <a:solidFill>
                  <a:schemeClr val="bg2">
                    <a:lumMod val="75000"/>
                  </a:schemeClr>
                </a:solidFill>
              </a:rPr>
              <a:t> </a:t>
            </a:r>
            <a:r>
              <a:rPr lang="ru-RU" dirty="0" err="1" smtClean="0">
                <a:solidFill>
                  <a:schemeClr val="bg2">
                    <a:lumMod val="75000"/>
                  </a:schemeClr>
                </a:solidFill>
              </a:rPr>
              <a:t>несе</a:t>
            </a:r>
            <a:endParaRPr lang="ru-RU" dirty="0" smtClean="0">
              <a:solidFill>
                <a:schemeClr val="bg2">
                  <a:lumMod val="75000"/>
                </a:schemeClr>
              </a:solidFill>
            </a:endParaRPr>
          </a:p>
          <a:p>
            <a:pPr>
              <a:buNone/>
            </a:pPr>
            <a:r>
              <a:rPr lang="ru-RU" dirty="0" smtClean="0">
                <a:solidFill>
                  <a:schemeClr val="bg2">
                    <a:lumMod val="75000"/>
                  </a:schemeClr>
                </a:solidFill>
              </a:rPr>
              <a:t>в </a:t>
            </a:r>
            <a:r>
              <a:rPr lang="ru-RU" dirty="0" err="1" smtClean="0">
                <a:solidFill>
                  <a:schemeClr val="bg2">
                    <a:lumMod val="75000"/>
                  </a:schemeClr>
                </a:solidFill>
              </a:rPr>
              <a:t>собі</a:t>
            </a:r>
            <a:r>
              <a:rPr lang="ru-RU" dirty="0" smtClean="0">
                <a:solidFill>
                  <a:schemeClr val="bg2">
                    <a:lumMod val="75000"/>
                  </a:schemeClr>
                </a:solidFill>
              </a:rPr>
              <a:t> </a:t>
            </a:r>
            <a:r>
              <a:rPr lang="ru-RU" dirty="0" err="1" smtClean="0">
                <a:solidFill>
                  <a:schemeClr val="bg2">
                    <a:lumMod val="75000"/>
                  </a:schemeClr>
                </a:solidFill>
              </a:rPr>
              <a:t>духовне</a:t>
            </a:r>
            <a:r>
              <a:rPr lang="ru-RU" dirty="0" smtClean="0">
                <a:solidFill>
                  <a:schemeClr val="bg2">
                    <a:lumMod val="75000"/>
                  </a:schemeClr>
                </a:solidFill>
              </a:rPr>
              <a:t> </a:t>
            </a:r>
            <a:r>
              <a:rPr lang="ru-RU" dirty="0" err="1" smtClean="0">
                <a:solidFill>
                  <a:schemeClr val="bg2">
                    <a:lumMod val="75000"/>
                  </a:schemeClr>
                </a:solidFill>
              </a:rPr>
              <a:t>багатство</a:t>
            </a:r>
            <a:endParaRPr lang="ru-RU" dirty="0" smtClean="0">
              <a:solidFill>
                <a:schemeClr val="bg2">
                  <a:lumMod val="75000"/>
                </a:schemeClr>
              </a:solidFill>
            </a:endParaRPr>
          </a:p>
          <a:p>
            <a:pPr>
              <a:buNone/>
            </a:pPr>
            <a:r>
              <a:rPr lang="ru-RU" dirty="0" err="1" smtClean="0">
                <a:solidFill>
                  <a:schemeClr val="bg2">
                    <a:lumMod val="75000"/>
                  </a:schemeClr>
                </a:solidFill>
              </a:rPr>
              <a:t>високу</a:t>
            </a:r>
            <a:r>
              <a:rPr lang="ru-RU" dirty="0" smtClean="0">
                <a:solidFill>
                  <a:schemeClr val="bg2">
                    <a:lumMod val="75000"/>
                  </a:schemeClr>
                </a:solidFill>
              </a:rPr>
              <a:t> </a:t>
            </a:r>
            <a:r>
              <a:rPr lang="ru-RU" dirty="0" err="1" smtClean="0">
                <a:solidFill>
                  <a:schemeClr val="bg2">
                    <a:lumMod val="75000"/>
                  </a:schemeClr>
                </a:solidFill>
              </a:rPr>
              <a:t>мудрість</a:t>
            </a:r>
            <a:r>
              <a:rPr lang="ru-RU" dirty="0" smtClean="0">
                <a:solidFill>
                  <a:schemeClr val="bg2">
                    <a:lumMod val="75000"/>
                  </a:schemeClr>
                </a:solidFill>
              </a:rPr>
              <a:t> </a:t>
            </a:r>
            <a:r>
              <a:rPr lang="ru-RU" dirty="0" err="1" smtClean="0">
                <a:solidFill>
                  <a:schemeClr val="bg2">
                    <a:lumMod val="75000"/>
                  </a:schemeClr>
                </a:solidFill>
              </a:rPr>
              <a:t>і</a:t>
            </a:r>
            <a:endParaRPr lang="ru-RU" dirty="0" smtClean="0">
              <a:solidFill>
                <a:schemeClr val="bg2">
                  <a:lumMod val="75000"/>
                </a:schemeClr>
              </a:solidFill>
            </a:endParaRPr>
          </a:p>
          <a:p>
            <a:pPr>
              <a:buNone/>
            </a:pPr>
            <a:r>
              <a:rPr lang="ru-RU" dirty="0" err="1" smtClean="0">
                <a:solidFill>
                  <a:schemeClr val="bg2">
                    <a:lumMod val="75000"/>
                  </a:schemeClr>
                </a:solidFill>
              </a:rPr>
              <a:t>традиційний</a:t>
            </a:r>
            <a:r>
              <a:rPr lang="ru-RU" dirty="0" smtClean="0">
                <a:solidFill>
                  <a:schemeClr val="bg2">
                    <a:lumMod val="75000"/>
                  </a:schemeClr>
                </a:solidFill>
              </a:rPr>
              <a:t> </a:t>
            </a:r>
            <a:r>
              <a:rPr lang="ru-RU" dirty="0" err="1" smtClean="0">
                <a:solidFill>
                  <a:schemeClr val="bg2">
                    <a:lumMod val="75000"/>
                  </a:schemeClr>
                </a:solidFill>
              </a:rPr>
              <a:t>зв'язок</a:t>
            </a:r>
            <a:endParaRPr lang="ru-RU" dirty="0" smtClean="0">
              <a:solidFill>
                <a:schemeClr val="bg2">
                  <a:lumMod val="75000"/>
                </a:schemeClr>
              </a:solidFill>
            </a:endParaRPr>
          </a:p>
          <a:p>
            <a:pPr>
              <a:buNone/>
            </a:pPr>
            <a:r>
              <a:rPr lang="ru-RU" dirty="0" err="1" smtClean="0">
                <a:solidFill>
                  <a:schemeClr val="bg2">
                    <a:lumMod val="75000"/>
                  </a:schemeClr>
                </a:solidFill>
              </a:rPr>
              <a:t>багатьох</a:t>
            </a:r>
            <a:r>
              <a:rPr lang="ru-RU" dirty="0" smtClean="0">
                <a:solidFill>
                  <a:schemeClr val="bg2">
                    <a:lumMod val="75000"/>
                  </a:schemeClr>
                </a:solidFill>
              </a:rPr>
              <a:t> </a:t>
            </a:r>
            <a:r>
              <a:rPr lang="ru-RU" dirty="0" err="1" smtClean="0">
                <a:solidFill>
                  <a:schemeClr val="bg2">
                    <a:lumMod val="75000"/>
                  </a:schemeClr>
                </a:solidFill>
              </a:rPr>
              <a:t>поколінь</a:t>
            </a:r>
            <a:r>
              <a:rPr lang="ru-RU" dirty="0" smtClean="0">
                <a:solidFill>
                  <a:schemeClr val="bg2">
                    <a:lumMod val="75000"/>
                  </a:schemeClr>
                </a:solidFill>
              </a:rPr>
              <a:t>,</a:t>
            </a:r>
          </a:p>
          <a:p>
            <a:pPr>
              <a:buNone/>
            </a:pPr>
            <a:r>
              <a:rPr lang="ru-RU" dirty="0" err="1" smtClean="0">
                <a:solidFill>
                  <a:schemeClr val="bg2">
                    <a:lumMod val="75000"/>
                  </a:schemeClr>
                </a:solidFill>
              </a:rPr>
              <a:t>що</a:t>
            </a:r>
            <a:r>
              <a:rPr lang="ru-RU" dirty="0" smtClean="0">
                <a:solidFill>
                  <a:schemeClr val="bg2">
                    <a:lumMod val="75000"/>
                  </a:schemeClr>
                </a:solidFill>
              </a:rPr>
              <a:t> не </a:t>
            </a:r>
            <a:r>
              <a:rPr lang="ru-RU" dirty="0" err="1" smtClean="0">
                <a:solidFill>
                  <a:schemeClr val="bg2">
                    <a:lumMod val="75000"/>
                  </a:schemeClr>
                </a:solidFill>
              </a:rPr>
              <a:t>переривається</a:t>
            </a:r>
            <a:r>
              <a:rPr lang="ru-RU" dirty="0" smtClean="0">
                <a:solidFill>
                  <a:schemeClr val="bg2">
                    <a:lumMod val="75000"/>
                  </a:schemeClr>
                </a:solidFill>
              </a:rPr>
              <a:t> </a:t>
            </a:r>
            <a:r>
              <a:rPr lang="ru-RU" dirty="0" err="1" smtClean="0">
                <a:solidFill>
                  <a:schemeClr val="bg2">
                    <a:lumMod val="75000"/>
                  </a:schemeClr>
                </a:solidFill>
              </a:rPr>
              <a:t>віками</a:t>
            </a:r>
            <a:r>
              <a:rPr lang="ru-RU" dirty="0" smtClean="0">
                <a:solidFill>
                  <a:schemeClr val="bg2">
                    <a:lumMod val="75000"/>
                  </a:schemeClr>
                </a:solidFill>
              </a:rPr>
              <a:t>.</a:t>
            </a:r>
            <a:endParaRPr lang="ru-RU" dirty="0">
              <a:solidFill>
                <a:schemeClr val="bg2">
                  <a:lumMod val="75000"/>
                </a:schemeClr>
              </a:solidFill>
            </a:endParaRPr>
          </a:p>
        </p:txBody>
      </p:sp>
      <p:pic>
        <p:nvPicPr>
          <p:cNvPr id="5124" name="Picture 4"/>
          <p:cNvPicPr>
            <a:picLocks noChangeAspect="1" noChangeArrowheads="1"/>
          </p:cNvPicPr>
          <p:nvPr/>
        </p:nvPicPr>
        <p:blipFill>
          <a:blip r:embed="rId3" cstate="print"/>
          <a:srcRect/>
          <a:stretch>
            <a:fillRect/>
          </a:stretch>
        </p:blipFill>
        <p:spPr bwMode="auto">
          <a:xfrm>
            <a:off x="0" y="2000240"/>
            <a:ext cx="1643042" cy="2262161"/>
          </a:xfrm>
          <a:prstGeom prst="rect">
            <a:avLst/>
          </a:prstGeom>
          <a:noFill/>
          <a:ln w="9525">
            <a:noFill/>
            <a:miter lim="800000"/>
            <a:headEnd/>
            <a:tailEnd/>
          </a:ln>
          <a:effectLst/>
        </p:spPr>
      </p:pic>
      <p:pic>
        <p:nvPicPr>
          <p:cNvPr id="5125" name="Picture 5"/>
          <p:cNvPicPr>
            <a:picLocks noChangeAspect="1" noChangeArrowheads="1"/>
          </p:cNvPicPr>
          <p:nvPr/>
        </p:nvPicPr>
        <p:blipFill>
          <a:blip r:embed="rId4" cstate="print"/>
          <a:srcRect/>
          <a:stretch>
            <a:fillRect/>
          </a:stretch>
        </p:blipFill>
        <p:spPr bwMode="auto">
          <a:xfrm>
            <a:off x="4572000" y="1357298"/>
            <a:ext cx="1857388" cy="2396630"/>
          </a:xfrm>
          <a:prstGeom prst="rect">
            <a:avLst/>
          </a:prstGeom>
          <a:noFill/>
          <a:ln w="9525">
            <a:noFill/>
            <a:miter lim="800000"/>
            <a:headEnd/>
            <a:tailEnd/>
          </a:ln>
          <a:effectLst/>
        </p:spPr>
      </p:pic>
      <p:pic>
        <p:nvPicPr>
          <p:cNvPr id="5126" name="Picture 6"/>
          <p:cNvPicPr>
            <a:picLocks noChangeAspect="1" noChangeArrowheads="1"/>
          </p:cNvPicPr>
          <p:nvPr/>
        </p:nvPicPr>
        <p:blipFill>
          <a:blip r:embed="rId5" cstate="print"/>
          <a:srcRect/>
          <a:stretch>
            <a:fillRect/>
          </a:stretch>
        </p:blipFill>
        <p:spPr bwMode="auto">
          <a:xfrm>
            <a:off x="0" y="4500570"/>
            <a:ext cx="1857356" cy="2357430"/>
          </a:xfrm>
          <a:prstGeom prst="rect">
            <a:avLst/>
          </a:prstGeom>
          <a:noFill/>
          <a:ln w="9525">
            <a:noFill/>
            <a:miter lim="800000"/>
            <a:headEnd/>
            <a:tailEnd/>
          </a:ln>
          <a:effectLst/>
        </p:spPr>
      </p:pic>
      <p:sp>
        <p:nvSpPr>
          <p:cNvPr id="10" name="Прямоугольник 9"/>
          <p:cNvSpPr/>
          <p:nvPr/>
        </p:nvSpPr>
        <p:spPr>
          <a:xfrm>
            <a:off x="1857356" y="3571876"/>
            <a:ext cx="3429024" cy="3631763"/>
          </a:xfrm>
          <a:prstGeom prst="rect">
            <a:avLst/>
          </a:prstGeom>
        </p:spPr>
        <p:txBody>
          <a:bodyPr wrap="square">
            <a:spAutoFit/>
          </a:bodyPr>
          <a:lstStyle/>
          <a:p>
            <a:r>
              <a:rPr lang="uk-UA" sz="1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ДЗВОНИ ЛОЦМАНСЬКОЇ ЦЕРКВИ</a:t>
            </a:r>
          </a:p>
          <a:p>
            <a:r>
              <a:rPr lang="ru-RU" sz="1100" b="1" dirty="0" smtClean="0">
                <a:solidFill>
                  <a:schemeClr val="bg1">
                    <a:lumMod val="95000"/>
                    <a:lumOff val="5000"/>
                  </a:schemeClr>
                </a:solidFill>
              </a:rPr>
              <a:t>«</a:t>
            </a:r>
            <a:r>
              <a:rPr lang="ru-RU" sz="1100" b="1" dirty="0" err="1" smtClean="0">
                <a:solidFill>
                  <a:schemeClr val="bg1">
                    <a:lumMod val="95000"/>
                    <a:lumOff val="5000"/>
                  </a:schemeClr>
                </a:solidFill>
              </a:rPr>
              <a:t>Найсильніше</a:t>
            </a:r>
            <a:r>
              <a:rPr lang="ru-RU" sz="1100" b="1" dirty="0" smtClean="0">
                <a:solidFill>
                  <a:schemeClr val="bg1">
                    <a:lumMod val="95000"/>
                    <a:lumOff val="5000"/>
                  </a:schemeClr>
                </a:solidFill>
              </a:rPr>
              <a:t> </a:t>
            </a:r>
            <a:r>
              <a:rPr lang="ru-RU" sz="1100" b="1" dirty="0" err="1" smtClean="0">
                <a:solidFill>
                  <a:schemeClr val="bg1">
                    <a:lumMod val="95000"/>
                    <a:lumOff val="5000"/>
                  </a:schemeClr>
                </a:solidFill>
              </a:rPr>
              <a:t>враження</a:t>
            </a:r>
            <a:r>
              <a:rPr lang="ru-RU" sz="1100" b="1" dirty="0" smtClean="0">
                <a:solidFill>
                  <a:schemeClr val="bg1">
                    <a:lumMod val="95000"/>
                    <a:lumOff val="5000"/>
                  </a:schemeClr>
                </a:solidFill>
              </a:rPr>
              <a:t> в </a:t>
            </a:r>
            <a:r>
              <a:rPr lang="ru-RU" sz="1100" b="1" dirty="0" err="1" smtClean="0">
                <a:solidFill>
                  <a:schemeClr val="bg1">
                    <a:lumMod val="95000"/>
                    <a:lumOff val="5000"/>
                  </a:schemeClr>
                </a:solidFill>
              </a:rPr>
              <a:t>ранньому</a:t>
            </a:r>
            <a:r>
              <a:rPr lang="ru-RU" sz="1100" b="1" dirty="0" smtClean="0">
                <a:solidFill>
                  <a:schemeClr val="bg1">
                    <a:lumMod val="95000"/>
                    <a:lumOff val="5000"/>
                  </a:schemeClr>
                </a:solidFill>
              </a:rPr>
              <a:t> </a:t>
            </a:r>
            <a:r>
              <a:rPr lang="ru-RU" sz="1100" b="1" dirty="0" err="1" smtClean="0">
                <a:solidFill>
                  <a:schemeClr val="bg1">
                    <a:lumMod val="95000"/>
                    <a:lumOff val="5000"/>
                  </a:schemeClr>
                </a:solidFill>
              </a:rPr>
              <a:t>дитинстві</a:t>
            </a:r>
            <a:r>
              <a:rPr lang="ru-RU" sz="1100" b="1" dirty="0" smtClean="0">
                <a:solidFill>
                  <a:schemeClr val="bg1">
                    <a:lumMod val="95000"/>
                    <a:lumOff val="5000"/>
                  </a:schemeClr>
                </a:solidFill>
              </a:rPr>
              <a:t> на мене</a:t>
            </a:r>
          </a:p>
          <a:p>
            <a:r>
              <a:rPr lang="ru-RU" sz="1100" b="1" dirty="0" smtClean="0">
                <a:solidFill>
                  <a:schemeClr val="bg1">
                    <a:lumMod val="95000"/>
                    <a:lumOff val="5000"/>
                  </a:schemeClr>
                </a:solidFill>
              </a:rPr>
              <a:t>справили </a:t>
            </a:r>
            <a:r>
              <a:rPr lang="ru-RU" sz="1100" b="1" dirty="0" err="1" smtClean="0">
                <a:solidFill>
                  <a:schemeClr val="bg1">
                    <a:lumMod val="95000"/>
                    <a:lumOff val="5000"/>
                  </a:schemeClr>
                </a:solidFill>
              </a:rPr>
              <a:t>церковні</a:t>
            </a:r>
            <a:r>
              <a:rPr lang="ru-RU" sz="1100" b="1" dirty="0" smtClean="0">
                <a:solidFill>
                  <a:schemeClr val="bg1">
                    <a:lumMod val="95000"/>
                    <a:lumOff val="5000"/>
                  </a:schemeClr>
                </a:solidFill>
              </a:rPr>
              <a:t> </a:t>
            </a:r>
            <a:r>
              <a:rPr lang="ru-RU" sz="1100" b="1" dirty="0" err="1" smtClean="0">
                <a:solidFill>
                  <a:schemeClr val="bg1">
                    <a:lumMod val="95000"/>
                    <a:lumOff val="5000"/>
                  </a:schemeClr>
                </a:solidFill>
              </a:rPr>
              <a:t>дзвони</a:t>
            </a:r>
            <a:r>
              <a:rPr lang="ru-RU" sz="1100" b="1" dirty="0" smtClean="0">
                <a:solidFill>
                  <a:schemeClr val="bg1">
                    <a:lumMod val="95000"/>
                    <a:lumOff val="5000"/>
                  </a:schemeClr>
                </a:solidFill>
              </a:rPr>
              <a:t> </a:t>
            </a:r>
            <a:r>
              <a:rPr lang="ru-RU" sz="1100" b="1" dirty="0" err="1" smtClean="0">
                <a:solidFill>
                  <a:schemeClr val="bg1">
                    <a:lumMod val="95000"/>
                    <a:lumOff val="5000"/>
                  </a:schemeClr>
                </a:solidFill>
              </a:rPr>
              <a:t>нашог</a:t>
            </a:r>
            <a:r>
              <a:rPr lang="ru-RU" sz="1100" b="1" dirty="0" smtClean="0">
                <a:solidFill>
                  <a:schemeClr val="bg1">
                    <a:lumMod val="95000"/>
                    <a:lumOff val="5000"/>
                  </a:schemeClr>
                </a:solidFill>
              </a:rPr>
              <a:t> </a:t>
            </a:r>
            <a:r>
              <a:rPr lang="ru-RU" sz="1100" b="1" dirty="0" err="1" smtClean="0">
                <a:solidFill>
                  <a:schemeClr val="bg1">
                    <a:lumMod val="95000"/>
                    <a:lumOff val="5000"/>
                  </a:schemeClr>
                </a:solidFill>
              </a:rPr>
              <a:t>лоцманської</a:t>
            </a:r>
            <a:r>
              <a:rPr lang="ru-RU" sz="1100" b="1" dirty="0" smtClean="0">
                <a:solidFill>
                  <a:schemeClr val="bg1">
                    <a:lumMod val="95000"/>
                    <a:lumOff val="5000"/>
                  </a:schemeClr>
                </a:solidFill>
              </a:rPr>
              <a:t> церкви.</a:t>
            </a:r>
          </a:p>
          <a:p>
            <a:endParaRPr lang="ru-RU" sz="1100" b="1" dirty="0" smtClean="0">
              <a:solidFill>
                <a:schemeClr val="bg1">
                  <a:lumMod val="95000"/>
                  <a:lumOff val="5000"/>
                </a:schemeClr>
              </a:solidFill>
            </a:endParaRPr>
          </a:p>
          <a:p>
            <a:r>
              <a:rPr lang="ru-RU" sz="1100" b="1" dirty="0" smtClean="0">
                <a:solidFill>
                  <a:schemeClr val="bg1">
                    <a:lumMod val="95000"/>
                    <a:lumOff val="5000"/>
                  </a:schemeClr>
                </a:solidFill>
              </a:rPr>
              <a:t>- </a:t>
            </a:r>
            <a:r>
              <a:rPr lang="ru-RU" sz="1100" b="1" dirty="0" err="1" smtClean="0">
                <a:solidFill>
                  <a:schemeClr val="bg1">
                    <a:lumMod val="95000"/>
                    <a:lumOff val="5000"/>
                  </a:schemeClr>
                </a:solidFill>
              </a:rPr>
              <a:t>Бо-О-О-в</a:t>
            </a:r>
            <a:r>
              <a:rPr lang="ru-RU" sz="1100" b="1" dirty="0" smtClean="0">
                <a:solidFill>
                  <a:schemeClr val="bg1">
                    <a:lumMod val="95000"/>
                    <a:lumOff val="5000"/>
                  </a:schemeClr>
                </a:solidFill>
              </a:rPr>
              <a:t>. - </a:t>
            </a:r>
            <a:r>
              <a:rPr lang="ru-RU" sz="1100" b="1" dirty="0" err="1" smtClean="0">
                <a:solidFill>
                  <a:schemeClr val="bg1">
                    <a:lumMod val="95000"/>
                    <a:lumOff val="5000"/>
                  </a:schemeClr>
                </a:solidFill>
              </a:rPr>
              <a:t>гудів</a:t>
            </a:r>
            <a:r>
              <a:rPr lang="ru-RU" sz="1100" b="1" dirty="0" smtClean="0">
                <a:solidFill>
                  <a:schemeClr val="bg1">
                    <a:lumMod val="95000"/>
                    <a:lumOff val="5000"/>
                  </a:schemeClr>
                </a:solidFill>
              </a:rPr>
              <a:t> густим басом </a:t>
            </a:r>
            <a:r>
              <a:rPr lang="ru-RU" sz="1100" b="1" dirty="0" err="1" smtClean="0">
                <a:solidFill>
                  <a:schemeClr val="bg1">
                    <a:lumMod val="95000"/>
                    <a:lumOff val="5000"/>
                  </a:schemeClr>
                </a:solidFill>
              </a:rPr>
              <a:t>головний</a:t>
            </a:r>
            <a:r>
              <a:rPr lang="ru-RU" sz="1100" b="1" dirty="0" smtClean="0">
                <a:solidFill>
                  <a:schemeClr val="bg1">
                    <a:lumMod val="95000"/>
                    <a:lumOff val="5000"/>
                  </a:schemeClr>
                </a:solidFill>
              </a:rPr>
              <a:t> </a:t>
            </a:r>
            <a:r>
              <a:rPr lang="ru-RU" sz="1100" b="1" dirty="0" err="1" smtClean="0">
                <a:solidFill>
                  <a:schemeClr val="bg1">
                    <a:lumMod val="95000"/>
                    <a:lumOff val="5000"/>
                  </a:schemeClr>
                </a:solidFill>
              </a:rPr>
              <a:t>дзвін</a:t>
            </a:r>
            <a:r>
              <a:rPr lang="ru-RU" sz="1100" b="1" dirty="0" smtClean="0">
                <a:solidFill>
                  <a:schemeClr val="bg1">
                    <a:lumMod val="95000"/>
                    <a:lumOff val="5000"/>
                  </a:schemeClr>
                </a:solidFill>
              </a:rPr>
              <a:t> вагою</a:t>
            </a:r>
          </a:p>
          <a:p>
            <a:r>
              <a:rPr lang="ru-RU" sz="1100" b="1" dirty="0" smtClean="0">
                <a:solidFill>
                  <a:schemeClr val="bg1">
                    <a:lumMod val="95000"/>
                    <a:lumOff val="5000"/>
                  </a:schemeClr>
                </a:solidFill>
              </a:rPr>
              <a:t>125 </a:t>
            </a:r>
            <a:r>
              <a:rPr lang="ru-RU" sz="1100" b="1" dirty="0" err="1" smtClean="0">
                <a:solidFill>
                  <a:schemeClr val="bg1">
                    <a:lumMod val="95000"/>
                    <a:lumOff val="5000"/>
                  </a:schemeClr>
                </a:solidFill>
              </a:rPr>
              <a:t>пудів</a:t>
            </a:r>
            <a:r>
              <a:rPr lang="ru-RU" sz="1100" b="1" dirty="0" smtClean="0">
                <a:solidFill>
                  <a:schemeClr val="bg1">
                    <a:lumMod val="95000"/>
                    <a:lumOff val="5000"/>
                  </a:schemeClr>
                </a:solidFill>
              </a:rPr>
              <a:t>.</a:t>
            </a:r>
          </a:p>
          <a:p>
            <a:endParaRPr lang="ru-RU" sz="1100" b="1" dirty="0" smtClean="0">
              <a:solidFill>
                <a:schemeClr val="bg1">
                  <a:lumMod val="95000"/>
                  <a:lumOff val="5000"/>
                </a:schemeClr>
              </a:solidFill>
            </a:endParaRPr>
          </a:p>
          <a:p>
            <a:r>
              <a:rPr lang="ru-RU" sz="1100" b="1" dirty="0" smtClean="0">
                <a:solidFill>
                  <a:schemeClr val="bg1">
                    <a:lumMod val="95000"/>
                    <a:lumOff val="5000"/>
                  </a:schemeClr>
                </a:solidFill>
              </a:rPr>
              <a:t>…Одного </a:t>
            </a:r>
            <a:r>
              <a:rPr lang="ru-RU" sz="1100" b="1" dirty="0" err="1" smtClean="0">
                <a:solidFill>
                  <a:schemeClr val="bg1">
                    <a:lumMod val="95000"/>
                    <a:lumOff val="5000"/>
                  </a:schemeClr>
                </a:solidFill>
              </a:rPr>
              <a:t>весняного</a:t>
            </a:r>
            <a:r>
              <a:rPr lang="ru-RU" sz="1100" b="1" dirty="0" smtClean="0">
                <a:solidFill>
                  <a:schemeClr val="bg1">
                    <a:lumMod val="95000"/>
                    <a:lumOff val="5000"/>
                  </a:schemeClr>
                </a:solidFill>
              </a:rPr>
              <a:t> ранку я </a:t>
            </a:r>
            <a:r>
              <a:rPr lang="ru-RU" sz="1100" b="1" dirty="0" err="1" smtClean="0">
                <a:solidFill>
                  <a:schemeClr val="bg1">
                    <a:lumMod val="95000"/>
                    <a:lumOff val="5000"/>
                  </a:schemeClr>
                </a:solidFill>
              </a:rPr>
              <a:t>прокинувся</a:t>
            </a:r>
            <a:r>
              <a:rPr lang="ru-RU" sz="1100" b="1" dirty="0" smtClean="0">
                <a:solidFill>
                  <a:schemeClr val="bg1">
                    <a:lumMod val="95000"/>
                    <a:lumOff val="5000"/>
                  </a:schemeClr>
                </a:solidFill>
              </a:rPr>
              <a:t> </a:t>
            </a:r>
            <a:r>
              <a:rPr lang="ru-RU" sz="1100" b="1" dirty="0" err="1" smtClean="0">
                <a:solidFill>
                  <a:schemeClr val="bg1">
                    <a:lumMod val="95000"/>
                    <a:lumOff val="5000"/>
                  </a:schemeClr>
                </a:solidFill>
              </a:rPr>
              <a:t>від</a:t>
            </a:r>
            <a:r>
              <a:rPr lang="ru-RU" sz="1100" b="1" dirty="0" smtClean="0">
                <a:solidFill>
                  <a:schemeClr val="bg1">
                    <a:lumMod val="95000"/>
                    <a:lumOff val="5000"/>
                  </a:schemeClr>
                </a:solidFill>
              </a:rPr>
              <a:t> сильного,</a:t>
            </a:r>
          </a:p>
          <a:p>
            <a:r>
              <a:rPr lang="ru-RU" sz="1100" b="1" dirty="0" err="1" smtClean="0">
                <a:solidFill>
                  <a:schemeClr val="bg1">
                    <a:lumMod val="95000"/>
                    <a:lumOff val="5000"/>
                  </a:schemeClr>
                </a:solidFill>
              </a:rPr>
              <a:t>могутньото</a:t>
            </a:r>
            <a:r>
              <a:rPr lang="ru-RU" sz="1100" b="1" dirty="0" smtClean="0">
                <a:solidFill>
                  <a:schemeClr val="bg1">
                    <a:lumMod val="95000"/>
                    <a:lumOff val="5000"/>
                  </a:schemeClr>
                </a:solidFill>
              </a:rPr>
              <a:t>, </a:t>
            </a:r>
            <a:r>
              <a:rPr lang="ru-RU" sz="1100" b="1" dirty="0" err="1" smtClean="0">
                <a:solidFill>
                  <a:schemeClr val="bg1">
                    <a:lumMod val="95000"/>
                    <a:lumOff val="5000"/>
                  </a:schemeClr>
                </a:solidFill>
              </a:rPr>
              <a:t>урочистого</a:t>
            </a:r>
            <a:r>
              <a:rPr lang="ru-RU" sz="1100" b="1" dirty="0" smtClean="0">
                <a:solidFill>
                  <a:schemeClr val="bg1">
                    <a:lumMod val="95000"/>
                    <a:lumOff val="5000"/>
                  </a:schemeClr>
                </a:solidFill>
              </a:rPr>
              <a:t> </a:t>
            </a:r>
            <a:r>
              <a:rPr lang="ru-RU" sz="1100" b="1" dirty="0" err="1" smtClean="0">
                <a:solidFill>
                  <a:schemeClr val="bg1">
                    <a:lumMod val="95000"/>
                    <a:lumOff val="5000"/>
                  </a:schemeClr>
                </a:solidFill>
              </a:rPr>
              <a:t>дзвону</a:t>
            </a:r>
            <a:r>
              <a:rPr lang="ru-RU" sz="1100" b="1" dirty="0" smtClean="0">
                <a:solidFill>
                  <a:schemeClr val="bg1">
                    <a:lumMod val="95000"/>
                    <a:lumOff val="5000"/>
                  </a:schemeClr>
                </a:solidFill>
              </a:rPr>
              <a:t>.. </a:t>
            </a:r>
            <a:r>
              <a:rPr lang="ru-RU" sz="1100" b="1" dirty="0" err="1" smtClean="0">
                <a:solidFill>
                  <a:schemeClr val="bg1">
                    <a:lumMod val="95000"/>
                    <a:lumOff val="5000"/>
                  </a:schemeClr>
                </a:solidFill>
              </a:rPr>
              <a:t>Від</a:t>
            </a:r>
            <a:r>
              <a:rPr lang="ru-RU" sz="1100" b="1" dirty="0" smtClean="0">
                <a:solidFill>
                  <a:schemeClr val="bg1">
                    <a:lumMod val="95000"/>
                    <a:lumOff val="5000"/>
                  </a:schemeClr>
                </a:solidFill>
              </a:rPr>
              <a:t> </a:t>
            </a:r>
            <a:r>
              <a:rPr lang="ru-RU" sz="1100" b="1" dirty="0" err="1" smtClean="0">
                <a:solidFill>
                  <a:schemeClr val="bg1">
                    <a:lumMod val="95000"/>
                    <a:lumOff val="5000"/>
                  </a:schemeClr>
                </a:solidFill>
              </a:rPr>
              <a:t>пташиного</a:t>
            </a:r>
            <a:r>
              <a:rPr lang="ru-RU" sz="1100" b="1" dirty="0" smtClean="0">
                <a:solidFill>
                  <a:schemeClr val="bg1">
                    <a:lumMod val="95000"/>
                    <a:lumOff val="5000"/>
                  </a:schemeClr>
                </a:solidFill>
              </a:rPr>
              <a:t> щебету</a:t>
            </a:r>
          </a:p>
          <a:p>
            <a:r>
              <a:rPr lang="ru-RU" sz="1100" b="1" dirty="0" smtClean="0">
                <a:solidFill>
                  <a:schemeClr val="bg1">
                    <a:lumMod val="95000"/>
                    <a:lumOff val="5000"/>
                  </a:schemeClr>
                </a:solidFill>
              </a:rPr>
              <a:t>І </a:t>
            </a:r>
            <a:r>
              <a:rPr lang="ru-RU" sz="1100" b="1" dirty="0" err="1" smtClean="0">
                <a:solidFill>
                  <a:schemeClr val="bg1">
                    <a:lumMod val="95000"/>
                    <a:lumOff val="5000"/>
                  </a:schemeClr>
                </a:solidFill>
              </a:rPr>
              <a:t>могутніх</a:t>
            </a:r>
            <a:r>
              <a:rPr lang="ru-RU" sz="1100" b="1" dirty="0" smtClean="0">
                <a:solidFill>
                  <a:schemeClr val="bg1">
                    <a:lumMod val="95000"/>
                    <a:lumOff val="5000"/>
                  </a:schemeClr>
                </a:solidFill>
              </a:rPr>
              <a:t> </a:t>
            </a:r>
            <a:r>
              <a:rPr lang="ru-RU" sz="1100" b="1" dirty="0" err="1" smtClean="0">
                <a:solidFill>
                  <a:schemeClr val="bg1">
                    <a:lumMod val="95000"/>
                    <a:lumOff val="5000"/>
                  </a:schemeClr>
                </a:solidFill>
              </a:rPr>
              <a:t>урочистих</a:t>
            </a:r>
            <a:r>
              <a:rPr lang="ru-RU" sz="1100" b="1" dirty="0" smtClean="0">
                <a:solidFill>
                  <a:schemeClr val="bg1">
                    <a:lumMod val="95000"/>
                    <a:lumOff val="5000"/>
                  </a:schemeClr>
                </a:solidFill>
              </a:rPr>
              <a:t> </a:t>
            </a:r>
            <a:r>
              <a:rPr lang="ru-RU" sz="1100" b="1" dirty="0" err="1" smtClean="0">
                <a:solidFill>
                  <a:schemeClr val="bg1">
                    <a:lumMod val="95000"/>
                    <a:lumOff val="5000"/>
                  </a:schemeClr>
                </a:solidFill>
              </a:rPr>
              <a:t>дзвонів</a:t>
            </a:r>
            <a:r>
              <a:rPr lang="ru-RU" sz="1100" b="1" dirty="0" smtClean="0">
                <a:solidFill>
                  <a:schemeClr val="bg1">
                    <a:lumMod val="95000"/>
                    <a:lumOff val="5000"/>
                  </a:schemeClr>
                </a:solidFill>
              </a:rPr>
              <a:t> все </a:t>
            </a:r>
            <a:r>
              <a:rPr lang="ru-RU" sz="1100" b="1" dirty="0" err="1" smtClean="0">
                <a:solidFill>
                  <a:schemeClr val="bg1">
                    <a:lumMod val="95000"/>
                    <a:lumOff val="5000"/>
                  </a:schemeClr>
                </a:solidFill>
              </a:rPr>
              <a:t>моє</a:t>
            </a:r>
            <a:r>
              <a:rPr lang="ru-RU" sz="1100" b="1" dirty="0" smtClean="0">
                <a:solidFill>
                  <a:schemeClr val="bg1">
                    <a:lumMod val="95000"/>
                    <a:lumOff val="5000"/>
                  </a:schemeClr>
                </a:solidFill>
              </a:rPr>
              <a:t> </a:t>
            </a:r>
            <a:r>
              <a:rPr lang="ru-RU" sz="1100" b="1" dirty="0" err="1" smtClean="0">
                <a:solidFill>
                  <a:schemeClr val="bg1">
                    <a:lumMod val="95000"/>
                    <a:lumOff val="5000"/>
                  </a:schemeClr>
                </a:solidFill>
              </a:rPr>
              <a:t>єство</a:t>
            </a:r>
            <a:r>
              <a:rPr lang="ru-RU" sz="1100" b="1" dirty="0" smtClean="0">
                <a:solidFill>
                  <a:schemeClr val="bg1">
                    <a:lumMod val="95000"/>
                    <a:lumOff val="5000"/>
                  </a:schemeClr>
                </a:solidFill>
              </a:rPr>
              <a:t> наливалось</a:t>
            </a:r>
          </a:p>
          <a:p>
            <a:r>
              <a:rPr lang="ru-RU" sz="1100" b="1" dirty="0" err="1" smtClean="0">
                <a:solidFill>
                  <a:schemeClr val="bg1">
                    <a:lumMod val="95000"/>
                    <a:lumOff val="5000"/>
                  </a:schemeClr>
                </a:solidFill>
              </a:rPr>
              <a:t>невимовною</a:t>
            </a:r>
            <a:r>
              <a:rPr lang="ru-RU" sz="1100" b="1" dirty="0" smtClean="0">
                <a:solidFill>
                  <a:schemeClr val="bg1">
                    <a:lumMod val="95000"/>
                    <a:lumOff val="5000"/>
                  </a:schemeClr>
                </a:solidFill>
              </a:rPr>
              <a:t> </a:t>
            </a:r>
            <a:r>
              <a:rPr lang="ru-RU" sz="1100" b="1" dirty="0" err="1" smtClean="0">
                <a:solidFill>
                  <a:schemeClr val="bg1">
                    <a:lumMod val="95000"/>
                    <a:lumOff val="5000"/>
                  </a:schemeClr>
                </a:solidFill>
              </a:rPr>
              <a:t>радістю</a:t>
            </a:r>
            <a:r>
              <a:rPr lang="ru-RU" sz="1100" b="1" dirty="0" smtClean="0">
                <a:solidFill>
                  <a:schemeClr val="bg1">
                    <a:lumMod val="95000"/>
                    <a:lumOff val="5000"/>
                  </a:schemeClr>
                </a:solidFill>
              </a:rPr>
              <a:t> </a:t>
            </a:r>
            <a:r>
              <a:rPr lang="ru-RU" sz="1100" b="1" dirty="0" err="1" smtClean="0">
                <a:solidFill>
                  <a:schemeClr val="bg1">
                    <a:lumMod val="95000"/>
                    <a:lumOff val="5000"/>
                  </a:schemeClr>
                </a:solidFill>
              </a:rPr>
              <a:t>і</a:t>
            </a:r>
            <a:r>
              <a:rPr lang="ru-RU" sz="1100" b="1" dirty="0" smtClean="0">
                <a:solidFill>
                  <a:schemeClr val="bg1">
                    <a:lumMod val="95000"/>
                    <a:lumOff val="5000"/>
                  </a:schemeClr>
                </a:solidFill>
              </a:rPr>
              <a:t> силою…</a:t>
            </a:r>
          </a:p>
          <a:p>
            <a:endParaRPr lang="ru-RU" sz="1100" b="1" dirty="0" smtClean="0">
              <a:solidFill>
                <a:schemeClr val="bg1">
                  <a:lumMod val="95000"/>
                  <a:lumOff val="5000"/>
                </a:schemeClr>
              </a:solidFill>
            </a:endParaRPr>
          </a:p>
          <a:p>
            <a:r>
              <a:rPr lang="ru-RU" sz="1100" b="1" dirty="0" err="1" smtClean="0">
                <a:solidFill>
                  <a:schemeClr val="bg1">
                    <a:lumMod val="95000"/>
                    <a:lumOff val="5000"/>
                  </a:schemeClr>
                </a:solidFill>
              </a:rPr>
              <a:t>Церква</a:t>
            </a:r>
            <a:r>
              <a:rPr lang="ru-RU" sz="1100" b="1" dirty="0" smtClean="0">
                <a:solidFill>
                  <a:schemeClr val="bg1">
                    <a:lumMod val="95000"/>
                    <a:lumOff val="5000"/>
                  </a:schemeClr>
                </a:solidFill>
              </a:rPr>
              <a:t> у нас </a:t>
            </a:r>
            <a:r>
              <a:rPr lang="ru-RU" sz="1100" b="1" dirty="0" err="1" smtClean="0">
                <a:solidFill>
                  <a:schemeClr val="bg1">
                    <a:lumMod val="95000"/>
                    <a:lumOff val="5000"/>
                  </a:schemeClr>
                </a:solidFill>
              </a:rPr>
              <a:t>була</a:t>
            </a:r>
            <a:r>
              <a:rPr lang="ru-RU" sz="1100" b="1" dirty="0" smtClean="0">
                <a:solidFill>
                  <a:schemeClr val="bg1">
                    <a:lumMod val="95000"/>
                    <a:lumOff val="5000"/>
                  </a:schemeClr>
                </a:solidFill>
              </a:rPr>
              <a:t> велика </a:t>
            </a:r>
            <a:r>
              <a:rPr lang="ru-RU" sz="1100" b="1" dirty="0" err="1" smtClean="0">
                <a:solidFill>
                  <a:schemeClr val="bg1">
                    <a:lumMod val="95000"/>
                    <a:lumOff val="5000"/>
                  </a:schemeClr>
                </a:solidFill>
              </a:rPr>
              <a:t>і</a:t>
            </a:r>
            <a:r>
              <a:rPr lang="ru-RU" sz="1100" b="1" dirty="0" smtClean="0">
                <a:solidFill>
                  <a:schemeClr val="bg1">
                    <a:lumMod val="95000"/>
                    <a:lumOff val="5000"/>
                  </a:schemeClr>
                </a:solidFill>
              </a:rPr>
              <a:t> </a:t>
            </a:r>
            <a:r>
              <a:rPr lang="ru-RU" sz="1100" b="1" dirty="0" err="1" smtClean="0">
                <a:solidFill>
                  <a:schemeClr val="bg1">
                    <a:lumMod val="95000"/>
                    <a:lumOff val="5000"/>
                  </a:schemeClr>
                </a:solidFill>
              </a:rPr>
              <a:t>дзвони</a:t>
            </a:r>
            <a:r>
              <a:rPr lang="ru-RU" sz="1100" b="1" dirty="0" smtClean="0">
                <a:solidFill>
                  <a:schemeClr val="bg1">
                    <a:lumMod val="95000"/>
                    <a:lumOff val="5000"/>
                  </a:schemeClr>
                </a:solidFill>
              </a:rPr>
              <a:t> </a:t>
            </a:r>
            <a:r>
              <a:rPr lang="ru-RU" sz="1100" b="1" dirty="0" err="1" smtClean="0">
                <a:solidFill>
                  <a:schemeClr val="bg1">
                    <a:lumMod val="95000"/>
                    <a:lumOff val="5000"/>
                  </a:schemeClr>
                </a:solidFill>
              </a:rPr>
              <a:t>могутні</a:t>
            </a:r>
            <a:r>
              <a:rPr lang="ru-RU" sz="1100" b="1" dirty="0" smtClean="0">
                <a:solidFill>
                  <a:schemeClr val="bg1">
                    <a:lumMod val="95000"/>
                    <a:lumOff val="5000"/>
                  </a:schemeClr>
                </a:solidFill>
              </a:rPr>
              <a:t> ..»</a:t>
            </a:r>
          </a:p>
          <a:p>
            <a:endParaRPr lang="ru-RU" sz="1100" dirty="0" smtClean="0"/>
          </a:p>
          <a:p>
            <a:endParaRPr lang="ru-RU" sz="1100" dirty="0" smtClean="0"/>
          </a:p>
        </p:txBody>
      </p:sp>
      <p:sp>
        <p:nvSpPr>
          <p:cNvPr id="11" name="Прямоугольник 10"/>
          <p:cNvSpPr/>
          <p:nvPr/>
        </p:nvSpPr>
        <p:spPr>
          <a:xfrm>
            <a:off x="6500826" y="2571744"/>
            <a:ext cx="2643174" cy="2523768"/>
          </a:xfrm>
          <a:prstGeom prst="rect">
            <a:avLst/>
          </a:prstGeom>
        </p:spPr>
        <p:txBody>
          <a:bodyPr wrap="square">
            <a:spAutoFit/>
          </a:bodyPr>
          <a:lstStyle/>
          <a:p>
            <a:r>
              <a:rPr lang="ru-RU" sz="9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ДИНАСТІЯ ЛОЦМАНІВ</a:t>
            </a:r>
          </a:p>
          <a:p>
            <a:endParaRPr lang="ru-RU" sz="900" dirty="0" smtClean="0"/>
          </a:p>
          <a:p>
            <a:r>
              <a:rPr lang="ru-RU" sz="1000" dirty="0" err="1" smtClean="0">
                <a:solidFill>
                  <a:schemeClr val="bg2">
                    <a:lumMod val="60000"/>
                    <a:lumOff val="40000"/>
                  </a:schemeClr>
                </a:solidFill>
              </a:rPr>
              <a:t>Династія</a:t>
            </a:r>
            <a:r>
              <a:rPr lang="ru-RU" sz="1000" dirty="0" smtClean="0">
                <a:solidFill>
                  <a:schemeClr val="bg2">
                    <a:lumMod val="60000"/>
                    <a:lumOff val="40000"/>
                  </a:schemeClr>
                </a:solidFill>
              </a:rPr>
              <a:t> БІЛАЄНКІВ</a:t>
            </a:r>
          </a:p>
          <a:p>
            <a:r>
              <a:rPr lang="ru-RU" sz="1000" dirty="0" err="1" smtClean="0">
                <a:solidFill>
                  <a:schemeClr val="bg2">
                    <a:lumMod val="60000"/>
                    <a:lumOff val="40000"/>
                  </a:schemeClr>
                </a:solidFill>
              </a:rPr>
              <a:t>Династія</a:t>
            </a:r>
            <a:r>
              <a:rPr lang="ru-RU" sz="1000" dirty="0" smtClean="0">
                <a:solidFill>
                  <a:schemeClr val="bg2">
                    <a:lumMod val="60000"/>
                    <a:lumOff val="40000"/>
                  </a:schemeClr>
                </a:solidFill>
              </a:rPr>
              <a:t> БОЛЬШАКІВ</a:t>
            </a:r>
          </a:p>
          <a:p>
            <a:r>
              <a:rPr lang="ru-RU" sz="1000" dirty="0" err="1" smtClean="0">
                <a:solidFill>
                  <a:schemeClr val="bg2">
                    <a:lumMod val="60000"/>
                    <a:lumOff val="40000"/>
                  </a:schemeClr>
                </a:solidFill>
              </a:rPr>
              <a:t>Династія</a:t>
            </a:r>
            <a:r>
              <a:rPr lang="ru-RU" sz="1000" dirty="0" smtClean="0">
                <a:solidFill>
                  <a:schemeClr val="bg2">
                    <a:lumMod val="60000"/>
                    <a:lumOff val="40000"/>
                  </a:schemeClr>
                </a:solidFill>
              </a:rPr>
              <a:t> ВОРОНЬКІВ</a:t>
            </a:r>
          </a:p>
          <a:p>
            <a:r>
              <a:rPr lang="ru-RU" sz="1000" dirty="0" err="1" smtClean="0">
                <a:solidFill>
                  <a:schemeClr val="bg2">
                    <a:lumMod val="60000"/>
                    <a:lumOff val="40000"/>
                  </a:schemeClr>
                </a:solidFill>
              </a:rPr>
              <a:t>Династія</a:t>
            </a:r>
            <a:r>
              <a:rPr lang="ru-RU" sz="1000" dirty="0" smtClean="0">
                <a:solidFill>
                  <a:schemeClr val="bg2">
                    <a:lumMod val="60000"/>
                    <a:lumOff val="40000"/>
                  </a:schemeClr>
                </a:solidFill>
              </a:rPr>
              <a:t> ЖУРІВ</a:t>
            </a:r>
          </a:p>
          <a:p>
            <a:r>
              <a:rPr lang="ru-RU" sz="1000" dirty="0" err="1" smtClean="0">
                <a:solidFill>
                  <a:schemeClr val="bg2">
                    <a:lumMod val="60000"/>
                    <a:lumOff val="40000"/>
                  </a:schemeClr>
                </a:solidFill>
              </a:rPr>
              <a:t>Династія</a:t>
            </a:r>
            <a:r>
              <a:rPr lang="ru-RU" sz="1000" dirty="0" smtClean="0">
                <a:solidFill>
                  <a:schemeClr val="bg2">
                    <a:lumMod val="60000"/>
                    <a:lumOff val="40000"/>
                  </a:schemeClr>
                </a:solidFill>
              </a:rPr>
              <a:t> ЗАХАРЧЕНКІВ</a:t>
            </a:r>
          </a:p>
          <a:p>
            <a:r>
              <a:rPr lang="ru-RU" sz="1000" dirty="0" err="1" smtClean="0">
                <a:solidFill>
                  <a:schemeClr val="bg2">
                    <a:lumMod val="60000"/>
                    <a:lumOff val="40000"/>
                  </a:schemeClr>
                </a:solidFill>
              </a:rPr>
              <a:t>Династія</a:t>
            </a:r>
            <a:r>
              <a:rPr lang="ru-RU" sz="1000" dirty="0" smtClean="0">
                <a:solidFill>
                  <a:schemeClr val="bg2">
                    <a:lumMod val="60000"/>
                    <a:lumOff val="40000"/>
                  </a:schemeClr>
                </a:solidFill>
              </a:rPr>
              <a:t> ДОНІВ</a:t>
            </a:r>
          </a:p>
          <a:p>
            <a:r>
              <a:rPr lang="ru-RU" sz="1000" dirty="0" err="1" smtClean="0">
                <a:solidFill>
                  <a:schemeClr val="bg2">
                    <a:lumMod val="60000"/>
                    <a:lumOff val="40000"/>
                  </a:schemeClr>
                </a:solidFill>
              </a:rPr>
              <a:t>Династія</a:t>
            </a:r>
            <a:r>
              <a:rPr lang="ru-RU" sz="1000" dirty="0" smtClean="0">
                <a:solidFill>
                  <a:schemeClr val="bg2">
                    <a:lumMod val="60000"/>
                    <a:lumOff val="40000"/>
                  </a:schemeClr>
                </a:solidFill>
              </a:rPr>
              <a:t> КАЗАНЦІВ</a:t>
            </a:r>
          </a:p>
          <a:p>
            <a:r>
              <a:rPr lang="ru-RU" sz="1000" dirty="0" err="1" smtClean="0">
                <a:solidFill>
                  <a:schemeClr val="bg2">
                    <a:lumMod val="60000"/>
                    <a:lumOff val="40000"/>
                  </a:schemeClr>
                </a:solidFill>
              </a:rPr>
              <a:t>Династія</a:t>
            </a:r>
            <a:r>
              <a:rPr lang="ru-RU" sz="1000" dirty="0" smtClean="0">
                <a:solidFill>
                  <a:schemeClr val="bg2">
                    <a:lumMod val="60000"/>
                    <a:lumOff val="40000"/>
                  </a:schemeClr>
                </a:solidFill>
              </a:rPr>
              <a:t> КОВАЛЕНКІВ</a:t>
            </a:r>
          </a:p>
          <a:p>
            <a:r>
              <a:rPr lang="ru-RU" sz="1000" dirty="0" err="1" smtClean="0">
                <a:solidFill>
                  <a:schemeClr val="bg2">
                    <a:lumMod val="60000"/>
                    <a:lumOff val="40000"/>
                  </a:schemeClr>
                </a:solidFill>
              </a:rPr>
              <a:t>Династія</a:t>
            </a:r>
            <a:r>
              <a:rPr lang="ru-RU" sz="1000" dirty="0" smtClean="0">
                <a:solidFill>
                  <a:schemeClr val="bg2">
                    <a:lumMod val="60000"/>
                    <a:lumOff val="40000"/>
                  </a:schemeClr>
                </a:solidFill>
              </a:rPr>
              <a:t> КУЗЬМЕНКІВ</a:t>
            </a:r>
          </a:p>
          <a:p>
            <a:r>
              <a:rPr lang="ru-RU" sz="1000" dirty="0" err="1" smtClean="0">
                <a:solidFill>
                  <a:schemeClr val="bg2">
                    <a:lumMod val="60000"/>
                    <a:lumOff val="40000"/>
                  </a:schemeClr>
                </a:solidFill>
              </a:rPr>
              <a:t>Династія</a:t>
            </a:r>
            <a:r>
              <a:rPr lang="ru-RU" sz="1000" dirty="0" smtClean="0">
                <a:solidFill>
                  <a:schemeClr val="bg2">
                    <a:lumMod val="60000"/>
                    <a:lumOff val="40000"/>
                  </a:schemeClr>
                </a:solidFill>
              </a:rPr>
              <a:t> ЛІТУЧИХ</a:t>
            </a:r>
          </a:p>
          <a:p>
            <a:r>
              <a:rPr lang="ru-RU" sz="1000" dirty="0" err="1" smtClean="0">
                <a:solidFill>
                  <a:schemeClr val="bg2">
                    <a:lumMod val="60000"/>
                    <a:lumOff val="40000"/>
                  </a:schemeClr>
                </a:solidFill>
              </a:rPr>
              <a:t>Династія</a:t>
            </a:r>
            <a:r>
              <a:rPr lang="ru-RU" sz="1000" dirty="0" smtClean="0">
                <a:solidFill>
                  <a:schemeClr val="bg2">
                    <a:lumMod val="60000"/>
                    <a:lumOff val="40000"/>
                  </a:schemeClr>
                </a:solidFill>
              </a:rPr>
              <a:t> ОМЕЛЬЧЕНКІВ</a:t>
            </a:r>
          </a:p>
          <a:p>
            <a:r>
              <a:rPr lang="ru-RU" sz="1000" dirty="0" err="1" smtClean="0">
                <a:solidFill>
                  <a:schemeClr val="bg2">
                    <a:lumMod val="60000"/>
                    <a:lumOff val="40000"/>
                  </a:schemeClr>
                </a:solidFill>
              </a:rPr>
              <a:t>Династія</a:t>
            </a:r>
            <a:r>
              <a:rPr lang="ru-RU" sz="1000" dirty="0" smtClean="0">
                <a:solidFill>
                  <a:schemeClr val="bg2">
                    <a:lumMod val="60000"/>
                    <a:lumOff val="40000"/>
                  </a:schemeClr>
                </a:solidFill>
              </a:rPr>
              <a:t> ТРЕТЯКІВ</a:t>
            </a:r>
          </a:p>
          <a:p>
            <a:r>
              <a:rPr lang="ru-RU" sz="1000" dirty="0" err="1" smtClean="0">
                <a:solidFill>
                  <a:schemeClr val="bg2">
                    <a:lumMod val="60000"/>
                    <a:lumOff val="40000"/>
                  </a:schemeClr>
                </a:solidFill>
              </a:rPr>
              <a:t>Династія</a:t>
            </a:r>
            <a:r>
              <a:rPr lang="ru-RU" sz="1000" dirty="0" smtClean="0">
                <a:solidFill>
                  <a:schemeClr val="bg2">
                    <a:lumMod val="60000"/>
                    <a:lumOff val="40000"/>
                  </a:schemeClr>
                </a:solidFill>
              </a:rPr>
              <a:t> ПЕРЕПЕЛИЦЬ</a:t>
            </a:r>
          </a:p>
          <a:p>
            <a:r>
              <a:rPr lang="ru-RU" sz="1000" dirty="0" err="1" smtClean="0">
                <a:solidFill>
                  <a:schemeClr val="bg2">
                    <a:lumMod val="60000"/>
                    <a:lumOff val="40000"/>
                  </a:schemeClr>
                </a:solidFill>
              </a:rPr>
              <a:t>Династія</a:t>
            </a:r>
            <a:r>
              <a:rPr lang="ru-RU" sz="1000" dirty="0" smtClean="0">
                <a:solidFill>
                  <a:schemeClr val="bg2">
                    <a:lumMod val="60000"/>
                    <a:lumOff val="40000"/>
                  </a:schemeClr>
                </a:solidFill>
              </a:rPr>
              <a:t> ПІВТОРАЦЬКИХ</a:t>
            </a:r>
            <a:endParaRPr lang="ru-RU" sz="1000" dirty="0">
              <a:solidFill>
                <a:schemeClr val="bg2">
                  <a:lumMod val="60000"/>
                  <a:lumOff val="40000"/>
                </a:schemeClr>
              </a:solidFill>
            </a:endParaRPr>
          </a:p>
        </p:txBody>
      </p:sp>
      <p:sp>
        <p:nvSpPr>
          <p:cNvPr id="12" name="Прямоугольник 11"/>
          <p:cNvSpPr/>
          <p:nvPr/>
        </p:nvSpPr>
        <p:spPr>
          <a:xfrm>
            <a:off x="5715008" y="5072074"/>
            <a:ext cx="2143172" cy="1754326"/>
          </a:xfrm>
          <a:prstGeom prst="rect">
            <a:avLst/>
          </a:prstGeom>
        </p:spPr>
        <p:txBody>
          <a:bodyPr wrap="square">
            <a:spAutoFit/>
          </a:bodyPr>
          <a:lstStyle/>
          <a:p>
            <a:r>
              <a:rPr lang="ru-RU" sz="9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ОТАМАНИ ЛОЦМАНІВ</a:t>
            </a:r>
          </a:p>
          <a:p>
            <a:endParaRPr lang="ru-RU" sz="900" dirty="0" smtClean="0"/>
          </a:p>
          <a:p>
            <a:r>
              <a:rPr lang="ru-RU" sz="1000" dirty="0" smtClean="0">
                <a:solidFill>
                  <a:schemeClr val="bg2">
                    <a:lumMod val="60000"/>
                    <a:lumOff val="40000"/>
                  </a:schemeClr>
                </a:solidFill>
              </a:rPr>
              <a:t>ПІВТОРАК </a:t>
            </a:r>
            <a:r>
              <a:rPr lang="ru-RU" sz="1000" dirty="0" err="1" smtClean="0">
                <a:solidFill>
                  <a:schemeClr val="bg2">
                    <a:lumMod val="60000"/>
                    <a:lumOff val="40000"/>
                  </a:schemeClr>
                </a:solidFill>
              </a:rPr>
              <a:t>Мусій</a:t>
            </a:r>
            <a:r>
              <a:rPr lang="ru-RU" sz="1000" dirty="0" smtClean="0">
                <a:solidFill>
                  <a:schemeClr val="bg2">
                    <a:lumMod val="60000"/>
                    <a:lumOff val="40000"/>
                  </a:schemeClr>
                </a:solidFill>
              </a:rPr>
              <a:t> </a:t>
            </a:r>
            <a:r>
              <a:rPr lang="ru-RU" sz="1000" dirty="0" err="1" smtClean="0">
                <a:solidFill>
                  <a:schemeClr val="bg2">
                    <a:lumMod val="60000"/>
                    <a:lumOff val="40000"/>
                  </a:schemeClr>
                </a:solidFill>
              </a:rPr>
              <a:t>Іванович</a:t>
            </a:r>
            <a:endParaRPr lang="ru-RU" sz="1000" dirty="0" smtClean="0">
              <a:solidFill>
                <a:schemeClr val="bg2">
                  <a:lumMod val="60000"/>
                  <a:lumOff val="40000"/>
                </a:schemeClr>
              </a:solidFill>
            </a:endParaRPr>
          </a:p>
          <a:p>
            <a:r>
              <a:rPr lang="ru-RU" sz="1000" dirty="0" smtClean="0">
                <a:solidFill>
                  <a:schemeClr val="bg2">
                    <a:lumMod val="60000"/>
                    <a:lumOff val="40000"/>
                  </a:schemeClr>
                </a:solidFill>
              </a:rPr>
              <a:t>НЕПОКРИТЕНКО </a:t>
            </a:r>
            <a:r>
              <a:rPr lang="ru-RU" sz="1000" dirty="0" err="1" smtClean="0">
                <a:solidFill>
                  <a:schemeClr val="bg2">
                    <a:lumMod val="60000"/>
                    <a:lumOff val="40000"/>
                  </a:schemeClr>
                </a:solidFill>
              </a:rPr>
              <a:t>Івант</a:t>
            </a:r>
            <a:endParaRPr lang="ru-RU" sz="1000" dirty="0" smtClean="0">
              <a:solidFill>
                <a:schemeClr val="bg2">
                  <a:lumMod val="60000"/>
                  <a:lumOff val="40000"/>
                </a:schemeClr>
              </a:solidFill>
            </a:endParaRPr>
          </a:p>
          <a:p>
            <a:r>
              <a:rPr lang="ru-RU" sz="1000" dirty="0" smtClean="0">
                <a:solidFill>
                  <a:schemeClr val="bg2">
                    <a:lumMod val="60000"/>
                    <a:lumOff val="40000"/>
                  </a:schemeClr>
                </a:solidFill>
              </a:rPr>
              <a:t>БОЙКО </a:t>
            </a:r>
            <a:r>
              <a:rPr lang="ru-RU" sz="1000" dirty="0" err="1" smtClean="0">
                <a:solidFill>
                  <a:schemeClr val="bg2">
                    <a:lumMod val="60000"/>
                    <a:lumOff val="40000"/>
                  </a:schemeClr>
                </a:solidFill>
              </a:rPr>
              <a:t>Григорй</a:t>
            </a:r>
            <a:endParaRPr lang="ru-RU" sz="1000" dirty="0" smtClean="0">
              <a:solidFill>
                <a:schemeClr val="bg2">
                  <a:lumMod val="60000"/>
                  <a:lumOff val="40000"/>
                </a:schemeClr>
              </a:solidFill>
            </a:endParaRPr>
          </a:p>
          <a:p>
            <a:r>
              <a:rPr lang="ru-RU" sz="1000" dirty="0" smtClean="0">
                <a:solidFill>
                  <a:schemeClr val="bg2">
                    <a:lumMod val="60000"/>
                    <a:lumOff val="40000"/>
                  </a:schemeClr>
                </a:solidFill>
              </a:rPr>
              <a:t>ШЕВЧЕНКО </a:t>
            </a:r>
            <a:r>
              <a:rPr lang="ru-RU" sz="1000" dirty="0" err="1" smtClean="0">
                <a:solidFill>
                  <a:schemeClr val="bg2">
                    <a:lumMod val="60000"/>
                    <a:lumOff val="40000"/>
                  </a:schemeClr>
                </a:solidFill>
              </a:rPr>
              <a:t>Йосип</a:t>
            </a:r>
            <a:endParaRPr lang="ru-RU" sz="1000" dirty="0" smtClean="0">
              <a:solidFill>
                <a:schemeClr val="bg2">
                  <a:lumMod val="60000"/>
                  <a:lumOff val="40000"/>
                </a:schemeClr>
              </a:solidFill>
            </a:endParaRPr>
          </a:p>
          <a:p>
            <a:r>
              <a:rPr lang="ru-RU" sz="1000" dirty="0" smtClean="0">
                <a:solidFill>
                  <a:schemeClr val="bg2">
                    <a:lumMod val="60000"/>
                    <a:lumOff val="40000"/>
                  </a:schemeClr>
                </a:solidFill>
              </a:rPr>
              <a:t>ЛТУЧИЙ ЗАХАРІЙ</a:t>
            </a:r>
          </a:p>
          <a:p>
            <a:r>
              <a:rPr lang="ru-RU" sz="1000" dirty="0" smtClean="0">
                <a:solidFill>
                  <a:schemeClr val="bg2">
                    <a:lumMod val="60000"/>
                    <a:lumOff val="40000"/>
                  </a:schemeClr>
                </a:solidFill>
              </a:rPr>
              <a:t>ЛТУЧИЙ </a:t>
            </a:r>
            <a:r>
              <a:rPr lang="ru-RU" sz="1000" dirty="0" err="1" smtClean="0">
                <a:solidFill>
                  <a:schemeClr val="bg2">
                    <a:lumMod val="60000"/>
                    <a:lumOff val="40000"/>
                  </a:schemeClr>
                </a:solidFill>
              </a:rPr>
              <a:t>Григорій</a:t>
            </a:r>
            <a:r>
              <a:rPr lang="ru-RU" sz="1000" dirty="0" smtClean="0">
                <a:solidFill>
                  <a:schemeClr val="bg2">
                    <a:lumMod val="60000"/>
                    <a:lumOff val="40000"/>
                  </a:schemeClr>
                </a:solidFill>
              </a:rPr>
              <a:t> Захарович</a:t>
            </a:r>
          </a:p>
          <a:p>
            <a:r>
              <a:rPr lang="ru-RU" sz="1000" dirty="0" smtClean="0">
                <a:solidFill>
                  <a:schemeClr val="bg2">
                    <a:lumMod val="60000"/>
                    <a:lumOff val="40000"/>
                  </a:schemeClr>
                </a:solidFill>
              </a:rPr>
              <a:t>ЛІТУЧИЙ </a:t>
            </a:r>
            <a:r>
              <a:rPr lang="ru-RU" sz="1000" dirty="0" err="1" smtClean="0">
                <a:solidFill>
                  <a:schemeClr val="bg2">
                    <a:lumMod val="60000"/>
                    <a:lumOff val="40000"/>
                  </a:schemeClr>
                </a:solidFill>
              </a:rPr>
              <a:t>Іван</a:t>
            </a:r>
            <a:endParaRPr lang="ru-RU" sz="1000" dirty="0" smtClean="0">
              <a:solidFill>
                <a:schemeClr val="bg2">
                  <a:lumMod val="60000"/>
                  <a:lumOff val="40000"/>
                </a:schemeClr>
              </a:solidFill>
            </a:endParaRPr>
          </a:p>
          <a:p>
            <a:r>
              <a:rPr lang="ru-RU" sz="1000" dirty="0" smtClean="0">
                <a:solidFill>
                  <a:schemeClr val="bg2">
                    <a:lumMod val="60000"/>
                    <a:lumOff val="40000"/>
                  </a:schemeClr>
                </a:solidFill>
              </a:rPr>
              <a:t>ШЕВЧЕНКО </a:t>
            </a:r>
            <a:r>
              <a:rPr lang="ru-RU" sz="1000" dirty="0" err="1" smtClean="0">
                <a:solidFill>
                  <a:schemeClr val="bg2">
                    <a:lumMod val="60000"/>
                    <a:lumOff val="40000"/>
                  </a:schemeClr>
                </a:solidFill>
              </a:rPr>
              <a:t>Павло</a:t>
            </a:r>
            <a:r>
              <a:rPr lang="ru-RU" sz="1000" dirty="0" smtClean="0">
                <a:solidFill>
                  <a:schemeClr val="bg2">
                    <a:lumMod val="60000"/>
                    <a:lumOff val="40000"/>
                  </a:schemeClr>
                </a:solidFill>
              </a:rPr>
              <a:t> Семенович</a:t>
            </a:r>
          </a:p>
          <a:p>
            <a:r>
              <a:rPr lang="ru-RU" sz="1000" dirty="0" smtClean="0">
                <a:solidFill>
                  <a:schemeClr val="bg2">
                    <a:lumMod val="60000"/>
                    <a:lumOff val="40000"/>
                  </a:schemeClr>
                </a:solidFill>
              </a:rPr>
              <a:t>ТРЕТЯК Михайло</a:t>
            </a:r>
            <a:endParaRPr lang="ru-RU" sz="1000" dirty="0">
              <a:solidFill>
                <a:schemeClr val="bg2">
                  <a:lumMod val="60000"/>
                  <a:lumOff val="40000"/>
                </a:schemeClr>
              </a:solidFill>
            </a:endParaRPr>
          </a:p>
        </p:txBody>
      </p:sp>
      <p:sp>
        <p:nvSpPr>
          <p:cNvPr id="13" name="Прямоугольник 12"/>
          <p:cNvSpPr/>
          <p:nvPr/>
        </p:nvSpPr>
        <p:spPr>
          <a:xfrm>
            <a:off x="0" y="1357298"/>
            <a:ext cx="4572000" cy="646331"/>
          </a:xfrm>
          <a:prstGeom prst="rect">
            <a:avLst/>
          </a:prstGeom>
        </p:spPr>
        <p:txBody>
          <a:bodyPr>
            <a:spAutoFit/>
          </a:bodyPr>
          <a:lstStyle/>
          <a:p>
            <a:r>
              <a:rPr lang="ru-RU"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Мета: </a:t>
            </a:r>
            <a:r>
              <a:rPr lang="ru-RU"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показати</a:t>
            </a:r>
            <a:r>
              <a:rPr lang="ru-RU"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 </a:t>
            </a:r>
            <a:r>
              <a:rPr lang="ru-RU"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національний</a:t>
            </a:r>
            <a:r>
              <a:rPr lang="ru-RU"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 </a:t>
            </a:r>
            <a:r>
              <a:rPr lang="ru-RU"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одяг</a:t>
            </a:r>
            <a:r>
              <a:rPr lang="ru-RU"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 </a:t>
            </a:r>
            <a:r>
              <a:rPr lang="ru-RU"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отаманів</a:t>
            </a:r>
            <a:r>
              <a:rPr lang="ru-RU"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 того часу та </a:t>
            </a:r>
            <a:r>
              <a:rPr lang="ru-RU"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дзвони</a:t>
            </a:r>
            <a:r>
              <a:rPr lang="ru-RU"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 церкви.</a:t>
            </a:r>
            <a:endParaRPr lang="ru-RU" dirty="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412" y="-214338"/>
            <a:ext cx="6572296" cy="1285860"/>
          </a:xfrm>
        </p:spPr>
        <p:txBody>
          <a:bodyPr>
            <a:normAutofit fontScale="90000"/>
          </a:bodyPr>
          <a:lstStyle/>
          <a:p>
            <a:r>
              <a:rPr lang="uk-UA" dirty="0" smtClean="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rPr>
              <a:t>Четверта зала</a:t>
            </a:r>
            <a:br>
              <a:rPr lang="uk-UA" dirty="0" smtClean="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rPr>
            </a:br>
            <a:r>
              <a:rPr lang="uk-UA" dirty="0" smtClean="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rPr>
              <a:t>(історія торгівлі)</a:t>
            </a:r>
            <a:endParaRPr lang="ru-RU" dirty="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endParaRPr>
          </a:p>
        </p:txBody>
      </p:sp>
      <p:sp>
        <p:nvSpPr>
          <p:cNvPr id="3" name="Содержимое 2"/>
          <p:cNvSpPr>
            <a:spLocks noGrp="1"/>
          </p:cNvSpPr>
          <p:nvPr>
            <p:ph idx="1"/>
          </p:nvPr>
        </p:nvSpPr>
        <p:spPr>
          <a:xfrm>
            <a:off x="0" y="1571612"/>
            <a:ext cx="4786346" cy="3571900"/>
          </a:xfrm>
        </p:spPr>
        <p:txBody>
          <a:bodyPr>
            <a:normAutofit fontScale="32500" lnSpcReduction="20000"/>
          </a:bodyPr>
          <a:lstStyle/>
          <a:p>
            <a:pPr algn="ctr">
              <a:buNone/>
            </a:pPr>
            <a:r>
              <a:rPr lang="ru-RU" sz="3600" dirty="0" smtClean="0">
                <a:ln w="18415" cmpd="sng">
                  <a:solidFill>
                    <a:srgbClr val="FFFFFF"/>
                  </a:solidFill>
                  <a:prstDash val="solid"/>
                </a:ln>
                <a:solidFill>
                  <a:schemeClr val="bg2">
                    <a:lumMod val="60000"/>
                    <a:lumOff val="40000"/>
                  </a:schemeClr>
                </a:solidFill>
                <a:effectLst>
                  <a:outerShdw blurRad="63500" dir="3600000" algn="tl" rotWithShape="0">
                    <a:srgbClr val="000000">
                      <a:alpha val="70000"/>
                    </a:srgbClr>
                  </a:outerShdw>
                </a:effectLst>
              </a:rPr>
              <a:t>ІСТОРІЯ ТОРГІВЛІ</a:t>
            </a:r>
          </a:p>
          <a:p>
            <a:pPr>
              <a:buNone/>
            </a:pPr>
            <a:r>
              <a:rPr lang="ru-RU" dirty="0" smtClean="0">
                <a:ln w="18415" cmpd="sng">
                  <a:noFill/>
                  <a:prstDash val="solid"/>
                </a:ln>
                <a:solidFill>
                  <a:schemeClr val="bg2">
                    <a:lumMod val="75000"/>
                  </a:schemeClr>
                </a:solidFill>
                <a:effectLst>
                  <a:outerShdw blurRad="63500" dir="3600000" algn="tl" rotWithShape="0">
                    <a:srgbClr val="000000">
                      <a:alpha val="70000"/>
                    </a:srgbClr>
                  </a:outerShdw>
                </a:effectLst>
              </a:rPr>
              <a:t>БЕЗ ТОРГІВЛІ НЕМОЖЛИВО УЯВИТИ ІСТОРІЮ СТВОРЕННЯ ТА РОЗКВІТУ НАШОГО</a:t>
            </a:r>
          </a:p>
          <a:p>
            <a:pPr>
              <a:buNone/>
            </a:pPr>
            <a:r>
              <a:rPr lang="ru-RU" dirty="0" smtClean="0">
                <a:ln w="18415" cmpd="sng">
                  <a:noFill/>
                  <a:prstDash val="solid"/>
                </a:ln>
                <a:solidFill>
                  <a:schemeClr val="bg2">
                    <a:lumMod val="75000"/>
                  </a:schemeClr>
                </a:solidFill>
                <a:effectLst>
                  <a:outerShdw blurRad="63500" dir="3600000" algn="tl" rotWithShape="0">
                    <a:srgbClr val="000000">
                      <a:alpha val="70000"/>
                    </a:srgbClr>
                  </a:outerShdw>
                </a:effectLst>
              </a:rPr>
              <a:t>МІСТА</a:t>
            </a:r>
            <a:r>
              <a:rPr lang="uk-UA" dirty="0" smtClean="0">
                <a:ln w="18415" cmpd="sng">
                  <a:noFill/>
                  <a:prstDash val="solid"/>
                </a:ln>
                <a:solidFill>
                  <a:schemeClr val="bg2">
                    <a:lumMod val="75000"/>
                  </a:schemeClr>
                </a:solidFill>
                <a:effectLst>
                  <a:outerShdw blurRad="63500" dir="3600000" algn="tl" rotWithShape="0">
                    <a:srgbClr val="000000">
                      <a:alpha val="70000"/>
                    </a:srgbClr>
                  </a:outerShdw>
                </a:effectLst>
              </a:rPr>
              <a:t>, </a:t>
            </a:r>
            <a:r>
              <a:rPr lang="ru-RU" dirty="0" smtClean="0">
                <a:ln w="18415" cmpd="sng">
                  <a:noFill/>
                  <a:prstDash val="solid"/>
                </a:ln>
                <a:solidFill>
                  <a:schemeClr val="bg2">
                    <a:lumMod val="75000"/>
                  </a:schemeClr>
                </a:solidFill>
                <a:effectLst>
                  <a:outerShdw blurRad="63500" dir="3600000" algn="tl" rotWithShape="0">
                    <a:srgbClr val="000000">
                      <a:alpha val="70000"/>
                    </a:srgbClr>
                  </a:outerShdw>
                </a:effectLst>
              </a:rPr>
              <a:t>АДЖЕ, ЯК ВІДОМО, ВОНА Є ДВИГУНОМ ПРОГРЕСУ. МОВА НЕ ПРОСТО</a:t>
            </a:r>
          </a:p>
          <a:p>
            <a:pPr>
              <a:buNone/>
            </a:pPr>
            <a:r>
              <a:rPr lang="ru-RU" dirty="0" smtClean="0">
                <a:ln w="18415" cmpd="sng">
                  <a:noFill/>
                  <a:prstDash val="solid"/>
                </a:ln>
                <a:solidFill>
                  <a:schemeClr val="bg2">
                    <a:lumMod val="75000"/>
                  </a:schemeClr>
                </a:solidFill>
                <a:effectLst>
                  <a:outerShdw blurRad="63500" dir="3600000" algn="tl" rotWithShape="0">
                    <a:srgbClr val="000000">
                      <a:alpha val="70000"/>
                    </a:srgbClr>
                  </a:outerShdw>
                </a:effectLst>
              </a:rPr>
              <a:t>ПРО ОБМІН ПРОДУКЦІЄЮ, ТОРГІВЛЯ ЦЕ ОСОБЛИВИЙ КУЛЬТУРНИЙ ВИМІР</a:t>
            </a:r>
          </a:p>
          <a:p>
            <a:pPr>
              <a:buNone/>
            </a:pPr>
            <a:r>
              <a:rPr lang="ru-RU" dirty="0" smtClean="0">
                <a:ln w="18415" cmpd="sng">
                  <a:noFill/>
                  <a:prstDash val="solid"/>
                </a:ln>
                <a:solidFill>
                  <a:schemeClr val="bg2">
                    <a:lumMod val="75000"/>
                  </a:schemeClr>
                </a:solidFill>
                <a:effectLst>
                  <a:outerShdw blurRad="63500" dir="3600000" algn="tl" rotWithShape="0">
                    <a:srgbClr val="000000">
                      <a:alpha val="70000"/>
                    </a:srgbClr>
                  </a:outerShdw>
                </a:effectLst>
              </a:rPr>
              <a:t>ТА ПОРЯДОК СУСПІЛЬНИХ ВІДНОСИН</a:t>
            </a:r>
          </a:p>
          <a:p>
            <a:pPr>
              <a:buNone/>
            </a:pPr>
            <a:endParaRPr lang="ru-RU" dirty="0" smtClean="0">
              <a:ln w="18415" cmpd="sng">
                <a:noFill/>
                <a:prstDash val="solid"/>
              </a:ln>
              <a:solidFill>
                <a:schemeClr val="bg2">
                  <a:lumMod val="75000"/>
                </a:schemeClr>
              </a:solidFill>
              <a:effectLst>
                <a:outerShdw blurRad="63500" dir="3600000" algn="tl" rotWithShape="0">
                  <a:srgbClr val="000000">
                    <a:alpha val="70000"/>
                  </a:srgbClr>
                </a:outerShdw>
              </a:effectLst>
            </a:endParaRPr>
          </a:p>
          <a:p>
            <a:pPr>
              <a:buNone/>
            </a:pPr>
            <a:r>
              <a:rPr lang="ru-RU" dirty="0" smtClean="0">
                <a:ln w="18415" cmpd="sng">
                  <a:noFill/>
                  <a:prstDash val="solid"/>
                </a:ln>
                <a:solidFill>
                  <a:schemeClr val="bg2">
                    <a:lumMod val="75000"/>
                  </a:schemeClr>
                </a:solidFill>
                <a:effectLst>
                  <a:outerShdw blurRad="63500" dir="3600000" algn="tl" rotWithShape="0">
                    <a:srgbClr val="000000">
                      <a:alpha val="70000"/>
                    </a:srgbClr>
                  </a:outerShdw>
                </a:effectLst>
              </a:rPr>
              <a:t>ХТО ТАКІ КУПЦІ ТА ЯК ВОНИ ВПЛИНУЛИ НА НАШЕ МІСТО? ЧОМУ ПРАЦІВНИКИ</a:t>
            </a:r>
          </a:p>
          <a:p>
            <a:pPr>
              <a:buNone/>
            </a:pPr>
            <a:r>
              <a:rPr lang="ru-RU" dirty="0" smtClean="0">
                <a:ln w="18415" cmpd="sng">
                  <a:noFill/>
                  <a:prstDash val="solid"/>
                </a:ln>
                <a:solidFill>
                  <a:schemeClr val="bg2">
                    <a:lumMod val="75000"/>
                  </a:schemeClr>
                </a:solidFill>
                <a:effectLst>
                  <a:outerShdw blurRad="63500" dir="3600000" algn="tl" rotWithShape="0">
                    <a:srgbClr val="000000">
                      <a:alpha val="70000"/>
                    </a:srgbClr>
                  </a:outerShdw>
                </a:effectLst>
              </a:rPr>
              <a:t>ТОРГІВЛІ У РАДЯНСЬКИЙ ЧАС БУЛИ НАЙБАЖАНІШИМИ «ДРУЗЯМИ»? ДЕ В М</a:t>
            </a:r>
            <a:r>
              <a:rPr lang="en-US" dirty="0" smtClean="0">
                <a:ln w="18415" cmpd="sng">
                  <a:noFill/>
                  <a:prstDash val="solid"/>
                </a:ln>
                <a:solidFill>
                  <a:schemeClr val="bg2">
                    <a:lumMod val="75000"/>
                  </a:schemeClr>
                </a:solidFill>
                <a:effectLst>
                  <a:outerShdw blurRad="63500" dir="3600000" algn="tl" rotWithShape="0">
                    <a:srgbClr val="000000">
                      <a:alpha val="70000"/>
                    </a:srgbClr>
                  </a:outerShdw>
                </a:effectLst>
              </a:rPr>
              <a:t>I</a:t>
            </a:r>
            <a:r>
              <a:rPr lang="ru-RU" dirty="0" smtClean="0">
                <a:ln w="18415" cmpd="sng">
                  <a:noFill/>
                  <a:prstDash val="solid"/>
                </a:ln>
                <a:solidFill>
                  <a:schemeClr val="bg2">
                    <a:lumMod val="75000"/>
                  </a:schemeClr>
                </a:solidFill>
                <a:effectLst>
                  <a:outerShdw blurRad="63500" dir="3600000" algn="tl" rotWithShape="0">
                    <a:srgbClr val="000000">
                      <a:alpha val="70000"/>
                    </a:srgbClr>
                  </a:outerShdw>
                </a:effectLst>
              </a:rPr>
              <a:t>СТІ</a:t>
            </a:r>
          </a:p>
          <a:p>
            <a:pPr>
              <a:buNone/>
            </a:pPr>
            <a:r>
              <a:rPr lang="ru-RU" dirty="0" smtClean="0">
                <a:ln w="18415" cmpd="sng">
                  <a:noFill/>
                  <a:prstDash val="solid"/>
                </a:ln>
                <a:solidFill>
                  <a:schemeClr val="bg2">
                    <a:lumMod val="75000"/>
                  </a:schemeClr>
                </a:solidFill>
                <a:effectLst>
                  <a:outerShdw blurRad="63500" dir="3600000" algn="tl" rotWithShape="0">
                    <a:srgbClr val="000000">
                      <a:alpha val="70000"/>
                    </a:srgbClr>
                  </a:outerShdw>
                </a:effectLst>
              </a:rPr>
              <a:t>ЗНАХОДИЛИСЯ НАЙВІДОМІШІ РИНКИ, КРАМНИЦІ, МАГАЗИНИ, ЩО ТА ЗА СКІЛЬКИ</a:t>
            </a:r>
          </a:p>
          <a:p>
            <a:pPr>
              <a:buNone/>
            </a:pPr>
            <a:r>
              <a:rPr lang="ru-RU" dirty="0" smtClean="0">
                <a:ln w="18415" cmpd="sng">
                  <a:noFill/>
                  <a:prstDash val="solid"/>
                </a:ln>
                <a:solidFill>
                  <a:schemeClr val="bg2">
                    <a:lumMod val="75000"/>
                  </a:schemeClr>
                </a:solidFill>
                <a:effectLst>
                  <a:outerShdw blurRad="63500" dir="3600000" algn="tl" rotWithShape="0">
                    <a:srgbClr val="000000">
                      <a:alpha val="70000"/>
                    </a:srgbClr>
                  </a:outerShdw>
                </a:effectLst>
              </a:rPr>
              <a:t>ТАМ МОЖНА БУЛО ПРИДБАТИЗ ЗНАЙТИ ВІДПОВІДІ НА ЦІ ПИТАННЯ НЕМОЖЛИВО</a:t>
            </a:r>
          </a:p>
          <a:p>
            <a:pPr>
              <a:buNone/>
            </a:pPr>
            <a:r>
              <a:rPr lang="ru-RU" dirty="0" smtClean="0">
                <a:ln w="18415" cmpd="sng">
                  <a:noFill/>
                  <a:prstDash val="solid"/>
                </a:ln>
                <a:solidFill>
                  <a:schemeClr val="bg2">
                    <a:lumMod val="75000"/>
                  </a:schemeClr>
                </a:solidFill>
                <a:effectLst>
                  <a:outerShdw blurRad="63500" dir="3600000" algn="tl" rotWithShape="0">
                    <a:srgbClr val="000000">
                      <a:alpha val="70000"/>
                    </a:srgbClr>
                  </a:outerShdw>
                </a:effectLst>
              </a:rPr>
              <a:t>БЕЗ РОЗГЛЯДУ ЕКОНОМІЧНОЇ ІСТОРІЇ НАШОГО МІСТА</a:t>
            </a:r>
          </a:p>
          <a:p>
            <a:pPr>
              <a:buNone/>
            </a:pPr>
            <a:endParaRPr lang="ru-RU" dirty="0" smtClean="0">
              <a:ln w="18415" cmpd="sng">
                <a:noFill/>
                <a:prstDash val="solid"/>
              </a:ln>
              <a:solidFill>
                <a:schemeClr val="bg2">
                  <a:lumMod val="75000"/>
                </a:schemeClr>
              </a:solidFill>
              <a:effectLst>
                <a:outerShdw blurRad="63500" dir="3600000" algn="tl" rotWithShape="0">
                  <a:srgbClr val="000000">
                    <a:alpha val="70000"/>
                  </a:srgbClr>
                </a:outerShdw>
              </a:effectLst>
            </a:endParaRPr>
          </a:p>
          <a:p>
            <a:pPr>
              <a:buNone/>
            </a:pPr>
            <a:r>
              <a:rPr lang="ru-RU" dirty="0" smtClean="0">
                <a:ln w="18415" cmpd="sng">
                  <a:noFill/>
                  <a:prstDash val="solid"/>
                </a:ln>
                <a:solidFill>
                  <a:schemeClr val="bg2">
                    <a:lumMod val="75000"/>
                  </a:schemeClr>
                </a:solidFill>
                <a:effectLst>
                  <a:outerShdw blurRad="63500" dir="3600000" algn="tl" rotWithShape="0">
                    <a:srgbClr val="000000">
                      <a:alpha val="70000"/>
                    </a:srgbClr>
                  </a:outerShdw>
                </a:effectLst>
              </a:rPr>
              <a:t>РОЗКВІТ ТОРГОВЕЛЬНИХ ВІДНОСИН ЗМУСИВ ПРОДАВЦІВ ПІД ТВОРЧИМ КУТОМ</a:t>
            </a:r>
          </a:p>
          <a:p>
            <a:pPr>
              <a:buNone/>
            </a:pPr>
            <a:r>
              <a:rPr lang="ru-RU" dirty="0" smtClean="0">
                <a:ln w="18415" cmpd="sng">
                  <a:noFill/>
                  <a:prstDash val="solid"/>
                </a:ln>
                <a:solidFill>
                  <a:schemeClr val="bg2">
                    <a:lumMod val="75000"/>
                  </a:schemeClr>
                </a:solidFill>
                <a:effectLst>
                  <a:outerShdw blurRad="63500" dir="3600000" algn="tl" rotWithShape="0">
                    <a:srgbClr val="000000">
                      <a:alpha val="70000"/>
                    </a:srgbClr>
                  </a:outerShdw>
                </a:effectLst>
              </a:rPr>
              <a:t>ПОДИВИТИСЯ НА СВОЇ КРАМНИЦІ ТА ПРИЛАВКИ. ВОНИ ВЖЕ НЕ МОГЛИ УЯВИТИ</a:t>
            </a:r>
          </a:p>
          <a:p>
            <a:pPr>
              <a:buNone/>
            </a:pPr>
            <a:r>
              <a:rPr lang="ru-RU" dirty="0" smtClean="0">
                <a:ln w="18415" cmpd="sng">
                  <a:noFill/>
                  <a:prstDash val="solid"/>
                </a:ln>
                <a:solidFill>
                  <a:schemeClr val="bg2">
                    <a:lumMod val="75000"/>
                  </a:schemeClr>
                </a:solidFill>
                <a:effectLst>
                  <a:outerShdw blurRad="63500" dir="3600000" algn="tl" rotWithShape="0">
                    <a:srgbClr val="000000">
                      <a:alpha val="70000"/>
                    </a:srgbClr>
                  </a:outerShdw>
                </a:effectLst>
              </a:rPr>
              <a:t>СВОГО ЖИТТЯ БЕЗ РЕКЛАМИ, ЯКА ПЕРЕКОНУВАЛА ПОКУПЦІВ ПРИДБАТИ ТОВАРИ</a:t>
            </a:r>
          </a:p>
          <a:p>
            <a:pPr>
              <a:buNone/>
            </a:pPr>
            <a:r>
              <a:rPr lang="ru-RU" dirty="0" smtClean="0">
                <a:ln w="18415" cmpd="sng">
                  <a:noFill/>
                  <a:prstDash val="solid"/>
                </a:ln>
                <a:solidFill>
                  <a:schemeClr val="bg2">
                    <a:lumMod val="75000"/>
                  </a:schemeClr>
                </a:solidFill>
                <a:effectLst>
                  <a:outerShdw blurRad="63500" dir="3600000" algn="tl" rotWithShape="0">
                    <a:srgbClr val="000000">
                      <a:alpha val="70000"/>
                    </a:srgbClr>
                  </a:outerShdw>
                </a:effectLst>
              </a:rPr>
              <a:t>САМЕ ТУТ.</a:t>
            </a:r>
            <a:endParaRPr lang="ru-RU" dirty="0">
              <a:ln w="18415" cmpd="sng">
                <a:noFill/>
                <a:prstDash val="solid"/>
              </a:ln>
              <a:solidFill>
                <a:schemeClr val="bg2">
                  <a:lumMod val="75000"/>
                </a:schemeClr>
              </a:solidFill>
              <a:effectLst>
                <a:outerShdw blurRad="63500" dir="3600000" algn="tl" rotWithShape="0">
                  <a:srgbClr val="000000">
                    <a:alpha val="70000"/>
                  </a:srgbClr>
                </a:outerShdw>
              </a:effectLst>
            </a:endParaRPr>
          </a:p>
        </p:txBody>
      </p:sp>
      <p:pic>
        <p:nvPicPr>
          <p:cNvPr id="6146" name="Picture 2"/>
          <p:cNvPicPr>
            <a:picLocks noChangeAspect="1" noChangeArrowheads="1"/>
          </p:cNvPicPr>
          <p:nvPr/>
        </p:nvPicPr>
        <p:blipFill>
          <a:blip r:embed="rId2" cstate="print"/>
          <a:srcRect/>
          <a:stretch>
            <a:fillRect/>
          </a:stretch>
        </p:blipFill>
        <p:spPr bwMode="auto">
          <a:xfrm>
            <a:off x="4714875" y="0"/>
            <a:ext cx="2440753" cy="2500306"/>
          </a:xfrm>
          <a:prstGeom prst="rect">
            <a:avLst/>
          </a:prstGeom>
          <a:noFill/>
          <a:ln w="9525">
            <a:noFill/>
            <a:miter lim="800000"/>
            <a:headEnd/>
            <a:tailEnd/>
          </a:ln>
          <a:effectLst/>
        </p:spPr>
      </p:pic>
      <p:pic>
        <p:nvPicPr>
          <p:cNvPr id="6147" name="Picture 3"/>
          <p:cNvPicPr>
            <a:picLocks noChangeAspect="1" noChangeArrowheads="1"/>
          </p:cNvPicPr>
          <p:nvPr/>
        </p:nvPicPr>
        <p:blipFill>
          <a:blip r:embed="rId3" cstate="print"/>
          <a:srcRect/>
          <a:stretch>
            <a:fillRect/>
          </a:stretch>
        </p:blipFill>
        <p:spPr bwMode="auto">
          <a:xfrm>
            <a:off x="7215206" y="714356"/>
            <a:ext cx="1928794" cy="2204359"/>
          </a:xfrm>
          <a:prstGeom prst="rect">
            <a:avLst/>
          </a:prstGeom>
          <a:noFill/>
          <a:ln w="9525">
            <a:noFill/>
            <a:miter lim="800000"/>
            <a:headEnd/>
            <a:tailEnd/>
          </a:ln>
          <a:effectLst/>
        </p:spPr>
      </p:pic>
      <p:pic>
        <p:nvPicPr>
          <p:cNvPr id="6148" name="Picture 4"/>
          <p:cNvPicPr>
            <a:picLocks noChangeAspect="1" noChangeArrowheads="1"/>
          </p:cNvPicPr>
          <p:nvPr/>
        </p:nvPicPr>
        <p:blipFill>
          <a:blip r:embed="rId4" cstate="print"/>
          <a:srcRect/>
          <a:stretch>
            <a:fillRect/>
          </a:stretch>
        </p:blipFill>
        <p:spPr bwMode="auto">
          <a:xfrm>
            <a:off x="0" y="4929198"/>
            <a:ext cx="2571736" cy="1928802"/>
          </a:xfrm>
          <a:prstGeom prst="rect">
            <a:avLst/>
          </a:prstGeom>
          <a:noFill/>
          <a:ln w="9525">
            <a:noFill/>
            <a:miter lim="800000"/>
            <a:headEnd/>
            <a:tailEnd/>
          </a:ln>
          <a:effectLst/>
        </p:spPr>
      </p:pic>
      <p:pic>
        <p:nvPicPr>
          <p:cNvPr id="6149" name="Picture 5"/>
          <p:cNvPicPr>
            <a:picLocks noChangeAspect="1" noChangeArrowheads="1"/>
          </p:cNvPicPr>
          <p:nvPr/>
        </p:nvPicPr>
        <p:blipFill>
          <a:blip r:embed="rId5" cstate="print"/>
          <a:srcRect/>
          <a:stretch>
            <a:fillRect/>
          </a:stretch>
        </p:blipFill>
        <p:spPr bwMode="auto">
          <a:xfrm>
            <a:off x="2643174" y="4381483"/>
            <a:ext cx="1857388" cy="2476517"/>
          </a:xfrm>
          <a:prstGeom prst="rect">
            <a:avLst/>
          </a:prstGeom>
          <a:noFill/>
          <a:ln w="9525">
            <a:noFill/>
            <a:miter lim="800000"/>
            <a:headEnd/>
            <a:tailEnd/>
          </a:ln>
          <a:effectLst/>
        </p:spPr>
      </p:pic>
      <p:sp>
        <p:nvSpPr>
          <p:cNvPr id="8" name="Прямоугольник 7"/>
          <p:cNvSpPr/>
          <p:nvPr/>
        </p:nvSpPr>
        <p:spPr>
          <a:xfrm>
            <a:off x="4572000" y="3103126"/>
            <a:ext cx="4572000" cy="3754874"/>
          </a:xfrm>
          <a:prstGeom prst="rect">
            <a:avLst/>
          </a:prstGeom>
        </p:spPr>
        <p:txBody>
          <a:bodyPr>
            <a:spAutoFit/>
          </a:bodyPr>
          <a:lstStyle/>
          <a:p>
            <a:pPr algn="ctr"/>
            <a:r>
              <a:rPr lang="ru-RU" sz="9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ЯРМАРКИ</a:t>
            </a:r>
          </a:p>
          <a:p>
            <a:endParaRPr lang="ru-RU" sz="900" dirty="0" smtClean="0"/>
          </a:p>
          <a:p>
            <a:r>
              <a:rPr lang="ru-RU" sz="1000" dirty="0" smtClean="0">
                <a:solidFill>
                  <a:schemeClr val="bg2">
                    <a:lumMod val="60000"/>
                    <a:lumOff val="40000"/>
                  </a:schemeClr>
                </a:solidFill>
              </a:rPr>
              <a:t>КАТЕРИНОСЛАВСЬКІ ЯРМАРКИ СПЕЦІАЛІЗУВАЛИСЯ НА ПРОДАЖУ ВОВНИ. ТУТ КУПЦІ</a:t>
            </a:r>
          </a:p>
          <a:p>
            <a:r>
              <a:rPr lang="ru-RU" sz="1000" dirty="0" smtClean="0">
                <a:solidFill>
                  <a:schemeClr val="bg2">
                    <a:lumMod val="60000"/>
                    <a:lumOff val="40000"/>
                  </a:schemeClr>
                </a:solidFill>
              </a:rPr>
              <a:t>ТА ПІДПРИЄМЦІ МОГЛИ ПРИДБАТИ Ї ПРЯМО У ВИРОБНИКА — МІСЦЕВОГО НАСЕЛЕННЯ ГУБЕРНІЇ.</a:t>
            </a:r>
          </a:p>
          <a:p>
            <a:r>
              <a:rPr lang="ru-RU" sz="1000" dirty="0" smtClean="0">
                <a:solidFill>
                  <a:schemeClr val="bg2">
                    <a:lumMod val="60000"/>
                    <a:lumOff val="40000"/>
                  </a:schemeClr>
                </a:solidFill>
              </a:rPr>
              <a:t>НА СЕРЕДИНУ </a:t>
            </a:r>
            <a:r>
              <a:rPr lang="en-US" sz="1000" dirty="0" smtClean="0">
                <a:solidFill>
                  <a:schemeClr val="bg2">
                    <a:lumMod val="60000"/>
                    <a:lumOff val="40000"/>
                  </a:schemeClr>
                </a:solidFill>
              </a:rPr>
              <a:t>X</a:t>
            </a:r>
            <a:r>
              <a:rPr lang="ru-RU" sz="1000" dirty="0" smtClean="0">
                <a:solidFill>
                  <a:schemeClr val="bg2">
                    <a:lumMod val="60000"/>
                    <a:lumOff val="40000"/>
                  </a:schemeClr>
                </a:solidFill>
              </a:rPr>
              <a:t>ІХ СТ. КАТЕРИНОСЛАВ МАВ ТРИ ЩОРІЧНІ ЯРМАРКИ, НАЙВІДОМІШИЙ</a:t>
            </a:r>
          </a:p>
          <a:p>
            <a:r>
              <a:rPr lang="ru-RU" sz="1000" dirty="0" smtClean="0">
                <a:solidFill>
                  <a:schemeClr val="bg2">
                    <a:lumMod val="60000"/>
                    <a:lumOff val="40000"/>
                  </a:schemeClr>
                </a:solidFill>
              </a:rPr>
              <a:t>ПЕТРОПАВЛІВСЬКИЙ РОЗПОЧИНАВСЯ 29 ЧЕРВНЯ І НАЛЕЖАВ ДО ТРІЙКИ НАЙБІЛЬШИХ ЯРМАРКІВ</a:t>
            </a:r>
          </a:p>
          <a:p>
            <a:r>
              <a:rPr lang="ru-RU" sz="1000" dirty="0" smtClean="0">
                <a:solidFill>
                  <a:schemeClr val="bg2">
                    <a:lumMod val="60000"/>
                    <a:lumOff val="40000"/>
                  </a:schemeClr>
                </a:solidFill>
              </a:rPr>
              <a:t>ІМПЕРІЇ, ЩО СПЕЦІАЛІЗУВАЛИСЯ НА ПРОДАЖУ ВОВНИ.</a:t>
            </a:r>
          </a:p>
          <a:p>
            <a:r>
              <a:rPr lang="ru-RU" sz="1000" dirty="0" smtClean="0">
                <a:solidFill>
                  <a:schemeClr val="bg2">
                    <a:lumMod val="60000"/>
                    <a:lumOff val="40000"/>
                  </a:schemeClr>
                </a:solidFill>
              </a:rPr>
              <a:t>НА ЯРМАРКАХ ЗАКУПОВУВАЛИСЬ УСІМ НЕОБХІДНИМ, ТУТ ПРОДАВАЛИ ВІДРІЗИ ТКАНИН, ХУТРО</a:t>
            </a:r>
          </a:p>
          <a:p>
            <a:r>
              <a:rPr lang="ru-RU" sz="1000" dirty="0" smtClean="0">
                <a:solidFill>
                  <a:schemeClr val="bg2">
                    <a:lumMod val="60000"/>
                    <a:lumOff val="40000"/>
                  </a:schemeClr>
                </a:solidFill>
              </a:rPr>
              <a:t>ШКІРУ, ГОТОВИЙ ОДЯГ ТА ВЗУТТЯ, ПОРЦЕЛЯНОВИЙ ТА ГЛИНЯНИЙ ПОСУД, ЧАЙ І ЦУКОР, ПАПІР</a:t>
            </a:r>
          </a:p>
          <a:p>
            <a:r>
              <a:rPr lang="ru-RU" sz="1000" dirty="0" smtClean="0">
                <a:solidFill>
                  <a:schemeClr val="bg2">
                    <a:lumMod val="60000"/>
                    <a:lumOff val="40000"/>
                  </a:schemeClr>
                </a:solidFill>
              </a:rPr>
              <a:t>МИЛО, СВІЧКИ, ПАРФУМИ І НАВІТЬ РИБНІ БАЛИКИ ТА ІКРУ, КОНЕЙ, ВОЛІВ І ОСОБЛИВО БАГАТО</a:t>
            </a:r>
          </a:p>
          <a:p>
            <a:r>
              <a:rPr lang="ru-RU" sz="1000" dirty="0" smtClean="0">
                <a:solidFill>
                  <a:schemeClr val="bg2">
                    <a:lumMod val="60000"/>
                    <a:lumOff val="40000"/>
                  </a:schemeClr>
                </a:solidFill>
              </a:rPr>
              <a:t>ОВЕЦЬ</a:t>
            </a:r>
          </a:p>
          <a:p>
            <a:r>
              <a:rPr lang="ru-RU" sz="1000" dirty="0" smtClean="0">
                <a:solidFill>
                  <a:schemeClr val="bg2">
                    <a:lumMod val="60000"/>
                    <a:lumOff val="40000"/>
                  </a:schemeClr>
                </a:solidFill>
              </a:rPr>
              <a:t>ТУТ ПРАЦЮВАЛИ ЧИСЛЕННІ ШИНКИ ТА ВІДКРИТІ КУХНІ, ВЛАШТОВУВАЛИСЯ РІЗНІ РОЗВАГИ</a:t>
            </a:r>
          </a:p>
          <a:p>
            <a:r>
              <a:rPr lang="ru-RU" sz="1000" dirty="0" smtClean="0">
                <a:solidFill>
                  <a:schemeClr val="bg2">
                    <a:lumMod val="60000"/>
                    <a:lumOff val="40000"/>
                  </a:schemeClr>
                </a:solidFill>
              </a:rPr>
              <a:t>І ЗАХОДИ. ЦЕ ДІЙСТВО СТАВАЛО ЦЕНТРОМ ЖИТТЯ УСЬОГО МІСТА</a:t>
            </a:r>
          </a:p>
          <a:p>
            <a:r>
              <a:rPr lang="ru-RU" sz="1000" dirty="0" smtClean="0">
                <a:solidFill>
                  <a:schemeClr val="bg2">
                    <a:lumMod val="60000"/>
                    <a:lumOff val="40000"/>
                  </a:schemeClr>
                </a:solidFill>
              </a:rPr>
              <a:t>ЗБИРАВСЯ ЯРМАРОК У КАТЕРИНОСЛАВІ НА ТАК ЗВАНІЙ ЯРМАРКОВІЙ ПЛОЩІ, ЩО ПОЧИНАЛАСЯ</a:t>
            </a:r>
          </a:p>
          <a:p>
            <a:r>
              <a:rPr lang="ru-RU" sz="1000" dirty="0" smtClean="0">
                <a:solidFill>
                  <a:schemeClr val="bg2">
                    <a:lumMod val="60000"/>
                    <a:lumOff val="40000"/>
                  </a:schemeClr>
                </a:solidFill>
              </a:rPr>
              <a:t>ВІД ПРЕОБРАЖЕНСЬКОГО СОБОРУ</a:t>
            </a:r>
            <a:endParaRPr lang="ru-RU" sz="1000" dirty="0">
              <a:solidFill>
                <a:schemeClr val="bg2">
                  <a:lumMod val="60000"/>
                  <a:lumOff val="40000"/>
                </a:schemeClr>
              </a:solidFill>
            </a:endParaRPr>
          </a:p>
        </p:txBody>
      </p:sp>
      <p:sp>
        <p:nvSpPr>
          <p:cNvPr id="11" name="Прямоугольник 10"/>
          <p:cNvSpPr/>
          <p:nvPr/>
        </p:nvSpPr>
        <p:spPr>
          <a:xfrm>
            <a:off x="214282" y="1000109"/>
            <a:ext cx="3929090" cy="584775"/>
          </a:xfrm>
          <a:prstGeom prst="rect">
            <a:avLst/>
          </a:prstGeom>
        </p:spPr>
        <p:txBody>
          <a:bodyPr wrap="square">
            <a:spAutoFit/>
          </a:bodyPr>
          <a:lstStyle/>
          <a:p>
            <a:r>
              <a:rPr lang="ru-RU" sz="1600"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Мета: </a:t>
            </a:r>
            <a:r>
              <a:rPr lang="ru-RU" sz="1600"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зображення</a:t>
            </a:r>
            <a:r>
              <a:rPr lang="ru-RU" sz="1600"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торгівлі</a:t>
            </a:r>
            <a:r>
              <a:rPr lang="ru-RU" sz="1600"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її</a:t>
            </a:r>
            <a:r>
              <a:rPr lang="ru-RU" sz="1600"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види</a:t>
            </a:r>
            <a:r>
              <a:rPr lang="ru-RU" sz="1600"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 та для </a:t>
            </a:r>
            <a:r>
              <a:rPr lang="ru-RU" sz="1600"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чого</a:t>
            </a:r>
            <a:r>
              <a:rPr lang="ru-RU" sz="1600"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саме</a:t>
            </a:r>
            <a:r>
              <a:rPr lang="ru-RU" sz="1600"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 вона </a:t>
            </a:r>
            <a:r>
              <a:rPr lang="ru-RU" sz="1600"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була</a:t>
            </a:r>
            <a:r>
              <a:rPr lang="ru-RU" sz="1600"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призначена</a:t>
            </a:r>
            <a:r>
              <a:rPr lang="ru-RU" sz="1600"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a:t>
            </a:r>
            <a:endParaRPr lang="ru-RU" sz="1600" dirty="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57354" y="0"/>
            <a:ext cx="8229600" cy="1143000"/>
          </a:xfrm>
        </p:spPr>
        <p:txBody>
          <a:bodyPr>
            <a:normAutofit fontScale="90000"/>
          </a:bodyPr>
          <a:lstStyle/>
          <a:p>
            <a:r>
              <a:rPr lang="uk-UA" dirty="0" smtClean="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rPr>
              <a:t>П’ята зала</a:t>
            </a:r>
            <a:br>
              <a:rPr lang="uk-UA" dirty="0" smtClean="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rPr>
            </a:br>
            <a:r>
              <a:rPr lang="uk-UA" dirty="0" smtClean="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rPr>
              <a:t>(Дніпро, мости, пороги)</a:t>
            </a:r>
            <a:endParaRPr lang="ru-RU" dirty="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endParaRPr>
          </a:p>
        </p:txBody>
      </p:sp>
      <p:pic>
        <p:nvPicPr>
          <p:cNvPr id="8194" name="Picture 2"/>
          <p:cNvPicPr>
            <a:picLocks noChangeAspect="1" noChangeArrowheads="1"/>
          </p:cNvPicPr>
          <p:nvPr/>
        </p:nvPicPr>
        <p:blipFill>
          <a:blip r:embed="rId2" cstate="print"/>
          <a:srcRect/>
          <a:stretch>
            <a:fillRect/>
          </a:stretch>
        </p:blipFill>
        <p:spPr bwMode="auto">
          <a:xfrm>
            <a:off x="6858016" y="-1"/>
            <a:ext cx="2285984" cy="2935141"/>
          </a:xfrm>
          <a:prstGeom prst="rect">
            <a:avLst/>
          </a:prstGeom>
          <a:noFill/>
          <a:ln w="9525">
            <a:noFill/>
            <a:miter lim="800000"/>
            <a:headEnd/>
            <a:tailEnd/>
          </a:ln>
          <a:effectLst/>
        </p:spPr>
      </p:pic>
      <p:pic>
        <p:nvPicPr>
          <p:cNvPr id="8195" name="Picture 3"/>
          <p:cNvPicPr>
            <a:picLocks noChangeAspect="1" noChangeArrowheads="1"/>
          </p:cNvPicPr>
          <p:nvPr/>
        </p:nvPicPr>
        <p:blipFill>
          <a:blip r:embed="rId3" cstate="print"/>
          <a:srcRect/>
          <a:stretch>
            <a:fillRect/>
          </a:stretch>
        </p:blipFill>
        <p:spPr bwMode="auto">
          <a:xfrm>
            <a:off x="4214810" y="2428868"/>
            <a:ext cx="2524143" cy="1893107"/>
          </a:xfrm>
          <a:prstGeom prst="rect">
            <a:avLst/>
          </a:prstGeom>
          <a:noFill/>
          <a:ln w="9525">
            <a:noFill/>
            <a:miter lim="800000"/>
            <a:headEnd/>
            <a:tailEnd/>
          </a:ln>
          <a:effectLst/>
        </p:spPr>
      </p:pic>
      <p:pic>
        <p:nvPicPr>
          <p:cNvPr id="8196" name="Picture 4"/>
          <p:cNvPicPr>
            <a:picLocks noChangeAspect="1" noChangeArrowheads="1"/>
          </p:cNvPicPr>
          <p:nvPr/>
        </p:nvPicPr>
        <p:blipFill>
          <a:blip r:embed="rId4" cstate="print"/>
          <a:srcRect/>
          <a:stretch>
            <a:fillRect/>
          </a:stretch>
        </p:blipFill>
        <p:spPr bwMode="auto">
          <a:xfrm>
            <a:off x="6840143" y="3786190"/>
            <a:ext cx="2303858" cy="3071810"/>
          </a:xfrm>
          <a:prstGeom prst="rect">
            <a:avLst/>
          </a:prstGeom>
          <a:noFill/>
          <a:ln w="9525">
            <a:noFill/>
            <a:miter lim="800000"/>
            <a:headEnd/>
            <a:tailEnd/>
          </a:ln>
          <a:effectLst/>
        </p:spPr>
      </p:pic>
      <p:sp>
        <p:nvSpPr>
          <p:cNvPr id="8" name="Прямоугольник 7"/>
          <p:cNvSpPr/>
          <p:nvPr/>
        </p:nvSpPr>
        <p:spPr>
          <a:xfrm>
            <a:off x="0" y="1671965"/>
            <a:ext cx="4572000" cy="5186035"/>
          </a:xfrm>
          <a:prstGeom prst="rect">
            <a:avLst/>
          </a:prstGeom>
        </p:spPr>
        <p:txBody>
          <a:bodyPr>
            <a:spAutoFit/>
          </a:bodyPr>
          <a:lstStyle/>
          <a:p>
            <a:r>
              <a:rPr lang="ru-RU" sz="1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ДНІПРО, МОСТИ, ПОРОГИ</a:t>
            </a:r>
          </a:p>
          <a:p>
            <a:r>
              <a:rPr lang="ru-RU" sz="1100" dirty="0" smtClean="0">
                <a:solidFill>
                  <a:schemeClr val="bg2">
                    <a:lumMod val="75000"/>
                  </a:schemeClr>
                </a:solidFill>
              </a:rPr>
              <a:t>ХВИЛІ НАШОЇ УНІКАЛЬНОЇ РІЧКИ ДНІПРО СПОВНЮЮТЬ МІСТО ЖИТТЄВОЮ ЕНЕРПЄЮ ТА НЕПОВТОРНЕ</a:t>
            </a:r>
          </a:p>
          <a:p>
            <a:r>
              <a:rPr lang="ru-RU" sz="1100" dirty="0" smtClean="0">
                <a:solidFill>
                  <a:schemeClr val="bg2">
                    <a:lumMod val="75000"/>
                  </a:schemeClr>
                </a:solidFill>
              </a:rPr>
              <a:t>ДЗЕРКАЛЬНЕ ПЛЕСО ТИСЯЧОЛІТТЯМИ ВІДБИВАЄ КРУТ БЕРЕГИ, ЗАТИШНІ ЗАПЛАВИ ТА МОГУТНІ СКЕЛІ</a:t>
            </a:r>
          </a:p>
          <a:p>
            <a:r>
              <a:rPr lang="ru-RU" sz="1100" dirty="0" smtClean="0">
                <a:solidFill>
                  <a:schemeClr val="bg2">
                    <a:lumMod val="75000"/>
                  </a:schemeClr>
                </a:solidFill>
              </a:rPr>
              <a:t>САМЕ ВОДИ ВІКАМИ ВИРУВАЛИ ПОМІЖ НИНІ МАЙЖЕ ЗНИКЛИХ МОГУТНІХ ПОРОПВ, НАЗВА ЯКИХ</a:t>
            </a:r>
          </a:p>
          <a:p>
            <a:r>
              <a:rPr lang="ru-RU" sz="1100" dirty="0" smtClean="0">
                <a:solidFill>
                  <a:schemeClr val="bg2">
                    <a:lumMod val="75000"/>
                  </a:schemeClr>
                </a:solidFill>
              </a:rPr>
              <a:t>І ДОСІ РОЗБУРХУЄ УЯВУЁ-НЕНАСИТЕЦЬ, ВІЛЬНИЙ, ДЗВОНЕЦЬКИЙ_ЛИШЕ ЛОЦМАНИ, НАЩАДКИ</a:t>
            </a:r>
          </a:p>
          <a:p>
            <a:r>
              <a:rPr lang="ru-RU" sz="1100" dirty="0" smtClean="0">
                <a:solidFill>
                  <a:schemeClr val="bg2">
                    <a:lumMod val="75000"/>
                  </a:schemeClr>
                </a:solidFill>
              </a:rPr>
              <a:t>ЗАПОРОЗЬКИХ КОЗАКІВ, ЗНАЛИ ВСІ КУТОЧКИ ДНІПРОВИХ ПОРОПВ ТА МОГЛИ ПРОВЕСТИ СУДНА</a:t>
            </a:r>
          </a:p>
          <a:p>
            <a:r>
              <a:rPr lang="ru-RU" sz="1100" dirty="0" smtClean="0">
                <a:solidFill>
                  <a:schemeClr val="bg2">
                    <a:lumMod val="75000"/>
                  </a:schemeClr>
                </a:solidFill>
              </a:rPr>
              <a:t>«КОЗАЦЬКИМ ХОДОМ»</a:t>
            </a:r>
          </a:p>
          <a:p>
            <a:endParaRPr lang="ru-RU" sz="1100" dirty="0" smtClean="0">
              <a:solidFill>
                <a:schemeClr val="bg2">
                  <a:lumMod val="75000"/>
                </a:schemeClr>
              </a:solidFill>
            </a:endParaRPr>
          </a:p>
          <a:p>
            <a:r>
              <a:rPr lang="ru-RU" sz="1100" dirty="0" smtClean="0">
                <a:solidFill>
                  <a:schemeClr val="bg2">
                    <a:lumMod val="75000"/>
                  </a:schemeClr>
                </a:solidFill>
              </a:rPr>
              <a:t>МІСЬКІ МОСТИ, СПАДКОЄМЦІ КОЗАЦЬКИХ ПЕРЕПРАВ, ВІДОБРАЖАЮТЬ РЗНІ ЕПОХИ ЖИТТЯ НАШОГО</a:t>
            </a:r>
          </a:p>
          <a:p>
            <a:r>
              <a:rPr lang="ru-RU" sz="1100" dirty="0" smtClean="0">
                <a:solidFill>
                  <a:schemeClr val="bg2">
                    <a:lumMod val="75000"/>
                  </a:schemeClr>
                </a:solidFill>
              </a:rPr>
              <a:t>МІСТА ТА ЙОГО МЕШКАНЦІВ. ДЕРЕВ'ЯНИЙ НАПЛАВНИЙ = СВІДОК ПЕРШОГО СТОЛПТЯ ГУБЕРНСЬКОГО</a:t>
            </a:r>
          </a:p>
          <a:p>
            <a:r>
              <a:rPr lang="ru-RU" sz="1100" dirty="0" smtClean="0">
                <a:solidFill>
                  <a:schemeClr val="bg2">
                    <a:lumMod val="75000"/>
                  </a:schemeClr>
                </a:solidFill>
              </a:rPr>
              <a:t>ЖИТТЯ. ВЕЛИЧНИЙ «СТАРИЙ» МІСТ - СИМВОЛ ПРОМИСЛОВОГО КАТЕРИНОСЛАВА, МІСТА, ЯКЕ ЗА ТИХ</a:t>
            </a:r>
          </a:p>
          <a:p>
            <a:r>
              <a:rPr lang="ru-RU" sz="1100" dirty="0" smtClean="0">
                <a:solidFill>
                  <a:schemeClr val="bg2">
                    <a:lumMod val="75000"/>
                  </a:schemeClr>
                </a:solidFill>
              </a:rPr>
              <a:t>ЧАСІВ НАЗИВАЛИ «НОВОЮ АМЕРИКОЮУ. ЗАЛВЗОБЕТОННЕ МЕРЕЖИВО МЕРЕФО-ХЕРСОНСЬКОГО МОСУ —</a:t>
            </a:r>
          </a:p>
          <a:p>
            <a:r>
              <a:rPr lang="ru-RU" sz="1100" dirty="0" smtClean="0">
                <a:solidFill>
                  <a:schemeClr val="bg2">
                    <a:lumMod val="75000"/>
                  </a:schemeClr>
                </a:solidFill>
              </a:rPr>
              <a:t>ВІДОБРАЖЕННЯ ІНДУСТРІАЛІЗАЦІЇ 20-30-Х РОКІВ ХХ СТ. «НОВИЙ» ТА КАЙДАЦЬКИЙ — ТВОРІННЯ «ЕПОХИ</a:t>
            </a:r>
          </a:p>
          <a:p>
            <a:r>
              <a:rPr lang="ru-RU" sz="1100" dirty="0" smtClean="0">
                <a:solidFill>
                  <a:schemeClr val="bg2">
                    <a:lumMod val="75000"/>
                  </a:schemeClr>
                </a:solidFill>
              </a:rPr>
              <a:t>ЗАСТОЮ». ПІВДЕННИЙ МІСТ — ДОСЯГНЕННЯ НЕЗАЛЕЖНОЇ УКРАЇНИ.</a:t>
            </a:r>
          </a:p>
          <a:p>
            <a:endParaRPr lang="ru-RU" sz="1100" dirty="0" smtClean="0">
              <a:solidFill>
                <a:schemeClr val="bg2">
                  <a:lumMod val="75000"/>
                </a:schemeClr>
              </a:solidFill>
            </a:endParaRPr>
          </a:p>
          <a:p>
            <a:r>
              <a:rPr lang="ru-RU" sz="1100" dirty="0" smtClean="0">
                <a:solidFill>
                  <a:schemeClr val="bg2">
                    <a:lumMod val="75000"/>
                  </a:schemeClr>
                </a:solidFill>
              </a:rPr>
              <a:t>МОСТИ — НЕВІД'ЄМНА Й ВАЖЛИВА ЧАСТИНА НАШОГО МІСТА, АДЖЕ ВОНИ Є НЕ ЛИШЕ ПЕРЕПРАВАМИ</a:t>
            </a:r>
          </a:p>
          <a:p>
            <a:r>
              <a:rPr lang="ru-RU" sz="1100" dirty="0" smtClean="0">
                <a:solidFill>
                  <a:schemeClr val="bg2">
                    <a:lumMod val="75000"/>
                  </a:schemeClr>
                </a:solidFill>
              </a:rPr>
              <a:t>А Й СИМВОЛАМИ НЕПОРУШНОГО ЗВ'ЯЗКУ МІЖ ІСТОРИЧНИМИ ЕПОХАМИ, ПОКОЛІННЯМИ, ЛЮДЬМИ.</a:t>
            </a:r>
            <a:endParaRPr lang="ru-RU" sz="1100" dirty="0">
              <a:solidFill>
                <a:schemeClr val="bg2">
                  <a:lumMod val="75000"/>
                </a:schemeClr>
              </a:solidFill>
            </a:endParaRPr>
          </a:p>
        </p:txBody>
      </p:sp>
      <p:sp>
        <p:nvSpPr>
          <p:cNvPr id="7" name="Прямоугольник 6"/>
          <p:cNvSpPr/>
          <p:nvPr/>
        </p:nvSpPr>
        <p:spPr>
          <a:xfrm>
            <a:off x="0" y="1142984"/>
            <a:ext cx="4572000" cy="584775"/>
          </a:xfrm>
          <a:prstGeom prst="rect">
            <a:avLst/>
          </a:prstGeom>
        </p:spPr>
        <p:txBody>
          <a:bodyPr>
            <a:spAutoFit/>
          </a:bodyPr>
          <a:lstStyle/>
          <a:p>
            <a:r>
              <a:rPr lang="ru-RU" sz="1600"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Мета: </a:t>
            </a:r>
            <a:r>
              <a:rPr lang="ru-RU" sz="1600"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зображення</a:t>
            </a:r>
            <a:r>
              <a:rPr lang="ru-RU" sz="1600"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річки</a:t>
            </a:r>
            <a:r>
              <a:rPr lang="ru-RU" sz="1600"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Дніпро</a:t>
            </a:r>
            <a:r>
              <a:rPr lang="ru-RU" sz="1600"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мостів</a:t>
            </a:r>
            <a:r>
              <a:rPr lang="ru-RU" sz="1600"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 та </a:t>
            </a:r>
            <a:r>
              <a:rPr lang="ru-RU" sz="1600"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їх</a:t>
            </a:r>
            <a:r>
              <a:rPr lang="ru-RU" sz="1600"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 </a:t>
            </a:r>
            <a:r>
              <a:rPr lang="ru-RU" sz="1600" dirty="0" err="1"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символів</a:t>
            </a:r>
            <a:r>
              <a:rPr lang="ru-RU" sz="1600" dirty="0" smtClean="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rPr>
              <a:t>.</a:t>
            </a:r>
            <a:endParaRPr lang="ru-RU" sz="1600" dirty="0">
              <a:ln w="18415" cmpd="sng">
                <a:solidFill>
                  <a:schemeClr val="bg2">
                    <a:lumMod val="40000"/>
                    <a:lumOff val="60000"/>
                  </a:schemeClr>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rPr>
              <a:t>Вихід</a:t>
            </a:r>
            <a:endParaRPr lang="ru-RU" dirty="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endParaRPr>
          </a:p>
        </p:txBody>
      </p:sp>
      <p:sp>
        <p:nvSpPr>
          <p:cNvPr id="3" name="Содержимое 2"/>
          <p:cNvSpPr>
            <a:spLocks noGrp="1"/>
          </p:cNvSpPr>
          <p:nvPr>
            <p:ph idx="1"/>
          </p:nvPr>
        </p:nvSpPr>
        <p:spPr>
          <a:xfrm>
            <a:off x="457200" y="1857364"/>
            <a:ext cx="5114932" cy="4451996"/>
          </a:xfrm>
        </p:spPr>
        <p:txBody>
          <a:bodyPr>
            <a:normAutofit/>
          </a:bodyPr>
          <a:lstStyle/>
          <a:p>
            <a:pPr algn="ctr">
              <a:buNone/>
            </a:pPr>
            <a:r>
              <a:rPr lang="uk-UA"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А на виході з музею можна придбати сувеніри, які пов’язані з тематикою </a:t>
            </a:r>
            <a:r>
              <a:rPr lang="uk-UA" sz="20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музея</a:t>
            </a:r>
            <a:r>
              <a:rPr lang="uk-UA"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endParaRPr lang="ru-RU" sz="2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2050" name="Picture 2"/>
          <p:cNvPicPr>
            <a:picLocks noChangeAspect="1" noChangeArrowheads="1"/>
          </p:cNvPicPr>
          <p:nvPr/>
        </p:nvPicPr>
        <p:blipFill>
          <a:blip r:embed="rId2"/>
          <a:srcRect/>
          <a:stretch>
            <a:fillRect/>
          </a:stretch>
        </p:blipFill>
        <p:spPr bwMode="auto">
          <a:xfrm>
            <a:off x="5357818" y="1285860"/>
            <a:ext cx="3643338" cy="4857784"/>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rPr>
              <a:t>Висновок</a:t>
            </a:r>
            <a:endParaRPr lang="ru-RU" dirty="0">
              <a:ln w="18000">
                <a:solidFill>
                  <a:schemeClr val="bg2">
                    <a:lumMod val="60000"/>
                    <a:lumOff val="40000"/>
                  </a:schemeClr>
                </a:solidFill>
                <a:prstDash val="solid"/>
                <a:miter lim="800000"/>
              </a:ln>
              <a:solidFill>
                <a:schemeClr val="tx1"/>
              </a:solidFill>
              <a:effectLst>
                <a:outerShdw blurRad="25500" dist="23000" dir="7020000" algn="tl">
                  <a:srgbClr val="000000">
                    <a:alpha val="50000"/>
                  </a:srgbClr>
                </a:outerShdw>
              </a:effectLst>
            </a:endParaRPr>
          </a:p>
        </p:txBody>
      </p:sp>
      <p:sp>
        <p:nvSpPr>
          <p:cNvPr id="3" name="Содержимое 2"/>
          <p:cNvSpPr>
            <a:spLocks noGrp="1"/>
          </p:cNvSpPr>
          <p:nvPr>
            <p:ph idx="1"/>
          </p:nvPr>
        </p:nvSpPr>
        <p:spPr/>
        <p:txBody>
          <a:bodyPr>
            <a:normAutofit/>
          </a:bodyPr>
          <a:lstStyle/>
          <a:p>
            <a:pPr>
              <a:buNone/>
            </a:pPr>
            <a:r>
              <a:rPr lang="uk-UA"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На мою думку музей історії Дніпра дуже корисний, як для дітей так і для дорослих, оскільки він поєднує в собі багато захопливих речей про минуле міста Дніпра, а саме, на той час Катеринослава.</a:t>
            </a:r>
          </a:p>
          <a:p>
            <a:pPr>
              <a:buNone/>
            </a:pPr>
            <a:r>
              <a:rPr lang="uk-UA"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Він поглиблює нас в архітектуру, освіту, культуру, медицину, одяг, суспільство, торгівлю, мости та багато чого актуального про той час.</a:t>
            </a:r>
          </a:p>
          <a:p>
            <a:pPr>
              <a:buNone/>
            </a:pPr>
            <a:r>
              <a:rPr lang="uk-UA"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Якщо, Вам подобається місто Дніпро та цікаво, як він виглядав у минулі часи то буде дуже гарним відвідати цей музей та дізнатись про що раніше й не думали. </a:t>
            </a:r>
            <a:endParaRPr lang="ru-RU" sz="2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074" name="AutoShape 2" descr="У Дніпрі відновлює роботу Музей історії міста: як відвідати — Cуспільне  Дніпро"/>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76" name="AutoShape 4" descr="У Дніпрі відновлює роботу Музей історії міста: як відвідати — Cуспільне  Дніпро"/>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78" name="AutoShape 6" descr="У Дніпрі відновлює роботу Музей історії міста: як відвідати — Cуспільне  Дніпро"/>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3080" name="Picture 8" descr="У Дніпрі відновлює роботу Музей історії міста: як відвідати — Cуспільне  Дніпро"/>
          <p:cNvPicPr>
            <a:picLocks noChangeAspect="1" noChangeArrowheads="1"/>
          </p:cNvPicPr>
          <p:nvPr/>
        </p:nvPicPr>
        <p:blipFill>
          <a:blip r:embed="rId2" cstate="print"/>
          <a:srcRect/>
          <a:stretch>
            <a:fillRect/>
          </a:stretch>
        </p:blipFill>
        <p:spPr bwMode="auto">
          <a:xfrm>
            <a:off x="2428860" y="4411178"/>
            <a:ext cx="4348010" cy="2446822"/>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539</TotalTime>
  <Words>1677</Words>
  <Application>Microsoft Office PowerPoint</Application>
  <PresentationFormat>Экран (4:3)</PresentationFormat>
  <Paragraphs>267</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Апекс</vt:lpstr>
      <vt:lpstr>Всеукраїнський інтерактивний конкурс «МАН-Юніор Дослідник»</vt:lpstr>
      <vt:lpstr>НАУКОВИЙ АПАРАТ</vt:lpstr>
      <vt:lpstr>Актуальність дослідження</vt:lpstr>
      <vt:lpstr>Місце розташування</vt:lpstr>
      <vt:lpstr>Побудова</vt:lpstr>
      <vt:lpstr>Всередині</vt:lpstr>
      <vt:lpstr>Перша зала музею (архітектура)</vt:lpstr>
      <vt:lpstr>Друга зала (історія соціально-культурної  сфери)</vt:lpstr>
      <vt:lpstr>(історія соціально-культурної сфери) Продовження</vt:lpstr>
      <vt:lpstr>Третя зала (історія суспільства, громади)</vt:lpstr>
      <vt:lpstr>Продовження зали (історія суспільства, громади)</vt:lpstr>
      <vt:lpstr>Четверта зала (історія торгівлі)</vt:lpstr>
      <vt:lpstr>П’ята зала (Дніпро, мости, пороги)</vt:lpstr>
      <vt:lpstr>Вихід</vt:lpstr>
      <vt:lpstr>Висновок</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Всеукраїнський інтерактивний конкурс «МАН-Юніор Дослідник»</dc:title>
  <dc:creator>Колесник</dc:creator>
  <cp:lastModifiedBy>Колесник</cp:lastModifiedBy>
  <cp:revision>56</cp:revision>
  <dcterms:created xsi:type="dcterms:W3CDTF">2025-03-23T17:26:00Z</dcterms:created>
  <dcterms:modified xsi:type="dcterms:W3CDTF">2025-04-07T15:43:00Z</dcterms:modified>
</cp:coreProperties>
</file>