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1C79D"/>
    <a:srgbClr val="BFA280"/>
    <a:srgbClr val="BFA37E"/>
    <a:srgbClr val="5D3505"/>
    <a:srgbClr val="422604"/>
    <a:srgbClr val="F1E4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86" autoAdjust="0"/>
    <p:restoredTop sz="94660"/>
  </p:normalViewPr>
  <p:slideViewPr>
    <p:cSldViewPr snapToGrid="0">
      <p:cViewPr>
        <p:scale>
          <a:sx n="70" d="100"/>
          <a:sy n="70" d="100"/>
        </p:scale>
        <p:origin x="-1176" y="-34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8B111A7-C596-3EEE-6641-F76D93EEA5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x-none"/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xmlns="" id="{A2F9C72E-5FD2-7A62-647D-7B952210BE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x-none"/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xmlns="" id="{EED77405-6F31-C1B6-AE0A-F950927372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DF83E-6FD3-4122-9D46-323E97F7C24D}" type="datetimeFigureOut">
              <a:rPr lang="x-none" smtClean="0"/>
              <a:t>22.04.2025</a:t>
            </a:fld>
            <a:endParaRPr lang="x-none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xmlns="" id="{A89D69EA-FE1E-36AB-797A-713FC832C1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xmlns="" id="{D21A001F-3901-187E-0EC5-7DBA39CFD9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B734F-62D7-4602-8724-F546474C04C4}" type="slidenum">
              <a:rPr lang="x-none" smtClean="0"/>
              <a:t>‹№›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734039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CFAA8C9-5A00-A89A-31AB-23DC635B4F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x-none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xmlns="" id="{E0F17EFC-562A-6842-37F8-B17985AA8D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x-none"/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xmlns="" id="{3E887E1D-0B4C-9F38-230B-841F2DB23E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DF83E-6FD3-4122-9D46-323E97F7C24D}" type="datetimeFigureOut">
              <a:rPr lang="x-none" smtClean="0"/>
              <a:t>22.04.2025</a:t>
            </a:fld>
            <a:endParaRPr lang="x-none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xmlns="" id="{5ABC1E78-4B21-AB8E-A4F4-02460B0C0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xmlns="" id="{D4C137E5-414E-C7D4-BEEF-48D1B8745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B734F-62D7-4602-8724-F546474C04C4}" type="slidenum">
              <a:rPr lang="x-none" smtClean="0"/>
              <a:t>‹№›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0807034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5F84AAF-1853-D627-1D62-17B073A16A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x-none"/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xmlns="" id="{6EEA16D2-8B6A-C16B-0D60-B481CA3E28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xmlns="" id="{D12B8E52-F4CD-D2E9-C8C4-636B2A3413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DF83E-6FD3-4122-9D46-323E97F7C24D}" type="datetimeFigureOut">
              <a:rPr lang="x-none" smtClean="0"/>
              <a:t>22.04.2025</a:t>
            </a:fld>
            <a:endParaRPr lang="x-none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xmlns="" id="{029B63D8-644A-ECE9-AC0E-D73D6112DF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xmlns="" id="{C44D6E65-CEB2-BC30-BAC2-5CA899124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B734F-62D7-4602-8724-F546474C04C4}" type="slidenum">
              <a:rPr lang="x-none" smtClean="0"/>
              <a:t>‹№›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7936535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D100720-757C-8C84-5AE1-77536C1E6F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x-none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xmlns="" id="{B66DC037-0506-6778-A8ED-9D65262CAE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x-none"/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xmlns="" id="{F1A57517-BA5C-366F-5D30-8720B0455A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x-none"/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xmlns="" id="{6720E674-7BD3-DD1C-9FEA-0466C46239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DF83E-6FD3-4122-9D46-323E97F7C24D}" type="datetimeFigureOut">
              <a:rPr lang="x-none" smtClean="0"/>
              <a:t>22.04.2025</a:t>
            </a:fld>
            <a:endParaRPr lang="x-none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xmlns="" id="{0DC48767-D19C-FBAC-7893-7AF4C3CC1C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xmlns="" id="{AADFA8A6-CC97-5D70-0C39-25AF6DCC1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B734F-62D7-4602-8724-F546474C04C4}" type="slidenum">
              <a:rPr lang="x-none" smtClean="0"/>
              <a:t>‹№›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7117629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BD69224-81FB-1B3B-F7E3-0EFE2B9525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x-none"/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xmlns="" id="{F37941C8-75D5-A0BC-B7D0-5F1F39EC02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xmlns="" id="{0C1D5526-F4C4-E0FE-CEDA-7DF14F0D6D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x-none"/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xmlns="" id="{6C538892-0A24-F607-E53D-DAE05A2F88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Місце для вмісту 5">
            <a:extLst>
              <a:ext uri="{FF2B5EF4-FFF2-40B4-BE49-F238E27FC236}">
                <a16:creationId xmlns:a16="http://schemas.microsoft.com/office/drawing/2014/main" xmlns="" id="{267C2363-E89F-3785-1A9F-C332FAA948D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x-none"/>
          </a:p>
        </p:txBody>
      </p:sp>
      <p:sp>
        <p:nvSpPr>
          <p:cNvPr id="7" name="Місце для дати 6">
            <a:extLst>
              <a:ext uri="{FF2B5EF4-FFF2-40B4-BE49-F238E27FC236}">
                <a16:creationId xmlns:a16="http://schemas.microsoft.com/office/drawing/2014/main" xmlns="" id="{3A0CD8E5-3C4B-BC07-D068-60B400FC6E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DF83E-6FD3-4122-9D46-323E97F7C24D}" type="datetimeFigureOut">
              <a:rPr lang="x-none" smtClean="0"/>
              <a:t>22.04.2025</a:t>
            </a:fld>
            <a:endParaRPr lang="x-none"/>
          </a:p>
        </p:txBody>
      </p:sp>
      <p:sp>
        <p:nvSpPr>
          <p:cNvPr id="8" name="Місце для нижнього колонтитула 7">
            <a:extLst>
              <a:ext uri="{FF2B5EF4-FFF2-40B4-BE49-F238E27FC236}">
                <a16:creationId xmlns:a16="http://schemas.microsoft.com/office/drawing/2014/main" xmlns="" id="{70CFF116-F6B0-5F22-3130-95915F5FE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Місце для номера слайда 8">
            <a:extLst>
              <a:ext uri="{FF2B5EF4-FFF2-40B4-BE49-F238E27FC236}">
                <a16:creationId xmlns:a16="http://schemas.microsoft.com/office/drawing/2014/main" xmlns="" id="{F5BE59AB-DA8A-2BE8-7E97-8445205549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B734F-62D7-4602-8724-F546474C04C4}" type="slidenum">
              <a:rPr lang="x-none" smtClean="0"/>
              <a:t>‹№›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455188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C29DB17-215F-709B-8C48-7D3DF1F630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x-none"/>
          </a:p>
        </p:txBody>
      </p:sp>
      <p:sp>
        <p:nvSpPr>
          <p:cNvPr id="3" name="Місце для дати 2">
            <a:extLst>
              <a:ext uri="{FF2B5EF4-FFF2-40B4-BE49-F238E27FC236}">
                <a16:creationId xmlns:a16="http://schemas.microsoft.com/office/drawing/2014/main" xmlns="" id="{0BB833D3-0804-B09F-0209-29AB5590B3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DF83E-6FD3-4122-9D46-323E97F7C24D}" type="datetimeFigureOut">
              <a:rPr lang="x-none" smtClean="0"/>
              <a:t>22.04.2025</a:t>
            </a:fld>
            <a:endParaRPr lang="x-none"/>
          </a:p>
        </p:txBody>
      </p:sp>
      <p:sp>
        <p:nvSpPr>
          <p:cNvPr id="4" name="Місце для нижнього колонтитула 3">
            <a:extLst>
              <a:ext uri="{FF2B5EF4-FFF2-40B4-BE49-F238E27FC236}">
                <a16:creationId xmlns:a16="http://schemas.microsoft.com/office/drawing/2014/main" xmlns="" id="{8BF66257-C4B8-78B3-B429-287927B223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Місце для номера слайда 4">
            <a:extLst>
              <a:ext uri="{FF2B5EF4-FFF2-40B4-BE49-F238E27FC236}">
                <a16:creationId xmlns:a16="http://schemas.microsoft.com/office/drawing/2014/main" xmlns="" id="{E2B8F472-EFA1-3B17-E56F-A0DC8CB400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B734F-62D7-4602-8724-F546474C04C4}" type="slidenum">
              <a:rPr lang="x-none" smtClean="0"/>
              <a:t>‹№›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5944049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>
            <a:extLst>
              <a:ext uri="{FF2B5EF4-FFF2-40B4-BE49-F238E27FC236}">
                <a16:creationId xmlns:a16="http://schemas.microsoft.com/office/drawing/2014/main" xmlns="" id="{F2FF10C2-1334-FA78-FBD0-67B3D762D3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DF83E-6FD3-4122-9D46-323E97F7C24D}" type="datetimeFigureOut">
              <a:rPr lang="x-none" smtClean="0"/>
              <a:t>22.04.2025</a:t>
            </a:fld>
            <a:endParaRPr lang="x-none"/>
          </a:p>
        </p:txBody>
      </p:sp>
      <p:sp>
        <p:nvSpPr>
          <p:cNvPr id="3" name="Місце для нижнього колонтитула 2">
            <a:extLst>
              <a:ext uri="{FF2B5EF4-FFF2-40B4-BE49-F238E27FC236}">
                <a16:creationId xmlns:a16="http://schemas.microsoft.com/office/drawing/2014/main" xmlns="" id="{678F4DF2-83EC-88DC-03B0-CD7DDE65B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xmlns="" id="{659476F8-6CE4-C866-6EEB-DE2F6FAC5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B734F-62D7-4602-8724-F546474C04C4}" type="slidenum">
              <a:rPr lang="x-none" smtClean="0"/>
              <a:t>‹№›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8795210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4AD11EA-F37F-69F8-B017-B6EE21A514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x-none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xmlns="" id="{8CB6836D-C524-76BD-A06F-096043079E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x-none"/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xmlns="" id="{AAC54719-13B7-1B41-3356-DBFA56FE5A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xmlns="" id="{568A9EA0-67BD-35FE-D65A-67AE8DBACF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DF83E-6FD3-4122-9D46-323E97F7C24D}" type="datetimeFigureOut">
              <a:rPr lang="x-none" smtClean="0"/>
              <a:t>22.04.2025</a:t>
            </a:fld>
            <a:endParaRPr lang="x-none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xmlns="" id="{F71EFB8D-9CAE-C490-0E6D-C66E3EBD4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xmlns="" id="{AB74665A-8E13-E701-F0E3-5F15114E9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B734F-62D7-4602-8724-F546474C04C4}" type="slidenum">
              <a:rPr lang="x-none" smtClean="0"/>
              <a:t>‹№›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9056853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DAC00D4-6914-355B-C37C-C45271E6C3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x-none"/>
          </a:p>
        </p:txBody>
      </p:sp>
      <p:sp>
        <p:nvSpPr>
          <p:cNvPr id="3" name="Місце для зображення 2">
            <a:extLst>
              <a:ext uri="{FF2B5EF4-FFF2-40B4-BE49-F238E27FC236}">
                <a16:creationId xmlns:a16="http://schemas.microsoft.com/office/drawing/2014/main" xmlns="" id="{4CF4713C-2588-9598-5BDF-338F0A2D0F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xmlns="" id="{D519568E-4DCE-D51B-E453-5C89332A7C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xmlns="" id="{733B9CCE-4E63-69D8-AE55-DC29FACB20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DF83E-6FD3-4122-9D46-323E97F7C24D}" type="datetimeFigureOut">
              <a:rPr lang="x-none" smtClean="0"/>
              <a:t>22.04.2025</a:t>
            </a:fld>
            <a:endParaRPr lang="x-none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xmlns="" id="{BB1DF2B0-8BEB-8487-767C-33900FD75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xmlns="" id="{3E1AF09E-84E3-6F9C-976C-2BE288A867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B734F-62D7-4602-8724-F546474C04C4}" type="slidenum">
              <a:rPr lang="x-none" smtClean="0"/>
              <a:t>‹№›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534009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0FFCA4A-9253-23D4-2C83-44C398F15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x-none"/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xmlns="" id="{FC5B57D0-831B-A696-1ED9-1631F60E9B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x-none"/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xmlns="" id="{8136E6B2-C0FC-7D9B-B673-34F8A0D42D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DF83E-6FD3-4122-9D46-323E97F7C24D}" type="datetimeFigureOut">
              <a:rPr lang="x-none" smtClean="0"/>
              <a:t>22.04.2025</a:t>
            </a:fld>
            <a:endParaRPr lang="x-none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xmlns="" id="{2AD26FB9-4500-8B97-F8B5-FE68F2DB03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xmlns="" id="{520FC4AD-157D-17FD-9F9B-1C2343F4D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B734F-62D7-4602-8724-F546474C04C4}" type="slidenum">
              <a:rPr lang="x-none" smtClean="0"/>
              <a:t>‹№›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308634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>
            <a:extLst>
              <a:ext uri="{FF2B5EF4-FFF2-40B4-BE49-F238E27FC236}">
                <a16:creationId xmlns:a16="http://schemas.microsoft.com/office/drawing/2014/main" xmlns="" id="{414EBF7C-A32D-FEA0-12ED-6DB9E660356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  <a:endParaRPr lang="x-none"/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xmlns="" id="{4930FA1C-2C74-F4AE-2E36-5DE63A9553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x-none"/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xmlns="" id="{B5B765BF-C76C-3BD0-1F34-4BB7DC7336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DF83E-6FD3-4122-9D46-323E97F7C24D}" type="datetimeFigureOut">
              <a:rPr lang="x-none" smtClean="0"/>
              <a:t>22.04.2025</a:t>
            </a:fld>
            <a:endParaRPr lang="x-none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xmlns="" id="{8273D350-890F-D9B9-682A-9C4E5DAB34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xmlns="" id="{568B7BB4-88CF-FDCB-04DC-4A77891308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B734F-62D7-4602-8724-F546474C04C4}" type="slidenum">
              <a:rPr lang="x-none" smtClean="0"/>
              <a:t>‹№›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7554755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>
            <a:extLst>
              <a:ext uri="{FF2B5EF4-FFF2-40B4-BE49-F238E27FC236}">
                <a16:creationId xmlns:a16="http://schemas.microsoft.com/office/drawing/2014/main" xmlns="" id="{38270A4C-3060-70C6-D212-D20E904F34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x-none"/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xmlns="" id="{6A41001F-9B9B-E117-E800-830AF1B09B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x-none"/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xmlns="" id="{ED6BE939-8BA0-0B70-9CD7-9A2D400939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1DF83E-6FD3-4122-9D46-323E97F7C24D}" type="datetimeFigureOut">
              <a:rPr lang="x-none" smtClean="0"/>
              <a:t>22.04.2025</a:t>
            </a:fld>
            <a:endParaRPr lang="x-none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xmlns="" id="{5EDB68DF-9333-02B1-ABC1-84A97C9381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xmlns="" id="{4BA0D23A-1EE0-D4CC-BE96-D986E174EB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AB734F-62D7-4602-8724-F546474C04C4}" type="slidenum">
              <a:rPr lang="x-none" smtClean="0"/>
              <a:t>‹№›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45937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B623EA5A-B304-A5FC-8CD9-4A27B4B0DE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FA1A34F0-5315-164C-2F52-5D6EF97C46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D229468A-C956-A2E1-4E9D-095618CBB29A}"/>
              </a:ext>
            </a:extLst>
          </p:cNvPr>
          <p:cNvSpPr txBox="1"/>
          <p:nvPr/>
        </p:nvSpPr>
        <p:spPr>
          <a:xfrm>
            <a:off x="2292350" y="1120676"/>
            <a:ext cx="7607300" cy="2308324"/>
          </a:xfrm>
          <a:prstGeom prst="rect">
            <a:avLst/>
          </a:prstGeom>
          <a:noFill/>
          <a:ln>
            <a:noFill/>
          </a:ln>
          <a:effectLst>
            <a:outerShdw dist="63500" dir="2700000" algn="tl" rotWithShape="0">
              <a:srgbClr val="5D3505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uk-UA" sz="7200" b="0" i="0" dirty="0">
                <a:solidFill>
                  <a:srgbClr val="F1E4CA"/>
                </a:solidFill>
                <a:effectLst/>
              </a:rPr>
              <a:t>Дерева-свідки історичних подій</a:t>
            </a:r>
            <a:endParaRPr lang="x-none" sz="7200" dirty="0">
              <a:solidFill>
                <a:srgbClr val="F1E4CA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6475B2F9-6F76-997A-0C36-44F30E947750}"/>
              </a:ext>
            </a:extLst>
          </p:cNvPr>
          <p:cNvSpPr txBox="1"/>
          <p:nvPr/>
        </p:nvSpPr>
        <p:spPr>
          <a:xfrm>
            <a:off x="1798759" y="3737107"/>
            <a:ext cx="7704163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r>
              <a:rPr lang="ru-RU" sz="1400" b="1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Колесник </a:t>
            </a:r>
            <a:r>
              <a:rPr lang="ru-RU" sz="1400" b="1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Амелія</a:t>
            </a:r>
            <a:r>
              <a:rPr lang="ru-RU" sz="1400" b="1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400" b="1" i="0" dirty="0" err="1" smtClean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Андріївна</a:t>
            </a:r>
            <a:r>
              <a:rPr lang="ru-RU" sz="1400" b="1" i="0" dirty="0" smtClean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та </a:t>
            </a:r>
            <a:r>
              <a:rPr lang="ru-RU" sz="1400" b="1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Опанасенко </a:t>
            </a:r>
            <a:r>
              <a:rPr lang="ru-RU" sz="1400" b="1" i="0" dirty="0" smtClean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Анна </a:t>
            </a:r>
            <a:r>
              <a:rPr lang="ru-RU" sz="1400" b="1" i="0" dirty="0" err="1" smtClean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Олександрівна</a:t>
            </a:r>
            <a:r>
              <a:rPr lang="ru-RU" sz="1400" b="1" i="0" dirty="0" smtClean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, </a:t>
            </a:r>
            <a:r>
              <a:rPr lang="ru-RU" sz="1400" b="1" i="0" dirty="0" err="1" smtClean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учениці</a:t>
            </a:r>
            <a:r>
              <a:rPr lang="ru-RU" sz="1400" b="1" i="0" dirty="0" smtClean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7 </a:t>
            </a:r>
            <a:r>
              <a:rPr lang="ru-RU" sz="1400" b="1" i="0" dirty="0" err="1" smtClean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класу</a:t>
            </a:r>
            <a:r>
              <a:rPr lang="ru-RU" sz="1400" b="1" i="0" dirty="0" smtClean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, </a:t>
            </a:r>
            <a:r>
              <a:rPr lang="ru-RU" sz="1400" b="1" i="0" dirty="0" err="1" smtClean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Київського</a:t>
            </a:r>
            <a:r>
              <a:rPr lang="ru-RU" sz="1400" b="1" i="0" dirty="0" smtClean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400" b="1" i="0" dirty="0" err="1" smtClean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ліце</a:t>
            </a:r>
            <a:r>
              <a:rPr lang="ru-RU" sz="1400" b="1" dirty="0" err="1" smtClean="0">
                <a:solidFill>
                  <a:srgbClr val="330E04"/>
                </a:solidFill>
                <a:latin typeface="Comic Sans MS" panose="030F0702030302020204" pitchFamily="66" charset="0"/>
              </a:rPr>
              <a:t>ю</a:t>
            </a:r>
            <a:r>
              <a:rPr lang="ru-RU" sz="1400" b="1" dirty="0" smtClean="0">
                <a:solidFill>
                  <a:srgbClr val="330E04"/>
                </a:solidFill>
                <a:latin typeface="Comic Sans MS" panose="030F0702030302020204" pitchFamily="66" charset="0"/>
              </a:rPr>
              <a:t> «Школа </a:t>
            </a:r>
            <a:r>
              <a:rPr lang="ru-RU" sz="1400" b="1" dirty="0" err="1" smtClean="0">
                <a:solidFill>
                  <a:srgbClr val="330E04"/>
                </a:solidFill>
                <a:latin typeface="Comic Sans MS" panose="030F0702030302020204" pitchFamily="66" charset="0"/>
              </a:rPr>
              <a:t>сучасної</a:t>
            </a:r>
            <a:r>
              <a:rPr lang="ru-RU" sz="1400" b="1" dirty="0" smtClean="0">
                <a:solidFill>
                  <a:srgbClr val="330E04"/>
                </a:solidFill>
                <a:latin typeface="Comic Sans MS" panose="030F0702030302020204" pitchFamily="66" charset="0"/>
              </a:rPr>
              <a:t> </a:t>
            </a:r>
            <a:r>
              <a:rPr lang="ru-RU" sz="1400" b="1" dirty="0" err="1" smtClean="0">
                <a:solidFill>
                  <a:srgbClr val="330E04"/>
                </a:solidFill>
                <a:latin typeface="Comic Sans MS" panose="030F0702030302020204" pitchFamily="66" charset="0"/>
              </a:rPr>
              <a:t>освіти</a:t>
            </a:r>
            <a:r>
              <a:rPr lang="ru-RU" sz="1400" b="1" dirty="0" smtClean="0">
                <a:solidFill>
                  <a:srgbClr val="330E04"/>
                </a:solidFill>
                <a:latin typeface="Comic Sans MS" panose="030F0702030302020204" pitchFamily="66" charset="0"/>
              </a:rPr>
              <a:t> </a:t>
            </a:r>
            <a:r>
              <a:rPr lang="en-US" sz="1400" b="1" dirty="0" smtClean="0">
                <a:solidFill>
                  <a:srgbClr val="330E04"/>
                </a:solidFill>
                <a:latin typeface="Comic Sans MS" panose="030F0702030302020204" pitchFamily="66" charset="0"/>
              </a:rPr>
              <a:t>ACE</a:t>
            </a:r>
            <a:r>
              <a:rPr lang="uk-UA" sz="1400" b="1" dirty="0" smtClean="0">
                <a:solidFill>
                  <a:srgbClr val="330E04"/>
                </a:solidFill>
                <a:latin typeface="Comic Sans MS" panose="030F0702030302020204" pitchFamily="66" charset="0"/>
              </a:rPr>
              <a:t>»</a:t>
            </a:r>
            <a:endParaRPr lang="x-none" sz="1400" dirty="0">
              <a:solidFill>
                <a:srgbClr val="F1E4CA"/>
              </a:solidFill>
              <a:latin typeface="Comic Sans MS" panose="030F0702030302020204" pitchFamily="66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9FF474D6-1E1A-2B34-A917-A514C474B38A}"/>
              </a:ext>
            </a:extLst>
          </p:cNvPr>
          <p:cNvSpPr txBox="1"/>
          <p:nvPr/>
        </p:nvSpPr>
        <p:spPr>
          <a:xfrm>
            <a:off x="1798760" y="4526662"/>
            <a:ext cx="7110484" cy="646331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r>
              <a:rPr lang="uk-UA" sz="1200" b="1" i="0" dirty="0"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  <a:t>Координатор: </a:t>
            </a:r>
            <a:r>
              <a:rPr lang="uk-UA" sz="1200" b="1" i="0" dirty="0" err="1"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  <a:t>Огоренко</a:t>
            </a:r>
            <a:r>
              <a:rPr lang="uk-UA" sz="1200" b="1" i="0" dirty="0"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uk-UA" sz="1200" b="1" i="0" dirty="0" smtClean="0"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  <a:t>Ольга, вчителька біології</a:t>
            </a:r>
            <a:r>
              <a:rPr lang="ru-RU" sz="1200" b="1" dirty="0" smtClean="0">
                <a:solidFill>
                  <a:srgbClr val="330E04"/>
                </a:solidFill>
                <a:latin typeface="Comic Sans MS" panose="030F0702030302020204" pitchFamily="66" charset="0"/>
              </a:rPr>
              <a:t> в </a:t>
            </a:r>
            <a:r>
              <a:rPr lang="ru-RU" sz="1200" b="1" dirty="0" err="1" smtClean="0">
                <a:solidFill>
                  <a:srgbClr val="330E04"/>
                </a:solidFill>
                <a:latin typeface="Comic Sans MS" panose="030F0702030302020204" pitchFamily="66" charset="0"/>
              </a:rPr>
              <a:t>Київському</a:t>
            </a:r>
            <a:r>
              <a:rPr lang="ru-RU" sz="1200" b="1" dirty="0" smtClean="0">
                <a:solidFill>
                  <a:srgbClr val="330E04"/>
                </a:solidFill>
                <a:latin typeface="Comic Sans MS" panose="030F0702030302020204" pitchFamily="66" charset="0"/>
              </a:rPr>
              <a:t> </a:t>
            </a:r>
            <a:r>
              <a:rPr lang="ru-RU" sz="1200" b="1" dirty="0" err="1" smtClean="0">
                <a:solidFill>
                  <a:srgbClr val="330E04"/>
                </a:solidFill>
                <a:latin typeface="Comic Sans MS" panose="030F0702030302020204" pitchFamily="66" charset="0"/>
              </a:rPr>
              <a:t>ліцеї</a:t>
            </a:r>
            <a:r>
              <a:rPr lang="ru-RU" sz="1200" b="1" dirty="0" smtClean="0">
                <a:solidFill>
                  <a:srgbClr val="330E04"/>
                </a:solidFill>
                <a:latin typeface="Comic Sans MS" panose="030F0702030302020204" pitchFamily="66" charset="0"/>
              </a:rPr>
              <a:t> </a:t>
            </a:r>
            <a:r>
              <a:rPr lang="ru-RU" sz="1200" b="1" dirty="0">
                <a:solidFill>
                  <a:srgbClr val="330E04"/>
                </a:solidFill>
                <a:latin typeface="Comic Sans MS" panose="030F0702030302020204" pitchFamily="66" charset="0"/>
              </a:rPr>
              <a:t>«Школа </a:t>
            </a:r>
            <a:r>
              <a:rPr lang="ru-RU" sz="1200" b="1" dirty="0" err="1">
                <a:solidFill>
                  <a:srgbClr val="330E04"/>
                </a:solidFill>
                <a:latin typeface="Comic Sans MS" panose="030F0702030302020204" pitchFamily="66" charset="0"/>
              </a:rPr>
              <a:t>сучасної</a:t>
            </a:r>
            <a:r>
              <a:rPr lang="ru-RU" sz="1200" b="1" dirty="0">
                <a:solidFill>
                  <a:srgbClr val="330E04"/>
                </a:solidFill>
                <a:latin typeface="Comic Sans MS" panose="030F0702030302020204" pitchFamily="66" charset="0"/>
              </a:rPr>
              <a:t> </a:t>
            </a:r>
            <a:r>
              <a:rPr lang="ru-RU" sz="1200" b="1" dirty="0" err="1">
                <a:solidFill>
                  <a:srgbClr val="330E04"/>
                </a:solidFill>
                <a:latin typeface="Comic Sans MS" panose="030F0702030302020204" pitchFamily="66" charset="0"/>
              </a:rPr>
              <a:t>освіти</a:t>
            </a:r>
            <a:r>
              <a:rPr lang="ru-RU" sz="1200" b="1" dirty="0">
                <a:solidFill>
                  <a:srgbClr val="330E04"/>
                </a:solidFill>
                <a:latin typeface="Comic Sans MS" panose="030F0702030302020204" pitchFamily="66" charset="0"/>
              </a:rPr>
              <a:t> </a:t>
            </a:r>
            <a:r>
              <a:rPr lang="en-US" sz="1200" b="1" dirty="0">
                <a:solidFill>
                  <a:srgbClr val="330E04"/>
                </a:solidFill>
                <a:latin typeface="Comic Sans MS" panose="030F0702030302020204" pitchFamily="66" charset="0"/>
              </a:rPr>
              <a:t>ACE</a:t>
            </a:r>
            <a:r>
              <a:rPr lang="uk-UA" sz="1200" b="1" dirty="0">
                <a:solidFill>
                  <a:srgbClr val="330E04"/>
                </a:solidFill>
                <a:latin typeface="Comic Sans MS" panose="030F0702030302020204" pitchFamily="66" charset="0"/>
              </a:rPr>
              <a:t>»</a:t>
            </a:r>
            <a:endParaRPr lang="x-none" sz="1200">
              <a:solidFill>
                <a:srgbClr val="F1E4CA"/>
              </a:solidFill>
              <a:latin typeface="Comic Sans MS" panose="030F0702030302020204" pitchFamily="66" charset="0"/>
            </a:endParaRPr>
          </a:p>
          <a:p>
            <a:pPr rtl="0"/>
            <a:r>
              <a:rPr lang="uk-UA" sz="1200" b="1" i="0" dirty="0" smtClean="0"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  <a:t> </a:t>
            </a:r>
            <a:endParaRPr lang="uk-UA" sz="1200" dirty="0">
              <a:effectLst/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16436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7859DF1-C759-BA9C-772B-D9BD18EEFF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EC0AEB7C-D6E6-0477-0528-0EE8E774F6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29864AED-ABA4-675A-4170-9D7B5008615E}"/>
              </a:ext>
            </a:extLst>
          </p:cNvPr>
          <p:cNvSpPr txBox="1"/>
          <p:nvPr/>
        </p:nvSpPr>
        <p:spPr>
          <a:xfrm>
            <a:off x="2292350" y="1120676"/>
            <a:ext cx="7607300" cy="1200329"/>
          </a:xfrm>
          <a:prstGeom prst="rect">
            <a:avLst/>
          </a:prstGeom>
          <a:noFill/>
          <a:ln>
            <a:noFill/>
          </a:ln>
          <a:effectLst>
            <a:outerShdw dist="63500" dir="2700000" algn="tl" rotWithShape="0">
              <a:srgbClr val="5D3505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7200">
                <a:solidFill>
                  <a:srgbClr val="E1C79D"/>
                </a:solidFill>
              </a:rPr>
              <a:t>Мета роботи</a:t>
            </a:r>
            <a:endParaRPr lang="x-none" sz="7200" dirty="0">
              <a:solidFill>
                <a:srgbClr val="E1C79D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D95B0BF-09B8-E17E-A41F-1E7E26CF78AC}"/>
              </a:ext>
            </a:extLst>
          </p:cNvPr>
          <p:cNvSpPr txBox="1"/>
          <p:nvPr/>
        </p:nvSpPr>
        <p:spPr>
          <a:xfrm>
            <a:off x="1094209" y="2782670"/>
            <a:ext cx="9790222" cy="175432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uk-UA" sz="3600" b="0" i="0" dirty="0" smtClean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Створити екскурсію різними районами Києва та розказати їх історію через взаємодію із віковими деревами</a:t>
            </a:r>
            <a:endParaRPr lang="x-none" sz="3600" dirty="0">
              <a:solidFill>
                <a:srgbClr val="F1E4CA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B3737CA8-A4EB-8998-B090-ECCB6D45A086}"/>
              </a:ext>
            </a:extLst>
          </p:cNvPr>
          <p:cNvSpPr txBox="1"/>
          <p:nvPr/>
        </p:nvSpPr>
        <p:spPr>
          <a:xfrm>
            <a:off x="5081516" y="6334780"/>
            <a:ext cx="7110484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r"/>
            <a:r>
              <a:rPr lang="ru-RU" sz="2800" b="1" dirty="0">
                <a:latin typeface="Comic Sans MS" panose="030F0702030302020204" pitchFamily="66" charset="0"/>
              </a:rPr>
              <a:t>2</a:t>
            </a:r>
            <a:endParaRPr lang="x-none" sz="2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0521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1FF6BC95-92B6-C4C7-9C6E-E6573E0640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1B27750E-F794-3A76-CA09-6BDD984FDC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36B147EF-09A1-C823-1D50-0170874A8F28}"/>
              </a:ext>
            </a:extLst>
          </p:cNvPr>
          <p:cNvSpPr txBox="1"/>
          <p:nvPr/>
        </p:nvSpPr>
        <p:spPr>
          <a:xfrm>
            <a:off x="2292350" y="1120676"/>
            <a:ext cx="7607300" cy="1200329"/>
          </a:xfrm>
          <a:prstGeom prst="rect">
            <a:avLst/>
          </a:prstGeom>
          <a:noFill/>
          <a:ln>
            <a:noFill/>
          </a:ln>
          <a:effectLst>
            <a:outerShdw dist="63500" dir="2700000" algn="tl" rotWithShape="0">
              <a:srgbClr val="5D3505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uk-UA" sz="7200" dirty="0">
                <a:solidFill>
                  <a:srgbClr val="E1C79D"/>
                </a:solidFill>
              </a:rPr>
              <a:t>Актуальність</a:t>
            </a:r>
            <a:endParaRPr lang="x-none" sz="7200" dirty="0">
              <a:solidFill>
                <a:srgbClr val="E1C79D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B8C70E2A-6490-2441-7D52-5F70E42DF673}"/>
              </a:ext>
            </a:extLst>
          </p:cNvPr>
          <p:cNvSpPr txBox="1"/>
          <p:nvPr/>
        </p:nvSpPr>
        <p:spPr>
          <a:xfrm>
            <a:off x="1094209" y="2782670"/>
            <a:ext cx="9790222" cy="175432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ru-RU" sz="3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У наш час </a:t>
            </a:r>
            <a:r>
              <a:rPr lang="ru-RU" sz="3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важливо</a:t>
            </a:r>
            <a:r>
              <a:rPr lang="ru-RU" sz="3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знати </a:t>
            </a:r>
            <a:r>
              <a:rPr lang="ru-RU" sz="3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історію</a:t>
            </a:r>
            <a:r>
              <a:rPr lang="ru-RU" sz="3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3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нашої</a:t>
            </a:r>
            <a:r>
              <a:rPr lang="ru-RU" sz="3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3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країни</a:t>
            </a:r>
            <a:r>
              <a:rPr lang="ru-RU" sz="3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, тому ми </a:t>
            </a:r>
            <a:r>
              <a:rPr lang="ru-RU" sz="3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вирішили</a:t>
            </a:r>
            <a:r>
              <a:rPr lang="ru-RU" sz="3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3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розказати</a:t>
            </a:r>
            <a:r>
              <a:rPr lang="ru-RU" sz="3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3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це</a:t>
            </a:r>
            <a:r>
              <a:rPr lang="ru-RU" sz="3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3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цікавим</a:t>
            </a:r>
            <a:r>
              <a:rPr lang="ru-RU" sz="3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способом</a:t>
            </a:r>
            <a:endParaRPr lang="x-none" sz="3600" dirty="0">
              <a:solidFill>
                <a:srgbClr val="F1E4CA"/>
              </a:solidFill>
              <a:latin typeface="Comic Sans MS" panose="030F0702030302020204" pitchFamily="66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A7514AA5-CBAA-D5DA-E703-A1B02FFCE897}"/>
              </a:ext>
            </a:extLst>
          </p:cNvPr>
          <p:cNvSpPr txBox="1"/>
          <p:nvPr/>
        </p:nvSpPr>
        <p:spPr>
          <a:xfrm>
            <a:off x="5081516" y="6334780"/>
            <a:ext cx="7110484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r"/>
            <a:r>
              <a:rPr lang="ru-RU" sz="2800" b="1" dirty="0">
                <a:latin typeface="Comic Sans MS" panose="030F0702030302020204" pitchFamily="66" charset="0"/>
              </a:rPr>
              <a:t>3</a:t>
            </a:r>
            <a:endParaRPr lang="x-none" sz="2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22142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612345A-FA80-54A5-2749-A8810B294D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4C67E5DB-1F1B-F7F3-1973-FE7C4E1CC1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631DE2E3-CDF3-A4D8-35A0-9E7A9D57F382}"/>
              </a:ext>
            </a:extLst>
          </p:cNvPr>
          <p:cNvSpPr txBox="1"/>
          <p:nvPr/>
        </p:nvSpPr>
        <p:spPr>
          <a:xfrm>
            <a:off x="2292350" y="1120676"/>
            <a:ext cx="7607300" cy="923330"/>
          </a:xfrm>
          <a:prstGeom prst="rect">
            <a:avLst/>
          </a:prstGeom>
          <a:noFill/>
          <a:ln>
            <a:noFill/>
          </a:ln>
          <a:effectLst>
            <a:outerShdw dist="63500" dir="2700000" algn="tl" rotWithShape="0">
              <a:srgbClr val="5D3505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uk-UA" sz="5400" dirty="0">
                <a:solidFill>
                  <a:srgbClr val="E1C79D"/>
                </a:solidFill>
              </a:rPr>
              <a:t>Матеріали та методи</a:t>
            </a:r>
            <a:endParaRPr lang="x-none" sz="5400" dirty="0">
              <a:solidFill>
                <a:srgbClr val="E1C79D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27503090-409A-DECE-D24C-AAE60FA43903}"/>
              </a:ext>
            </a:extLst>
          </p:cNvPr>
          <p:cNvSpPr txBox="1"/>
          <p:nvPr/>
        </p:nvSpPr>
        <p:spPr>
          <a:xfrm>
            <a:off x="1200889" y="2195930"/>
            <a:ext cx="9790222" cy="2585323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r>
              <a:rPr lang="uk-UA" i="1" dirty="0" err="1"/>
              <a:t>Maps</a:t>
            </a:r>
            <a:r>
              <a:rPr lang="uk-UA" i="1" dirty="0"/>
              <a:t> </a:t>
            </a:r>
            <a:r>
              <a:rPr lang="uk-UA" i="1" dirty="0" err="1"/>
              <a:t>visicom</a:t>
            </a:r>
            <a:r>
              <a:rPr lang="uk-UA" dirty="0"/>
              <a:t> – це програма де зібрані усі дерева старші за 100 років, що охороняються </a:t>
            </a:r>
            <a:r>
              <a:rPr lang="uk-UA" dirty="0" smtClean="0"/>
              <a:t>законом – з її допомогою було відібрано 10 дерев для екскурсії</a:t>
            </a:r>
            <a:endParaRPr lang="uk-UA" dirty="0"/>
          </a:p>
          <a:p>
            <a:r>
              <a:rPr lang="uk-UA" dirty="0" err="1"/>
              <a:t>Google</a:t>
            </a:r>
            <a:r>
              <a:rPr lang="uk-UA" dirty="0"/>
              <a:t> </a:t>
            </a:r>
            <a:r>
              <a:rPr lang="uk-UA" dirty="0" err="1"/>
              <a:t>Maps</a:t>
            </a:r>
            <a:r>
              <a:rPr lang="uk-UA" dirty="0"/>
              <a:t> – використовували для навігації при складанні екскурсійних маршрутів</a:t>
            </a:r>
          </a:p>
          <a:p>
            <a:endParaRPr lang="uk-UA" dirty="0" smtClean="0"/>
          </a:p>
          <a:p>
            <a:r>
              <a:rPr lang="uk-UA" dirty="0" smtClean="0"/>
              <a:t>Історичні </a:t>
            </a:r>
            <a:r>
              <a:rPr lang="uk-UA" dirty="0"/>
              <a:t>праці:</a:t>
            </a:r>
          </a:p>
          <a:p>
            <a:r>
              <a:rPr lang="uk-UA" b="1" dirty="0"/>
              <a:t>«Історія міста Києва з найдавніших часів до 2000 року</a:t>
            </a:r>
            <a:r>
              <a:rPr lang="uk-UA" dirty="0"/>
              <a:t>: Наук.-</a:t>
            </a:r>
            <a:r>
              <a:rPr lang="uk-UA" dirty="0" err="1"/>
              <a:t>допом</a:t>
            </a:r>
            <a:r>
              <a:rPr lang="uk-UA" dirty="0"/>
              <a:t>. </a:t>
            </a:r>
            <a:r>
              <a:rPr lang="uk-UA" dirty="0" err="1"/>
              <a:t>бібліогр</a:t>
            </a:r>
            <a:r>
              <a:rPr lang="uk-UA" dirty="0"/>
              <a:t>. </a:t>
            </a:r>
            <a:r>
              <a:rPr lang="uk-UA" dirty="0" err="1"/>
              <a:t>покажч</a:t>
            </a:r>
            <a:r>
              <a:rPr lang="uk-UA" dirty="0"/>
              <a:t>. у виданнях ХУІІ ст.» 2000 р.: Т. ІІ, </a:t>
            </a:r>
            <a:r>
              <a:rPr lang="uk-UA" dirty="0" err="1"/>
              <a:t>Кн</a:t>
            </a:r>
            <a:r>
              <a:rPr lang="uk-UA" dirty="0"/>
              <a:t>. 8. – К.: Інститут історії АН України. – 2010. – 116 с. Н. А. </a:t>
            </a:r>
            <a:r>
              <a:rPr lang="uk-UA" dirty="0" err="1"/>
              <a:t>Дехтярьова</a:t>
            </a:r>
            <a:r>
              <a:rPr lang="uk-UA" dirty="0"/>
              <a:t>;</a:t>
            </a:r>
          </a:p>
          <a:p>
            <a:r>
              <a:rPr lang="uk-UA" dirty="0"/>
              <a:t>«НЕВІДОМІ ТА МАЛОВІДОМІ СТОРІНКИ ІСТОРІЇ КИЄВА» М. О. Рибаков.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6E583AB3-99A4-D537-CA2A-60820D871D42}"/>
              </a:ext>
            </a:extLst>
          </p:cNvPr>
          <p:cNvSpPr txBox="1"/>
          <p:nvPr/>
        </p:nvSpPr>
        <p:spPr>
          <a:xfrm>
            <a:off x="5081516" y="6334780"/>
            <a:ext cx="7110484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r"/>
            <a:r>
              <a:rPr lang="ru-RU" sz="2800" b="1" dirty="0">
                <a:latin typeface="Comic Sans MS" panose="030F0702030302020204" pitchFamily="66" charset="0"/>
              </a:rPr>
              <a:t>4</a:t>
            </a:r>
            <a:endParaRPr lang="x-none" sz="2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76328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96A5BBEA-8B6A-51FF-5D4F-7F0BA8CEC3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BB3CCFFB-E8B3-5677-509B-DD22B2FB99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87AD53AA-550A-96A9-FECA-111263288345}"/>
              </a:ext>
            </a:extLst>
          </p:cNvPr>
          <p:cNvSpPr txBox="1"/>
          <p:nvPr/>
        </p:nvSpPr>
        <p:spPr>
          <a:xfrm>
            <a:off x="1525485" y="2652296"/>
            <a:ext cx="7607300" cy="1323439"/>
          </a:xfrm>
          <a:prstGeom prst="rect">
            <a:avLst/>
          </a:prstGeom>
          <a:noFill/>
          <a:ln>
            <a:noFill/>
          </a:ln>
          <a:effectLst>
            <a:outerShdw dist="63500" dir="2700000" algn="tl" rotWithShape="0">
              <a:srgbClr val="5D3505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uk-UA" sz="8000" dirty="0">
                <a:solidFill>
                  <a:srgbClr val="E1C79D"/>
                </a:solidFill>
              </a:rPr>
              <a:t>Результат</a:t>
            </a:r>
            <a:endParaRPr lang="x-none" sz="8000" dirty="0">
              <a:solidFill>
                <a:srgbClr val="E1C79D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4B2ED9A9-4F31-BA19-FAA2-E048FF7680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1975" y="2591169"/>
            <a:ext cx="1680850" cy="167566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961875EF-314E-C62C-EBC2-D1EC5AEE70E4}"/>
              </a:ext>
            </a:extLst>
          </p:cNvPr>
          <p:cNvSpPr txBox="1"/>
          <p:nvPr/>
        </p:nvSpPr>
        <p:spPr>
          <a:xfrm>
            <a:off x="5081516" y="6334780"/>
            <a:ext cx="7110484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r"/>
            <a:r>
              <a:rPr lang="ru-RU" sz="2800" b="1" dirty="0">
                <a:latin typeface="Comic Sans MS" panose="030F0702030302020204" pitchFamily="66" charset="0"/>
              </a:rPr>
              <a:t>5</a:t>
            </a:r>
            <a:endParaRPr lang="x-none" sz="2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28905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2E23FA0-3FD7-D550-6D1B-FB5E79A863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7EFF1C89-7814-47FB-5198-FD0F69D131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177A9635-4719-6CF9-0BF3-AECBF7E90513}"/>
              </a:ext>
            </a:extLst>
          </p:cNvPr>
          <p:cNvSpPr txBox="1"/>
          <p:nvPr/>
        </p:nvSpPr>
        <p:spPr>
          <a:xfrm>
            <a:off x="1371804" y="1582340"/>
            <a:ext cx="9925736" cy="369331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ru-RU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-</a:t>
            </a:r>
            <a:r>
              <a:rPr lang="ru-RU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Екскурсія</a:t>
            </a:r>
            <a:r>
              <a:rPr lang="ru-RU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приблизно</a:t>
            </a:r>
            <a:r>
              <a:rPr lang="ru-RU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займає</a:t>
            </a:r>
            <a:r>
              <a:rPr lang="ru-RU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день, але </a:t>
            </a:r>
            <a:r>
              <a:rPr lang="ru-RU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це</a:t>
            </a:r>
            <a:r>
              <a:rPr lang="ru-RU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b="0" i="0" dirty="0" err="1" smtClean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залежить</a:t>
            </a:r>
            <a:r>
              <a:rPr lang="ru-RU" b="0" i="0" dirty="0" smtClean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b="0" i="0" dirty="0" err="1" smtClean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від</a:t>
            </a:r>
            <a:r>
              <a:rPr lang="ru-RU" b="0" i="0" dirty="0" smtClean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b="0" i="0" dirty="0" err="1" smtClean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вашої</a:t>
            </a:r>
            <a:r>
              <a:rPr lang="ru-RU" b="0" i="0" dirty="0" smtClean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мети та темпу</a:t>
            </a:r>
            <a:endParaRPr lang="ru-RU" b="0" i="0" dirty="0">
              <a:solidFill>
                <a:srgbClr val="330E04"/>
              </a:solidFill>
              <a:effectLst/>
              <a:latin typeface="Comic Sans MS" panose="030F0702030302020204" pitchFamily="66" charset="0"/>
            </a:endParaRPr>
          </a:p>
          <a:p>
            <a:pPr algn="ctr"/>
            <a:endParaRPr lang="ru-RU" b="0" i="0" dirty="0" smtClean="0">
              <a:solidFill>
                <a:srgbClr val="330E04"/>
              </a:solidFill>
              <a:effectLst/>
              <a:latin typeface="Comic Sans MS" panose="030F0702030302020204" pitchFamily="66" charset="0"/>
            </a:endParaRPr>
          </a:p>
          <a:p>
            <a:pPr algn="ctr"/>
            <a:r>
              <a:rPr lang="ru-RU" b="0" i="0" dirty="0" err="1" smtClean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Локації</a:t>
            </a:r>
            <a:r>
              <a:rPr lang="ru-RU" b="0" i="0" dirty="0" smtClean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дерев:</a:t>
            </a:r>
          </a:p>
          <a:p>
            <a:r>
              <a:rPr lang="ru-RU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•Дерево </a:t>
            </a:r>
            <a:r>
              <a:rPr lang="ru-RU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біля</a:t>
            </a:r>
            <a:r>
              <a:rPr lang="ru-RU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Десятинної</a:t>
            </a:r>
            <a:r>
              <a:rPr lang="ru-RU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Церкви (липа Петра </a:t>
            </a:r>
            <a:r>
              <a:rPr lang="ru-RU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Могили</a:t>
            </a:r>
            <a:r>
              <a:rPr lang="ru-RU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) 400 </a:t>
            </a:r>
            <a:r>
              <a:rPr lang="ru-RU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років</a:t>
            </a:r>
            <a:r>
              <a:rPr lang="ru-RU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</a:p>
          <a:p>
            <a:r>
              <a:rPr lang="ru-RU" b="0" i="0" dirty="0" smtClean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•Два </a:t>
            </a:r>
            <a:r>
              <a:rPr lang="ru-RU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дуба, Татарка, </a:t>
            </a:r>
            <a:r>
              <a:rPr lang="ru-RU" b="0" i="0" dirty="0" smtClean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300 </a:t>
            </a:r>
            <a:r>
              <a:rPr lang="ru-RU" b="0" i="0" dirty="0" err="1" smtClean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років</a:t>
            </a:r>
            <a:r>
              <a:rPr lang="ru-RU" b="0" i="0" dirty="0" smtClean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. </a:t>
            </a:r>
            <a:r>
              <a:rPr lang="ru-RU" b="0" i="0" dirty="0" err="1" smtClean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Шевченківський</a:t>
            </a:r>
            <a:r>
              <a:rPr lang="ru-RU" b="0" i="0" dirty="0" smtClean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район, </a:t>
            </a:r>
            <a:r>
              <a:rPr lang="ru-RU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Голосіївський</a:t>
            </a:r>
            <a:r>
              <a:rPr lang="ru-RU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провулок</a:t>
            </a:r>
            <a:r>
              <a:rPr lang="ru-RU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b="0" i="0" dirty="0" smtClean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4</a:t>
            </a:r>
          </a:p>
          <a:p>
            <a:r>
              <a:rPr lang="ru-RU" b="0" i="0" dirty="0" smtClean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•Дуб</a:t>
            </a:r>
            <a:r>
              <a:rPr lang="ru-RU" dirty="0">
                <a:solidFill>
                  <a:srgbClr val="330E04"/>
                </a:solidFill>
                <a:latin typeface="Comic Sans MS" panose="030F0702030302020204" pitchFamily="66" charset="0"/>
              </a:rPr>
              <a:t>, </a:t>
            </a:r>
            <a:r>
              <a:rPr lang="ru-RU" dirty="0" err="1">
                <a:solidFill>
                  <a:srgbClr val="330E04"/>
                </a:solidFill>
                <a:latin typeface="Comic Sans MS" panose="030F0702030302020204" pitchFamily="66" charset="0"/>
              </a:rPr>
              <a:t>близько</a:t>
            </a:r>
            <a:r>
              <a:rPr lang="ru-RU" dirty="0">
                <a:solidFill>
                  <a:srgbClr val="330E04"/>
                </a:solidFill>
                <a:latin typeface="Comic Sans MS" panose="030F0702030302020204" pitchFamily="66" charset="0"/>
              </a:rPr>
              <a:t> </a:t>
            </a:r>
            <a:r>
              <a:rPr lang="ru-RU" dirty="0" smtClean="0">
                <a:solidFill>
                  <a:srgbClr val="330E04"/>
                </a:solidFill>
                <a:latin typeface="Comic Sans MS" panose="030F0702030302020204" pitchFamily="66" charset="0"/>
              </a:rPr>
              <a:t>600 </a:t>
            </a:r>
            <a:r>
              <a:rPr lang="ru-RU" dirty="0" err="1" smtClean="0">
                <a:solidFill>
                  <a:srgbClr val="330E04"/>
                </a:solidFill>
                <a:latin typeface="Comic Sans MS" panose="030F0702030302020204" pitchFamily="66" charset="0"/>
              </a:rPr>
              <a:t>років</a:t>
            </a:r>
            <a:r>
              <a:rPr lang="ru-RU" dirty="0" smtClean="0">
                <a:solidFill>
                  <a:srgbClr val="330E04"/>
                </a:solidFill>
                <a:latin typeface="Comic Sans MS" panose="030F0702030302020204" pitchFamily="66" charset="0"/>
              </a:rPr>
              <a:t>, </a:t>
            </a:r>
            <a:r>
              <a:rPr lang="ru-RU" dirty="0" err="1">
                <a:solidFill>
                  <a:srgbClr val="330E04"/>
                </a:solidFill>
                <a:latin typeface="Comic Sans MS" panose="030F0702030302020204" pitchFamily="66" charset="0"/>
              </a:rPr>
              <a:t>Д</a:t>
            </a:r>
            <a:r>
              <a:rPr lang="ru-RU" b="0" i="0" dirty="0" err="1" smtClean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елегацтський</a:t>
            </a:r>
            <a:r>
              <a:rPr lang="ru-RU" b="0" i="0" dirty="0" smtClean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провулок,3/5</a:t>
            </a:r>
            <a:endParaRPr lang="ru-RU" b="0" i="0" dirty="0">
              <a:solidFill>
                <a:srgbClr val="330E04"/>
              </a:solidFill>
              <a:effectLst/>
              <a:latin typeface="Comic Sans MS" panose="030F0702030302020204" pitchFamily="66" charset="0"/>
            </a:endParaRPr>
          </a:p>
          <a:p>
            <a:r>
              <a:rPr lang="ru-RU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•Дуб </a:t>
            </a:r>
            <a:r>
              <a:rPr lang="ru-RU" b="0" i="0" dirty="0" smtClean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Хоруженка, </a:t>
            </a:r>
            <a:r>
              <a:rPr lang="ru-RU" dirty="0" smtClean="0">
                <a:solidFill>
                  <a:srgbClr val="330E04"/>
                </a:solidFill>
                <a:latin typeface="Comic Sans MS" panose="030F0702030302020204" pitchFamily="66" charset="0"/>
              </a:rPr>
              <a:t> 300 </a:t>
            </a:r>
            <a:r>
              <a:rPr lang="ru-RU" dirty="0" err="1" smtClean="0">
                <a:solidFill>
                  <a:srgbClr val="330E04"/>
                </a:solidFill>
                <a:latin typeface="Comic Sans MS" panose="030F0702030302020204" pitchFamily="66" charset="0"/>
              </a:rPr>
              <a:t>років</a:t>
            </a:r>
            <a:r>
              <a:rPr lang="ru-RU" dirty="0" smtClean="0">
                <a:solidFill>
                  <a:srgbClr val="330E04"/>
                </a:solidFill>
                <a:latin typeface="Comic Sans MS" panose="030F0702030302020204" pitchFamily="66" charset="0"/>
              </a:rPr>
              <a:t>, </a:t>
            </a:r>
            <a:r>
              <a:rPr lang="ru-RU" dirty="0" err="1">
                <a:solidFill>
                  <a:srgbClr val="330E04"/>
                </a:solidFill>
                <a:latin typeface="Comic Sans MS" panose="030F0702030302020204" pitchFamily="66" charset="0"/>
              </a:rPr>
              <a:t>Шевченківський</a:t>
            </a:r>
            <a:r>
              <a:rPr lang="ru-RU" dirty="0">
                <a:solidFill>
                  <a:srgbClr val="330E04"/>
                </a:solidFill>
                <a:latin typeface="Comic Sans MS" panose="030F0702030302020204" pitchFamily="66" charset="0"/>
              </a:rPr>
              <a:t> район, </a:t>
            </a:r>
            <a:r>
              <a:rPr lang="ru-RU" dirty="0" err="1">
                <a:solidFill>
                  <a:srgbClr val="330E04"/>
                </a:solidFill>
                <a:latin typeface="Comic Sans MS" panose="030F0702030302020204" pitchFamily="66" charset="0"/>
              </a:rPr>
              <a:t>вул</a:t>
            </a:r>
            <a:r>
              <a:rPr lang="ru-RU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. </a:t>
            </a:r>
            <a:r>
              <a:rPr lang="ru-RU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Нагірна</a:t>
            </a:r>
            <a:r>
              <a:rPr lang="ru-RU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Якубенівська</a:t>
            </a:r>
            <a:r>
              <a:rPr lang="ru-RU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5а</a:t>
            </a:r>
          </a:p>
          <a:p>
            <a:r>
              <a:rPr lang="ru-RU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•Дуб, </a:t>
            </a:r>
            <a:r>
              <a:rPr lang="ru-RU" b="0" i="0" dirty="0" smtClean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300 </a:t>
            </a:r>
            <a:r>
              <a:rPr lang="ru-RU" b="0" i="0" dirty="0" err="1" smtClean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років</a:t>
            </a:r>
            <a:r>
              <a:rPr lang="ru-RU" b="0" i="0" dirty="0" smtClean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, </a:t>
            </a:r>
            <a:r>
              <a:rPr lang="ru-RU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вул</a:t>
            </a:r>
            <a:r>
              <a:rPr lang="ru-RU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. </a:t>
            </a:r>
            <a:r>
              <a:rPr lang="ru-RU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академіка</a:t>
            </a:r>
            <a:r>
              <a:rPr lang="ru-RU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b="0" i="0" dirty="0" err="1" smtClean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Янгеля</a:t>
            </a:r>
            <a:endParaRPr lang="ru-RU" b="0" i="0" dirty="0">
              <a:solidFill>
                <a:srgbClr val="330E04"/>
              </a:solidFill>
              <a:effectLst/>
              <a:latin typeface="Comic Sans MS" panose="030F0702030302020204" pitchFamily="66" charset="0"/>
            </a:endParaRPr>
          </a:p>
          <a:p>
            <a:r>
              <a:rPr lang="ru-RU" b="0" i="0" dirty="0" smtClean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•Дуб</a:t>
            </a:r>
            <a:r>
              <a:rPr lang="ru-RU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, </a:t>
            </a:r>
            <a:r>
              <a:rPr lang="ru-RU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більше</a:t>
            </a:r>
            <a:r>
              <a:rPr lang="ru-RU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b="0" i="0" dirty="0" smtClean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300 </a:t>
            </a:r>
            <a:r>
              <a:rPr lang="ru-RU" b="0" i="0" dirty="0" err="1" smtClean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років</a:t>
            </a:r>
            <a:r>
              <a:rPr lang="ru-RU" b="0" i="0" dirty="0" smtClean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, </a:t>
            </a:r>
            <a:r>
              <a:rPr lang="ru-RU" b="0" i="0" dirty="0" err="1" smtClean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вул</a:t>
            </a:r>
            <a:r>
              <a:rPr lang="ru-RU" b="0" i="0" dirty="0" smtClean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. </a:t>
            </a:r>
            <a:r>
              <a:rPr lang="ru-RU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Індустріальна</a:t>
            </a:r>
            <a:r>
              <a:rPr lang="ru-RU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</a:p>
          <a:p>
            <a:r>
              <a:rPr lang="ru-RU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•Дуб, </a:t>
            </a:r>
            <a:r>
              <a:rPr lang="ru-RU" b="0" i="0" dirty="0" smtClean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300 </a:t>
            </a:r>
            <a:r>
              <a:rPr lang="ru-RU" b="0" i="0" dirty="0" err="1" smtClean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років</a:t>
            </a:r>
            <a:r>
              <a:rPr lang="ru-RU" b="0" i="0" dirty="0" smtClean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, </a:t>
            </a:r>
            <a:r>
              <a:rPr lang="ru-RU" b="0" i="0" dirty="0" err="1" smtClean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вул</a:t>
            </a:r>
            <a:r>
              <a:rPr lang="ru-RU" b="0" i="0" dirty="0" smtClean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. </a:t>
            </a:r>
            <a:r>
              <a:rPr lang="ru-RU" dirty="0" err="1" smtClean="0">
                <a:solidFill>
                  <a:srgbClr val="330E04"/>
                </a:solidFill>
                <a:latin typeface="Comic Sans MS" panose="030F0702030302020204" pitchFamily="66" charset="0"/>
              </a:rPr>
              <a:t>Бо</a:t>
            </a:r>
            <a:r>
              <a:rPr lang="ru-RU" b="0" i="0" dirty="0" err="1" smtClean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рщагівська</a:t>
            </a:r>
            <a:r>
              <a:rPr lang="ru-RU" b="0" i="0" dirty="0" smtClean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171/18</a:t>
            </a:r>
            <a:endParaRPr lang="ru-RU" b="0" i="0" dirty="0">
              <a:solidFill>
                <a:srgbClr val="330E04"/>
              </a:solidFill>
              <a:effectLst/>
              <a:latin typeface="Comic Sans MS" panose="030F0702030302020204" pitchFamily="66" charset="0"/>
            </a:endParaRPr>
          </a:p>
          <a:p>
            <a:r>
              <a:rPr lang="ru-RU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•Дуб </a:t>
            </a:r>
            <a:r>
              <a:rPr lang="ru-RU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Громашевського</a:t>
            </a:r>
            <a:r>
              <a:rPr lang="ru-RU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b="0" i="0" dirty="0" smtClean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400 </a:t>
            </a:r>
            <a:r>
              <a:rPr lang="ru-RU" b="0" i="0" dirty="0" err="1" smtClean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років</a:t>
            </a:r>
            <a:r>
              <a:rPr lang="ru-RU" b="0" i="0" dirty="0" smtClean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, </a:t>
            </a:r>
            <a:r>
              <a:rPr lang="ru-RU" b="0" i="0" dirty="0" err="1" smtClean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вул</a:t>
            </a:r>
            <a:r>
              <a:rPr lang="ru-RU" b="0" i="0" dirty="0" smtClean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. Амосова </a:t>
            </a:r>
            <a:r>
              <a:rPr lang="ru-RU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5</a:t>
            </a:r>
          </a:p>
          <a:p>
            <a:r>
              <a:rPr lang="ru-RU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•Липа </a:t>
            </a:r>
            <a:r>
              <a:rPr lang="ru-RU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Феодосія</a:t>
            </a:r>
            <a:r>
              <a:rPr lang="ru-RU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b="0" i="0" dirty="0" err="1" smtClean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Печерського</a:t>
            </a:r>
            <a:r>
              <a:rPr lang="ru-RU" dirty="0">
                <a:solidFill>
                  <a:srgbClr val="330E04"/>
                </a:solidFill>
                <a:latin typeface="Comic Sans MS" panose="030F0702030302020204" pitchFamily="66" charset="0"/>
              </a:rPr>
              <a:t>,</a:t>
            </a:r>
            <a:r>
              <a:rPr lang="ru-RU" b="0" i="0" dirty="0" smtClean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500-600р, </a:t>
            </a:r>
            <a:r>
              <a:rPr lang="ru-RU" b="0" i="0" dirty="0" err="1" smtClean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територія</a:t>
            </a:r>
            <a:r>
              <a:rPr lang="ru-RU" b="0" i="0" dirty="0" smtClean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b="0" i="0" dirty="0" err="1" smtClean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Київо</a:t>
            </a:r>
            <a:r>
              <a:rPr lang="ru-RU" dirty="0" err="1" smtClean="0">
                <a:solidFill>
                  <a:srgbClr val="330E04"/>
                </a:solidFill>
                <a:latin typeface="Comic Sans MS" panose="030F0702030302020204" pitchFamily="66" charset="0"/>
              </a:rPr>
              <a:t>-</a:t>
            </a:r>
            <a:r>
              <a:rPr lang="ru-RU" b="0" i="0" dirty="0" err="1" smtClean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Печерської</a:t>
            </a:r>
            <a:r>
              <a:rPr lang="ru-RU" b="0" i="0" dirty="0" smtClean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b="0" i="0" dirty="0" err="1" smtClean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лаври</a:t>
            </a:r>
            <a:r>
              <a:rPr lang="ru-RU" b="0" i="0" dirty="0" smtClean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endParaRPr lang="ru-RU" b="0" i="0" dirty="0">
              <a:solidFill>
                <a:srgbClr val="330E04"/>
              </a:solidFill>
              <a:effectLst/>
              <a:latin typeface="Comic Sans MS" panose="030F0702030302020204" pitchFamily="66" charset="0"/>
            </a:endParaRPr>
          </a:p>
          <a:p>
            <a:r>
              <a:rPr lang="ru-RU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•Кизил, </a:t>
            </a:r>
            <a:r>
              <a:rPr lang="ru-RU" b="0" i="0" dirty="0" smtClean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300-500 </a:t>
            </a:r>
            <a:r>
              <a:rPr lang="ru-RU" b="0" i="0" dirty="0" err="1" smtClean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років</a:t>
            </a:r>
            <a:r>
              <a:rPr lang="ru-RU" dirty="0">
                <a:solidFill>
                  <a:srgbClr val="330E04"/>
                </a:solidFill>
                <a:latin typeface="Comic Sans MS" panose="030F0702030302020204" pitchFamily="66" charset="0"/>
              </a:rPr>
              <a:t>, </a:t>
            </a:r>
            <a:r>
              <a:rPr lang="ru-RU" dirty="0" err="1">
                <a:solidFill>
                  <a:srgbClr val="330E04"/>
                </a:solidFill>
                <a:latin typeface="Comic Sans MS" panose="030F0702030302020204" pitchFamily="66" charset="0"/>
              </a:rPr>
              <a:t>територія</a:t>
            </a:r>
            <a:r>
              <a:rPr lang="ru-RU" dirty="0">
                <a:solidFill>
                  <a:srgbClr val="330E04"/>
                </a:solidFill>
                <a:latin typeface="Comic Sans MS" panose="030F0702030302020204" pitchFamily="66" charset="0"/>
              </a:rPr>
              <a:t> </a:t>
            </a:r>
            <a:r>
              <a:rPr lang="ru-RU" dirty="0" err="1">
                <a:solidFill>
                  <a:srgbClr val="330E04"/>
                </a:solidFill>
                <a:latin typeface="Comic Sans MS" panose="030F0702030302020204" pitchFamily="66" charset="0"/>
              </a:rPr>
              <a:t>Київо-Печерської</a:t>
            </a:r>
            <a:r>
              <a:rPr lang="ru-RU" dirty="0">
                <a:solidFill>
                  <a:srgbClr val="330E04"/>
                </a:solidFill>
                <a:latin typeface="Comic Sans MS" panose="030F0702030302020204" pitchFamily="66" charset="0"/>
              </a:rPr>
              <a:t> </a:t>
            </a:r>
            <a:r>
              <a:rPr lang="ru-RU" dirty="0" err="1">
                <a:solidFill>
                  <a:srgbClr val="330E04"/>
                </a:solidFill>
                <a:latin typeface="Comic Sans MS" panose="030F0702030302020204" pitchFamily="66" charset="0"/>
              </a:rPr>
              <a:t>лаври</a:t>
            </a:r>
            <a:r>
              <a:rPr lang="ru-RU" dirty="0">
                <a:solidFill>
                  <a:srgbClr val="330E04"/>
                </a:solidFill>
                <a:latin typeface="Comic Sans MS" panose="030F0702030302020204" pitchFamily="66" charset="0"/>
              </a:rPr>
              <a:t> </a:t>
            </a:r>
            <a:endParaRPr lang="ru-RU" dirty="0">
              <a:solidFill>
                <a:srgbClr val="330E04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D3F3BCA7-023A-BF1E-4464-23073BC91A79}"/>
              </a:ext>
            </a:extLst>
          </p:cNvPr>
          <p:cNvSpPr txBox="1"/>
          <p:nvPr/>
        </p:nvSpPr>
        <p:spPr>
          <a:xfrm>
            <a:off x="5081516" y="6334780"/>
            <a:ext cx="7110484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r"/>
            <a:r>
              <a:rPr lang="ru-RU" sz="2800" b="1" dirty="0">
                <a:latin typeface="Comic Sans MS" panose="030F0702030302020204" pitchFamily="66" charset="0"/>
              </a:rPr>
              <a:t>6</a:t>
            </a:r>
            <a:endParaRPr lang="x-none" sz="2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17385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83D9382-4810-917E-408A-BB2F4393E3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A0115F8C-EA4F-3F03-40A7-413ABEB409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B21073F7-1EF9-9555-81BE-96B7B8B754F5}"/>
              </a:ext>
            </a:extLst>
          </p:cNvPr>
          <p:cNvSpPr txBox="1"/>
          <p:nvPr/>
        </p:nvSpPr>
        <p:spPr>
          <a:xfrm>
            <a:off x="1941973" y="612466"/>
            <a:ext cx="7607300" cy="923330"/>
          </a:xfrm>
          <a:prstGeom prst="rect">
            <a:avLst/>
          </a:prstGeom>
          <a:noFill/>
          <a:ln>
            <a:noFill/>
          </a:ln>
          <a:effectLst>
            <a:outerShdw dist="63500" dir="2700000" algn="tl" rotWithShape="0">
              <a:srgbClr val="5D3505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uk-UA" sz="5400" b="0" i="0" dirty="0">
                <a:solidFill>
                  <a:srgbClr val="E1C79D"/>
                </a:solidFill>
                <a:effectLst/>
              </a:rPr>
              <a:t>1) Липа Петра Могили</a:t>
            </a:r>
            <a:endParaRPr lang="x-none" sz="5400" dirty="0">
              <a:solidFill>
                <a:srgbClr val="E1C79D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4C1265D6-F52D-475F-178E-985453401C62}"/>
              </a:ext>
            </a:extLst>
          </p:cNvPr>
          <p:cNvSpPr txBox="1"/>
          <p:nvPr/>
        </p:nvSpPr>
        <p:spPr>
          <a:xfrm>
            <a:off x="1296422" y="1542180"/>
            <a:ext cx="7335786" cy="378565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На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Старокиївській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горі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вже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майже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чотири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століття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росте стара липа —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мовчазний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свідок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української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історії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.</a:t>
            </a:r>
          </a:p>
          <a:p>
            <a:pPr algn="ctr"/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У 1630-х роках Петро Могила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відновлює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руїни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Десятинної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церкви.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Ймовірно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,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саме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тоді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була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посаджена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липа. Вона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бачила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, як люди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знову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приходили на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це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святе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місце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—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молитися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й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пам’ятати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.</a:t>
            </a:r>
          </a:p>
          <a:p>
            <a:pPr algn="ctr"/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У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наступні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століття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храм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занепадає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,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місце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порожніє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,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але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липа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залишається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. У </a:t>
            </a:r>
            <a:r>
              <a:rPr lang="en-US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XIX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столітті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тут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знову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будують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церкву,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перетворюючи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святиню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на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імперську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споруду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.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Після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революції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храм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закривають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, а в 1935-му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знищують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. Липа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залишається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— одинока й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незламна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.</a:t>
            </a:r>
          </a:p>
          <a:p>
            <a:pPr algn="ctr"/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З 1991 року, з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відновленням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незалежності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, до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неї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знову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приходять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із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молитвами.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Її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називають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«липою Петра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Могили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» — живим символом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історичної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тяглості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.</a:t>
            </a:r>
          </a:p>
          <a:p>
            <a:pPr algn="ctr"/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Сьогодні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, попри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війну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й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виклики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, липа все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ще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стоїть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. У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її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тіні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—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спогади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, у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її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стовбурі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— час. Вона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нагадує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: ми —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частина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великої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історії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, і доки вона росте, не все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втрачено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.</a:t>
            </a:r>
            <a:endParaRPr lang="x-none" sz="1600" dirty="0">
              <a:solidFill>
                <a:srgbClr val="F1E4CA"/>
              </a:solidFill>
              <a:latin typeface="Comic Sans MS" panose="030F0702030302020204" pitchFamily="66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116BD1F7-41CB-E7BE-5C58-293CCF9DE5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632208" y="1375043"/>
            <a:ext cx="2862310" cy="379580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609E4554-05D6-B17D-96FD-AAA38D032053}"/>
              </a:ext>
            </a:extLst>
          </p:cNvPr>
          <p:cNvSpPr txBox="1"/>
          <p:nvPr/>
        </p:nvSpPr>
        <p:spPr>
          <a:xfrm>
            <a:off x="5081516" y="6334780"/>
            <a:ext cx="7110484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r"/>
            <a:r>
              <a:rPr lang="ru-RU" sz="2800" b="1" dirty="0">
                <a:latin typeface="Comic Sans MS" panose="030F0702030302020204" pitchFamily="66" charset="0"/>
              </a:rPr>
              <a:t>7</a:t>
            </a:r>
            <a:endParaRPr lang="x-none" sz="2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61789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AFB587D-6829-AC82-1D83-5F9BF7C01F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BF2A553B-EE8A-2AEC-CC00-54C699E599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F1BD8173-C020-B599-C3AA-802139F7A329}"/>
              </a:ext>
            </a:extLst>
          </p:cNvPr>
          <p:cNvSpPr txBox="1"/>
          <p:nvPr/>
        </p:nvSpPr>
        <p:spPr>
          <a:xfrm>
            <a:off x="1728327" y="694371"/>
            <a:ext cx="7607300" cy="923330"/>
          </a:xfrm>
          <a:prstGeom prst="rect">
            <a:avLst/>
          </a:prstGeom>
          <a:noFill/>
          <a:ln>
            <a:noFill/>
          </a:ln>
          <a:effectLst>
            <a:outerShdw dist="63500" dir="2700000" algn="tl" rotWithShape="0">
              <a:srgbClr val="5D3505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uk-UA" sz="5400" b="0" i="0" dirty="0">
                <a:solidFill>
                  <a:srgbClr val="E1C79D"/>
                </a:solidFill>
                <a:effectLst/>
              </a:rPr>
              <a:t>2) Дуб 600 років</a:t>
            </a:r>
            <a:endParaRPr lang="x-none" sz="5400" dirty="0">
              <a:solidFill>
                <a:srgbClr val="E1C79D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5033475D-0455-AD82-E31B-44D521A30AC7}"/>
              </a:ext>
            </a:extLst>
          </p:cNvPr>
          <p:cNvSpPr txBox="1"/>
          <p:nvPr/>
        </p:nvSpPr>
        <p:spPr>
          <a:xfrm>
            <a:off x="1296422" y="1733249"/>
            <a:ext cx="7335786" cy="378565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Приблизно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в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середині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XV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століття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на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київському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пагорбі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виріс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дуб.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Тоді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тут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був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ліс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,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місто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тільки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відновлювалося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після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навали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орди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. Дуб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ріс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повільно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,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серед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тиші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й диких трав.</a:t>
            </a:r>
          </a:p>
          <a:p>
            <a:pPr algn="ctr"/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У </a:t>
            </a:r>
            <a:r>
              <a:rPr lang="en-US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XVII–XVIII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століттях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навколо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були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монастирські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угіддя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,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хутори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,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пасіки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. Дуб ставав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межовим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знаком,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місцем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перепочинку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.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Його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вже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помічали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— як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частину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краєвиду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.</a:t>
            </a:r>
          </a:p>
          <a:p>
            <a:pPr algn="ctr"/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У </a:t>
            </a:r>
            <a:r>
              <a:rPr lang="en-US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XIX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столітті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Київ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розширювався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,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поруч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з’являлись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дачі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, до дуба приходили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гуляти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містяни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. У </a:t>
            </a:r>
            <a:r>
              <a:rPr lang="en-US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XX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столітті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він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пережив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революції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,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війну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,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радянську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забудову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. Дуб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вистояв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і став живою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пам’яткою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серед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новобудов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.</a:t>
            </a:r>
          </a:p>
          <a:p>
            <a:pPr algn="ctr"/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У 1990–2020-х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він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—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відомий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серед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місцевих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, символ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глибокого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коріння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.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Йому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близько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600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років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.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Порепаний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,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покручений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,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але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живий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.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Пам’ятає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все — і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дике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минуле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, і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сучасний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Київ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.</a:t>
            </a:r>
          </a:p>
          <a:p>
            <a:pPr algn="ctr"/>
            <a:endParaRPr lang="ru-RU" sz="1600" b="0" i="0" dirty="0">
              <a:solidFill>
                <a:srgbClr val="330E04"/>
              </a:solidFill>
              <a:effectLst/>
              <a:latin typeface="Comic Sans MS" panose="030F0702030302020204" pitchFamily="66" charset="0"/>
            </a:endParaRPr>
          </a:p>
          <a:p>
            <a:pPr algn="ctr"/>
            <a:endParaRPr lang="ru-RU" sz="1600" b="0" i="0" dirty="0">
              <a:solidFill>
                <a:srgbClr val="330E04"/>
              </a:solidFill>
              <a:effectLst/>
              <a:latin typeface="Comic Sans MS" panose="030F0702030302020204" pitchFamily="66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F1538FF-94EE-A54A-9208-ADCADBE70A63}"/>
              </a:ext>
            </a:extLst>
          </p:cNvPr>
          <p:cNvSpPr txBox="1"/>
          <p:nvPr/>
        </p:nvSpPr>
        <p:spPr>
          <a:xfrm>
            <a:off x="5081516" y="6334780"/>
            <a:ext cx="7110484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r"/>
            <a:r>
              <a:rPr lang="ru-RU" sz="2800" b="1" dirty="0">
                <a:latin typeface="Comic Sans MS" panose="030F0702030302020204" pitchFamily="66" charset="0"/>
              </a:rPr>
              <a:t>8</a:t>
            </a:r>
            <a:endParaRPr lang="x-none" sz="2800" dirty="0">
              <a:latin typeface="Comic Sans MS" panose="030F0702030302020204" pitchFamily="66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A7082436-DC78-B011-E44F-29C42FE2FD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632208" y="1375172"/>
            <a:ext cx="2862310" cy="3795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9869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1BE62C24-9D94-D780-4284-B9078AA772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DA3A814A-6C2E-F53B-9142-4F75DA93D0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B00A0829-C44F-9A3D-D2F0-FB9097CA0D12}"/>
              </a:ext>
            </a:extLst>
          </p:cNvPr>
          <p:cNvSpPr txBox="1"/>
          <p:nvPr/>
        </p:nvSpPr>
        <p:spPr>
          <a:xfrm>
            <a:off x="1694144" y="813456"/>
            <a:ext cx="7607300" cy="923330"/>
          </a:xfrm>
          <a:prstGeom prst="rect">
            <a:avLst/>
          </a:prstGeom>
          <a:noFill/>
          <a:ln>
            <a:noFill/>
          </a:ln>
          <a:effectLst>
            <a:outerShdw dist="63500" dir="2700000" algn="tl" rotWithShape="0">
              <a:srgbClr val="5D3505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uk-UA" sz="5400" b="0" i="0" dirty="0">
                <a:solidFill>
                  <a:srgbClr val="E1C79D"/>
                </a:solidFill>
                <a:effectLst/>
              </a:rPr>
              <a:t>3) Дуб </a:t>
            </a:r>
            <a:r>
              <a:rPr lang="uk-UA" sz="5400" b="0" i="0" dirty="0" err="1">
                <a:solidFill>
                  <a:srgbClr val="E1C79D"/>
                </a:solidFill>
                <a:effectLst/>
              </a:rPr>
              <a:t>Хоруженка</a:t>
            </a:r>
            <a:endParaRPr lang="x-none" sz="5400" dirty="0">
              <a:solidFill>
                <a:srgbClr val="E1C79D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A4386614-3AF6-8C1B-1B0B-572D996C8198}"/>
              </a:ext>
            </a:extLst>
          </p:cNvPr>
          <p:cNvSpPr txBox="1"/>
          <p:nvPr/>
        </p:nvSpPr>
        <p:spPr>
          <a:xfrm>
            <a:off x="1296422" y="1752701"/>
            <a:ext cx="7335786" cy="329320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На початку </a:t>
            </a:r>
            <a:r>
              <a:rPr lang="en-US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XVIII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століття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,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серед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лугів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і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садиб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на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Нагірному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схилі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Києва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,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виріс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дуб.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Тоді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це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була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окраїна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міста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, з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якої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відкривався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краєвид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на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Поділ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і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Дніпро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. Дуб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ріс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на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землі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,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що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належала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монастирям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і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шляхті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.</a:t>
            </a:r>
          </a:p>
          <a:p>
            <a:pPr algn="ctr"/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У </a:t>
            </a:r>
            <a:r>
              <a:rPr lang="en-US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XVIII–XIX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століттях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дерево ставало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орієнтиром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на шляху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мандрівників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і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козаків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. За легендою,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біля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нього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часто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зупинявся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козак Хоруженко —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від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нього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дуб і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отримав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свою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назву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.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Згодом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він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став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частиною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міського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ландшафту.</a:t>
            </a:r>
          </a:p>
          <a:p>
            <a:pPr algn="ctr"/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У </a:t>
            </a:r>
            <a:r>
              <a:rPr lang="en-US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XX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столітті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, попри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війну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й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масштабну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забудову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, дуб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зберігся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.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Серед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дворів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і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багатоповерхівок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він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лишався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знаком старого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Києва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.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Його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знали й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шанували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як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мовчазного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свідка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історії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.</a:t>
            </a:r>
          </a:p>
          <a:p>
            <a:pPr algn="ctr"/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Сьогодні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дубу Хоруженка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близько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300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років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.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Він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—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ботанічна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пам’ятка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природи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, жива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історія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посеред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міста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.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Він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пам’ятає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той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Київ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,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якого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вже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нема, і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нагадує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: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коріння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—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це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сила.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FB38781F-3CF3-819B-F605-B529DF5C3DF8}"/>
              </a:ext>
            </a:extLst>
          </p:cNvPr>
          <p:cNvSpPr txBox="1"/>
          <p:nvPr/>
        </p:nvSpPr>
        <p:spPr>
          <a:xfrm>
            <a:off x="5081516" y="6334780"/>
            <a:ext cx="7110484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r"/>
            <a:r>
              <a:rPr lang="ru-RU" sz="2800" b="1" dirty="0">
                <a:latin typeface="Comic Sans MS" panose="030F0702030302020204" pitchFamily="66" charset="0"/>
              </a:rPr>
              <a:t>9</a:t>
            </a:r>
            <a:endParaRPr lang="x-none" sz="2800" dirty="0">
              <a:latin typeface="Comic Sans MS" panose="030F0702030302020204" pitchFamily="66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CFFC8038-18DA-E5B8-4F53-F16C4EA2F0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635054" y="1375172"/>
            <a:ext cx="2856618" cy="3795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206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64585F97-C94F-E792-9013-C9BF8F9FF5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6FA9AF48-9368-224D-FE2B-D05CD1779B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A3096174-821C-2B90-C149-F8CEA12E62B2}"/>
              </a:ext>
            </a:extLst>
          </p:cNvPr>
          <p:cNvSpPr txBox="1"/>
          <p:nvPr/>
        </p:nvSpPr>
        <p:spPr>
          <a:xfrm>
            <a:off x="2292349" y="659011"/>
            <a:ext cx="7607300" cy="923330"/>
          </a:xfrm>
          <a:prstGeom prst="rect">
            <a:avLst/>
          </a:prstGeom>
          <a:noFill/>
          <a:ln>
            <a:noFill/>
          </a:ln>
          <a:effectLst>
            <a:outerShdw dist="63500" dir="2700000" algn="tl" rotWithShape="0">
              <a:srgbClr val="5D3505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uk-UA" sz="5400" b="0" i="0" dirty="0">
                <a:solidFill>
                  <a:srgbClr val="E1C79D"/>
                </a:solidFill>
                <a:effectLst/>
              </a:rPr>
              <a:t>4)</a:t>
            </a:r>
            <a:r>
              <a:rPr lang="en-GB" sz="5400" b="0" i="0" dirty="0">
                <a:solidFill>
                  <a:srgbClr val="E1C79D"/>
                </a:solidFill>
                <a:effectLst/>
              </a:rPr>
              <a:t> </a:t>
            </a:r>
            <a:r>
              <a:rPr lang="uk-UA" sz="5400" b="0" i="0" dirty="0">
                <a:solidFill>
                  <a:srgbClr val="E1C79D"/>
                </a:solidFill>
                <a:effectLst/>
              </a:rPr>
              <a:t>Дуб Янгеля</a:t>
            </a:r>
            <a:endParaRPr lang="x-none" sz="5400" dirty="0">
              <a:solidFill>
                <a:srgbClr val="E1C79D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B4B30193-892E-09AC-820E-4DC83631BD7D}"/>
              </a:ext>
            </a:extLst>
          </p:cNvPr>
          <p:cNvSpPr txBox="1"/>
          <p:nvPr/>
        </p:nvSpPr>
        <p:spPr>
          <a:xfrm>
            <a:off x="1756912" y="1630909"/>
            <a:ext cx="8678175" cy="347787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Цей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дуб,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що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росте на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вулиці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Академіка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Янгеля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,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з’явився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близько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середини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XVIII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століття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, коли тут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ще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були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сільські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поля,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пасіки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й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спокійне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життя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на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околицях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Києва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.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Він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бачив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, як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місто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поступово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наближалося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, як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поруч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виникали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садиби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, дороги,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перші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дачі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.</a:t>
            </a:r>
          </a:p>
          <a:p>
            <a:pPr algn="ctr"/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У </a:t>
            </a:r>
            <a:r>
              <a:rPr lang="en-US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XIX–XX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століттях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район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забудовувався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, дуб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залишався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.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Він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пережив і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війни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, і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бомбардування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, і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стрімку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урбанізацію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. Став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частиною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міста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— старим деревом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серед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нових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будинків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,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мовчазним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свідком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змін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.</a:t>
            </a:r>
          </a:p>
          <a:p>
            <a:pPr algn="ctr"/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Сьогодні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йому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близько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300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років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.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Поруч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— школа,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магазини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,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автомобілі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. Але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він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стоїть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, як символ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тяглості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, як жива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пам’ять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про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Київ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,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що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починався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з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лугів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, а не з бетону.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8EC5344B-339F-60BD-F000-FB4BD5DF4781}"/>
              </a:ext>
            </a:extLst>
          </p:cNvPr>
          <p:cNvSpPr txBox="1"/>
          <p:nvPr/>
        </p:nvSpPr>
        <p:spPr>
          <a:xfrm>
            <a:off x="5081516" y="6334780"/>
            <a:ext cx="7110484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r"/>
            <a:r>
              <a:rPr lang="ru-RU" sz="2800" b="1" i="0" dirty="0">
                <a:effectLst/>
                <a:latin typeface="Comic Sans MS" panose="030F0702030302020204" pitchFamily="66" charset="0"/>
              </a:rPr>
              <a:t>10</a:t>
            </a:r>
            <a:endParaRPr lang="x-none" sz="2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27876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BDF3707-8FFD-6ECE-C194-0905CCEE5B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1A155253-5A96-FF3F-C031-962ACAA079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AAB6776A-F787-BDA3-53E3-52C4354C4E21}"/>
              </a:ext>
            </a:extLst>
          </p:cNvPr>
          <p:cNvSpPr txBox="1"/>
          <p:nvPr/>
        </p:nvSpPr>
        <p:spPr>
          <a:xfrm>
            <a:off x="1579853" y="735955"/>
            <a:ext cx="7607300" cy="923330"/>
          </a:xfrm>
          <a:prstGeom prst="rect">
            <a:avLst/>
          </a:prstGeom>
          <a:noFill/>
          <a:ln>
            <a:noFill/>
          </a:ln>
          <a:effectLst>
            <a:outerShdw dist="63500" dir="2700000" algn="tl" rotWithShape="0">
              <a:srgbClr val="5D3505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uk-UA" sz="5400" b="0" i="0" dirty="0">
                <a:solidFill>
                  <a:srgbClr val="E1C79D"/>
                </a:solidFill>
                <a:effectLst/>
              </a:rPr>
              <a:t>5)</a:t>
            </a:r>
            <a:r>
              <a:rPr lang="en-GB" sz="5400" b="0" i="0" dirty="0">
                <a:solidFill>
                  <a:srgbClr val="E1C79D"/>
                </a:solidFill>
                <a:effectLst/>
              </a:rPr>
              <a:t> </a:t>
            </a:r>
            <a:r>
              <a:rPr lang="uk-UA" sz="5400" b="0" i="0" dirty="0">
                <a:solidFill>
                  <a:srgbClr val="E1C79D"/>
                </a:solidFill>
                <a:effectLst/>
              </a:rPr>
              <a:t>Дуби Татарки</a:t>
            </a:r>
            <a:endParaRPr lang="x-none" sz="5400" dirty="0">
              <a:solidFill>
                <a:srgbClr val="E1C79D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9EA0F03D-2300-E61B-4776-8E7AB07B6C70}"/>
              </a:ext>
            </a:extLst>
          </p:cNvPr>
          <p:cNvSpPr txBox="1"/>
          <p:nvPr/>
        </p:nvSpPr>
        <p:spPr>
          <a:xfrm>
            <a:off x="899558" y="1659285"/>
            <a:ext cx="7335786" cy="353943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Серед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звивистих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вулиць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Татарки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ростуть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два дуби —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мовчазні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свідки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трьох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століть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київської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історії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. Вони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з’явилися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тут, коли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ця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земля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ще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належала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монастирям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, а над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Дніпром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лунали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дзвони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Свято-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Микільського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монастиря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.</a:t>
            </a:r>
          </a:p>
          <a:p>
            <a:pPr algn="ctr"/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У </a:t>
            </a:r>
            <a:r>
              <a:rPr lang="en-US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XVIII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столітті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Татарка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була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околицею, де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селилися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“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татарські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люди”.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Молоді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дуби росли над стежками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монахів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,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чули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запах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диму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з Подолу й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бачили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, як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Київ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розширюється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. У 1811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році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, коли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Поділ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згорів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у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страшній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пожежі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,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саме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тут, у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їхній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тіні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,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рятувалися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люди.</a:t>
            </a:r>
          </a:p>
          <a:p>
            <a:pPr algn="ctr"/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У </a:t>
            </a:r>
            <a:r>
              <a:rPr lang="en-US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XIX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столітті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поруч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будували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Київську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фортецю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. У </a:t>
            </a:r>
            <a:r>
              <a:rPr lang="en-US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XX —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революції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, голод,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війна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. У роки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нацистської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окупації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недалеко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лунали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постріли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Бабиного Яру. Але дуби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встояли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.</a:t>
            </a:r>
          </a:p>
          <a:p>
            <a:pPr algn="ctr"/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Сьогодні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ці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дерева — не просто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частина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двору. Вони — жива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пам’ять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,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що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зберігає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в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собі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запах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риби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й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диму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, дитячий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сміх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і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вітер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із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Дніпра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. Стоять і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шепочуть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: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Київ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пам’ятає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.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0A03AAA-66A7-1EF0-6AB2-AFC4108520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32553" y="1309838"/>
            <a:ext cx="1909201" cy="297127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4761D572-7D31-3332-91BA-4669057EE1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41754" y="2922311"/>
            <a:ext cx="1909201" cy="262585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26E45867-87A0-90D3-1C09-07873AF7401D}"/>
              </a:ext>
            </a:extLst>
          </p:cNvPr>
          <p:cNvSpPr txBox="1"/>
          <p:nvPr/>
        </p:nvSpPr>
        <p:spPr>
          <a:xfrm>
            <a:off x="5081516" y="6334780"/>
            <a:ext cx="7110484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r"/>
            <a:r>
              <a:rPr lang="ru-RU" sz="2800" b="1" i="0" dirty="0">
                <a:effectLst/>
                <a:latin typeface="Comic Sans MS" panose="030F0702030302020204" pitchFamily="66" charset="0"/>
              </a:rPr>
              <a:t>11</a:t>
            </a:r>
            <a:endParaRPr lang="x-none" sz="2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24312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159FC0F-8D3A-7210-ABE7-71C64C3D53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3CAB9EAE-29AD-4E6B-1E48-38796BD13D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53027B12-9267-F34B-5621-70EB12562BB9}"/>
              </a:ext>
            </a:extLst>
          </p:cNvPr>
          <p:cNvSpPr txBox="1"/>
          <p:nvPr/>
        </p:nvSpPr>
        <p:spPr>
          <a:xfrm>
            <a:off x="2223984" y="581907"/>
            <a:ext cx="7607300" cy="923330"/>
          </a:xfrm>
          <a:prstGeom prst="rect">
            <a:avLst/>
          </a:prstGeom>
          <a:noFill/>
          <a:ln>
            <a:noFill/>
          </a:ln>
          <a:effectLst>
            <a:outerShdw dist="63500" dir="2700000" algn="tl" rotWithShape="0">
              <a:srgbClr val="5D3505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uk-UA" sz="5400" b="0" i="0" dirty="0">
                <a:solidFill>
                  <a:srgbClr val="E1C79D"/>
                </a:solidFill>
                <a:effectLst/>
              </a:rPr>
              <a:t>6)</a:t>
            </a:r>
            <a:r>
              <a:rPr lang="en-GB" sz="5400" b="0" i="0" dirty="0">
                <a:solidFill>
                  <a:srgbClr val="E1C79D"/>
                </a:solidFill>
                <a:effectLst/>
              </a:rPr>
              <a:t> </a:t>
            </a:r>
            <a:r>
              <a:rPr lang="uk-UA" sz="5400" b="0" i="0" dirty="0">
                <a:solidFill>
                  <a:srgbClr val="E1C79D"/>
                </a:solidFill>
                <a:effectLst/>
              </a:rPr>
              <a:t>Дуб </a:t>
            </a:r>
            <a:r>
              <a:rPr lang="uk-UA" sz="5400" b="0" i="0" dirty="0" err="1">
                <a:solidFill>
                  <a:srgbClr val="E1C79D"/>
                </a:solidFill>
                <a:effectLst/>
              </a:rPr>
              <a:t>Громашевського</a:t>
            </a:r>
            <a:endParaRPr lang="x-none" sz="5400" dirty="0">
              <a:solidFill>
                <a:srgbClr val="E1C79D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184FD795-8FF9-517C-C0F7-D9605EC8B3DC}"/>
              </a:ext>
            </a:extLst>
          </p:cNvPr>
          <p:cNvSpPr txBox="1"/>
          <p:nvPr/>
        </p:nvSpPr>
        <p:spPr>
          <a:xfrm>
            <a:off x="1756912" y="1630909"/>
            <a:ext cx="8678175" cy="378565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Дуб,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якому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близько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400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років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,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що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росте на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вулиці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Громашевського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біля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Амосова, 5, є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свідком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багатьох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історичних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подій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.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Його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поява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припадає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на початок </a:t>
            </a:r>
            <a:r>
              <a:rPr lang="en-US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XVII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століття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— час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козацької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доби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, коли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територія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ще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належала до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степових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околиць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, де проходили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козацькі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шляхи та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формувалися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слободи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. У </a:t>
            </a:r>
            <a:r>
              <a:rPr lang="en-US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XVIII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столітті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тут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відбувалося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розширення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поселень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і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зміцнення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оборонних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ліній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.</a:t>
            </a:r>
          </a:p>
          <a:p>
            <a:pPr algn="ctr"/>
            <a:endParaRPr lang="ru-RU" sz="1600" b="0" i="0" dirty="0">
              <a:solidFill>
                <a:srgbClr val="330E04"/>
              </a:solidFill>
              <a:effectLst/>
              <a:latin typeface="Comic Sans MS" panose="030F0702030302020204" pitchFamily="66" charset="0"/>
            </a:endParaRPr>
          </a:p>
          <a:p>
            <a:pPr algn="ctr"/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У </a:t>
            </a:r>
            <a:r>
              <a:rPr lang="en-US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XIX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столітті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район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поступово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урбанізувався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—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будувалися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дороги,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розвивалася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інфраструктура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.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Під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час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Першої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світової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війни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і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подій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1917–1921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років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(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Українська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революція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)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місцевість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кілька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разів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переходила з рук у руки. У роки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Другої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світової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війни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вона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опинилася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в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зоні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бойових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дій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, тут проходили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фронти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, а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територія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зазнала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бомбардувань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.</a:t>
            </a:r>
          </a:p>
          <a:p>
            <a:pPr algn="ctr"/>
            <a:endParaRPr lang="ru-RU" sz="1600" b="0" i="0" dirty="0">
              <a:solidFill>
                <a:srgbClr val="330E04"/>
              </a:solidFill>
              <a:effectLst/>
              <a:latin typeface="Comic Sans MS" panose="030F0702030302020204" pitchFamily="66" charset="0"/>
            </a:endParaRPr>
          </a:p>
          <a:p>
            <a:pPr algn="ctr"/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У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післявоєнний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період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район активно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розбудовувався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в межах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радянського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міського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планування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.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Незважаючи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на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всі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ці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зміни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, дуб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зберігся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і став символом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стійкості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та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безперервності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історії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6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цього</a:t>
            </a:r>
            <a:r>
              <a:rPr lang="ru-RU" sz="16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краю.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7567595C-24CA-99E5-3707-518F55DE94E1}"/>
              </a:ext>
            </a:extLst>
          </p:cNvPr>
          <p:cNvSpPr txBox="1"/>
          <p:nvPr/>
        </p:nvSpPr>
        <p:spPr>
          <a:xfrm>
            <a:off x="5081516" y="6334780"/>
            <a:ext cx="7110484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r"/>
            <a:r>
              <a:rPr lang="ru-RU" sz="2800" b="1" i="0" dirty="0">
                <a:effectLst/>
                <a:latin typeface="Comic Sans MS" panose="030F0702030302020204" pitchFamily="66" charset="0"/>
              </a:rPr>
              <a:t>12</a:t>
            </a:r>
            <a:endParaRPr lang="x-none" sz="2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4991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35214A9-E729-EFB5-5F0A-50ECD6A678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320C8D36-458B-4AA9-FFD2-2F16C948A6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5E4537E1-2223-B755-C21B-C9F96D759A79}"/>
              </a:ext>
            </a:extLst>
          </p:cNvPr>
          <p:cNvSpPr txBox="1"/>
          <p:nvPr/>
        </p:nvSpPr>
        <p:spPr>
          <a:xfrm>
            <a:off x="2155618" y="707579"/>
            <a:ext cx="7607300" cy="923330"/>
          </a:xfrm>
          <a:prstGeom prst="rect">
            <a:avLst/>
          </a:prstGeom>
          <a:noFill/>
          <a:ln>
            <a:noFill/>
          </a:ln>
          <a:effectLst>
            <a:outerShdw dist="63500" dir="2700000" algn="tl" rotWithShape="0">
              <a:srgbClr val="5D3505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uk-UA" sz="5400" b="0" i="0" dirty="0">
                <a:solidFill>
                  <a:srgbClr val="E1C79D"/>
                </a:solidFill>
                <a:effectLst/>
              </a:rPr>
              <a:t>7)</a:t>
            </a:r>
            <a:r>
              <a:rPr lang="en-GB" sz="5400" b="0" i="0" dirty="0">
                <a:solidFill>
                  <a:srgbClr val="E1C79D"/>
                </a:solidFill>
                <a:effectLst/>
              </a:rPr>
              <a:t> </a:t>
            </a:r>
            <a:r>
              <a:rPr lang="uk-UA" sz="5400" b="0" i="0" dirty="0">
                <a:solidFill>
                  <a:srgbClr val="E1C79D"/>
                </a:solidFill>
                <a:effectLst/>
              </a:rPr>
              <a:t>Дуб Індустріальний</a:t>
            </a:r>
            <a:endParaRPr lang="x-none" sz="5400" dirty="0">
              <a:solidFill>
                <a:srgbClr val="E1C79D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8F99C04E-A85D-6AB7-90DD-39489BEEADC9}"/>
              </a:ext>
            </a:extLst>
          </p:cNvPr>
          <p:cNvSpPr txBox="1"/>
          <p:nvPr/>
        </p:nvSpPr>
        <p:spPr>
          <a:xfrm>
            <a:off x="1756912" y="1630909"/>
            <a:ext cx="8678175" cy="347787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Цей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дуб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бере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свій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початок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приблизно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на початку </a:t>
            </a:r>
            <a:r>
              <a:rPr lang="en-US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XVIII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століття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, коли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територія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сучасної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Індустріальної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вулиці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ще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не мала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промислового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характеру. У той час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місцевість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перебувала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на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межі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сільськогосподарських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угідь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і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лісових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масивів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. Дуб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міг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бути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частиною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старого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лісу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або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посаджений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людьми для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позначення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меж земель.</a:t>
            </a:r>
          </a:p>
          <a:p>
            <a:pPr algn="ctr"/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Протягом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трьох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століть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він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пережив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розквіт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промислової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революції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в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Києві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,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прокладення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залізниць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,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побудову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заводів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у </a:t>
            </a:r>
            <a:r>
              <a:rPr lang="en-US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XIX–XX 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ст.,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німецьку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окупацію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Києва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під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час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Другої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світової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війни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та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радянську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індустріалізацію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.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Нині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дерево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виступає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своєрідним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природним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"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архівом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" на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тлі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зміненої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урбаністичної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зони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CEAE2898-2492-766B-445A-C86E54BF2431}"/>
              </a:ext>
            </a:extLst>
          </p:cNvPr>
          <p:cNvSpPr txBox="1"/>
          <p:nvPr/>
        </p:nvSpPr>
        <p:spPr>
          <a:xfrm>
            <a:off x="5081516" y="6334780"/>
            <a:ext cx="7110484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r"/>
            <a:r>
              <a:rPr lang="ru-RU" sz="2800" b="1" i="0" dirty="0">
                <a:effectLst/>
                <a:latin typeface="Comic Sans MS" panose="030F0702030302020204" pitchFamily="66" charset="0"/>
              </a:rPr>
              <a:t>13</a:t>
            </a:r>
            <a:endParaRPr lang="x-none" sz="2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44535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B04B65C-8E69-6F21-7475-A22C7F87B7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DE0EB9E5-DEFE-C03D-7F22-A7EFE32F27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68304C33-F825-1ADB-FF16-006788F71EED}"/>
              </a:ext>
            </a:extLst>
          </p:cNvPr>
          <p:cNvSpPr txBox="1"/>
          <p:nvPr/>
        </p:nvSpPr>
        <p:spPr>
          <a:xfrm>
            <a:off x="2292350" y="881009"/>
            <a:ext cx="7607300" cy="923330"/>
          </a:xfrm>
          <a:prstGeom prst="rect">
            <a:avLst/>
          </a:prstGeom>
          <a:noFill/>
          <a:ln>
            <a:noFill/>
          </a:ln>
          <a:effectLst>
            <a:outerShdw dist="63500" dir="2700000" algn="tl" rotWithShape="0">
              <a:srgbClr val="5D3505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uk-UA" sz="5400" b="0" i="0" dirty="0">
                <a:solidFill>
                  <a:srgbClr val="E1C79D"/>
                </a:solidFill>
                <a:effectLst/>
              </a:rPr>
              <a:t>8)</a:t>
            </a:r>
            <a:r>
              <a:rPr lang="en-GB" sz="5400" b="0" i="0" dirty="0">
                <a:solidFill>
                  <a:srgbClr val="E1C79D"/>
                </a:solidFill>
                <a:effectLst/>
              </a:rPr>
              <a:t> </a:t>
            </a:r>
            <a:r>
              <a:rPr lang="uk-UA" sz="5400" b="0" i="0" dirty="0">
                <a:solidFill>
                  <a:srgbClr val="E1C79D"/>
                </a:solidFill>
                <a:effectLst/>
              </a:rPr>
              <a:t>Дуб Борщагівський</a:t>
            </a:r>
            <a:endParaRPr lang="x-none" sz="5400" dirty="0">
              <a:solidFill>
                <a:srgbClr val="E1C79D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9AE1856E-FBB1-CB15-C46F-4BF43AA291EF}"/>
              </a:ext>
            </a:extLst>
          </p:cNvPr>
          <p:cNvSpPr txBox="1"/>
          <p:nvPr/>
        </p:nvSpPr>
        <p:spPr>
          <a:xfrm>
            <a:off x="1756911" y="1997839"/>
            <a:ext cx="8678175" cy="286232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Цей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дуб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з’явився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на початку </a:t>
            </a:r>
            <a:r>
              <a:rPr lang="en-US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XVIII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століття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, у той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період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, коли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Борщагівка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ще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була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окремим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поселенням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—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сільською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місцевістю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за межами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Києва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.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Ймовірно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, дерево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було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частиною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природного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лісу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або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саджалося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біля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двору, церкви чи хутора.</a:t>
            </a:r>
          </a:p>
          <a:p>
            <a:pPr algn="ctr"/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Протягом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століть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дерево стало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мовчазним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свідком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поступового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розширення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міста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,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приєднання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Борщагівки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до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Києва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,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появи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трамваю,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багатоповерхівок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і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сучасної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транспортної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інфраструктури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.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Це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один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із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рідкісних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прикладів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збереження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давньої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природи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в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урбанізованому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районі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5A38B668-EE6F-D6B5-4DE5-02D51CA2D0BF}"/>
              </a:ext>
            </a:extLst>
          </p:cNvPr>
          <p:cNvSpPr txBox="1"/>
          <p:nvPr/>
        </p:nvSpPr>
        <p:spPr>
          <a:xfrm>
            <a:off x="5081516" y="6334780"/>
            <a:ext cx="7110484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r"/>
            <a:r>
              <a:rPr lang="ru-RU" sz="2800" b="1" i="0" dirty="0">
                <a:effectLst/>
                <a:latin typeface="Comic Sans MS" panose="030F0702030302020204" pitchFamily="66" charset="0"/>
              </a:rPr>
              <a:t>14</a:t>
            </a:r>
            <a:endParaRPr lang="x-none" sz="2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97601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6C9B263-F08F-F83E-9449-A4A4ED5AA4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566E3049-F4EF-31E9-986E-55E05C9937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7CD3FC55-3545-AE86-EBF3-3EADBB48E8B1}"/>
              </a:ext>
            </a:extLst>
          </p:cNvPr>
          <p:cNvSpPr txBox="1"/>
          <p:nvPr/>
        </p:nvSpPr>
        <p:spPr>
          <a:xfrm>
            <a:off x="2292350" y="612844"/>
            <a:ext cx="7607300" cy="923330"/>
          </a:xfrm>
          <a:prstGeom prst="rect">
            <a:avLst/>
          </a:prstGeom>
          <a:noFill/>
          <a:ln>
            <a:noFill/>
          </a:ln>
          <a:effectLst>
            <a:outerShdw dist="63500" dir="2700000" algn="tl" rotWithShape="0">
              <a:srgbClr val="5D3505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uk-UA" sz="5400" b="0" i="0" dirty="0">
                <a:solidFill>
                  <a:srgbClr val="E1C79D"/>
                </a:solidFill>
                <a:effectLst/>
              </a:rPr>
              <a:t>9) Липа Феодосія</a:t>
            </a:r>
            <a:endParaRPr lang="x-none" sz="5400" dirty="0">
              <a:solidFill>
                <a:srgbClr val="E1C79D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EED26C79-1626-526F-58C0-2B0FD49FC679}"/>
              </a:ext>
            </a:extLst>
          </p:cNvPr>
          <p:cNvSpPr txBox="1"/>
          <p:nvPr/>
        </p:nvSpPr>
        <p:spPr>
          <a:xfrm>
            <a:off x="1756911" y="1536174"/>
            <a:ext cx="8678175" cy="378565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Це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дерево є, без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перебільшення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, духовною та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історичною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святинею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. За легендою, липа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була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посаджена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самим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преподобним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Феодосієм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Печерським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або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його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сучасниками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у XI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столітті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,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але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реалістичні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оцінки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віку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дерева —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близько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500–600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років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,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тобто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кінець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XV – початок XVI ст.</a:t>
            </a:r>
          </a:p>
          <a:p>
            <a:pPr algn="ctr"/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Липа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збереглася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на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території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Лаври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, переживши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численні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історичні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епохи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: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литовське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й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польське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панування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,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московське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втручання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,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православні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реформи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, напади та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війни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. Вона стояла, коли Лавра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була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духовним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центром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козацької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держави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, коли тут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друкувались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перші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книги, і коли Лавру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штурмували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та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захищали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в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різні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періоди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.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Сьогодні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це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— не просто дерево, а жива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частинка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святості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та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традиції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5664C334-E430-DEEE-C957-67A65C773CAE}"/>
              </a:ext>
            </a:extLst>
          </p:cNvPr>
          <p:cNvSpPr txBox="1"/>
          <p:nvPr/>
        </p:nvSpPr>
        <p:spPr>
          <a:xfrm>
            <a:off x="5081516" y="6334780"/>
            <a:ext cx="7110484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r"/>
            <a:r>
              <a:rPr lang="ru-RU" sz="2800" b="1" i="0" dirty="0">
                <a:effectLst/>
                <a:latin typeface="Comic Sans MS" panose="030F0702030302020204" pitchFamily="66" charset="0"/>
              </a:rPr>
              <a:t>15</a:t>
            </a:r>
            <a:endParaRPr lang="x-none" sz="2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01574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3B499F38-894A-69A3-9048-24459BECDE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80CADDF2-8085-D745-D104-93674EE599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5E947FF3-9F46-EE5C-6E1A-F6C5FC1B3CAE}"/>
              </a:ext>
            </a:extLst>
          </p:cNvPr>
          <p:cNvSpPr txBox="1"/>
          <p:nvPr/>
        </p:nvSpPr>
        <p:spPr>
          <a:xfrm>
            <a:off x="2292350" y="804097"/>
            <a:ext cx="7607300" cy="923330"/>
          </a:xfrm>
          <a:prstGeom prst="rect">
            <a:avLst/>
          </a:prstGeom>
          <a:noFill/>
          <a:ln>
            <a:noFill/>
          </a:ln>
          <a:effectLst>
            <a:outerShdw dist="63500" dir="2700000" algn="tl" rotWithShape="0">
              <a:srgbClr val="5D3505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uk-UA" sz="5400" b="0" i="0" dirty="0">
                <a:solidFill>
                  <a:srgbClr val="E1C79D"/>
                </a:solidFill>
                <a:effectLst/>
              </a:rPr>
              <a:t>10)</a:t>
            </a:r>
            <a:r>
              <a:rPr lang="en-GB" sz="5400" b="0" i="0" dirty="0">
                <a:solidFill>
                  <a:srgbClr val="E1C79D"/>
                </a:solidFill>
                <a:effectLst/>
              </a:rPr>
              <a:t> </a:t>
            </a:r>
            <a:r>
              <a:rPr lang="uk-UA" sz="5400" b="0" i="0" dirty="0">
                <a:solidFill>
                  <a:srgbClr val="E1C79D"/>
                </a:solidFill>
                <a:effectLst/>
              </a:rPr>
              <a:t>Кизил </a:t>
            </a:r>
            <a:endParaRPr lang="x-none" sz="5400" dirty="0">
              <a:solidFill>
                <a:srgbClr val="E1C79D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A1973F45-FBFE-8683-2479-A41488A7766A}"/>
              </a:ext>
            </a:extLst>
          </p:cNvPr>
          <p:cNvSpPr txBox="1"/>
          <p:nvPr/>
        </p:nvSpPr>
        <p:spPr>
          <a:xfrm>
            <a:off x="1745089" y="1997839"/>
            <a:ext cx="8701820" cy="286232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Кизил у межах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Києво-Печерської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лаври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— одна з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рідкісних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деревних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форм такого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віку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в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Україні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.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Він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,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імовірно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,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був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посаджений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у </a:t>
            </a:r>
            <a:r>
              <a:rPr lang="en-US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XVI–XVII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століттях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, коли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монастир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мав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тісні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зв’язки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з Балканами та Кавказом, де кизил широко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використовували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в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монастирських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садах.</a:t>
            </a:r>
          </a:p>
          <a:p>
            <a:pPr algn="ctr"/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Ймовірно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, дерево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було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частиною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монастирського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саду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або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лікарської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ділянки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,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адже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кизил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вважався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лікувальним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.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Протягом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століть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воно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збереглося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,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незважаючи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на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реставрації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,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пожежі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та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військові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дії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.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Це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— жива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ботанічна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пам’ятка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,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що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нагадує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про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давні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практики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монастирського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господарства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та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медичного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знання</a:t>
            </a:r>
            <a:endParaRPr lang="ru-RU" sz="2000" b="0" i="0" dirty="0">
              <a:solidFill>
                <a:srgbClr val="330E04"/>
              </a:solidFill>
              <a:effectLst/>
              <a:latin typeface="Comic Sans MS" panose="030F0702030302020204" pitchFamily="66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C3A14EE5-9441-C9A0-25D4-65B4F8CA5A4A}"/>
              </a:ext>
            </a:extLst>
          </p:cNvPr>
          <p:cNvSpPr txBox="1"/>
          <p:nvPr/>
        </p:nvSpPr>
        <p:spPr>
          <a:xfrm>
            <a:off x="5081516" y="6334780"/>
            <a:ext cx="7110484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r"/>
            <a:r>
              <a:rPr lang="ru-RU" sz="2800" b="1" i="0" dirty="0">
                <a:effectLst/>
                <a:latin typeface="Comic Sans MS" panose="030F0702030302020204" pitchFamily="66" charset="0"/>
              </a:rPr>
              <a:t>16</a:t>
            </a:r>
            <a:endParaRPr lang="x-none" sz="2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94270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C327280-FEC1-95E6-0BEE-C967B2F707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CBAF880D-5630-F59F-1536-7C1F54E768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D0873400-C7D6-8319-E46D-5DAAC09BB711}"/>
              </a:ext>
            </a:extLst>
          </p:cNvPr>
          <p:cNvSpPr txBox="1"/>
          <p:nvPr/>
        </p:nvSpPr>
        <p:spPr>
          <a:xfrm>
            <a:off x="1164213" y="2767280"/>
            <a:ext cx="9863572" cy="1323439"/>
          </a:xfrm>
          <a:prstGeom prst="rect">
            <a:avLst/>
          </a:prstGeom>
          <a:noFill/>
          <a:ln>
            <a:noFill/>
          </a:ln>
          <a:effectLst>
            <a:outerShdw dist="63500" dir="2700000" algn="tl" rotWithShape="0">
              <a:srgbClr val="5D3505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uk-UA" sz="8000" b="0" i="0" dirty="0">
                <a:solidFill>
                  <a:srgbClr val="E1C79D"/>
                </a:solidFill>
                <a:effectLst/>
              </a:rPr>
              <a:t>Місцезнаходження</a:t>
            </a:r>
            <a:endParaRPr lang="x-none" sz="8000" dirty="0">
              <a:solidFill>
                <a:srgbClr val="E1C79D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96E7AFAC-4756-DE07-BC2D-87649D63B004}"/>
              </a:ext>
            </a:extLst>
          </p:cNvPr>
          <p:cNvSpPr txBox="1"/>
          <p:nvPr/>
        </p:nvSpPr>
        <p:spPr>
          <a:xfrm>
            <a:off x="5081516" y="6334780"/>
            <a:ext cx="7110484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r"/>
            <a:r>
              <a:rPr lang="ru-RU" sz="2800" b="1" i="0" dirty="0">
                <a:effectLst/>
                <a:latin typeface="Comic Sans MS" panose="030F0702030302020204" pitchFamily="66" charset="0"/>
              </a:rPr>
              <a:t>17</a:t>
            </a:r>
            <a:endParaRPr lang="x-none" sz="2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3580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3CDD591E-FF0F-B770-0B82-EFDE76671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E78D38CC-5275-6948-5C06-6DAED519DF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2A6C0AF3-1325-870D-BC2D-E4CC3AFFC9EF}"/>
              </a:ext>
            </a:extLst>
          </p:cNvPr>
          <p:cNvSpPr txBox="1"/>
          <p:nvPr/>
        </p:nvSpPr>
        <p:spPr>
          <a:xfrm>
            <a:off x="1745089" y="2151727"/>
            <a:ext cx="8701820" cy="255454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🌳 1. Липа Петра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Могили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(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близько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400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років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)</a:t>
            </a:r>
          </a:p>
          <a:p>
            <a:pPr algn="ctr"/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Адреса: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вул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.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Володимирська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, 2,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Київ</a:t>
            </a:r>
            <a:endParaRPr lang="ru-RU" sz="2000" b="0" i="0" dirty="0">
              <a:solidFill>
                <a:srgbClr val="330E04"/>
              </a:solidFill>
              <a:effectLst/>
              <a:latin typeface="Comic Sans MS" panose="030F0702030302020204" pitchFamily="66" charset="0"/>
            </a:endParaRPr>
          </a:p>
          <a:p>
            <a:pPr algn="ctr"/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Місцезнаходження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: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біля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залишків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фундаменту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Десятинної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церкви,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поруч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із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Національним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музеєм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історії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України</a:t>
            </a:r>
            <a:endParaRPr lang="en-GB" sz="2000" b="0" i="0" dirty="0">
              <a:solidFill>
                <a:srgbClr val="330E04"/>
              </a:solidFill>
              <a:effectLst/>
              <a:latin typeface="Comic Sans MS" panose="030F0702030302020204" pitchFamily="66" charset="0"/>
            </a:endParaRPr>
          </a:p>
          <a:p>
            <a:pPr algn="ctr"/>
            <a:endParaRPr lang="ru-RU" sz="2000" b="0" i="0" dirty="0">
              <a:solidFill>
                <a:srgbClr val="330E04"/>
              </a:solidFill>
              <a:effectLst/>
              <a:latin typeface="Comic Sans MS" panose="030F0702030302020204" pitchFamily="66" charset="0"/>
            </a:endParaRPr>
          </a:p>
          <a:p>
            <a:pPr algn="ctr"/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🌳 2. Два дуби на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Татарці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(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близько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300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років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)</a:t>
            </a:r>
          </a:p>
          <a:p>
            <a:pPr algn="ctr"/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Адреса: </a:t>
            </a:r>
          </a:p>
          <a:p>
            <a:pPr algn="ctr"/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Місцезнаходження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: район Татарка,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Шевченківський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район,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Київ</a:t>
            </a:r>
            <a:endParaRPr lang="ru-RU" sz="2000" b="0" i="0" dirty="0">
              <a:solidFill>
                <a:srgbClr val="330E04"/>
              </a:solidFill>
              <a:effectLst/>
              <a:latin typeface="Comic Sans MS" panose="030F0702030302020204" pitchFamily="66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0EEC8545-CEBD-6BED-3745-2ED1A18839AE}"/>
              </a:ext>
            </a:extLst>
          </p:cNvPr>
          <p:cNvSpPr txBox="1"/>
          <p:nvPr/>
        </p:nvSpPr>
        <p:spPr>
          <a:xfrm>
            <a:off x="5081516" y="6334780"/>
            <a:ext cx="7110484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r"/>
            <a:r>
              <a:rPr lang="ru-RU" sz="2800" b="1" i="0" dirty="0">
                <a:effectLst/>
                <a:latin typeface="Comic Sans MS" panose="030F0702030302020204" pitchFamily="66" charset="0"/>
              </a:rPr>
              <a:t>18</a:t>
            </a:r>
            <a:endParaRPr lang="x-none" sz="2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69507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2353D9D-57B4-AA51-6F67-9997504BF6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37EB4F3D-4FFC-D315-511F-00590F0635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DD82B0C2-BAD8-CBEC-D335-CCACD8DBB1FC}"/>
              </a:ext>
            </a:extLst>
          </p:cNvPr>
          <p:cNvSpPr txBox="1"/>
          <p:nvPr/>
        </p:nvSpPr>
        <p:spPr>
          <a:xfrm>
            <a:off x="1745089" y="1843950"/>
            <a:ext cx="8701820" cy="286232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🌳 3. Дуб у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Делегатському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районі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(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близько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600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років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)</a:t>
            </a:r>
          </a:p>
          <a:p>
            <a:pPr algn="ctr"/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Адреса: </a:t>
            </a:r>
            <a:r>
              <a:rPr lang="ru-RU" sz="2000" dirty="0" err="1">
                <a:solidFill>
                  <a:srgbClr val="330E04"/>
                </a:solidFill>
                <a:latin typeface="Comic Sans MS" panose="030F0702030302020204" pitchFamily="66" charset="0"/>
              </a:rPr>
              <a:t>Д</a:t>
            </a:r>
            <a:r>
              <a:rPr lang="ru-RU" sz="2000" b="0" i="0" dirty="0" err="1" smtClean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елегатський</a:t>
            </a:r>
            <a:r>
              <a:rPr lang="ru-RU" sz="2000" b="0" i="0" dirty="0" smtClean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провулок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smtClean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3/5</a:t>
            </a:r>
            <a:endParaRPr lang="ru-RU" sz="2000" b="0" i="0" dirty="0">
              <a:solidFill>
                <a:srgbClr val="330E04"/>
              </a:solidFill>
              <a:effectLst/>
              <a:latin typeface="Comic Sans MS" panose="030F0702030302020204" pitchFamily="66" charset="0"/>
            </a:endParaRPr>
          </a:p>
          <a:p>
            <a:pPr algn="ctr"/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Місцезнаходження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: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Делегатський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район,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Київ</a:t>
            </a:r>
            <a:endParaRPr lang="ru-RU" sz="2000" b="0" i="0" dirty="0">
              <a:solidFill>
                <a:srgbClr val="330E04"/>
              </a:solidFill>
              <a:effectLst/>
              <a:latin typeface="Comic Sans MS" panose="030F0702030302020204" pitchFamily="66" charset="0"/>
            </a:endParaRPr>
          </a:p>
          <a:p>
            <a:pPr algn="ctr"/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🌳 4. Дуб Хоруженка (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близько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300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років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)</a:t>
            </a:r>
          </a:p>
          <a:p>
            <a:pPr algn="ctr"/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Адреса: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вул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.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Нагірна,Якубенівська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5а,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Шевченківський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район,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Київ</a:t>
            </a:r>
            <a:endParaRPr lang="ru-RU" sz="2000" b="0" i="0" dirty="0">
              <a:solidFill>
                <a:srgbClr val="330E04"/>
              </a:solidFill>
              <a:effectLst/>
              <a:latin typeface="Comic Sans MS" panose="030F0702030302020204" pitchFamily="66" charset="0"/>
            </a:endParaRPr>
          </a:p>
          <a:p>
            <a:pPr algn="ctr"/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🌳 5. Дуб (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близько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300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років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)</a:t>
            </a:r>
          </a:p>
          <a:p>
            <a:pPr algn="ctr"/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Адреса: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вул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.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Академіка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Янгеля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,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Київ</a:t>
            </a:r>
            <a:endParaRPr lang="ru-RU" sz="2000" b="0" i="0" dirty="0">
              <a:solidFill>
                <a:srgbClr val="330E04"/>
              </a:solidFill>
              <a:effectLst/>
              <a:latin typeface="Comic Sans MS" panose="030F0702030302020204" pitchFamily="66" charset="0"/>
            </a:endParaRPr>
          </a:p>
          <a:p>
            <a:pPr algn="ctr"/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🌳 6. Дуб (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понад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300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років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)</a:t>
            </a:r>
          </a:p>
          <a:p>
            <a:pPr algn="ctr"/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Адреса: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вул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.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Індустріальна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,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Київ</a:t>
            </a:r>
            <a:endParaRPr lang="ru-RU" sz="2000" b="0" i="0" dirty="0">
              <a:solidFill>
                <a:srgbClr val="330E04"/>
              </a:solidFill>
              <a:effectLst/>
              <a:latin typeface="Comic Sans MS" panose="030F0702030302020204" pitchFamily="66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F09D8ABC-FCC1-285F-7BB2-E587E5615665}"/>
              </a:ext>
            </a:extLst>
          </p:cNvPr>
          <p:cNvSpPr txBox="1"/>
          <p:nvPr/>
        </p:nvSpPr>
        <p:spPr>
          <a:xfrm>
            <a:off x="5081516" y="6334780"/>
            <a:ext cx="7110484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r"/>
            <a:r>
              <a:rPr lang="ru-RU" sz="2800" b="1" i="0" dirty="0">
                <a:effectLst/>
                <a:latin typeface="Comic Sans MS" panose="030F0702030302020204" pitchFamily="66" charset="0"/>
              </a:rPr>
              <a:t>19</a:t>
            </a:r>
            <a:endParaRPr lang="x-none" sz="2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95331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17515F4E-FD77-E315-BC2E-09E30C72FE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EBDE25D3-DEE0-26E5-9E30-77F00A8F0E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7A50761-3DCC-14FE-3311-8EA685B1D5B2}"/>
              </a:ext>
            </a:extLst>
          </p:cNvPr>
          <p:cNvSpPr txBox="1"/>
          <p:nvPr/>
        </p:nvSpPr>
        <p:spPr>
          <a:xfrm>
            <a:off x="1745089" y="2151727"/>
            <a:ext cx="8701820" cy="255454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🌳 7. Дуб (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близько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300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років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)</a:t>
            </a:r>
          </a:p>
          <a:p>
            <a:pPr algn="ctr"/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Адреса: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вул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.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Борщагівська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, 171/18,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Київ</a:t>
            </a:r>
            <a:endParaRPr lang="ru-RU" sz="2000" b="0" i="0" dirty="0">
              <a:solidFill>
                <a:srgbClr val="330E04"/>
              </a:solidFill>
              <a:effectLst/>
              <a:latin typeface="Comic Sans MS" panose="030F0702030302020204" pitchFamily="66" charset="0"/>
            </a:endParaRPr>
          </a:p>
          <a:p>
            <a:pPr algn="ctr"/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🌳 8. Дуб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Громашевського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(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близько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400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років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)</a:t>
            </a:r>
          </a:p>
          <a:p>
            <a:pPr algn="ctr"/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Адреса: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вул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. Амосова, 5,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Київ</a:t>
            </a:r>
            <a:endParaRPr lang="ru-RU" sz="2000" b="0" i="0" dirty="0">
              <a:solidFill>
                <a:srgbClr val="330E04"/>
              </a:solidFill>
              <a:effectLst/>
              <a:latin typeface="Comic Sans MS" panose="030F0702030302020204" pitchFamily="66" charset="0"/>
            </a:endParaRPr>
          </a:p>
          <a:p>
            <a:pPr algn="ctr"/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🌳 9. Липа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Феодосія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Печерського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(500–600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років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)</a:t>
            </a:r>
          </a:p>
          <a:p>
            <a:pPr algn="ctr"/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Адреса: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територія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Києво-Печерської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лаври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,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Київ</a:t>
            </a:r>
            <a:endParaRPr lang="ru-RU" sz="2000" b="0" i="0" dirty="0">
              <a:solidFill>
                <a:srgbClr val="330E04"/>
              </a:solidFill>
              <a:effectLst/>
              <a:latin typeface="Comic Sans MS" panose="030F0702030302020204" pitchFamily="66" charset="0"/>
            </a:endParaRPr>
          </a:p>
          <a:p>
            <a:pPr algn="ctr"/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🌳 10. Кизил (300–500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років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)</a:t>
            </a:r>
          </a:p>
          <a:p>
            <a:pPr algn="ctr"/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Адреса: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територія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Києво-Печерської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лаври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,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Київ</a:t>
            </a:r>
            <a:endParaRPr lang="ru-RU" sz="2000" b="0" i="0" dirty="0">
              <a:solidFill>
                <a:srgbClr val="330E04"/>
              </a:solidFill>
              <a:effectLst/>
              <a:latin typeface="Comic Sans MS" panose="030F0702030302020204" pitchFamily="66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03CC5348-60D0-9853-90E9-4D542B0A14D3}"/>
              </a:ext>
            </a:extLst>
          </p:cNvPr>
          <p:cNvSpPr txBox="1"/>
          <p:nvPr/>
        </p:nvSpPr>
        <p:spPr>
          <a:xfrm>
            <a:off x="5081516" y="6334780"/>
            <a:ext cx="7110484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r"/>
            <a:r>
              <a:rPr lang="ru-RU" sz="2800" b="1" dirty="0">
                <a:latin typeface="Comic Sans MS" panose="030F0702030302020204" pitchFamily="66" charset="0"/>
              </a:rPr>
              <a:t>20</a:t>
            </a:r>
            <a:endParaRPr lang="x-none" sz="2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26259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15B09F7B-60AC-D9D2-0738-CCCCFB1F08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ADEF29F2-241B-9A4E-978E-3946BB87DD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DDB7A12F-DB0B-C4F1-ECC3-1C907D55AF63}"/>
              </a:ext>
            </a:extLst>
          </p:cNvPr>
          <p:cNvSpPr txBox="1"/>
          <p:nvPr/>
        </p:nvSpPr>
        <p:spPr>
          <a:xfrm>
            <a:off x="2292350" y="792970"/>
            <a:ext cx="7607300" cy="923330"/>
          </a:xfrm>
          <a:prstGeom prst="rect">
            <a:avLst/>
          </a:prstGeom>
          <a:noFill/>
          <a:ln>
            <a:noFill/>
          </a:ln>
          <a:effectLst>
            <a:outerShdw dist="63500" dir="2700000" algn="tl" rotWithShape="0">
              <a:srgbClr val="5D3505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uk-UA" sz="5400" b="0" i="0" dirty="0">
                <a:solidFill>
                  <a:srgbClr val="E1C79D"/>
                </a:solidFill>
                <a:effectLst/>
              </a:rPr>
              <a:t>Маршрути</a:t>
            </a:r>
            <a:r>
              <a:rPr lang="ru-RU" sz="5400" dirty="0">
                <a:solidFill>
                  <a:srgbClr val="E1C79D"/>
                </a:solidFill>
              </a:rPr>
              <a:t>:</a:t>
            </a:r>
            <a:endParaRPr lang="x-none" sz="5400" dirty="0">
              <a:solidFill>
                <a:srgbClr val="E1C79D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3328E851-5500-4FE4-00EF-1339BADDB149}"/>
              </a:ext>
            </a:extLst>
          </p:cNvPr>
          <p:cNvSpPr txBox="1"/>
          <p:nvPr/>
        </p:nvSpPr>
        <p:spPr>
          <a:xfrm>
            <a:off x="1756910" y="1724053"/>
            <a:ext cx="8678175" cy="421653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Маршрут 1: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Швидкий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(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логістично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оптимальний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)</a:t>
            </a:r>
          </a:p>
          <a:p>
            <a:pPr algn="ctr"/>
            <a:r>
              <a:rPr lang="ru-RU" sz="14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Формат: авто </a:t>
            </a:r>
            <a:r>
              <a:rPr lang="ru-RU" sz="14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або</a:t>
            </a:r>
            <a:r>
              <a:rPr lang="ru-RU" sz="14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400" b="0" i="0" dirty="0" smtClean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самокат </a:t>
            </a:r>
            <a:r>
              <a:rPr lang="ru-RU" sz="1400" b="0" i="0" dirty="0" err="1" smtClean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чи</a:t>
            </a:r>
            <a:r>
              <a:rPr lang="ru-RU" sz="1400" b="0" i="0" dirty="0" smtClean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велосипед</a:t>
            </a:r>
          </a:p>
          <a:p>
            <a:pPr algn="ctr"/>
            <a:r>
              <a:rPr lang="ru-RU" sz="1400" b="0" i="0" dirty="0" smtClean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Мета: </a:t>
            </a:r>
            <a:r>
              <a:rPr lang="ru-RU" sz="14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об'їхати</a:t>
            </a:r>
            <a:r>
              <a:rPr lang="ru-RU" sz="14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4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всі</a:t>
            </a:r>
            <a:r>
              <a:rPr lang="ru-RU" sz="14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дерева з </a:t>
            </a:r>
            <a:r>
              <a:rPr lang="ru-RU" sz="14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найменшими</a:t>
            </a:r>
            <a:r>
              <a:rPr lang="ru-RU" sz="14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4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втратами</a:t>
            </a:r>
            <a:r>
              <a:rPr lang="ru-RU" sz="14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часу</a:t>
            </a:r>
          </a:p>
          <a:p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Києво-Печерська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лавра</a:t>
            </a:r>
          </a:p>
          <a:p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– Липа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Феодосія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Печерського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(500–600 р.)</a:t>
            </a:r>
          </a:p>
          <a:p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– Кизил (300–500 р.)</a:t>
            </a:r>
          </a:p>
          <a:p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Амосова, 5 – Дуб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Громашевського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(400 р.)</a:t>
            </a:r>
          </a:p>
          <a:p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Десятинна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церква – Липа Петра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Могили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(400 р.)</a:t>
            </a:r>
          </a:p>
          <a:p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Татарка,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Голосіївський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пров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. 4 і 10 – 2 дуби (по 300 р.)</a:t>
            </a:r>
          </a:p>
          <a:p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Нагірна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, 5а (Хоруженка) – Дуб (300 р.)</a:t>
            </a:r>
          </a:p>
          <a:p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Делегатський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пров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. 3/5 –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Найстаріший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дуб (600 р.)</a:t>
            </a:r>
          </a:p>
          <a:p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Індустріальна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– Дуб,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понад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300 р.</a:t>
            </a:r>
          </a:p>
          <a:p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Борщагівська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, 171/18 – Дуб (300 р.)</a:t>
            </a:r>
          </a:p>
          <a:p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Академіка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Янгеля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– Дуб (300 р.)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41586F3C-D692-3977-71D5-7F7649BBC596}"/>
              </a:ext>
            </a:extLst>
          </p:cNvPr>
          <p:cNvSpPr txBox="1"/>
          <p:nvPr/>
        </p:nvSpPr>
        <p:spPr>
          <a:xfrm>
            <a:off x="5081516" y="6334780"/>
            <a:ext cx="7110484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r"/>
            <a:r>
              <a:rPr lang="ru-RU" sz="2800" b="1" i="0" dirty="0">
                <a:effectLst/>
                <a:latin typeface="Comic Sans MS" panose="030F0702030302020204" pitchFamily="66" charset="0"/>
              </a:rPr>
              <a:t>21</a:t>
            </a:r>
            <a:endParaRPr lang="x-none" sz="2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19256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31B4198A-0AB4-8F16-F983-C4E56E3AF7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817C37D3-B4D1-413D-982C-FB6084B3DF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881E384F-DD6B-67A2-A5C4-A6E24556E59A}"/>
              </a:ext>
            </a:extLst>
          </p:cNvPr>
          <p:cNvSpPr txBox="1"/>
          <p:nvPr/>
        </p:nvSpPr>
        <p:spPr>
          <a:xfrm>
            <a:off x="1756912" y="1522311"/>
            <a:ext cx="8678175" cy="421653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Маршрут 2: </a:t>
            </a:r>
            <a:r>
              <a:rPr lang="ru-RU" sz="2000" b="0" i="0" dirty="0" smtClean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В </a:t>
            </a:r>
            <a:r>
              <a:rPr lang="ru-RU" sz="2000" b="0" i="0" dirty="0" err="1" smtClean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гармонії</a:t>
            </a:r>
            <a:r>
              <a:rPr lang="ru-RU" sz="2000" b="0" i="0" dirty="0" smtClean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з </a:t>
            </a:r>
            <a:r>
              <a:rPr lang="ru-RU" sz="2000" b="0" i="0" dirty="0" err="1" smtClean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містом</a:t>
            </a:r>
            <a:endParaRPr lang="ru-RU" sz="2000" b="0" i="0" dirty="0" smtClean="0">
              <a:solidFill>
                <a:srgbClr val="330E04"/>
              </a:solidFill>
              <a:effectLst/>
              <a:latin typeface="Comic Sans MS" panose="030F0702030302020204" pitchFamily="66" charset="0"/>
            </a:endParaRPr>
          </a:p>
          <a:p>
            <a:pPr algn="ctr"/>
            <a:r>
              <a:rPr lang="ru-RU" sz="1400" b="0" i="0" dirty="0" smtClean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Формат</a:t>
            </a:r>
            <a:r>
              <a:rPr lang="ru-RU" sz="14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: </a:t>
            </a:r>
            <a:r>
              <a:rPr lang="ru-RU" sz="1400" b="0" i="0" dirty="0" err="1" smtClean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автомобіль</a:t>
            </a:r>
            <a:r>
              <a:rPr lang="ru-RU" sz="1400" b="0" i="0" dirty="0" smtClean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4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або</a:t>
            </a:r>
            <a:r>
              <a:rPr lang="ru-RU" sz="14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400" b="0" i="0" dirty="0" err="1" smtClean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пішогромадський</a:t>
            </a:r>
            <a:endParaRPr lang="ru-RU" sz="1400" b="0" i="0" dirty="0">
              <a:solidFill>
                <a:srgbClr val="330E04"/>
              </a:solidFill>
              <a:effectLst/>
              <a:latin typeface="Comic Sans MS" panose="030F0702030302020204" pitchFamily="66" charset="0"/>
            </a:endParaRPr>
          </a:p>
          <a:p>
            <a:pPr algn="ctr"/>
            <a:r>
              <a:rPr lang="ru-RU" sz="14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Ціль</a:t>
            </a:r>
            <a:r>
              <a:rPr lang="ru-RU" sz="14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: </a:t>
            </a:r>
            <a:r>
              <a:rPr lang="ru-RU" sz="14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поєднати</a:t>
            </a:r>
            <a:r>
              <a:rPr lang="ru-RU" sz="14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4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спокійні</a:t>
            </a:r>
            <a:r>
              <a:rPr lang="ru-RU" sz="14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4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місця</a:t>
            </a:r>
            <a:r>
              <a:rPr lang="ru-RU" sz="14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, </a:t>
            </a:r>
            <a:r>
              <a:rPr lang="ru-RU" sz="14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історію</a:t>
            </a:r>
            <a:r>
              <a:rPr lang="ru-RU" sz="14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, </a:t>
            </a:r>
            <a:r>
              <a:rPr lang="ru-RU" sz="14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духовність</a:t>
            </a:r>
            <a:r>
              <a:rPr lang="ru-RU" sz="14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і </a:t>
            </a:r>
            <a:r>
              <a:rPr lang="ru-RU" sz="14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затишок</a:t>
            </a:r>
            <a:endParaRPr lang="ru-RU" sz="1400" b="0" i="0" dirty="0">
              <a:solidFill>
                <a:srgbClr val="330E04"/>
              </a:solidFill>
              <a:effectLst/>
              <a:latin typeface="Comic Sans MS" panose="030F0702030302020204" pitchFamily="66" charset="0"/>
            </a:endParaRPr>
          </a:p>
          <a:p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Києво-Печерська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лавра</a:t>
            </a:r>
          </a:p>
          <a:p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– Кизил та липа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Феодосія</a:t>
            </a:r>
            <a:endParaRPr lang="ru-RU" sz="2000" b="0" i="0" dirty="0">
              <a:solidFill>
                <a:srgbClr val="330E04"/>
              </a:solidFill>
              <a:effectLst/>
              <a:latin typeface="Comic Sans MS" panose="030F0702030302020204" pitchFamily="66" charset="0"/>
            </a:endParaRPr>
          </a:p>
          <a:p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(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почати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рано,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поки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мало людей)</a:t>
            </a:r>
          </a:p>
          <a:p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Десятинна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церква – Липа Петра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Могили</a:t>
            </a:r>
            <a:endParaRPr lang="ru-RU" sz="2000" b="0" i="0" dirty="0">
              <a:solidFill>
                <a:srgbClr val="330E04"/>
              </a:solidFill>
              <a:effectLst/>
              <a:latin typeface="Comic Sans MS" panose="030F0702030302020204" pitchFamily="66" charset="0"/>
            </a:endParaRPr>
          </a:p>
          <a:p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Делегатський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провулок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– Дуб, 600 р.</a:t>
            </a:r>
          </a:p>
          <a:p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Амосова – Дуб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Громашевського</a:t>
            </a:r>
            <a:endParaRPr lang="ru-RU" sz="2000" b="0" i="0" dirty="0">
              <a:solidFill>
                <a:srgbClr val="330E04"/>
              </a:solidFill>
              <a:effectLst/>
              <a:latin typeface="Comic Sans MS" panose="030F0702030302020204" pitchFamily="66" charset="0"/>
            </a:endParaRPr>
          </a:p>
          <a:p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Нагірна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(Хоруженка) – Дуб</a:t>
            </a:r>
          </a:p>
          <a:p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Татарка (два дуби) –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Голосіївський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провулок</a:t>
            </a:r>
            <a:endParaRPr lang="ru-RU" sz="2000" b="0" i="0" dirty="0">
              <a:solidFill>
                <a:srgbClr val="330E04"/>
              </a:solidFill>
              <a:effectLst/>
              <a:latin typeface="Comic Sans MS" panose="030F0702030302020204" pitchFamily="66" charset="0"/>
            </a:endParaRPr>
          </a:p>
          <a:p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Індустріальна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– Дуб</a:t>
            </a:r>
          </a:p>
          <a:p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Борщагівська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– Дуб</a:t>
            </a:r>
          </a:p>
          <a:p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Янгеля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– Дуб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6DFE7B12-DEF5-6165-B464-8F4D5C2F0A88}"/>
              </a:ext>
            </a:extLst>
          </p:cNvPr>
          <p:cNvSpPr txBox="1"/>
          <p:nvPr/>
        </p:nvSpPr>
        <p:spPr>
          <a:xfrm>
            <a:off x="2368550" y="598981"/>
            <a:ext cx="7607300" cy="923330"/>
          </a:xfrm>
          <a:prstGeom prst="rect">
            <a:avLst/>
          </a:prstGeom>
          <a:noFill/>
          <a:ln>
            <a:noFill/>
          </a:ln>
          <a:effectLst>
            <a:outerShdw dist="63500" dir="2700000" algn="tl" rotWithShape="0">
              <a:srgbClr val="5D3505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uk-UA" sz="5400" b="0" i="0" dirty="0">
                <a:solidFill>
                  <a:srgbClr val="E1C79D"/>
                </a:solidFill>
                <a:effectLst/>
              </a:rPr>
              <a:t>Маршрути</a:t>
            </a:r>
            <a:r>
              <a:rPr lang="ru-RU" sz="5400" dirty="0">
                <a:solidFill>
                  <a:srgbClr val="E1C79D"/>
                </a:solidFill>
              </a:rPr>
              <a:t>:</a:t>
            </a:r>
            <a:endParaRPr lang="x-none" sz="5400" dirty="0">
              <a:solidFill>
                <a:srgbClr val="E1C79D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16BC1859-98C4-6C62-578F-518B769CB5F3}"/>
              </a:ext>
            </a:extLst>
          </p:cNvPr>
          <p:cNvSpPr txBox="1"/>
          <p:nvPr/>
        </p:nvSpPr>
        <p:spPr>
          <a:xfrm>
            <a:off x="5081516" y="6334780"/>
            <a:ext cx="7110484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r"/>
            <a:r>
              <a:rPr lang="ru-RU" sz="2800" b="1" i="0" dirty="0">
                <a:effectLst/>
                <a:latin typeface="Comic Sans MS" panose="030F0702030302020204" pitchFamily="66" charset="0"/>
              </a:rPr>
              <a:t>22</a:t>
            </a:r>
            <a:endParaRPr lang="x-none" sz="2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97686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7088BA8-28E9-5311-9199-B012553A2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02C5ACD2-7677-4080-1A1F-4D54CC87B6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8C3C4946-F490-2AEB-3610-3BCB460A7313}"/>
              </a:ext>
            </a:extLst>
          </p:cNvPr>
          <p:cNvSpPr txBox="1"/>
          <p:nvPr/>
        </p:nvSpPr>
        <p:spPr>
          <a:xfrm>
            <a:off x="1756910" y="1554969"/>
            <a:ext cx="8678175" cy="421653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Маршрут 3: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Від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найстаршого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до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наймолодшого</a:t>
            </a:r>
            <a:endParaRPr lang="ru-RU" sz="2000" b="0" i="0" dirty="0">
              <a:solidFill>
                <a:srgbClr val="330E04"/>
              </a:solidFill>
              <a:effectLst/>
              <a:latin typeface="Comic Sans MS" panose="030F0702030302020204" pitchFamily="66" charset="0"/>
            </a:endParaRPr>
          </a:p>
          <a:p>
            <a:pPr algn="ctr"/>
            <a:r>
              <a:rPr lang="ru-RU" sz="14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Формат: </a:t>
            </a:r>
            <a:r>
              <a:rPr lang="ru-RU" sz="14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тематична</a:t>
            </a:r>
            <a:r>
              <a:rPr lang="ru-RU" sz="14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4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екскурсія</a:t>
            </a:r>
            <a:r>
              <a:rPr lang="ru-RU" sz="14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з "</a:t>
            </a:r>
            <a:r>
              <a:rPr lang="ru-RU" sz="14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історичним</a:t>
            </a:r>
            <a:r>
              <a:rPr lang="ru-RU" sz="14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" </a:t>
            </a:r>
            <a:r>
              <a:rPr lang="ru-RU" sz="14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зануренням</a:t>
            </a:r>
            <a:endParaRPr lang="ru-RU" sz="1400" b="0" i="0" dirty="0">
              <a:solidFill>
                <a:srgbClr val="330E04"/>
              </a:solidFill>
              <a:effectLst/>
              <a:latin typeface="Comic Sans MS" panose="030F0702030302020204" pitchFamily="66" charset="0"/>
            </a:endParaRPr>
          </a:p>
          <a:p>
            <a:pPr algn="ctr"/>
            <a:r>
              <a:rPr lang="ru-RU" sz="14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Ціль</a:t>
            </a:r>
            <a:r>
              <a:rPr lang="ru-RU" sz="14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: </a:t>
            </a:r>
            <a:r>
              <a:rPr lang="ru-RU" sz="14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відчути</a:t>
            </a:r>
            <a:r>
              <a:rPr lang="ru-RU" sz="14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4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хронологію</a:t>
            </a:r>
            <a:r>
              <a:rPr lang="ru-RU" sz="14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14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міста</a:t>
            </a:r>
            <a:r>
              <a:rPr lang="ru-RU" sz="14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через дерева</a:t>
            </a:r>
            <a:endParaRPr lang="ru-RU" sz="2000" b="0" i="0" dirty="0">
              <a:solidFill>
                <a:srgbClr val="330E04"/>
              </a:solidFill>
              <a:effectLst/>
              <a:latin typeface="Comic Sans MS" panose="030F0702030302020204" pitchFamily="66" charset="0"/>
            </a:endParaRPr>
          </a:p>
          <a:p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Делегатський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провулок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3/5 – Дуб, 600 р.</a:t>
            </a:r>
          </a:p>
          <a:p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Києво-Печерська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лавра</a:t>
            </a:r>
          </a:p>
          <a:p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– Липа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Феодосія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(500–600 р.)</a:t>
            </a:r>
          </a:p>
          <a:p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– Кизил (300–500 р.)</a:t>
            </a:r>
          </a:p>
          <a:p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Липа Петра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Могили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(400 р.)</a:t>
            </a:r>
          </a:p>
          <a:p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Дуб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Громашевського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, Амосова (400 р.)</a:t>
            </a:r>
          </a:p>
          <a:p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Дуби Татарки (2 по 300 р.)</a:t>
            </a:r>
          </a:p>
          <a:p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Дуб Хоруженка,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Нагірна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(300 р.)</a:t>
            </a:r>
          </a:p>
          <a:p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Дуб,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Індустріальна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(300+)</a:t>
            </a:r>
          </a:p>
          <a:p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Дуб,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Борщагівська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171/18 (300 р.)</a:t>
            </a:r>
          </a:p>
          <a:p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Дуб, </a:t>
            </a:r>
            <a:r>
              <a:rPr lang="ru-RU" sz="2000" b="0" i="0" dirty="0" err="1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Янгеля</a:t>
            </a:r>
            <a:r>
              <a:rPr lang="ru-RU" sz="20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(300 р.)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CA6646E5-B124-F16F-6017-9D9F0F0FAD4D}"/>
              </a:ext>
            </a:extLst>
          </p:cNvPr>
          <p:cNvSpPr txBox="1"/>
          <p:nvPr/>
        </p:nvSpPr>
        <p:spPr>
          <a:xfrm>
            <a:off x="2292349" y="545689"/>
            <a:ext cx="7607300" cy="923330"/>
          </a:xfrm>
          <a:prstGeom prst="rect">
            <a:avLst/>
          </a:prstGeom>
          <a:noFill/>
          <a:ln>
            <a:noFill/>
          </a:ln>
          <a:effectLst>
            <a:outerShdw dist="63500" dir="2700000" algn="tl" rotWithShape="0">
              <a:srgbClr val="5D3505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uk-UA" sz="5400" b="0" i="0" dirty="0">
                <a:solidFill>
                  <a:srgbClr val="E1C79D"/>
                </a:solidFill>
                <a:effectLst/>
              </a:rPr>
              <a:t>Маршрути</a:t>
            </a:r>
            <a:r>
              <a:rPr lang="ru-RU" sz="5400" dirty="0">
                <a:solidFill>
                  <a:srgbClr val="E1C79D"/>
                </a:solidFill>
              </a:rPr>
              <a:t>:</a:t>
            </a:r>
            <a:endParaRPr lang="x-none" sz="5400" dirty="0">
              <a:solidFill>
                <a:srgbClr val="E1C79D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1C95CFA-2A08-4A5B-E51B-C37B57FD43B8}"/>
              </a:ext>
            </a:extLst>
          </p:cNvPr>
          <p:cNvSpPr txBox="1"/>
          <p:nvPr/>
        </p:nvSpPr>
        <p:spPr>
          <a:xfrm>
            <a:off x="5081516" y="6334780"/>
            <a:ext cx="7110484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r"/>
            <a:r>
              <a:rPr lang="ru-RU" sz="2800" b="1" i="0" dirty="0">
                <a:effectLst/>
                <a:latin typeface="Comic Sans MS" panose="030F0702030302020204" pitchFamily="66" charset="0"/>
              </a:rPr>
              <a:t>23</a:t>
            </a:r>
            <a:endParaRPr lang="x-none" sz="2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90205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B4FF3FE-BCB9-B592-AF88-1F484841BB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5266DDF7-52E1-FC5E-BA03-76FF484267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3B498503-2403-1B88-EB39-4E49E9943115}"/>
              </a:ext>
            </a:extLst>
          </p:cNvPr>
          <p:cNvSpPr txBox="1"/>
          <p:nvPr/>
        </p:nvSpPr>
        <p:spPr>
          <a:xfrm>
            <a:off x="1756911" y="3075057"/>
            <a:ext cx="8678175" cy="83099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ru-RU" sz="24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Також по наших маршрутах </a:t>
            </a:r>
            <a:r>
              <a:rPr lang="ru-RU" sz="2400" b="0" i="0" dirty="0" err="1" smtClean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їздять</a:t>
            </a:r>
            <a:r>
              <a:rPr lang="ru-RU" sz="2400" b="0" i="0" dirty="0" smtClean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400" b="0" i="0" dirty="0" err="1" smtClean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тролейбуси</a:t>
            </a:r>
            <a:r>
              <a:rPr lang="ru-RU" sz="2400" b="0" i="0" dirty="0" smtClean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400" b="0" i="0" dirty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6 і </a:t>
            </a:r>
            <a:r>
              <a:rPr lang="ru-RU" sz="2400" b="0" i="0" dirty="0" smtClean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18, </a:t>
            </a:r>
            <a:r>
              <a:rPr lang="ru-RU" sz="2400" b="0" i="0" dirty="0" err="1" smtClean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що</a:t>
            </a:r>
            <a:r>
              <a:rPr lang="ru-RU" sz="2400" b="0" i="0" dirty="0" smtClean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400" b="0" i="0" dirty="0" err="1" smtClean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може</a:t>
            </a:r>
            <a:r>
              <a:rPr lang="ru-RU" sz="2400" b="0" i="0" dirty="0" smtClean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400" b="0" i="0" dirty="0" err="1" smtClean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полегшити</a:t>
            </a:r>
            <a:r>
              <a:rPr lang="ru-RU" sz="2400" b="0" i="0" dirty="0" smtClean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 вашу </a:t>
            </a:r>
            <a:r>
              <a:rPr lang="ru-RU" sz="2400" b="0" i="0" dirty="0" err="1" smtClean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подорож</a:t>
            </a:r>
            <a:r>
              <a:rPr lang="ru-RU" sz="2400" b="0" i="0" dirty="0" smtClean="0">
                <a:solidFill>
                  <a:srgbClr val="330E04"/>
                </a:solidFill>
                <a:effectLst/>
                <a:latin typeface="Comic Sans MS" panose="030F0702030302020204" pitchFamily="66" charset="0"/>
              </a:rPr>
              <a:t>.</a:t>
            </a:r>
            <a:endParaRPr lang="ru-RU" sz="2400" b="0" i="0" dirty="0">
              <a:solidFill>
                <a:srgbClr val="330E04"/>
              </a:solidFill>
              <a:effectLst/>
              <a:latin typeface="Comic Sans MS" panose="030F0702030302020204" pitchFamily="66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D9E126A5-989D-A1BF-D1C6-812031C77730}"/>
              </a:ext>
            </a:extLst>
          </p:cNvPr>
          <p:cNvSpPr txBox="1"/>
          <p:nvPr/>
        </p:nvSpPr>
        <p:spPr>
          <a:xfrm>
            <a:off x="5081516" y="6334780"/>
            <a:ext cx="7110484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r"/>
            <a:r>
              <a:rPr lang="ru-RU" sz="2800" b="1" dirty="0">
                <a:latin typeface="Comic Sans MS" panose="030F0702030302020204" pitchFamily="66" charset="0"/>
              </a:rPr>
              <a:t>24</a:t>
            </a:r>
            <a:endParaRPr lang="x-none" sz="2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55593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26D51A0-1A8C-66BF-F8BC-BCADE9EB2A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1DB1FB12-6847-3F9E-E3CD-8581D36AC3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680AC2E2-482E-F397-5374-587F9A25DC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3997C3C7-3E74-56DD-E951-607ABA1D4739}"/>
              </a:ext>
            </a:extLst>
          </p:cNvPr>
          <p:cNvSpPr txBox="1"/>
          <p:nvPr/>
        </p:nvSpPr>
        <p:spPr>
          <a:xfrm>
            <a:off x="1386955" y="2216881"/>
            <a:ext cx="9674461" cy="1569660"/>
          </a:xfrm>
          <a:prstGeom prst="rect">
            <a:avLst/>
          </a:prstGeom>
          <a:noFill/>
          <a:ln>
            <a:noFill/>
          </a:ln>
          <a:effectLst>
            <a:outerShdw dist="63500" dir="2700000" algn="tl" rotWithShape="0">
              <a:srgbClr val="5D3505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uk-UA" sz="9600" b="0" i="0" dirty="0">
                <a:solidFill>
                  <a:srgbClr val="F1E4CA"/>
                </a:solidFill>
                <a:effectLst/>
              </a:rPr>
              <a:t>Дякую за увагу!</a:t>
            </a:r>
            <a:endParaRPr lang="x-none" sz="9600" dirty="0">
              <a:solidFill>
                <a:srgbClr val="F1E4C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605155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</TotalTime>
  <Words>2157</Words>
  <Application>Microsoft Office PowerPoint</Application>
  <PresentationFormat>Довільний</PresentationFormat>
  <Paragraphs>167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слайдів</vt:lpstr>
      </vt:variant>
      <vt:variant>
        <vt:i4>25</vt:i4>
      </vt:variant>
    </vt:vector>
  </HeadingPairs>
  <TitlesOfParts>
    <vt:vector size="26" baseType="lpstr">
      <vt:lpstr>Тема Office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Саша Копаев</dc:creator>
  <cp:lastModifiedBy>Користувач Asus</cp:lastModifiedBy>
  <cp:revision>6</cp:revision>
  <dcterms:created xsi:type="dcterms:W3CDTF">2025-04-22T16:53:06Z</dcterms:created>
  <dcterms:modified xsi:type="dcterms:W3CDTF">2025-04-22T20:32:07Z</dcterms:modified>
</cp:coreProperties>
</file>