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9" r:id="rId1"/>
  </p:sldMasterIdLst>
  <p:notesMasterIdLst>
    <p:notesMasterId r:id="rId16"/>
  </p:notesMasterIdLst>
  <p:handoutMasterIdLst>
    <p:handoutMasterId r:id="rId17"/>
  </p:handoutMasterIdLst>
  <p:sldIdLst>
    <p:sldId id="284" r:id="rId2"/>
    <p:sldId id="259" r:id="rId3"/>
    <p:sldId id="260" r:id="rId4"/>
    <p:sldId id="262" r:id="rId5"/>
    <p:sldId id="281" r:id="rId6"/>
    <p:sldId id="282" r:id="rId7"/>
    <p:sldId id="285" r:id="rId8"/>
    <p:sldId id="289" r:id="rId9"/>
    <p:sldId id="288" r:id="rId10"/>
    <p:sldId id="265" r:id="rId11"/>
    <p:sldId id="272" r:id="rId12"/>
    <p:sldId id="271" r:id="rId13"/>
    <p:sldId id="291" r:id="rId14"/>
    <p:sldId id="278" r:id="rId15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5DEBBF0-68A6-4E96-86E8-F21CC1E3C46E}">
          <p14:sldIdLst>
            <p14:sldId id="284"/>
          </p14:sldIdLst>
        </p14:section>
        <p14:section name="Раздел без заголовка" id="{2E492ABA-19CE-47CC-8AD6-78F62FA55709}">
          <p14:sldIdLst>
            <p14:sldId id="259"/>
            <p14:sldId id="260"/>
            <p14:sldId id="262"/>
            <p14:sldId id="281"/>
            <p14:sldId id="282"/>
            <p14:sldId id="285"/>
            <p14:sldId id="289"/>
            <p14:sldId id="288"/>
            <p14:sldId id="265"/>
            <p14:sldId id="272"/>
            <p14:sldId id="271"/>
            <p14:sldId id="291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355" y="62"/>
      </p:cViewPr>
      <p:guideLst>
        <p:guide orient="horz" pos="118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515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97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0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61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14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62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8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3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4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4335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99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9485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98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9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879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8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aEAHoFVIbICFAYS1oq6UHpMOMkX3tqKB/view?usp=sharing" TargetMode="External"/><Relationship Id="rId3" Type="http://schemas.openxmlformats.org/officeDocument/2006/relationships/hyperlink" Target="https://kegt.rshu.edu.ua/images/dustan/INDL8.pdf" TargetMode="External"/><Relationship Id="rId7" Type="http://schemas.openxmlformats.org/officeDocument/2006/relationships/hyperlink" Target="https://esu.com.ua/pdf/file/10743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researchgate.net/publication/329626003_Rozdil_11_FITOINDIKACIA_AKOSTI_GRUNTIV_GEMEROBNIH_EKOSISTEM" TargetMode="External"/><Relationship Id="rId5" Type="http://schemas.openxmlformats.org/officeDocument/2006/relationships/hyperlink" Target="https://repo.btu.kharkov.ua/jspui/bitstream/123456789/11341/1/Vkhnau_grunt_2012_4_17.pdf" TargetMode="External"/><Relationship Id="rId10" Type="http://schemas.openxmlformats.org/officeDocument/2006/relationships/hyperlink" Target="http://www.tsatu.edu.ua/rosl/wp-content/uploads/sites/20/lr.6.bioindykacija-i-biotestuvannja-v-ahroekolohiyi.pdf" TargetMode="External"/><Relationship Id="rId4" Type="http://schemas.openxmlformats.org/officeDocument/2006/relationships/hyperlink" Target="https://www.scribd.com/document/724729349/%D1%82%D0%B5%D0%BE%D1%80-6" TargetMode="External"/><Relationship Id="rId9" Type="http://schemas.openxmlformats.org/officeDocument/2006/relationships/hyperlink" Target="https://nv.nltu.edu.ua/Archive/2021/31_6/1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83" y="258445"/>
            <a:ext cx="11625943" cy="995589"/>
          </a:xfrm>
        </p:spPr>
        <p:txBody>
          <a:bodyPr>
            <a:normAutofit fontScale="90000"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uk-UA" sz="4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Всеукраїнський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інтерактивний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конкурс «МАН-</a:t>
            </a: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Юніор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Дослідник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»</a:t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Номінація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: «</a:t>
            </a: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Еколог-Юніор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»</a:t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</a:b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580709" y="1027611"/>
            <a:ext cx="6600008" cy="4907735"/>
          </a:xfrm>
        </p:spPr>
        <p:txBody>
          <a:bodyPr>
            <a:normAutofit fontScale="92500" lnSpcReduction="20000"/>
          </a:bodyPr>
          <a:lstStyle/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 smtClean="0">
              <a:solidFill>
                <a:srgbClr val="000000"/>
              </a:solidFill>
              <a:latin typeface="Calibri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>
              <a:solidFill>
                <a:srgbClr val="000000"/>
              </a:solidFill>
              <a:latin typeface="Calibri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 smtClean="0">
              <a:solidFill>
                <a:srgbClr val="000000"/>
              </a:solidFill>
              <a:latin typeface="Calibri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>
              <a:solidFill>
                <a:srgbClr val="000000"/>
              </a:solidFill>
              <a:latin typeface="Calibri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 smtClean="0">
              <a:solidFill>
                <a:srgbClr val="000000"/>
              </a:solidFill>
              <a:latin typeface="Calibri"/>
            </a:endParaRPr>
          </a:p>
          <a:p>
            <a:r>
              <a:rPr lang="uk-U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проєкту: </a:t>
            </a: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 огірків як </a:t>
            </a:r>
            <a:r>
              <a:rPr lang="uk-UA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 та якості ґрунтів.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Кожанов</a:t>
            </a: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Денис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Володимирович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Ізмаїльський 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 №6 з гімназією Ізмаїльського району Одеської області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7-А 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Одеське територіальне відділення МАН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 Ізмаїл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проєкту: </a:t>
            </a:r>
            <a:r>
              <a:rPr lang="uk-UA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Ляшко Вікторія Володимирівна, вчитель біології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 smtClean="0">
              <a:solidFill>
                <a:srgbClr val="000000"/>
              </a:solidFill>
              <a:latin typeface="Calibri"/>
            </a:endParaRPr>
          </a:p>
          <a:p>
            <a:pPr marL="457200" algn="r">
              <a:spcBef>
                <a:spcPts val="499"/>
              </a:spcBef>
              <a:tabLst>
                <a:tab pos="0" algn="l"/>
              </a:tabLst>
            </a:pPr>
            <a:endParaRPr lang="uk-UA" i="1" spc="-1" dirty="0">
              <a:solidFill>
                <a:srgbClr val="000000"/>
              </a:solidFill>
              <a:latin typeface="Calibri"/>
            </a:endParaRPr>
          </a:p>
          <a:p>
            <a:endParaRPr lang="en-US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77" y="2499360"/>
            <a:ext cx="3632225" cy="395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3964940" y="286295"/>
            <a:ext cx="7269117" cy="55136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Актуальність</a:t>
            </a:r>
            <a:r>
              <a:rPr lang="en-US" altLang="ru-RU" sz="2400" b="1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uk-UA" altLang="en-US" sz="2400" b="1" dirty="0" smtClean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endParaRPr lang="en-US" sz="2000" dirty="0"/>
          </a:p>
          <a:p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Оцінка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властивостей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ґрунтів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є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важливою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для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ефективного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використання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земель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</a:t>
            </a:r>
            <a:r>
              <a:rPr lang="uk-UA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uk-UA" altLang="ru-RU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Біоіндикація</a:t>
            </a:r>
            <a:r>
              <a:rPr lang="uk-UA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sz="2000" dirty="0"/>
              <a:t>(</a:t>
            </a:r>
            <a:r>
              <a:rPr lang="ru-RU" sz="2000" dirty="0" err="1"/>
              <a:t>грец</a:t>
            </a:r>
            <a:r>
              <a:rPr lang="ru-RU" sz="2000" dirty="0"/>
              <a:t>. </a:t>
            </a:r>
            <a:r>
              <a:rPr lang="en-US" sz="2000" i="1" dirty="0"/>
              <a:t>b</a:t>
            </a:r>
            <a:r>
              <a:rPr lang="ru-RU" sz="2000" i="1" dirty="0" err="1"/>
              <a:t>іо</a:t>
            </a:r>
            <a:r>
              <a:rPr lang="en-US" sz="2000" i="1" dirty="0"/>
              <a:t>s </a:t>
            </a:r>
            <a:r>
              <a:rPr lang="en-US" sz="2000" dirty="0"/>
              <a:t>– </a:t>
            </a:r>
            <a:r>
              <a:rPr lang="ru-RU" sz="2000" dirty="0" err="1"/>
              <a:t>життя</a:t>
            </a:r>
            <a:r>
              <a:rPr lang="ru-RU" sz="2000" dirty="0"/>
              <a:t>, лат. </a:t>
            </a:r>
            <a:r>
              <a:rPr lang="ru-RU" sz="2000" i="1" dirty="0"/>
              <a:t>і</a:t>
            </a:r>
            <a:r>
              <a:rPr lang="en-US" sz="2000" i="1" dirty="0" err="1"/>
              <a:t>nd</a:t>
            </a:r>
            <a:r>
              <a:rPr lang="ru-RU" sz="2000" i="1" dirty="0" err="1"/>
              <a:t>ісо</a:t>
            </a:r>
            <a:r>
              <a:rPr lang="ru-RU" sz="2000" i="1" dirty="0"/>
              <a:t> </a:t>
            </a:r>
            <a:r>
              <a:rPr lang="ru-RU" sz="2000" dirty="0"/>
              <a:t>– </a:t>
            </a:r>
            <a:r>
              <a:rPr lang="ru-RU" sz="2000" dirty="0" err="1"/>
              <a:t>вказую</a:t>
            </a:r>
            <a:r>
              <a:rPr lang="ru-RU" sz="2000" dirty="0"/>
              <a:t>) </a:t>
            </a:r>
            <a:r>
              <a:rPr lang="ru-RU" sz="2000" dirty="0" smtClean="0"/>
              <a:t> </a:t>
            </a:r>
            <a:r>
              <a:rPr lang="uk-UA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– це визначення біологічно значущих навантажень на основні реакцій на них живих організмів та їх угрупувань.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параметра,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фактору.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Біологічна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активність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є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одним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із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основних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показників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родючості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ґрунту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відіграє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важливу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роль у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кругообігу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поживних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речовин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їх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доступності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для </a:t>
            </a:r>
            <a:r>
              <a:rPr lang="ru-RU" alt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рослин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</a:t>
            </a:r>
            <a:endParaRPr lang="en-US" altLang="ru-RU" sz="2000" b="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Дослідження</a:t>
            </a:r>
            <a:r>
              <a:rPr lang="uk-UA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дає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змогу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визначити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найсприятливіший</a:t>
            </a:r>
            <a:r>
              <a:rPr lang="uk-UA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ґрунт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для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вирощування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огірків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</a:t>
            </a:r>
            <a:endParaRPr lang="en-US" altLang="ru-RU" sz="2000" b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Практична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значущість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для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сільського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господарства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,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фермерів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та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садівників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</a:t>
            </a:r>
            <a:r>
              <a:rPr lang="uk-UA" altLang="ru-RU" sz="2000" b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endParaRPr lang="en-US" altLang="zh-CN" sz="2000" b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418011" y="211319"/>
            <a:ext cx="3198495" cy="6414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3914775" y="649242"/>
            <a:ext cx="7449911" cy="548894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Aft>
                <a:spcPct val="0"/>
              </a:spcAft>
            </a:pPr>
            <a:r>
              <a:rPr lang="en-US" altLang="zh-CN" sz="2400" b="1" dirty="0" err="1">
                <a:latin typeface="Times New Roman" panose="02020603050405020304" charset="0"/>
                <a:cs typeface="Times New Roman" panose="02020603050405020304" charset="0"/>
              </a:rPr>
              <a:t>Мета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 b="1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 b="1" dirty="0" err="1">
                <a:latin typeface="Times New Roman" panose="02020603050405020304" charset="0"/>
                <a:cs typeface="Times New Roman" panose="02020603050405020304" charset="0"/>
              </a:rPr>
              <a:t>завдання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 b="1" dirty="0" err="1">
                <a:latin typeface="Times New Roman" panose="02020603050405020304" charset="0"/>
                <a:cs typeface="Times New Roman" panose="02020603050405020304" charset="0"/>
              </a:rPr>
              <a:t>дослідження</a:t>
            </a:r>
            <a:endParaRPr lang="en-US" altLang="zh-CN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spcAft>
                <a:spcPct val="0"/>
              </a:spcAft>
            </a:pPr>
            <a:endParaRPr lang="en-US" altLang="zh-CN" sz="20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000" b="1" i="1" dirty="0" err="1" smtClean="0">
                <a:latin typeface="Times New Roman" panose="02020603050405020304" charset="0"/>
                <a:cs typeface="Times New Roman" panose="02020603050405020304" charset="0"/>
              </a:rPr>
              <a:t>Мета</a:t>
            </a:r>
            <a:r>
              <a:rPr lang="uk-UA" altLang="zh-CN" sz="2000" b="1" i="1" dirty="0" smtClean="0">
                <a:latin typeface="Times New Roman" panose="02020603050405020304" charset="0"/>
                <a:cs typeface="Times New Roman" panose="02020603050405020304" charset="0"/>
              </a:rPr>
              <a:t> дослідження</a:t>
            </a:r>
            <a:r>
              <a:rPr lang="en-US" altLang="zh-CN" sz="2000" b="1" i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uk-UA" altLang="zh-CN" sz="2000" b="1" i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000" b="1" i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zh-CN" sz="2000" dirty="0" err="1">
                <a:latin typeface="Times New Roman" panose="02020603050405020304" charset="0"/>
                <a:cs typeface="Times New Roman" panose="02020603050405020304" charset="0"/>
              </a:rPr>
              <a:t>д</a:t>
            </a:r>
            <a:r>
              <a:rPr lang="en-US" altLang="zh-CN" sz="2000" dirty="0" err="1" smtClean="0">
                <a:latin typeface="Times New Roman" panose="02020603050405020304" charset="0"/>
                <a:cs typeface="Times New Roman" panose="02020603050405020304" charset="0"/>
              </a:rPr>
              <a:t>ослідити</a:t>
            </a:r>
            <a:r>
              <a:rPr lang="en-US" altLang="zh-CN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вплив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фізичних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і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хімічних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властивостей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різних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типів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zh-CN" sz="2000" dirty="0" smtClean="0">
                <a:latin typeface="Times New Roman" panose="02020603050405020304" charset="0"/>
                <a:cs typeface="Times New Roman" panose="02020603050405020304" charset="0"/>
              </a:rPr>
              <a:t>(</a:t>
            </a:r>
            <a:r>
              <a:rPr lang="uk-UA" altLang="zh-CN" sz="2000" dirty="0" err="1" smtClean="0">
                <a:latin typeface="Times New Roman" panose="02020603050405020304" charset="0"/>
                <a:cs typeface="Times New Roman" panose="02020603050405020304" charset="0"/>
              </a:rPr>
              <a:t>чернозем</a:t>
            </a:r>
            <a:r>
              <a:rPr lang="uk-UA" altLang="zh-CN" sz="2000" dirty="0" smtClean="0">
                <a:latin typeface="Times New Roman" panose="02020603050405020304" charset="0"/>
                <a:cs typeface="Times New Roman" panose="02020603050405020304" charset="0"/>
              </a:rPr>
              <a:t>, піщаний, глинистий) </a:t>
            </a:r>
            <a:r>
              <a:rPr lang="en-US" altLang="zh-CN" sz="2000" dirty="0" err="1" smtClean="0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zh-CN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ріст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і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розвиток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огірків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uk-UA" altLang="zh-CN" sz="2000" b="1" i="1" dirty="0" smtClean="0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zh-CN" sz="2000" b="1" i="1" dirty="0" err="1" smtClean="0">
                <a:latin typeface="Times New Roman" panose="02020603050405020304" charset="0"/>
                <a:cs typeface="Times New Roman" panose="02020603050405020304" charset="0"/>
              </a:rPr>
              <a:t>авдання</a:t>
            </a:r>
            <a:r>
              <a:rPr lang="en-US" altLang="zh-CN" sz="2000" b="1" i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uk-UA" altLang="zh-CN" sz="2000" b="1" i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Arial" panose="020B0604020202020204"/>
              <a:buChar char="•"/>
            </a:pPr>
            <a:r>
              <a:rPr lang="uk-UA" altLang="zh-CN" sz="2000" b="1" i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</a:t>
            </a: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літератури щодо 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використання  рослин (огірків (</a:t>
            </a:r>
            <a:r>
              <a:rPr lang="en-US" alt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Cucumis</a:t>
            </a:r>
            <a:r>
              <a:rPr lang="en-US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alt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біоіндикаторів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alt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/>
              <a:buChar char="•"/>
            </a:pPr>
            <a:r>
              <a:rPr lang="uk-UA" altLang="zh-CN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ідготувати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глинистий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чорноземний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піщаний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uk-UA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/>
              <a:buChar char="•"/>
            </a:pPr>
            <a:r>
              <a:rPr lang="uk-UA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ровести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посадку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огірків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забезпечити ріст у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рівних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uk-UA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/>
              <a:buChar char="•"/>
            </a:pPr>
            <a:r>
              <a:rPr lang="uk-UA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постерігати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ростом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uk-UA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 panose="020B0604020202020204"/>
              <a:buChar char="•"/>
            </a:pPr>
            <a:r>
              <a:rPr lang="ru-RU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alt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сформулювати</a:t>
            </a:r>
            <a:r>
              <a:rPr lang="ru-RU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збудити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 до вивчення стану ґрунтів, впливу властивостей ґрунтів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ріст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рослин;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привернути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 до особливостей вивчення впливу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3"/>
          <a:stretch>
            <a:fillRect/>
          </a:stretch>
        </p:blipFill>
        <p:spPr>
          <a:xfrm>
            <a:off x="342265" y="916305"/>
            <a:ext cx="3129280" cy="3740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4841967" y="296092"/>
            <a:ext cx="6920774" cy="14804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Методика</a:t>
            </a:r>
            <a:r>
              <a:rPr lang="en-US" altLang="ru-RU" sz="2400" b="1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дослідження</a:t>
            </a:r>
            <a:endParaRPr lang="en-US" altLang="en-US" sz="2400" b="1" dirty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000" b="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Типи</a:t>
            </a:r>
            <a:r>
              <a:rPr lang="en-US" altLang="ru-RU" sz="2000" b="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ґрунтів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: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глина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,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чорнозем</a:t>
            </a:r>
            <a:r>
              <a:rPr lang="en-US" altLang="ru-RU" sz="2000" b="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, </a:t>
            </a:r>
            <a:r>
              <a:rPr lang="en-US" altLang="en-US" sz="2000" b="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пісок</a:t>
            </a:r>
            <a:r>
              <a:rPr lang="en-US" altLang="ru-RU" sz="2200" b="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.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2200" b="0" dirty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altLang="en-US" sz="2400" b="1" dirty="0" smtClean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altLang="en-US" sz="2400" b="1" dirty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altLang="en-US" sz="2400" b="1" dirty="0" smtClean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911633" y="1611087"/>
            <a:ext cx="6389915" cy="4126616"/>
          </a:xfrm>
        </p:spPr>
        <p:txBody>
          <a:bodyPr>
            <a:normAutofit fontScale="90000"/>
          </a:bodyPr>
          <a:lstStyle/>
          <a:p>
            <a:pPr lvl="0" defTabSz="266700">
              <a:lnSpc>
                <a:spcPct val="150000"/>
              </a:lnSpc>
              <a:spcAft>
                <a:spcPct val="0"/>
              </a:spcAft>
            </a:pPr>
            <a:r>
              <a:rPr lang="en-US" altLang="en-US" sz="24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Умови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дослідження</a:t>
            </a:r>
            <a:r>
              <a:rPr lang="en-US" altLang="ru-RU" sz="24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:</a:t>
            </a:r>
            <a:r>
              <a:rPr lang="uk-UA" altLang="ru-RU" sz="24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/>
            </a:r>
            <a:br>
              <a:rPr lang="uk-UA" altLang="ru-RU" sz="24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</a:br>
            <a:r>
              <a:rPr lang="uk-UA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в</a:t>
            </a:r>
            <a:r>
              <a:rPr lang="uk-UA" altLang="ru-RU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ирощування в кімнатних умовах;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/>
            </a:r>
            <a:b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</a:br>
            <a:r>
              <a:rPr lang="uk-UA" altLang="ru-RU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т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емпература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: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спочатку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без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опалення</a:t>
            </a:r>
            <a:r>
              <a:rPr lang="uk-UA" altLang="en-US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(15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°C</a:t>
            </a:r>
            <a:r>
              <a:rPr lang="en-US" dirty="0"/>
              <a:t> </a:t>
            </a:r>
            <a:r>
              <a:rPr lang="uk-UA" altLang="en-US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)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пізніше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–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з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опаленням</a:t>
            </a:r>
            <a:r>
              <a:rPr lang="uk-UA" altLang="en-US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(22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°C</a:t>
            </a:r>
            <a:r>
              <a:rPr lang="en-US" dirty="0"/>
              <a:t> </a:t>
            </a:r>
            <a:r>
              <a:rPr lang="uk-UA" altLang="en-US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);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/>
            </a:r>
            <a:b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</a:br>
            <a:r>
              <a:rPr lang="uk-UA" altLang="ru-RU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в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ологість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: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однакова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для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всіх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зразків</a:t>
            </a:r>
            <a:r>
              <a:rPr lang="uk-UA" altLang="en-US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;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/>
            </a:r>
            <a:b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</a:br>
            <a:r>
              <a:rPr lang="uk-UA" altLang="ru-RU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с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постереження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з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вересня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по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листопад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>.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  <a:t/>
            </a:r>
            <a:br>
              <a:rPr lang="en-US" altLang="zh-CN" sz="2400" dirty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cs typeface="+mn-cs"/>
              </a:rPr>
            </a:b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11" y="296091"/>
            <a:ext cx="3709450" cy="6174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5209540" y="243205"/>
            <a:ext cx="5749290" cy="55206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67450" y="304800"/>
            <a:ext cx="11257099" cy="642864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b="1" dirty="0" err="1" smtClean="0">
                <a:latin typeface="Times New Roman" panose="02020603050405020304" charset="0"/>
                <a:cs typeface="Times New Roman" panose="02020603050405020304" charset="0"/>
              </a:rPr>
              <a:t>Теоретична</a:t>
            </a:r>
            <a:r>
              <a:rPr lang="en-US" altLang="ru-RU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 smtClean="0">
                <a:latin typeface="Times New Roman" panose="02020603050405020304" charset="0"/>
                <a:cs typeface="Times New Roman" panose="02020603050405020304" charset="0"/>
              </a:rPr>
              <a:t>частина</a:t>
            </a:r>
            <a:endParaRPr lang="uk-UA" altLang="en-US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uk-UA" altLang="en-US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ru-RU" b="1" dirty="0" err="1">
                <a:latin typeface="Times New Roman" panose="02020603050405020304" charset="0"/>
                <a:cs typeface="Times New Roman" panose="02020603050405020304" charset="0"/>
              </a:rPr>
              <a:t>Біоіндикація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грец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іо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s -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життя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лат. і</a:t>
            </a:r>
            <a:r>
              <a:rPr lang="en-US" altLang="ru-RU" dirty="0" err="1">
                <a:latin typeface="Times New Roman" panose="02020603050405020304" charset="0"/>
                <a:cs typeface="Times New Roman" panose="02020603050405020304" charset="0"/>
              </a:rPr>
              <a:t>nd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ісо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вказую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) -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оперативний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 err="1" smtClean="0">
                <a:latin typeface="Times New Roman" panose="02020603050405020304" charset="0"/>
                <a:cs typeface="Times New Roman" panose="02020603050405020304" charset="0"/>
              </a:rPr>
              <a:t>моніторинг</a:t>
            </a:r>
            <a:r>
              <a:rPr lang="ru-RU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 err="1" smtClean="0">
                <a:latin typeface="Times New Roman" panose="02020603050405020304" charset="0"/>
                <a:cs typeface="Times New Roman" panose="02020603050405020304" charset="0"/>
              </a:rPr>
              <a:t>навколишнього</a:t>
            </a:r>
            <a:r>
              <a:rPr lang="ru-RU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 err="1" smtClean="0">
                <a:latin typeface="Times New Roman" panose="02020603050405020304" charset="0"/>
                <a:cs typeface="Times New Roman" panose="02020603050405020304" charset="0"/>
              </a:rPr>
              <a:t>середовища</a:t>
            </a:r>
            <a:endParaRPr lang="ru-RU" alt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на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основі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спостережень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за станом і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поведінкою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біологічних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 err="1" smtClean="0">
                <a:latin typeface="Times New Roman" panose="02020603050405020304" charset="0"/>
                <a:cs typeface="Times New Roman" panose="02020603050405020304" charset="0"/>
              </a:rPr>
              <a:t>об'єктів</a:t>
            </a:r>
            <a:r>
              <a:rPr lang="ru-RU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(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тварин</a:t>
            </a:r>
            <a:r>
              <a:rPr lang="ru-RU" altLang="ru-RU" dirty="0">
                <a:latin typeface="Times New Roman" panose="02020603050405020304" charset="0"/>
                <a:cs typeface="Times New Roman" panose="02020603050405020304" charset="0"/>
              </a:rPr>
              <a:t> та </a:t>
            </a:r>
            <a:r>
              <a:rPr lang="ru-RU" altLang="ru-RU" dirty="0" err="1">
                <a:latin typeface="Times New Roman" panose="02020603050405020304" charset="0"/>
                <a:cs typeface="Times New Roman" panose="02020603050405020304" charset="0"/>
              </a:rPr>
              <a:t>ін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чутливо реагують на зміни умов середовища, таких як вологість, кислотність, температура, наявність забруднювачів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b="1" dirty="0" err="1" smtClean="0">
                <a:latin typeface="Times New Roman" panose="02020603050405020304" charset="0"/>
                <a:cs typeface="Times New Roman" panose="02020603050405020304" charset="0"/>
              </a:rPr>
              <a:t>Фітоіндикація</a:t>
            </a:r>
            <a:r>
              <a:rPr lang="en-US" altLang="ru-RU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як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наука</a:t>
            </a:r>
            <a:endParaRPr lang="en-US" altLang="en-US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Фітоіндикація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—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це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метод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оцінки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стану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навколишнього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середовища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тому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числі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допомогою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Рослини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є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чутливими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індикаторами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які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можуть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вказувати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зміни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фізичних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хімічних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характеристик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рівень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вологості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кислотності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наявність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поживних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речовин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токсичних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елементів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тощо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endParaRPr lang="en-US" altLang="ru-RU" i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b="1" dirty="0" err="1" smtClean="0">
                <a:latin typeface="Times New Roman" panose="02020603050405020304" charset="0"/>
                <a:cs typeface="Times New Roman" panose="02020603050405020304" charset="0"/>
              </a:rPr>
              <a:t>Загальні</a:t>
            </a:r>
            <a:r>
              <a:rPr lang="en-US" altLang="ru-RU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закони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росту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endParaRPr lang="en-US" altLang="en-US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ru-RU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b="1" dirty="0" err="1" smtClean="0">
                <a:latin typeface="Times New Roman" panose="02020603050405020304" charset="0"/>
                <a:cs typeface="Times New Roman" panose="02020603050405020304" charset="0"/>
              </a:rPr>
              <a:t>Закон</a:t>
            </a:r>
            <a:r>
              <a:rPr lang="en-US" altLang="ru-RU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мінімуму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Лібіха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dirty="0" err="1">
                <a:latin typeface="Times New Roman" panose="02020603050405020304" charset="0"/>
                <a:cs typeface="Times New Roman" panose="02020603050405020304" charset="0"/>
              </a:rPr>
              <a:t>р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іст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обмежений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тим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елементом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або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умовою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яка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є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найменшою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кількістю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чи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інтенсивністю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Наприклад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відсутність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необхідних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макро</a:t>
            </a:r>
            <a:r>
              <a:rPr lang="uk-UA" altLang="en-US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чи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мікроелементів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ґрунті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значно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сповільнює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розвиток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Закон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оптимуму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dirty="0" err="1">
                <a:latin typeface="Times New Roman" panose="02020603050405020304" charset="0"/>
                <a:cs typeface="Times New Roman" panose="02020603050405020304" charset="0"/>
              </a:rPr>
              <a:t>д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ля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нормального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розвитку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необхідно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щоб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всі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фактори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навколишнього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середовища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знаходились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межах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оптимальних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значень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конкретного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виду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ru-RU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ru-RU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5209540" y="243205"/>
            <a:ext cx="5749290" cy="55206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748937" y="531224"/>
            <a:ext cx="10885714" cy="574765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2000" b="1" dirty="0" err="1" smtClean="0">
                <a:latin typeface="Times New Roman" panose="02020603050405020304" charset="0"/>
                <a:cs typeface="Times New Roman" panose="02020603050405020304" charset="0"/>
              </a:rPr>
              <a:t>Вплив</a:t>
            </a:r>
            <a:r>
              <a:rPr lang="en-US" altLang="ru-RU" sz="2000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властивостей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ріст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 smtClean="0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endParaRPr lang="en-US" altLang="ru-RU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Глинисті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ґрунти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sz="2000" dirty="0" err="1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ідзначаються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високою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здатністю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до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утримання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вологи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однак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мають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низьку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аерацію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можуть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бути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важкими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кореневої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системи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Вони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часто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потребують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покращення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дренажу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Чорноземні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ґрунти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sz="2000" dirty="0" err="1">
                <a:latin typeface="Times New Roman" panose="02020603050405020304" charset="0"/>
                <a:cs typeface="Times New Roman" panose="02020603050405020304" charset="0"/>
              </a:rPr>
              <a:t>ц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е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одні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найбільш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родючих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багаті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органічну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речовину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поживні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елементи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що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забезпечує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хороший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ріст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розвиток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Піщані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ґрунти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sz="2000" dirty="0" err="1">
                <a:latin typeface="Times New Roman" panose="02020603050405020304" charset="0"/>
                <a:cs typeface="Times New Roman" panose="02020603050405020304" charset="0"/>
              </a:rPr>
              <a:t>х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арактеризуються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низьким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вмістом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поживних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елементів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водозатримувальною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здатністю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Рослини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таких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ґрунтах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можуть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страждати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від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нестачі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вологи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харчування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uk-UA" altLang="ru-RU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Теоретичні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висновки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latin typeface="Times New Roman" panose="02020603050405020304" charset="0"/>
                <a:cs typeface="Times New Roman" panose="02020603050405020304" charset="0"/>
              </a:rPr>
              <a:t>літературних</a:t>
            </a:r>
            <a:r>
              <a:rPr lang="en-US" altLang="ru-RU" sz="20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 smtClean="0">
                <a:latin typeface="Times New Roman" panose="02020603050405020304" charset="0"/>
                <a:cs typeface="Times New Roman" panose="02020603050405020304" charset="0"/>
              </a:rPr>
              <a:t>джерел</a:t>
            </a:r>
            <a:r>
              <a:rPr lang="uk-UA" altLang="en-US" sz="2000" b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en-US" sz="20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гідно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науковими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дослідженнями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чорнозем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є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найкращим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ґрунтом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вирощування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більшості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сільськогосподарських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культур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зокрема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огірків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завдяки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його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високій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родючості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оптимальному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співвідношенню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поживних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речовин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</a:p>
          <a:p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водопроникність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щиль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ні, в’язкі, легко злипаються, важкі -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піщані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водопроникність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добре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прогріваються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4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592183" y="261257"/>
            <a:ext cx="5425440" cy="28353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Початкові</a:t>
            </a:r>
            <a:r>
              <a:rPr lang="en-US" alt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етапи</a:t>
            </a:r>
            <a:r>
              <a:rPr lang="en-US" alt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endParaRPr lang="en-US" altLang="ru-RU" sz="2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ru-RU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Підготовка ґрунтів: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разок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глинистого ґрунту було взято на прямовисному схилі над річкою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Дунай;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разок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піщаного ґрунту – на Лебединому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озері;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 чорнозему – придбано субстрат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торфосуміші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універсальний.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  <a:endParaRPr lang="en-US" dirty="0"/>
          </a:p>
          <a:p>
            <a:pPr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sz="2000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endParaRPr lang="en-US" altLang="ru-RU" sz="2000" b="0" dirty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47" y="79246"/>
            <a:ext cx="2147300" cy="28511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628" y="79246"/>
            <a:ext cx="2037806" cy="29338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69" y="3096561"/>
            <a:ext cx="1907520" cy="33864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676" y="3094687"/>
            <a:ext cx="1917710" cy="33693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47" y="3218694"/>
            <a:ext cx="2292206" cy="312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7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226424" y="522516"/>
            <a:ext cx="5651862" cy="570538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Початкові</a:t>
            </a:r>
            <a:r>
              <a:rPr lang="en-US" alt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етапи</a:t>
            </a:r>
            <a:r>
              <a:rPr lang="en-US" alt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endParaRPr lang="uk-UA" altLang="ru-RU" sz="2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/>
              <a:ea typeface="Calibri" panose="020F050202020403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2000" b="1" dirty="0" smtClean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r>
              <a:rPr lang="en-US" altLang="ru-RU" sz="2000" b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1</a:t>
            </a:r>
            <a:r>
              <a:rPr lang="uk-UA" altLang="ru-RU" sz="2000" b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5</a:t>
            </a:r>
            <a:r>
              <a:rPr lang="en-US" altLang="ru-RU" sz="2000" b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вересня</a:t>
            </a:r>
            <a:r>
              <a:rPr lang="en-US" altLang="ru-RU" sz="2000" b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/>
                <a:ea typeface="Calibri" panose="020F0502020204030204"/>
              </a:rPr>
              <a:t>: </a:t>
            </a:r>
            <a:r>
              <a:rPr lang="uk-UA" altLang="en-US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висадка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насіння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огірків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у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різні</a:t>
            </a:r>
            <a:r>
              <a:rPr lang="uk-UA" altLang="en-US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типи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altLang="en-US" sz="20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ґрунтів</a:t>
            </a:r>
            <a:r>
              <a:rPr lang="uk-UA" altLang="en-US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 (піщаний, </a:t>
            </a:r>
            <a:r>
              <a:rPr lang="uk-UA" altLang="en-US" sz="2000" b="1" dirty="0" err="1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чернозем</a:t>
            </a:r>
            <a:r>
              <a:rPr lang="uk-UA" altLang="en-US" sz="2000" b="1" dirty="0" smtClean="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, глинистий). </a:t>
            </a:r>
          </a:p>
          <a:p>
            <a:endParaRPr lang="uk-UA" altLang="en-US" sz="2000" b="1" dirty="0" smtClean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точності дослідження було взято по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варіанти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кожного ґрунту (піщаний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 (3),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глинистий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 (1), чорнозем (2)).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Піщаний та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глинистий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ґр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дезінфекції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оброблено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окропом. Горщики пронумеровані відповідно. На дні кожного горщика було зроблено дренажний отвір і укладено шар дренажу (дрібні камінці). Було обрано вже оброблене насіння «Кімнатний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1», так як дослідження відбувалося в приміщенні. Насіння висаджено на глибину 1-1,5см.</a:t>
            </a:r>
          </a:p>
          <a:p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  <a:endParaRPr lang="en-US" dirty="0"/>
          </a:p>
          <a:p>
            <a:pPr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uk-UA" altLang="en-US" sz="2000" b="1" dirty="0" smtClean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463" y="400593"/>
            <a:ext cx="5492489" cy="32918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535" y="3883139"/>
            <a:ext cx="2753124" cy="2905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733" y="3883139"/>
            <a:ext cx="1636440" cy="290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7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496389" y="304800"/>
            <a:ext cx="5435866" cy="561702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alt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25 вересня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За однакових умов (температура, вологість) спочатку проростання відбулося у горщику з </a:t>
            </a:r>
            <a:r>
              <a:rPr lang="uk-UA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черноземом</a:t>
            </a: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(2). У горщику з глинистим ґрунтом (1) у піщаному ґрунті (3) поки що паростків не спостерігається.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Температура негативно впливає на ріст рослин через відсутність опалення (15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°C</a:t>
            </a: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).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В горщику </a:t>
            </a:r>
            <a:r>
              <a:rPr lang="uk-UA" altLang="en-US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з ч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орнозем</a:t>
            </a:r>
            <a:r>
              <a:rPr lang="uk-UA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ом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о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гірок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дає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перший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паросток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листок</a:t>
            </a:r>
            <a:r>
              <a:rPr lang="uk-UA" altLang="en-US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 sz="2000" dirty="0">
              <a:solidFill>
                <a:prstClr val="black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altLang="en-US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uk-UA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-му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uk-UA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-му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зразках</a:t>
            </a:r>
            <a:r>
              <a:rPr lang="uk-UA" altLang="en-US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за 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однаков</a:t>
            </a:r>
            <a:r>
              <a:rPr lang="uk-UA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ої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температур</a:t>
            </a: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вологості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спостерігається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значне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відставання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рості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 sz="2000" dirty="0">
              <a:solidFill>
                <a:prstClr val="black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Глинистий</a:t>
            </a:r>
            <a:r>
              <a:rPr lang="en-US" altLang="ru-RU" sz="20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ґрунт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па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ростки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слабкі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розвиток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повільний</a:t>
            </a:r>
            <a:r>
              <a:rPr lang="uk-UA" altLang="en-US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000" dirty="0">
              <a:solidFill>
                <a:prstClr val="black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Піщаний</a:t>
            </a:r>
            <a:r>
              <a:rPr lang="en-US" altLang="ru-RU" sz="20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ґрунт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па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ростки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міцніші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але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поступаються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чорнозему</a:t>
            </a:r>
            <a:r>
              <a:rPr lang="uk-UA" altLang="en-US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000" dirty="0">
              <a:solidFill>
                <a:prstClr val="black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Чорноземний</a:t>
            </a:r>
            <a:r>
              <a:rPr lang="en-US" altLang="ru-RU" sz="2000" b="1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b="1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ґрунт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uk-UA" altLang="ru-RU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п</a:t>
            </a:r>
            <a:r>
              <a:rPr lang="en-US" altLang="en-US" sz="2000" dirty="0" err="1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роростання</a:t>
            </a:r>
            <a:r>
              <a:rPr lang="en-US" altLang="ru-RU" sz="2000" dirty="0" smtClean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сповільнене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але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якісніше</a:t>
            </a:r>
            <a:r>
              <a:rPr lang="en-US" altLang="ru-RU" sz="2000" dirty="0">
                <a:solidFill>
                  <a:prstClr val="black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749" y="3427413"/>
            <a:ext cx="2395396" cy="31938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564" y="3427413"/>
            <a:ext cx="2406965" cy="3209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255" y="304800"/>
            <a:ext cx="5695406" cy="256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4772298" y="549273"/>
            <a:ext cx="6366872" cy="587311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ct val="0"/>
              </a:spcAft>
            </a:pPr>
            <a:r>
              <a:rPr lang="en-US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6 </a:t>
            </a:r>
            <a:r>
              <a:rPr lang="en-US" altLang="en-US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жовтня</a:t>
            </a:r>
            <a:endParaRPr lang="uk-UA" altLang="en-US" sz="2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spcAft>
                <a:spcPct val="0"/>
              </a:spcAft>
            </a:pPr>
            <a:endParaRPr lang="en-US" alt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spcAft>
                <a:spcPct val="0"/>
              </a:spcAft>
            </a:pP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Чорнозем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(2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зразок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):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Рослини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мають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добре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розвинени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листки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активний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ріст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завдяки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поживним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властивостям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чорнозему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uk-UA" altLang="ru-RU" sz="2000" dirty="0">
                <a:latin typeface="Times New Roman" panose="02020603050405020304" charset="0"/>
                <a:cs typeface="Times New Roman" panose="02020603050405020304" charset="0"/>
              </a:rPr>
              <a:t> Він має</a:t>
            </a:r>
            <a:r>
              <a:rPr lang="ru-RU" sz="2000" dirty="0"/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вбирають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spcAft>
                <a:spcPct val="0"/>
              </a:spcAft>
            </a:pP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Глинистий</a:t>
            </a:r>
            <a:r>
              <a:rPr lang="uk-UA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піщаний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ґрунти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(1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3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зразки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): </a:t>
            </a:r>
            <a:r>
              <a:rPr lang="uk-UA" altLang="ru-RU" sz="2000" dirty="0" err="1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явилися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другий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третій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листок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рослини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слабкі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через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низький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рівень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поживних</a:t>
            </a:r>
            <a:r>
              <a:rPr lang="en-US" altLang="ru-RU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речовин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uk-UA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pPr>
              <a:spcAft>
                <a:spcPct val="0"/>
              </a:spcAft>
            </a:pPr>
            <a:r>
              <a:rPr lang="uk-UA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В глинистому ґрунті затримується волога – утворюється злипання та ущільнення,  структура ґрунту обмежує постачання кисню до кореневої системи. </a:t>
            </a:r>
          </a:p>
          <a:p>
            <a:pPr>
              <a:spcAft>
                <a:spcPct val="0"/>
              </a:spcAft>
            </a:pPr>
            <a:r>
              <a:rPr lang="uk-UA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Завдяки сипучої зернистої структурі піщаний ґрунт має підвищену </a:t>
            </a:r>
            <a:r>
              <a:rPr lang="uk-UA" altLang="ru-RU" sz="2000" dirty="0" err="1" smtClean="0">
                <a:latin typeface="Times New Roman" panose="02020603050405020304" charset="0"/>
                <a:cs typeface="Times New Roman" panose="02020603050405020304" charset="0"/>
              </a:rPr>
              <a:t>повітро</a:t>
            </a:r>
            <a:r>
              <a:rPr lang="uk-UA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і водопроникність, але не утримує вологу.</a:t>
            </a:r>
            <a:endParaRPr lang="en-US" altLang="ru-RU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spcAft>
                <a:spcPct val="0"/>
              </a:spcAft>
            </a:pPr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382" y="3485832"/>
            <a:ext cx="1846217" cy="30785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51" y="216290"/>
            <a:ext cx="2938057" cy="3068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5172710" y="536575"/>
            <a:ext cx="6597650" cy="586041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495109" y="714103"/>
            <a:ext cx="6423841" cy="588545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Середній</a:t>
            </a:r>
            <a:r>
              <a:rPr lang="en-US" alt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етап</a:t>
            </a:r>
            <a:r>
              <a:rPr lang="en-US" alt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uk-UA" altLang="ru-RU" sz="2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10</a:t>
            </a:r>
            <a:r>
              <a:rPr lang="en-US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листопада</a:t>
            </a:r>
            <a:endParaRPr lang="en-US" altLang="ru-RU" sz="2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ru-RU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Опалення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було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увімкнене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uk-UA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температура зросла до 22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що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покращило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умови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росту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endParaRPr lang="en-US" altLang="ru-RU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Результати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r>
              <a:rPr lang="uk-UA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г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линистий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піщаний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ґрунти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незначне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покращення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росту</a:t>
            </a:r>
            <a:r>
              <a:rPr lang="uk-UA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ru-RU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ч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орнозем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демонструє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стрімкий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ріст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рослин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почали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формуватися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квіткові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зав</a:t>
            </a:r>
            <a:r>
              <a:rPr lang="en-US" altLang="ru-RU" sz="2000" dirty="0" err="1" smtClean="0">
                <a:latin typeface="Times New Roman" panose="02020603050405020304" charset="0"/>
                <a:cs typeface="Times New Roman" panose="02020603050405020304" charset="0"/>
              </a:rPr>
              <a:t>’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язі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8" y="536575"/>
            <a:ext cx="4600847" cy="6134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5209540" y="243205"/>
            <a:ext cx="5749290" cy="55206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39931" y="243205"/>
            <a:ext cx="11382103" cy="309217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Фінальний</a:t>
            </a:r>
            <a:r>
              <a:rPr lang="en-US" alt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етап</a:t>
            </a:r>
            <a:endParaRPr lang="uk-UA" altLang="en-US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 sz="24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uk-UA" alt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листопада</a:t>
            </a:r>
            <a:endParaRPr lang="en-US" altLang="ru-RU" sz="20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ru-RU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Чорнозем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(2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зразок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):</a:t>
            </a:r>
          </a:p>
          <a:p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ru-RU" sz="2000" dirty="0" err="1" smtClean="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явилися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квіткові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зав</a:t>
            </a:r>
            <a:r>
              <a:rPr lang="en-US" altLang="ru-RU" sz="2000" dirty="0" err="1" smtClean="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язі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перші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маленькі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огірки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Глинистий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піщаний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ґрунти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(1 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3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зразки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):</a:t>
            </a:r>
          </a:p>
          <a:p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Рослини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значно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відстають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квіткових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зав</a:t>
            </a:r>
            <a:r>
              <a:rPr lang="en-US" altLang="ru-RU" sz="2000" dirty="0" err="1" smtClean="0">
                <a:latin typeface="Times New Roman" panose="02020603050405020304" charset="0"/>
                <a:cs typeface="Times New Roman" panose="02020603050405020304" charset="0"/>
              </a:rPr>
              <a:t>'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язей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немає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Причина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погана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структура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ґрунту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глині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поганий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доступ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кисню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піску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дефіцит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 dirty="0" err="1" smtClean="0">
                <a:latin typeface="Times New Roman" panose="02020603050405020304" charset="0"/>
                <a:cs typeface="Times New Roman" panose="02020603050405020304" charset="0"/>
              </a:rPr>
              <a:t>вологи</a:t>
            </a:r>
            <a:r>
              <a:rPr lang="en-US" altLang="ru-RU" sz="2000" dirty="0" smtClean="0">
                <a:latin typeface="Times New Roman" panose="02020603050405020304" charset="0"/>
                <a:cs typeface="Times New Roman" panose="02020603050405020304" charset="0"/>
              </a:rPr>
              <a:t>).</a:t>
            </a:r>
            <a:endParaRPr lang="ru-RU" altLang="en-US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389" y="3121941"/>
            <a:ext cx="3199470" cy="3527409"/>
          </a:xfrm>
          <a:prstGeom prst="rect">
            <a:avLst/>
          </a:prstGeom>
        </p:spPr>
      </p:pic>
      <p:pic>
        <p:nvPicPr>
          <p:cNvPr id="1026" name="Picture 2" descr="Выходно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22" y="3119526"/>
            <a:ext cx="5884038" cy="352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76275" y="322217"/>
            <a:ext cx="8596668" cy="1320800"/>
          </a:xfrm>
        </p:spPr>
        <p:txBody>
          <a:bodyPr/>
          <a:lstStyle/>
          <a:p>
            <a:pPr algn="ctr"/>
            <a:r>
              <a:rPr lang="en-US" altLang="en-US" b="1" dirty="0" err="1">
                <a:latin typeface="Times New Roman" panose="02020603050405020304" charset="0"/>
                <a:cs typeface="Times New Roman" panose="02020603050405020304" charset="0"/>
              </a:rPr>
              <a:t>Висновки</a:t>
            </a:r>
            <a:r>
              <a:rPr lang="en-US" altLang="en-US" b="1" dirty="0">
                <a:latin typeface="Times New Roman" panose="02020603050405020304" charset="0"/>
                <a:cs typeface="Times New Roman" panose="02020603050405020304" charset="0"/>
              </a:rPr>
              <a:t/>
            </a:r>
            <a:br>
              <a:rPr lang="en-US" altLang="en-US" b="1" dirty="0">
                <a:latin typeface="Times New Roman" panose="02020603050405020304" charset="0"/>
                <a:cs typeface="Times New Roman" panose="02020603050405020304" charset="0"/>
              </a:rPr>
            </a:br>
            <a:endParaRPr lang="en-US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4"/>
          </p:nvPr>
        </p:nvSpPr>
        <p:spPr>
          <a:xfrm>
            <a:off x="4860925" y="982617"/>
            <a:ext cx="7069817" cy="4735076"/>
          </a:xfrm>
        </p:spPr>
        <p:txBody>
          <a:bodyPr>
            <a:noAutofit/>
          </a:bodyPr>
          <a:lstStyle/>
          <a:p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Чорнозем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найкращим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ґрунтом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огірків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високій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родючості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достатньої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грунту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водопроникність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огірків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грунт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Глинистий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водопроникність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Піщаний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дозволив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меншим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pic>
        <p:nvPicPr>
          <p:cNvPr id="16" name="Picture 2" descr="Рекомендації з вирощування та догляду огірків. Вирощування огірків можна здійснювати методом висадки розсади або посівом насіння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1" y="2017743"/>
            <a:ext cx="4561751" cy="266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37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5209540" y="243205"/>
            <a:ext cx="5749290" cy="55206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848735" y="462280"/>
            <a:ext cx="8070215" cy="6137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439420" y="641350"/>
            <a:ext cx="97732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en-US" dirty="0">
                <a:latin typeface="Times New Roman" panose="02020603050405020304" charset="0"/>
                <a:cs typeface="Times New Roman" panose="02020603050405020304" charset="0"/>
              </a:rPr>
              <a:t>Список використаних джерел : 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Біоіндикація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стану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Лекція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https://kegt.rshu.edu.ua/images/dustan/INDL8.pdf</a:t>
            </a:r>
          </a:p>
          <a:p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Біоіндикація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стану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ґрунтового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покриву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4"/>
              </a:rPr>
              <a:t>https://www.scribd.com/document/724729349/%D1%82%D0%B5%D0%BE%D1%80-6</a:t>
            </a:r>
          </a:p>
          <a:p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В.О.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Забалуєв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ін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Фітоіндикація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початкових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етапів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грунтогенезу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рекультивованих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землях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нікопольського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марганцеворудного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басейну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5"/>
              </a:rPr>
              <a:t>https://repo.btu.kharkov.ua/jspui/bitstream/123456789/11341/1/Vkhnau_grunt_2012_4_17.pdf</a:t>
            </a:r>
          </a:p>
          <a:p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Гамкало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З.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Фітоіндикація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якості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гемеробних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систем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6"/>
              </a:rPr>
              <a:t>https://www.researchgate.net/publication/329626003_Rozdil_11_FITOINDIKACIA_AKOSTI_GRUNTIV_GEMEROBNIH_EKOSISTEM</a:t>
            </a:r>
          </a:p>
          <a:p>
            <a:r>
              <a:rPr lang="en-US" altLang="zh-CN" dirty="0" err="1" smtClean="0">
                <a:latin typeface="Times New Roman" panose="02020603050405020304" charset="0"/>
                <a:cs typeface="Times New Roman" panose="02020603050405020304" charset="0"/>
              </a:rPr>
              <a:t>Кальцитофіли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7"/>
              </a:rPr>
              <a:t>https://esu.com.ua/pdf/file/10743.pdf</a:t>
            </a:r>
          </a:p>
          <a:p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Кондратюк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С.Я.,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Мартиненко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В.Г.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Ліхеноіндикація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розділ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5).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8"/>
              </a:rPr>
              <a:t>https://drive.google.com/file/d/1aEAHoFVIbICFAYS1oq6UHpMOMkX3tqKB/view?usp=sharing</a:t>
            </a:r>
          </a:p>
          <a:p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Лисогор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Л.П.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Фітоіндикаційна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характеристика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екологічних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параметрів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різновікових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перелогів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 smtClean="0">
                <a:latin typeface="Times New Roman" panose="02020603050405020304" charset="0"/>
                <a:cs typeface="Times New Roman" panose="02020603050405020304" charset="0"/>
              </a:rPr>
              <a:t>Никитюк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П.А.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Екологічна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оцінка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агрохімічної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якості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ґрунтів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методом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фітоіндикації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9"/>
              </a:rPr>
              <a:t>https://nv.nltu.edu.ua/Archive/2021/31_6/10.pdf</a:t>
            </a:r>
          </a:p>
          <a:p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Фітоіндикація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біотестування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в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агроекології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dirty="0" err="1">
                <a:latin typeface="Times New Roman" panose="02020603050405020304" charset="0"/>
                <a:cs typeface="Times New Roman" panose="02020603050405020304" charset="0"/>
              </a:rPr>
              <a:t>Посилання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hlinkClick r:id="rId10"/>
              </a:rPr>
              <a:t>http://www.tsatu.edu.ua/rosl/wp-content/uploads/sites/20/lr.6.bioindykacija-i-biotestuvannja-v-ahroekolohiyi.pdf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3911</TotalTime>
  <Words>1266</Words>
  <Application>Microsoft Office PowerPoint</Application>
  <PresentationFormat>Широкоэкранный</PresentationFormat>
  <Paragraphs>120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微软雅黑</vt:lpstr>
      <vt:lpstr>Arial</vt:lpstr>
      <vt:lpstr>Calibri</vt:lpstr>
      <vt:lpstr>Century</vt:lpstr>
      <vt:lpstr>华文新魏</vt:lpstr>
      <vt:lpstr>Times New Roman</vt:lpstr>
      <vt:lpstr>Trebuchet MS</vt:lpstr>
      <vt:lpstr>Wingdings 3</vt:lpstr>
      <vt:lpstr>Аспект</vt:lpstr>
      <vt:lpstr>   Всеукраїнський інтерактивний конкурс «МАН-Юніор Дослідник»  Номінація: «Еколог-Юніор» </vt:lpstr>
      <vt:lpstr>Презентация PowerPoint</vt:lpstr>
      <vt:lpstr>Презентация PowerPoint</vt:lpstr>
      <vt:lpstr>Умови дослідження: вирощування в кімнатних умовах; температура: спочатку без опалення (15 °C ), пізніше – з опаленням (22 °C ); вологість: однакова для всіх зразків; спостереження з вересня по листопад.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146</cp:revision>
  <dcterms:created xsi:type="dcterms:W3CDTF">2024-11-21T22:43:00Z</dcterms:created>
  <dcterms:modified xsi:type="dcterms:W3CDTF">2025-04-14T15:35:17Z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1049-12.2.0.19826</vt:lpwstr>
  </property>
  <property fmtid="{D5CDD505-2E9C-101B-9397-08002B2CF9AE}" pid="3" name="ICV">
    <vt:lpwstr>C9DD3E46F5254BBBB2F79003C8F95439_13</vt:lpwstr>
  </property>
</Properties>
</file>