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57" r:id="rId3"/>
    <p:sldId id="293" r:id="rId4"/>
    <p:sldId id="299" r:id="rId5"/>
    <p:sldId id="298" r:id="rId6"/>
    <p:sldId id="296" r:id="rId7"/>
    <p:sldId id="305" r:id="rId8"/>
    <p:sldId id="307" r:id="rId9"/>
    <p:sldId id="300" r:id="rId10"/>
    <p:sldId id="301" r:id="rId11"/>
    <p:sldId id="306" r:id="rId12"/>
    <p:sldId id="302" r:id="rId13"/>
    <p:sldId id="308" r:id="rId14"/>
    <p:sldId id="309" r:id="rId15"/>
    <p:sldId id="310" r:id="rId16"/>
    <p:sldId id="314" r:id="rId17"/>
    <p:sldId id="31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C060"/>
    <a:srgbClr val="07B55A"/>
    <a:srgbClr val="09E170"/>
    <a:srgbClr val="5DF9A7"/>
    <a:srgbClr val="BFFDDD"/>
    <a:srgbClr val="2DF78D"/>
    <a:srgbClr val="00FF00"/>
    <a:srgbClr val="93FBC5"/>
    <a:srgbClr val="FF8811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89435" autoAdjust="0"/>
  </p:normalViewPr>
  <p:slideViewPr>
    <p:cSldViewPr>
      <p:cViewPr varScale="1">
        <p:scale>
          <a:sx n="73" d="100"/>
          <a:sy n="73" d="100"/>
        </p:scale>
        <p:origin x="13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latin typeface="Century" panose="02040604050505020304" pitchFamily="18" charset="0"/>
              </a:rPr>
              <a:t>Показники </a:t>
            </a:r>
            <a:r>
              <a:rPr lang="uk-UA" sz="1800" b="1" dirty="0" err="1" smtClean="0">
                <a:latin typeface="Century" panose="02040604050505020304" pitchFamily="18" charset="0"/>
              </a:rPr>
              <a:t>рН</a:t>
            </a:r>
            <a:r>
              <a:rPr lang="uk-UA" sz="1800" b="1" dirty="0" smtClean="0">
                <a:latin typeface="Century" panose="02040604050505020304" pitchFamily="18" charset="0"/>
              </a:rPr>
              <a:t> досліджуваних ділянок</a:t>
            </a:r>
            <a:endParaRPr lang="uk-UA" sz="1800" b="1" dirty="0">
              <a:latin typeface="Century" panose="020406040505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рН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Дарницький ліс</c:v>
                </c:pt>
                <c:pt idx="1">
                  <c:v>Парк Партизанської слави</c:v>
                </c:pt>
                <c:pt idx="2">
                  <c:v>Парк Позняки</c:v>
                </c:pt>
                <c:pt idx="3">
                  <c:v>Озеро Вирлиця</c:v>
                </c:pt>
                <c:pt idx="4">
                  <c:v>Вул. Степана Олійника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5.3</c:v>
                </c:pt>
                <c:pt idx="1">
                  <c:v>5.9</c:v>
                </c:pt>
                <c:pt idx="2">
                  <c:v>6.6</c:v>
                </c:pt>
                <c:pt idx="3">
                  <c:v>7</c:v>
                </c:pt>
                <c:pt idx="4">
                  <c:v>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Дарницький ліс</c:v>
                </c:pt>
                <c:pt idx="1">
                  <c:v>Парк Партизанської слави</c:v>
                </c:pt>
                <c:pt idx="2">
                  <c:v>Парк Позняки</c:v>
                </c:pt>
                <c:pt idx="3">
                  <c:v>Озеро Вирлиця</c:v>
                </c:pt>
                <c:pt idx="4">
                  <c:v>Вул. Степана Олійника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Дарницький ліс</c:v>
                </c:pt>
                <c:pt idx="1">
                  <c:v>Парк Партизанської слави</c:v>
                </c:pt>
                <c:pt idx="2">
                  <c:v>Парк Позняки</c:v>
                </c:pt>
                <c:pt idx="3">
                  <c:v>Озеро Вирлиця</c:v>
                </c:pt>
                <c:pt idx="4">
                  <c:v>Вул. Степана Олійника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8666544"/>
        <c:axId val="448664976"/>
        <c:axId val="0"/>
      </c:bar3DChart>
      <c:catAx>
        <c:axId val="4486665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Досліджувані ділянки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48664976"/>
        <c:crosses val="autoZero"/>
        <c:auto val="1"/>
        <c:lblAlgn val="ctr"/>
        <c:lblOffset val="100"/>
        <c:noMultiLvlLbl val="0"/>
      </c:catAx>
      <c:valAx>
        <c:axId val="448664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рН грунту</a:t>
                </a:r>
              </a:p>
            </c:rich>
          </c:tx>
          <c:layout>
            <c:manualLayout>
              <c:xMode val="edge"/>
              <c:yMode val="edge"/>
              <c:x val="0.46819006999125101"/>
              <c:y val="0.938415510561179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4866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dirty="0">
                <a:latin typeface="Century" panose="02040604050505020304" pitchFamily="18" charset="0"/>
              </a:rPr>
              <a:t>Показники вологості досліджуваних</a:t>
            </a:r>
            <a:r>
              <a:rPr lang="uk-UA" sz="1800" baseline="0" dirty="0">
                <a:latin typeface="Century" panose="02040604050505020304" pitchFamily="18" charset="0"/>
              </a:rPr>
              <a:t> ділянок</a:t>
            </a:r>
            <a:endParaRPr lang="uk-UA" sz="1800" dirty="0">
              <a:latin typeface="Century" panose="020406040505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Дарницький ліс</c:v>
                </c:pt>
                <c:pt idx="1">
                  <c:v>Парк Партизанської слави</c:v>
                </c:pt>
                <c:pt idx="2">
                  <c:v>Парк Позняки</c:v>
                </c:pt>
                <c:pt idx="3">
                  <c:v>Озеро Вирлиця</c:v>
                </c:pt>
                <c:pt idx="4">
                  <c:v>Вул. Степана Олійника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85</c:v>
                </c:pt>
                <c:pt idx="1">
                  <c:v>75</c:v>
                </c:pt>
                <c:pt idx="2">
                  <c:v>40</c:v>
                </c:pt>
                <c:pt idx="3">
                  <c:v>50</c:v>
                </c:pt>
                <c:pt idx="4">
                  <c:v>20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Дарницький ліс</c:v>
                </c:pt>
                <c:pt idx="1">
                  <c:v>Парк Партизанської слави</c:v>
                </c:pt>
                <c:pt idx="2">
                  <c:v>Парк Позняки</c:v>
                </c:pt>
                <c:pt idx="3">
                  <c:v>Озеро Вирлиця</c:v>
                </c:pt>
                <c:pt idx="4">
                  <c:v>Вул. Степана Олійника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Дарницький ліс</c:v>
                </c:pt>
                <c:pt idx="1">
                  <c:v>Парк Партизанської слави</c:v>
                </c:pt>
                <c:pt idx="2">
                  <c:v>Парк Позняки</c:v>
                </c:pt>
                <c:pt idx="3">
                  <c:v>Озеро Вирлиця</c:v>
                </c:pt>
                <c:pt idx="4">
                  <c:v>Вул. Степана Олійника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8666152"/>
        <c:axId val="448665760"/>
        <c:axId val="0"/>
      </c:bar3DChart>
      <c:catAx>
        <c:axId val="4486661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Досліджувані ділянки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48665760"/>
        <c:crosses val="autoZero"/>
        <c:auto val="1"/>
        <c:lblAlgn val="ctr"/>
        <c:lblOffset val="100"/>
        <c:noMultiLvlLbl val="0"/>
      </c:catAx>
      <c:valAx>
        <c:axId val="448665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Вологість, %</a:t>
                </a:r>
              </a:p>
            </c:rich>
          </c:tx>
          <c:layout>
            <c:manualLayout>
              <c:xMode val="edge"/>
              <c:yMode val="edge"/>
              <c:x val="0.46691965587634882"/>
              <c:y val="0.906710723659542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48666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8C08D9-37D0-42C6-9496-F49394DF78F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74A6D3-2546-49E8-8CD8-F79D0F7CB89C}">
      <dgm:prSet phldrT="[Текст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uk-UA" altLang="uk-UA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</a:t>
          </a:r>
          <a:r>
            <a:rPr lang="uk-UA" altLang="uk-UA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</a:t>
          </a:r>
          <a:r>
            <a:rPr lang="uk-UA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дійснити аналіз літератури щодо використання мохоподібних як </a:t>
          </a:r>
          <a:r>
            <a:rPr lang="uk-UA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біоіндикаторів</a:t>
          </a:r>
          <a:endParaRPr lang="uk-UA" sz="1800" dirty="0">
            <a:latin typeface="Century" panose="02040604050505020304" pitchFamily="18" charset="0"/>
          </a:endParaRPr>
        </a:p>
      </dgm:t>
    </dgm:pt>
    <dgm:pt modelId="{6DE11F0A-ACBE-4C0A-8BAD-B6401A8F19FF}" type="parTrans" cxnId="{16D59C55-4220-4FF7-93E1-D27202C17332}">
      <dgm:prSet/>
      <dgm:spPr/>
      <dgm:t>
        <a:bodyPr/>
        <a:lstStyle/>
        <a:p>
          <a:endParaRPr lang="uk-UA"/>
        </a:p>
      </dgm:t>
    </dgm:pt>
    <dgm:pt modelId="{835CDF0A-EC74-41F0-B33C-4E7A6216B8F0}" type="sibTrans" cxnId="{16D59C55-4220-4FF7-93E1-D27202C17332}">
      <dgm:prSet/>
      <dgm:spPr/>
      <dgm:t>
        <a:bodyPr/>
        <a:lstStyle/>
        <a:p>
          <a:endParaRPr lang="uk-UA"/>
        </a:p>
      </dgm:t>
    </dgm:pt>
    <dgm:pt modelId="{779DEF10-006B-4971-AED1-597E55BE8706}">
      <dgm:prSet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дослідити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видовий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склад мохоподібних у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міських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та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природних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екосистемах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Дарницького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району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міста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Києва</a:t>
          </a:r>
          <a:r>
            <a:rPr lang="uk-UA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endParaRPr lang="uk-UA" altLang="uk-UA" sz="1800" dirty="0">
            <a:solidFill>
              <a:schemeClr val="tx1"/>
            </a:solidFill>
            <a:latin typeface="Century" panose="02040604050505020304" pitchFamily="18" charset="0"/>
            <a:cs typeface="Times New Roman" panose="02020603050405020304" pitchFamily="18" charset="0"/>
          </a:endParaRPr>
        </a:p>
      </dgm:t>
    </dgm:pt>
    <dgm:pt modelId="{351C611E-2562-4250-B0DE-3BF7E4383D81}" type="parTrans" cxnId="{DB6C4E20-0B9E-45DB-8F87-C37749376854}">
      <dgm:prSet/>
      <dgm:spPr/>
      <dgm:t>
        <a:bodyPr/>
        <a:lstStyle/>
        <a:p>
          <a:endParaRPr lang="uk-UA"/>
        </a:p>
      </dgm:t>
    </dgm:pt>
    <dgm:pt modelId="{0099EAE1-C0B5-4FD4-BF5D-3A635214866D}" type="sibTrans" cxnId="{DB6C4E20-0B9E-45DB-8F87-C37749376854}">
      <dgm:prSet/>
      <dgm:spPr/>
      <dgm:t>
        <a:bodyPr/>
        <a:lstStyle/>
        <a:p>
          <a:endParaRPr lang="uk-UA"/>
        </a:p>
      </dgm:t>
    </dgm:pt>
    <dgm:pt modelId="{6438FD88-B2EA-44F5-BA51-CBA3E6E82197}">
      <dgm:prSet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uk-UA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обрати дослідні ділянки та здійснити </a:t>
          </a:r>
          <a:r>
            <a:rPr lang="uk-UA" altLang="uk-UA" sz="1800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забір проб </a:t>
          </a:r>
          <a:r>
            <a:rPr lang="uk-UA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грунту</a:t>
          </a:r>
          <a:endParaRPr lang="uk-UA" altLang="uk-UA" sz="1800" dirty="0">
            <a:solidFill>
              <a:schemeClr val="tx1"/>
            </a:solidFill>
            <a:latin typeface="Century" panose="02040604050505020304" pitchFamily="18" charset="0"/>
            <a:cs typeface="Times New Roman" panose="02020603050405020304" pitchFamily="18" charset="0"/>
          </a:endParaRPr>
        </a:p>
      </dgm:t>
    </dgm:pt>
    <dgm:pt modelId="{BC15E2E1-274B-4790-AF0A-E4FDF09B8483}" type="parTrans" cxnId="{67828FD2-3DAD-4C45-9156-0E072CB58ACF}">
      <dgm:prSet/>
      <dgm:spPr/>
      <dgm:t>
        <a:bodyPr/>
        <a:lstStyle/>
        <a:p>
          <a:endParaRPr lang="uk-UA"/>
        </a:p>
      </dgm:t>
    </dgm:pt>
    <dgm:pt modelId="{68C594B3-57F2-4014-9890-13F0427BEF32}" type="sibTrans" cxnId="{67828FD2-3DAD-4C45-9156-0E072CB58ACF}">
      <dgm:prSet/>
      <dgm:spPr/>
      <dgm:t>
        <a:bodyPr/>
        <a:lstStyle/>
        <a:p>
          <a:endParaRPr lang="uk-UA"/>
        </a:p>
      </dgm:t>
    </dgm:pt>
    <dgm:pt modelId="{59EE49CA-9E77-4769-9FDB-461E7D733473}">
      <dgm:prSet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визначити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рівень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вологості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та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кислотності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грунтів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у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місцях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поширення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різних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видів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мохів</a:t>
          </a:r>
          <a:endParaRPr lang="ru-RU" altLang="uk-UA" sz="1800" dirty="0">
            <a:solidFill>
              <a:schemeClr val="tx1"/>
            </a:solidFill>
            <a:latin typeface="Century" panose="02040604050505020304" pitchFamily="18" charset="0"/>
            <a:cs typeface="Times New Roman" panose="02020603050405020304" pitchFamily="18" charset="0"/>
          </a:endParaRPr>
        </a:p>
      </dgm:t>
    </dgm:pt>
    <dgm:pt modelId="{076E7AA4-B245-4901-89A1-60E816A309B2}" type="parTrans" cxnId="{ECA2BF01-1C24-4A3B-B3BB-5A6CC5FE5F07}">
      <dgm:prSet/>
      <dgm:spPr/>
      <dgm:t>
        <a:bodyPr/>
        <a:lstStyle/>
        <a:p>
          <a:endParaRPr lang="uk-UA"/>
        </a:p>
      </dgm:t>
    </dgm:pt>
    <dgm:pt modelId="{36D5FC96-8BDA-46B5-954B-24BEF8F171E4}" type="sibTrans" cxnId="{ECA2BF01-1C24-4A3B-B3BB-5A6CC5FE5F07}">
      <dgm:prSet/>
      <dgm:spPr/>
      <dgm:t>
        <a:bodyPr/>
        <a:lstStyle/>
        <a:p>
          <a:endParaRPr lang="uk-UA"/>
        </a:p>
      </dgm:t>
    </dgm:pt>
    <dgm:pt modelId="{612ACDDA-F29C-4655-B341-A768E19E0CB7}">
      <dgm:prSet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встановити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залежність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між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видовою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різноманітністю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мохоподібних та </a:t>
          </a:r>
          <a:r>
            <a:rPr lang="ru-RU" altLang="uk-UA" sz="1800" dirty="0" err="1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екологічними</a:t>
          </a:r>
          <a:r>
            <a:rPr lang="ru-RU" altLang="uk-UA" sz="18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характеристиками грунту</a:t>
          </a:r>
          <a:endParaRPr lang="ru-RU" altLang="uk-UA" sz="1800" dirty="0">
            <a:solidFill>
              <a:schemeClr val="tx1"/>
            </a:solidFill>
            <a:latin typeface="Century" panose="02040604050505020304" pitchFamily="18" charset="0"/>
            <a:cs typeface="Times New Roman" panose="02020603050405020304" pitchFamily="18" charset="0"/>
          </a:endParaRPr>
        </a:p>
      </dgm:t>
    </dgm:pt>
    <dgm:pt modelId="{10A9B061-9A6C-46A9-9434-99A3C771AD8E}" type="parTrans" cxnId="{0AC9AB72-8E3D-4778-A09B-417EF4E3BB88}">
      <dgm:prSet/>
      <dgm:spPr/>
      <dgm:t>
        <a:bodyPr/>
        <a:lstStyle/>
        <a:p>
          <a:endParaRPr lang="uk-UA"/>
        </a:p>
      </dgm:t>
    </dgm:pt>
    <dgm:pt modelId="{FC7E5053-22EF-4245-B7BC-63ADAA2AFE77}" type="sibTrans" cxnId="{0AC9AB72-8E3D-4778-A09B-417EF4E3BB88}">
      <dgm:prSet/>
      <dgm:spPr/>
      <dgm:t>
        <a:bodyPr/>
        <a:lstStyle/>
        <a:p>
          <a:endParaRPr lang="uk-UA"/>
        </a:p>
      </dgm:t>
    </dgm:pt>
    <dgm:pt modelId="{DB638D81-6834-4186-8E3B-A6407DBAB1CE}">
      <dgm:prSet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altLang="uk-UA" sz="1800" dirty="0" err="1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проаналізувати</a:t>
          </a:r>
          <a:r>
            <a:rPr lang="ru-RU" altLang="uk-UA" sz="1800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отримані</a:t>
          </a:r>
          <a:r>
            <a:rPr lang="ru-RU" altLang="uk-UA" sz="1800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результати</a:t>
          </a:r>
          <a:r>
            <a:rPr lang="ru-RU" altLang="uk-UA" sz="1800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, на </a:t>
          </a:r>
          <a:r>
            <a:rPr lang="ru-RU" altLang="uk-UA" sz="1800" dirty="0" err="1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їх</a:t>
          </a:r>
          <a:r>
            <a:rPr lang="ru-RU" altLang="uk-UA" sz="1800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основі</a:t>
          </a:r>
          <a:r>
            <a:rPr lang="ru-RU" altLang="uk-UA" sz="1800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сформулювати</a:t>
          </a:r>
          <a:r>
            <a:rPr lang="ru-RU" altLang="uk-UA" sz="1800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 </a:t>
          </a:r>
          <a:r>
            <a:rPr lang="ru-RU" altLang="uk-UA" sz="1800" dirty="0" err="1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rPr>
            <a:t>висновки</a:t>
          </a:r>
          <a:endParaRPr lang="ru-RU" altLang="uk-UA" sz="1800" dirty="0">
            <a:solidFill>
              <a:schemeClr val="tx1"/>
            </a:solidFill>
            <a:latin typeface="Century" panose="02040604050505020304" pitchFamily="18" charset="0"/>
            <a:cs typeface="Times New Roman" panose="02020603050405020304" pitchFamily="18" charset="0"/>
          </a:endParaRPr>
        </a:p>
      </dgm:t>
    </dgm:pt>
    <dgm:pt modelId="{BE32BF63-88C7-482A-BD76-61CAD9580092}" type="parTrans" cxnId="{05FAD656-6282-489F-8126-BC84C7336A77}">
      <dgm:prSet/>
      <dgm:spPr/>
      <dgm:t>
        <a:bodyPr/>
        <a:lstStyle/>
        <a:p>
          <a:endParaRPr lang="uk-UA"/>
        </a:p>
      </dgm:t>
    </dgm:pt>
    <dgm:pt modelId="{C752EE1A-80B2-4AE1-BDEB-60423BE56360}" type="sibTrans" cxnId="{05FAD656-6282-489F-8126-BC84C7336A77}">
      <dgm:prSet/>
      <dgm:spPr/>
      <dgm:t>
        <a:bodyPr/>
        <a:lstStyle/>
        <a:p>
          <a:endParaRPr lang="uk-UA"/>
        </a:p>
      </dgm:t>
    </dgm:pt>
    <dgm:pt modelId="{22D524C0-1D5B-4089-8FCB-1415D7A28039}" type="pres">
      <dgm:prSet presAssocID="{A38C08D9-37D0-42C6-9496-F49394DF78F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84869991-1BEC-4896-A813-473895839088}" type="pres">
      <dgm:prSet presAssocID="{BE74A6D3-2546-49E8-8CD8-F79D0F7CB89C}" presName="composite" presStyleCnt="0"/>
      <dgm:spPr/>
    </dgm:pt>
    <dgm:pt modelId="{C5282F69-A62B-4157-BCFB-8B2C8717E83E}" type="pres">
      <dgm:prSet presAssocID="{BE74A6D3-2546-49E8-8CD8-F79D0F7CB89C}" presName="imgShp" presStyleLbl="fgImgPlace1" presStyleIdx="0" presStyleCnt="6" custLinFactX="-100000" custLinFactNeighborX="-109364" custLinFactNeighborY="19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uk-UA"/>
        </a:p>
      </dgm:t>
    </dgm:pt>
    <dgm:pt modelId="{C63937A0-B910-43B5-9CBF-B0DF5E2845EF}" type="pres">
      <dgm:prSet presAssocID="{BE74A6D3-2546-49E8-8CD8-F79D0F7CB89C}" presName="txShp" presStyleLbl="node1" presStyleIdx="0" presStyleCnt="6" custScaleX="14042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D66FFBD-2AC1-4DCB-833E-DCA06C3D8EF0}" type="pres">
      <dgm:prSet presAssocID="{835CDF0A-EC74-41F0-B33C-4E7A6216B8F0}" presName="spacing" presStyleCnt="0"/>
      <dgm:spPr/>
    </dgm:pt>
    <dgm:pt modelId="{827ACB66-7233-43D3-AC73-CFAB681EC43B}" type="pres">
      <dgm:prSet presAssocID="{779DEF10-006B-4971-AED1-597E55BE8706}" presName="composite" presStyleCnt="0"/>
      <dgm:spPr/>
    </dgm:pt>
    <dgm:pt modelId="{DB25EB59-ABE7-4A08-AB12-52EAD43FA3E6}" type="pres">
      <dgm:prSet presAssocID="{779DEF10-006B-4971-AED1-597E55BE8706}" presName="imgShp" presStyleLbl="fgImgPlace1" presStyleIdx="1" presStyleCnt="6" custLinFactX="-42844" custLinFactNeighborX="-100000" custLinFactNeighborY="366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uk-UA"/>
        </a:p>
      </dgm:t>
    </dgm:pt>
    <dgm:pt modelId="{53030DF7-E8A5-4608-8F13-63D659E93028}" type="pres">
      <dgm:prSet presAssocID="{779DEF10-006B-4971-AED1-597E55BE8706}" presName="txShp" presStyleLbl="node1" presStyleIdx="1" presStyleCnt="6" custScaleX="14042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23B031-5D25-4293-A3DF-3CEB3E453333}" type="pres">
      <dgm:prSet presAssocID="{0099EAE1-C0B5-4FD4-BF5D-3A635214866D}" presName="spacing" presStyleCnt="0"/>
      <dgm:spPr/>
    </dgm:pt>
    <dgm:pt modelId="{DEB732E9-5E40-4B41-B17B-86F6D0A85042}" type="pres">
      <dgm:prSet presAssocID="{6438FD88-B2EA-44F5-BA51-CBA3E6E82197}" presName="composite" presStyleCnt="0"/>
      <dgm:spPr/>
    </dgm:pt>
    <dgm:pt modelId="{C168D2DB-9DA9-4D39-9DE7-9ECDDE4D76EF}" type="pres">
      <dgm:prSet presAssocID="{6438FD88-B2EA-44F5-BA51-CBA3E6E82197}" presName="imgShp" presStyleLbl="fgImgPlace1" presStyleIdx="2" presStyleCnt="6" custLinFactX="-42923" custLinFactNeighborX="-100000" custLinFactNeighborY="-296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uk-UA"/>
        </a:p>
      </dgm:t>
    </dgm:pt>
    <dgm:pt modelId="{364A4192-DBA2-41B6-8208-5ED785E72817}" type="pres">
      <dgm:prSet presAssocID="{6438FD88-B2EA-44F5-BA51-CBA3E6E82197}" presName="txShp" presStyleLbl="node1" presStyleIdx="2" presStyleCnt="6" custScaleX="14042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A40166A-6EB2-4D83-898F-BA4DF0EBB3A1}" type="pres">
      <dgm:prSet presAssocID="{68C594B3-57F2-4014-9890-13F0427BEF32}" presName="spacing" presStyleCnt="0"/>
      <dgm:spPr/>
    </dgm:pt>
    <dgm:pt modelId="{33AFD195-1963-4C7F-8CA8-619DE41F74F4}" type="pres">
      <dgm:prSet presAssocID="{59EE49CA-9E77-4769-9FDB-461E7D733473}" presName="composite" presStyleCnt="0"/>
      <dgm:spPr/>
    </dgm:pt>
    <dgm:pt modelId="{CBECE54B-A1A1-480B-8656-3871F4D61D05}" type="pres">
      <dgm:prSet presAssocID="{59EE49CA-9E77-4769-9FDB-461E7D733473}" presName="imgShp" presStyleLbl="fgImgPlace1" presStyleIdx="3" presStyleCnt="6" custLinFactX="-42844" custLinFactNeighborX="-100000" custLinFactNeighborY="2058"/>
      <dgm:spPr>
        <a:blipFill rotWithShape="1">
          <a:blip xmlns:r="http://schemas.openxmlformats.org/officeDocument/2006/relationships" r:embed="rId4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uk-UA"/>
        </a:p>
      </dgm:t>
    </dgm:pt>
    <dgm:pt modelId="{E08EEA90-869B-4283-AD54-A3376C7A4458}" type="pres">
      <dgm:prSet presAssocID="{59EE49CA-9E77-4769-9FDB-461E7D733473}" presName="txShp" presStyleLbl="node1" presStyleIdx="3" presStyleCnt="6" custScaleX="14059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7458769-8241-4B3A-89C6-1798896F3AE6}" type="pres">
      <dgm:prSet presAssocID="{36D5FC96-8BDA-46B5-954B-24BEF8F171E4}" presName="spacing" presStyleCnt="0"/>
      <dgm:spPr/>
    </dgm:pt>
    <dgm:pt modelId="{9DD60DAC-5476-4F82-9DA2-4C3241B2D478}" type="pres">
      <dgm:prSet presAssocID="{612ACDDA-F29C-4655-B341-A768E19E0CB7}" presName="composite" presStyleCnt="0"/>
      <dgm:spPr/>
    </dgm:pt>
    <dgm:pt modelId="{EEC5F015-DA15-45C3-AA65-D8B48402F0BE}" type="pres">
      <dgm:prSet presAssocID="{612ACDDA-F29C-4655-B341-A768E19E0CB7}" presName="imgShp" presStyleLbl="fgImgPlace1" presStyleIdx="4" presStyleCnt="6" custLinFactX="-42844" custLinFactNeighborX="-100000" custLinFactNeighborY="-6732"/>
      <dgm:spPr>
        <a:blipFill rotWithShape="1">
          <a:blip xmlns:r="http://schemas.openxmlformats.org/officeDocument/2006/relationships" r:embed="rId5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uk-UA"/>
        </a:p>
      </dgm:t>
    </dgm:pt>
    <dgm:pt modelId="{D508FD4B-98FB-499B-B1E3-220A6267A463}" type="pres">
      <dgm:prSet presAssocID="{612ACDDA-F29C-4655-B341-A768E19E0CB7}" presName="txShp" presStyleLbl="node1" presStyleIdx="4" presStyleCnt="6" custScaleX="137745" custLinFactNeighborX="1755" custLinFactNeighborY="667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F15F89F-38EF-4A44-8460-CDF4B9176126}" type="pres">
      <dgm:prSet presAssocID="{FC7E5053-22EF-4245-B7BC-63ADAA2AFE77}" presName="spacing" presStyleCnt="0"/>
      <dgm:spPr/>
    </dgm:pt>
    <dgm:pt modelId="{46736A72-61A2-4950-B33A-06CB06C36104}" type="pres">
      <dgm:prSet presAssocID="{DB638D81-6834-4186-8E3B-A6407DBAB1CE}" presName="composite" presStyleCnt="0"/>
      <dgm:spPr/>
    </dgm:pt>
    <dgm:pt modelId="{E259A6C8-E6FD-4C83-ACEA-F3F246AC0E68}" type="pres">
      <dgm:prSet presAssocID="{DB638D81-6834-4186-8E3B-A6407DBAB1CE}" presName="imgShp" presStyleLbl="fgImgPlace1" presStyleIdx="5" presStyleCnt="6" custLinFactX="-44143" custLinFactNeighborX="-100000" custLinFactNeighborY="34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uk-UA"/>
        </a:p>
      </dgm:t>
    </dgm:pt>
    <dgm:pt modelId="{E6ABA895-595A-4F03-9E1A-50B8B6A8B552}" type="pres">
      <dgm:prSet presAssocID="{DB638D81-6834-4186-8E3B-A6407DBAB1CE}" presName="txShp" presStyleLbl="node1" presStyleIdx="5" presStyleCnt="6" custScaleX="136738" custLinFactNeighborX="1975" custLinFactNeighborY="-327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2A93C8D-9EFD-4542-83A4-0E3E1E383D3A}" type="presOf" srcId="{779DEF10-006B-4971-AED1-597E55BE8706}" destId="{53030DF7-E8A5-4608-8F13-63D659E93028}" srcOrd="0" destOrd="0" presId="urn:microsoft.com/office/officeart/2005/8/layout/vList3"/>
    <dgm:cxn modelId="{321FB72D-F4A2-49DD-897D-2770B5E6A24D}" type="presOf" srcId="{BE74A6D3-2546-49E8-8CD8-F79D0F7CB89C}" destId="{C63937A0-B910-43B5-9CBF-B0DF5E2845EF}" srcOrd="0" destOrd="0" presId="urn:microsoft.com/office/officeart/2005/8/layout/vList3"/>
    <dgm:cxn modelId="{67828FD2-3DAD-4C45-9156-0E072CB58ACF}" srcId="{A38C08D9-37D0-42C6-9496-F49394DF78FD}" destId="{6438FD88-B2EA-44F5-BA51-CBA3E6E82197}" srcOrd="2" destOrd="0" parTransId="{BC15E2E1-274B-4790-AF0A-E4FDF09B8483}" sibTransId="{68C594B3-57F2-4014-9890-13F0427BEF32}"/>
    <dgm:cxn modelId="{ECA2BF01-1C24-4A3B-B3BB-5A6CC5FE5F07}" srcId="{A38C08D9-37D0-42C6-9496-F49394DF78FD}" destId="{59EE49CA-9E77-4769-9FDB-461E7D733473}" srcOrd="3" destOrd="0" parTransId="{076E7AA4-B245-4901-89A1-60E816A309B2}" sibTransId="{36D5FC96-8BDA-46B5-954B-24BEF8F171E4}"/>
    <dgm:cxn modelId="{05FAD656-6282-489F-8126-BC84C7336A77}" srcId="{A38C08D9-37D0-42C6-9496-F49394DF78FD}" destId="{DB638D81-6834-4186-8E3B-A6407DBAB1CE}" srcOrd="5" destOrd="0" parTransId="{BE32BF63-88C7-482A-BD76-61CAD9580092}" sibTransId="{C752EE1A-80B2-4AE1-BDEB-60423BE56360}"/>
    <dgm:cxn modelId="{DB6C4E20-0B9E-45DB-8F87-C37749376854}" srcId="{A38C08D9-37D0-42C6-9496-F49394DF78FD}" destId="{779DEF10-006B-4971-AED1-597E55BE8706}" srcOrd="1" destOrd="0" parTransId="{351C611E-2562-4250-B0DE-3BF7E4383D81}" sibTransId="{0099EAE1-C0B5-4FD4-BF5D-3A635214866D}"/>
    <dgm:cxn modelId="{16D59C55-4220-4FF7-93E1-D27202C17332}" srcId="{A38C08D9-37D0-42C6-9496-F49394DF78FD}" destId="{BE74A6D3-2546-49E8-8CD8-F79D0F7CB89C}" srcOrd="0" destOrd="0" parTransId="{6DE11F0A-ACBE-4C0A-8BAD-B6401A8F19FF}" sibTransId="{835CDF0A-EC74-41F0-B33C-4E7A6216B8F0}"/>
    <dgm:cxn modelId="{0AC9AB72-8E3D-4778-A09B-417EF4E3BB88}" srcId="{A38C08D9-37D0-42C6-9496-F49394DF78FD}" destId="{612ACDDA-F29C-4655-B341-A768E19E0CB7}" srcOrd="4" destOrd="0" parTransId="{10A9B061-9A6C-46A9-9434-99A3C771AD8E}" sibTransId="{FC7E5053-22EF-4245-B7BC-63ADAA2AFE77}"/>
    <dgm:cxn modelId="{136E348D-6A15-446B-88CC-928BE028C2F5}" type="presOf" srcId="{6438FD88-B2EA-44F5-BA51-CBA3E6E82197}" destId="{364A4192-DBA2-41B6-8208-5ED785E72817}" srcOrd="0" destOrd="0" presId="urn:microsoft.com/office/officeart/2005/8/layout/vList3"/>
    <dgm:cxn modelId="{1915FF8A-3AF0-4DC8-BFE1-E6CA07F57F72}" type="presOf" srcId="{DB638D81-6834-4186-8E3B-A6407DBAB1CE}" destId="{E6ABA895-595A-4F03-9E1A-50B8B6A8B552}" srcOrd="0" destOrd="0" presId="urn:microsoft.com/office/officeart/2005/8/layout/vList3"/>
    <dgm:cxn modelId="{B5BF6D77-7D7F-4480-B0A5-837D858643EB}" type="presOf" srcId="{612ACDDA-F29C-4655-B341-A768E19E0CB7}" destId="{D508FD4B-98FB-499B-B1E3-220A6267A463}" srcOrd="0" destOrd="0" presId="urn:microsoft.com/office/officeart/2005/8/layout/vList3"/>
    <dgm:cxn modelId="{F3D00E39-4C62-4E11-8D1F-AFF32D7E9E55}" type="presOf" srcId="{59EE49CA-9E77-4769-9FDB-461E7D733473}" destId="{E08EEA90-869B-4283-AD54-A3376C7A4458}" srcOrd="0" destOrd="0" presId="urn:microsoft.com/office/officeart/2005/8/layout/vList3"/>
    <dgm:cxn modelId="{4B6CFD15-E148-40D2-8D5C-DA725DE12CD7}" type="presOf" srcId="{A38C08D9-37D0-42C6-9496-F49394DF78FD}" destId="{22D524C0-1D5B-4089-8FCB-1415D7A28039}" srcOrd="0" destOrd="0" presId="urn:microsoft.com/office/officeart/2005/8/layout/vList3"/>
    <dgm:cxn modelId="{8F021BBF-0733-4959-8FCB-D6AADAB2D158}" type="presParOf" srcId="{22D524C0-1D5B-4089-8FCB-1415D7A28039}" destId="{84869991-1BEC-4896-A813-473895839088}" srcOrd="0" destOrd="0" presId="urn:microsoft.com/office/officeart/2005/8/layout/vList3"/>
    <dgm:cxn modelId="{B2958F49-C288-44E6-A8D6-7800EEBCE1BC}" type="presParOf" srcId="{84869991-1BEC-4896-A813-473895839088}" destId="{C5282F69-A62B-4157-BCFB-8B2C8717E83E}" srcOrd="0" destOrd="0" presId="urn:microsoft.com/office/officeart/2005/8/layout/vList3"/>
    <dgm:cxn modelId="{9FB46645-E23F-4AC3-8502-BAFD90830261}" type="presParOf" srcId="{84869991-1BEC-4896-A813-473895839088}" destId="{C63937A0-B910-43B5-9CBF-B0DF5E2845EF}" srcOrd="1" destOrd="0" presId="urn:microsoft.com/office/officeart/2005/8/layout/vList3"/>
    <dgm:cxn modelId="{564C2554-1276-4D25-BD84-8E87D9E49359}" type="presParOf" srcId="{22D524C0-1D5B-4089-8FCB-1415D7A28039}" destId="{CD66FFBD-2AC1-4DCB-833E-DCA06C3D8EF0}" srcOrd="1" destOrd="0" presId="urn:microsoft.com/office/officeart/2005/8/layout/vList3"/>
    <dgm:cxn modelId="{9DF59F7B-58A6-4DB2-9482-68C1DA73AEA5}" type="presParOf" srcId="{22D524C0-1D5B-4089-8FCB-1415D7A28039}" destId="{827ACB66-7233-43D3-AC73-CFAB681EC43B}" srcOrd="2" destOrd="0" presId="urn:microsoft.com/office/officeart/2005/8/layout/vList3"/>
    <dgm:cxn modelId="{63C24C22-51E6-4D5D-B9DA-51C650AAA2B7}" type="presParOf" srcId="{827ACB66-7233-43D3-AC73-CFAB681EC43B}" destId="{DB25EB59-ABE7-4A08-AB12-52EAD43FA3E6}" srcOrd="0" destOrd="0" presId="urn:microsoft.com/office/officeart/2005/8/layout/vList3"/>
    <dgm:cxn modelId="{62056DD6-E63F-4374-BAF3-C9E6B84C659D}" type="presParOf" srcId="{827ACB66-7233-43D3-AC73-CFAB681EC43B}" destId="{53030DF7-E8A5-4608-8F13-63D659E93028}" srcOrd="1" destOrd="0" presId="urn:microsoft.com/office/officeart/2005/8/layout/vList3"/>
    <dgm:cxn modelId="{2CBCC361-FF33-4FA7-BC86-86B8045ACB33}" type="presParOf" srcId="{22D524C0-1D5B-4089-8FCB-1415D7A28039}" destId="{1A23B031-5D25-4293-A3DF-3CEB3E453333}" srcOrd="3" destOrd="0" presId="urn:microsoft.com/office/officeart/2005/8/layout/vList3"/>
    <dgm:cxn modelId="{35958720-253E-40E5-81A7-7B3FE6352D40}" type="presParOf" srcId="{22D524C0-1D5B-4089-8FCB-1415D7A28039}" destId="{DEB732E9-5E40-4B41-B17B-86F6D0A85042}" srcOrd="4" destOrd="0" presId="urn:microsoft.com/office/officeart/2005/8/layout/vList3"/>
    <dgm:cxn modelId="{7FA848E4-1518-4612-841F-29BC30F6C904}" type="presParOf" srcId="{DEB732E9-5E40-4B41-B17B-86F6D0A85042}" destId="{C168D2DB-9DA9-4D39-9DE7-9ECDDE4D76EF}" srcOrd="0" destOrd="0" presId="urn:microsoft.com/office/officeart/2005/8/layout/vList3"/>
    <dgm:cxn modelId="{5B3DF6F8-936D-46B7-9FC2-02E9E18747ED}" type="presParOf" srcId="{DEB732E9-5E40-4B41-B17B-86F6D0A85042}" destId="{364A4192-DBA2-41B6-8208-5ED785E72817}" srcOrd="1" destOrd="0" presId="urn:microsoft.com/office/officeart/2005/8/layout/vList3"/>
    <dgm:cxn modelId="{61605225-2751-4F48-A30A-D837F50F3C81}" type="presParOf" srcId="{22D524C0-1D5B-4089-8FCB-1415D7A28039}" destId="{3A40166A-6EB2-4D83-898F-BA4DF0EBB3A1}" srcOrd="5" destOrd="0" presId="urn:microsoft.com/office/officeart/2005/8/layout/vList3"/>
    <dgm:cxn modelId="{A723351B-97EF-4B1B-8318-341C3868EACC}" type="presParOf" srcId="{22D524C0-1D5B-4089-8FCB-1415D7A28039}" destId="{33AFD195-1963-4C7F-8CA8-619DE41F74F4}" srcOrd="6" destOrd="0" presId="urn:microsoft.com/office/officeart/2005/8/layout/vList3"/>
    <dgm:cxn modelId="{70C90942-6EE5-4091-BF26-67B0D5064B9F}" type="presParOf" srcId="{33AFD195-1963-4C7F-8CA8-619DE41F74F4}" destId="{CBECE54B-A1A1-480B-8656-3871F4D61D05}" srcOrd="0" destOrd="0" presId="urn:microsoft.com/office/officeart/2005/8/layout/vList3"/>
    <dgm:cxn modelId="{D2F166C4-2E56-4AD7-9994-E20534FF735A}" type="presParOf" srcId="{33AFD195-1963-4C7F-8CA8-619DE41F74F4}" destId="{E08EEA90-869B-4283-AD54-A3376C7A4458}" srcOrd="1" destOrd="0" presId="urn:microsoft.com/office/officeart/2005/8/layout/vList3"/>
    <dgm:cxn modelId="{EA92A801-9B46-484C-AA1C-4E6292015F6D}" type="presParOf" srcId="{22D524C0-1D5B-4089-8FCB-1415D7A28039}" destId="{B7458769-8241-4B3A-89C6-1798896F3AE6}" srcOrd="7" destOrd="0" presId="urn:microsoft.com/office/officeart/2005/8/layout/vList3"/>
    <dgm:cxn modelId="{5F11F908-EA1E-4E86-AA7C-F3442C5618B5}" type="presParOf" srcId="{22D524C0-1D5B-4089-8FCB-1415D7A28039}" destId="{9DD60DAC-5476-4F82-9DA2-4C3241B2D478}" srcOrd="8" destOrd="0" presId="urn:microsoft.com/office/officeart/2005/8/layout/vList3"/>
    <dgm:cxn modelId="{3AC9DB06-78D6-4B94-B072-A6BEC55D7143}" type="presParOf" srcId="{9DD60DAC-5476-4F82-9DA2-4C3241B2D478}" destId="{EEC5F015-DA15-45C3-AA65-D8B48402F0BE}" srcOrd="0" destOrd="0" presId="urn:microsoft.com/office/officeart/2005/8/layout/vList3"/>
    <dgm:cxn modelId="{35CF26A4-21B2-453D-8A49-52A42D8DF580}" type="presParOf" srcId="{9DD60DAC-5476-4F82-9DA2-4C3241B2D478}" destId="{D508FD4B-98FB-499B-B1E3-220A6267A463}" srcOrd="1" destOrd="0" presId="urn:microsoft.com/office/officeart/2005/8/layout/vList3"/>
    <dgm:cxn modelId="{290C836E-53F1-455F-A441-753FE5E7E1A4}" type="presParOf" srcId="{22D524C0-1D5B-4089-8FCB-1415D7A28039}" destId="{0F15F89F-38EF-4A44-8460-CDF4B9176126}" srcOrd="9" destOrd="0" presId="urn:microsoft.com/office/officeart/2005/8/layout/vList3"/>
    <dgm:cxn modelId="{DF702015-3399-4B35-862A-106883A09901}" type="presParOf" srcId="{22D524C0-1D5B-4089-8FCB-1415D7A28039}" destId="{46736A72-61A2-4950-B33A-06CB06C36104}" srcOrd="10" destOrd="0" presId="urn:microsoft.com/office/officeart/2005/8/layout/vList3"/>
    <dgm:cxn modelId="{080FECC3-294F-40DE-A329-BFC5B1729E97}" type="presParOf" srcId="{46736A72-61A2-4950-B33A-06CB06C36104}" destId="{E259A6C8-E6FD-4C83-ACEA-F3F246AC0E68}" srcOrd="0" destOrd="0" presId="urn:microsoft.com/office/officeart/2005/8/layout/vList3"/>
    <dgm:cxn modelId="{F1FF2E09-2AE8-4B0B-8642-0D4A3E70B09A}" type="presParOf" srcId="{46736A72-61A2-4950-B33A-06CB06C36104}" destId="{E6ABA895-595A-4F03-9E1A-50B8B6A8B552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91DA-1D2E-48D1-90DC-1C3ED6CE5E76}" type="datetimeFigureOut">
              <a:rPr lang="ru-RU" smtClean="0"/>
              <a:t>06.04.2025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896A9-59C9-4200-BA32-04C4D13F9A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522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3A17-92E7-49B1-89F8-444A0B66D4A8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804E-D2A0-4AF1-88B3-53AF9D8B982C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2CB1C-D561-418B-95CD-E21A728CB3DE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DD52-3994-418B-A70A-7C0492317AB8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78BA5-808A-4C01-B9C4-0A0216001983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8B8C-3BE7-4E5A-A3FF-0487EB998E40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A9B7-F273-4CDF-AC24-40BF63E33E1A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C89E-D15F-44FC-92BA-EC91D4FFC595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66936-1DF8-4282-9F66-0C67D07A5F01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6F4D-F7F2-48E6-AD10-DAE7B793D585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F9BE-3459-4643-ADE5-5582054D3500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81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421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200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35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689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030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9878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814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152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131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50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17B3579-824B-4A40-889E-8FC701A4D0AB}" type="datetime1">
              <a:rPr lang="ru-RU" smtClean="0"/>
              <a:t>06.04.2025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4630D58-CDD8-40CB-B9BB-E4F8E83DD56D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8CC78-98BC-4ADC-9BA4-35CE467BDB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ED01D-968B-42D2-849F-36C5773C23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76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microsoft.com/office/2007/relationships/hdphoto" Target="../media/hdphoto1.wdp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6632"/>
            <a:ext cx="85689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КИЇВСЬКА МАЛА АКАДЕМІЯ НАУК УЧНІВСЬКОЇ МОЛОДІ</a:t>
            </a:r>
          </a:p>
          <a:p>
            <a:pPr algn="ctr"/>
            <a:endParaRPr lang="ru-RU" sz="1400" b="1" dirty="0" smtClean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Всеукраїнський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інтерактивний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конкурс «МАН-</a:t>
            </a:r>
            <a:r>
              <a:rPr lang="ru-RU" sz="1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Юніор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Дослідник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1400" b="1" dirty="0" smtClean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Номінація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: «</a:t>
            </a:r>
            <a:r>
              <a:rPr lang="ru-RU" sz="1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Еколог-Юніор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1400" b="1" dirty="0" smtClean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Мохоподібні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як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біоіндикатори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вологості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 та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кислотності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 грунту у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міських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 та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природних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 екосистемах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Дарницького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 району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міста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Times New Roman" pitchFamily="18" charset="0"/>
              </a:rPr>
              <a:t>Києва</a:t>
            </a:r>
            <a:endParaRPr lang="uk-UA" sz="2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94931" y="3731366"/>
            <a:ext cx="59490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Автори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роботи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: </a:t>
            </a:r>
            <a:r>
              <a:rPr lang="uk-UA" b="1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Коган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Софія Леонідівна,</a:t>
            </a:r>
          </a:p>
          <a:p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Крижанівська Марія Вікторівна,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учениці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8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-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В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класу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ліцею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№ 266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Дарницького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району м.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Києва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pPr lvl="0"/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Керівник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: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Бондаренко Наталія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Альбертівна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учитель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хімії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ліцею № 266 Дарницького району </a:t>
            </a:r>
          </a:p>
          <a:p>
            <a:pPr lvl="0"/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м. Києва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07904" y="6484325"/>
            <a:ext cx="59490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Київ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cs typeface="Times New Roman" pitchFamily="18" charset="0"/>
              </a:rPr>
              <a:t> -2025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077072"/>
            <a:ext cx="2720852" cy="204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8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134721" y="1844824"/>
            <a:ext cx="393638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Century" panose="02040604050505020304" pitchFamily="18" charset="0"/>
              </a:rPr>
              <a:t>Мохоподібні </a:t>
            </a:r>
            <a:r>
              <a:rPr lang="uk-UA" sz="1600" b="1" dirty="0">
                <a:latin typeface="Century" panose="02040604050505020304" pitchFamily="18" charset="0"/>
              </a:rPr>
              <a:t>(</a:t>
            </a:r>
            <a:r>
              <a:rPr lang="en-US" sz="1600" b="1" dirty="0" err="1">
                <a:latin typeface="Century" panose="02040604050505020304" pitchFamily="18" charset="0"/>
              </a:rPr>
              <a:t>Bryophyta</a:t>
            </a:r>
            <a:r>
              <a:rPr lang="en-US" sz="1600" b="1" dirty="0">
                <a:latin typeface="Century" panose="02040604050505020304" pitchFamily="18" charset="0"/>
              </a:rPr>
              <a:t>)</a:t>
            </a:r>
            <a:r>
              <a:rPr lang="en-US" sz="1600" dirty="0">
                <a:latin typeface="Century" panose="02040604050505020304" pitchFamily="18" charset="0"/>
              </a:rPr>
              <a:t> – </a:t>
            </a:r>
            <a:r>
              <a:rPr lang="uk-UA" sz="1600" dirty="0">
                <a:latin typeface="Century" panose="02040604050505020304" pitchFamily="18" charset="0"/>
              </a:rPr>
              <a:t>це група спорових рослин, яка є однією з найдавніших рослинних організмів</a:t>
            </a:r>
            <a:r>
              <a:rPr lang="uk-UA" sz="1600" dirty="0" smtClean="0">
                <a:latin typeface="Century" panose="02040604050505020304" pitchFamily="18" charset="0"/>
              </a:rPr>
              <a:t>.</a:t>
            </a:r>
          </a:p>
          <a:p>
            <a:endParaRPr lang="uk-UA" sz="1600" dirty="0" smtClean="0">
              <a:latin typeface="Century" panose="02040604050505020304" pitchFamily="18" charset="0"/>
            </a:endParaRPr>
          </a:p>
          <a:p>
            <a:r>
              <a:rPr lang="ru-RU" sz="1600" b="1" dirty="0" err="1" smtClean="0">
                <a:latin typeface="Century" panose="02040604050505020304" pitchFamily="18" charset="0"/>
              </a:rPr>
              <a:t>Мохоподібні</a:t>
            </a:r>
            <a:r>
              <a:rPr lang="ru-RU" sz="1600" dirty="0" smtClean="0">
                <a:latin typeface="Century" panose="02040604050505020304" pitchFamily="18" charset="0"/>
              </a:rPr>
              <a:t> не </a:t>
            </a:r>
            <a:r>
              <a:rPr lang="ru-RU" sz="1600" dirty="0" err="1">
                <a:latin typeface="Century" panose="02040604050505020304" pitchFamily="18" charset="0"/>
              </a:rPr>
              <a:t>мають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кореневої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системи</a:t>
            </a:r>
            <a:r>
              <a:rPr lang="ru-RU" sz="1600" dirty="0">
                <a:latin typeface="Century" panose="02040604050505020304" pitchFamily="18" charset="0"/>
              </a:rPr>
              <a:t> та </a:t>
            </a:r>
            <a:r>
              <a:rPr lang="ru-RU" sz="1600" dirty="0" err="1">
                <a:latin typeface="Century" panose="02040604050505020304" pitchFamily="18" charset="0"/>
              </a:rPr>
              <a:t>підтримують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вологу</a:t>
            </a:r>
            <a:r>
              <a:rPr lang="ru-RU" sz="1600" dirty="0">
                <a:latin typeface="Century" panose="02040604050505020304" pitchFamily="18" charset="0"/>
              </a:rPr>
              <a:t> через </a:t>
            </a:r>
            <a:r>
              <a:rPr lang="ru-RU" sz="1600" dirty="0" err="1">
                <a:latin typeface="Century" panose="02040604050505020304" pitchFamily="18" charset="0"/>
              </a:rPr>
              <a:t>тіло</a:t>
            </a:r>
            <a:r>
              <a:rPr lang="ru-RU" sz="1600" dirty="0">
                <a:latin typeface="Century" panose="02040604050505020304" pitchFamily="18" charset="0"/>
              </a:rPr>
              <a:t>, </a:t>
            </a:r>
            <a:r>
              <a:rPr lang="ru-RU" sz="1600" dirty="0" err="1">
                <a:latin typeface="Century" panose="02040604050505020304" pitchFamily="18" charset="0"/>
              </a:rPr>
              <a:t>що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робить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їх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поверхнево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чутливими</a:t>
            </a:r>
            <a:r>
              <a:rPr lang="ru-RU" sz="1600" dirty="0">
                <a:latin typeface="Century" panose="02040604050505020304" pitchFamily="18" charset="0"/>
              </a:rPr>
              <a:t> до </a:t>
            </a:r>
            <a:r>
              <a:rPr lang="ru-RU" sz="1600" dirty="0" err="1">
                <a:latin typeface="Century" panose="02040604050505020304" pitchFamily="18" charset="0"/>
              </a:rPr>
              <a:t>змін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навколишнього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середовища</a:t>
            </a:r>
            <a:r>
              <a:rPr lang="ru-RU" sz="1600" dirty="0" smtClean="0">
                <a:latin typeface="Century" panose="02040604050505020304" pitchFamily="18" charset="0"/>
              </a:rPr>
              <a:t>.</a:t>
            </a:r>
          </a:p>
          <a:p>
            <a:endParaRPr lang="ru-RU" sz="1600" dirty="0" smtClean="0">
              <a:latin typeface="Century" panose="02040604050505020304" pitchFamily="18" charset="0"/>
            </a:endParaRPr>
          </a:p>
          <a:p>
            <a:r>
              <a:rPr lang="uk-UA" sz="1600" b="1" dirty="0" smtClean="0">
                <a:latin typeface="Century" panose="02040604050505020304" pitchFamily="18" charset="0"/>
              </a:rPr>
              <a:t>Мохоподібні </a:t>
            </a:r>
            <a:r>
              <a:rPr lang="uk-UA" sz="1600" dirty="0">
                <a:latin typeface="Century" panose="02040604050505020304" pitchFamily="18" charset="0"/>
              </a:rPr>
              <a:t>широко застосовуються як </a:t>
            </a:r>
            <a:r>
              <a:rPr lang="uk-UA" sz="1600" dirty="0" err="1">
                <a:latin typeface="Century" panose="02040604050505020304" pitchFamily="18" charset="0"/>
              </a:rPr>
              <a:t>біоіндикатори</a:t>
            </a:r>
            <a:r>
              <a:rPr lang="uk-UA" sz="1600" dirty="0">
                <a:latin typeface="Century" panose="02040604050505020304" pitchFamily="18" charset="0"/>
              </a:rPr>
              <a:t> вологості, </a:t>
            </a:r>
            <a:r>
              <a:rPr lang="uk-UA" sz="1600" dirty="0" smtClean="0">
                <a:latin typeface="Century" panose="02040604050505020304" pitchFamily="18" charset="0"/>
              </a:rPr>
              <a:t>кислотності </a:t>
            </a:r>
            <a:r>
              <a:rPr lang="uk-UA" sz="1600" dirty="0" err="1" smtClean="0">
                <a:latin typeface="Century" panose="02040604050505020304" pitchFamily="18" charset="0"/>
              </a:rPr>
              <a:t>грунту</a:t>
            </a:r>
            <a:r>
              <a:rPr lang="uk-UA" sz="1600" dirty="0" smtClean="0">
                <a:latin typeface="Century" panose="02040604050505020304" pitchFamily="18" charset="0"/>
              </a:rPr>
              <a:t> </a:t>
            </a:r>
            <a:r>
              <a:rPr lang="uk-UA" sz="1600" dirty="0">
                <a:latin typeface="Century" panose="02040604050505020304" pitchFamily="18" charset="0"/>
              </a:rPr>
              <a:t>та рівня забруднення </a:t>
            </a:r>
            <a:r>
              <a:rPr lang="uk-UA" sz="1600" dirty="0" smtClean="0">
                <a:latin typeface="Century" panose="02040604050505020304" pitchFamily="18" charset="0"/>
              </a:rPr>
              <a:t>повітря.</a:t>
            </a:r>
          </a:p>
          <a:p>
            <a:endParaRPr lang="uk-UA" sz="1600" dirty="0" smtClean="0">
              <a:latin typeface="Century" panose="02040604050505020304" pitchFamily="18" charset="0"/>
            </a:endParaRPr>
          </a:p>
          <a:p>
            <a:r>
              <a:rPr lang="uk-UA" sz="1600" b="1" dirty="0" smtClean="0">
                <a:latin typeface="Century" panose="02040604050505020304" pitchFamily="18" charset="0"/>
              </a:rPr>
              <a:t>Мохоподібні </a:t>
            </a:r>
            <a:r>
              <a:rPr lang="uk-UA" sz="1600" dirty="0">
                <a:latin typeface="Century" panose="02040604050505020304" pitchFamily="18" charset="0"/>
              </a:rPr>
              <a:t>здатні накопичувати важкі метали, радіонукліди та токсичні </a:t>
            </a:r>
            <a:r>
              <a:rPr lang="uk-UA" sz="1600" dirty="0" smtClean="0">
                <a:latin typeface="Century" panose="02040604050505020304" pitchFamily="18" charset="0"/>
              </a:rPr>
              <a:t>речовини, </a:t>
            </a:r>
            <a:r>
              <a:rPr lang="uk-UA" sz="1600" dirty="0">
                <a:latin typeface="Century" panose="02040604050505020304" pitchFamily="18" charset="0"/>
              </a:rPr>
              <a:t>що дозволяє оцінити рівень антропогенного впливу.</a:t>
            </a:r>
            <a:endParaRPr lang="uk-UA" sz="1600" dirty="0">
              <a:solidFill>
                <a:srgbClr val="000000"/>
              </a:solidFill>
              <a:latin typeface="Century" panose="02040604050505020304" pitchFamily="18" charset="0"/>
              <a:ea typeface="Calibri" panose="020F0502020204030204" pitchFamily="34" charset="0"/>
            </a:endParaRPr>
          </a:p>
          <a:p>
            <a:endParaRPr lang="uk-UA" dirty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167" r="85500"/>
                    </a14:imgEffect>
                  </a14:imgLayer>
                </a14:imgProps>
              </a:ext>
            </a:extLst>
          </a:blip>
          <a:srcRect l="15745" r="16776"/>
          <a:stretch/>
        </p:blipFill>
        <p:spPr>
          <a:xfrm>
            <a:off x="4953431" y="5493344"/>
            <a:ext cx="214468" cy="238373"/>
          </a:xfrm>
          <a:prstGeom prst="rect">
            <a:avLst/>
          </a:prstGeom>
        </p:spPr>
      </p:pic>
      <p:pic>
        <p:nvPicPr>
          <p:cNvPr id="11" name="Рисунок 10" descr="01_Falen_tre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636" y="1213358"/>
            <a:ext cx="2269486" cy="1702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Зозулин_льо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98954" y="2134309"/>
            <a:ext cx="2083103" cy="15623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Polytrichum_commune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956" y="4928627"/>
            <a:ext cx="2141573" cy="1606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 descr="00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30842" y="4230821"/>
            <a:ext cx="1730526" cy="2303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 descr="Mos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480" y="3171420"/>
            <a:ext cx="2253248" cy="1502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85819" y="125380"/>
            <a:ext cx="8792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Біоіндикація</a:t>
            </a:r>
            <a:r>
              <a:rPr lang="uk-UA" dirty="0">
                <a:latin typeface="Century" panose="02040604050505020304" pitchFamily="18" charset="0"/>
              </a:rPr>
              <a:t> </a:t>
            </a:r>
            <a:r>
              <a:rPr lang="uk-UA" dirty="0" smtClean="0">
                <a:latin typeface="Century" panose="02040604050505020304" pitchFamily="18" charset="0"/>
              </a:rPr>
              <a:t>– це </a:t>
            </a:r>
            <a:r>
              <a:rPr lang="uk-UA" dirty="0">
                <a:latin typeface="Century" panose="02040604050505020304" pitchFamily="18" charset="0"/>
              </a:rPr>
              <a:t>метод оцінювання стану навколишнього середовища за допомогою живих організмів (</a:t>
            </a:r>
            <a:r>
              <a:rPr lang="uk-UA" dirty="0" err="1">
                <a:latin typeface="Century" panose="02040604050505020304" pitchFamily="18" charset="0"/>
              </a:rPr>
              <a:t>біоіндикаторів</a:t>
            </a:r>
            <a:r>
              <a:rPr lang="uk-UA" dirty="0">
                <a:latin typeface="Century" panose="02040604050505020304" pitchFamily="18" charset="0"/>
              </a:rPr>
              <a:t>), які чутливо реагують на зміни умов середовища, таких як вологість, кислотність, температура, наявність забруднювачів тощо.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167" r="85500"/>
                    </a14:imgEffect>
                  </a14:imgLayer>
                </a14:imgProps>
              </a:ext>
            </a:extLst>
          </a:blip>
          <a:srcRect l="15745" r="16776"/>
          <a:stretch/>
        </p:blipFill>
        <p:spPr>
          <a:xfrm>
            <a:off x="4957992" y="4342314"/>
            <a:ext cx="214468" cy="23837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167" r="85500"/>
                    </a14:imgEffect>
                  </a14:imgLayer>
                </a14:imgProps>
              </a:ext>
            </a:extLst>
          </a:blip>
          <a:srcRect l="15745" r="16776"/>
          <a:stretch/>
        </p:blipFill>
        <p:spPr>
          <a:xfrm>
            <a:off x="4961305" y="2870296"/>
            <a:ext cx="214468" cy="23837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167" r="85500"/>
                    </a14:imgEffect>
                  </a14:imgLayer>
                </a14:imgProps>
              </a:ext>
            </a:extLst>
          </a:blip>
          <a:srcRect l="15745" r="16776"/>
          <a:stretch/>
        </p:blipFill>
        <p:spPr>
          <a:xfrm>
            <a:off x="4961305" y="1904637"/>
            <a:ext cx="214468" cy="23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94360" y="562154"/>
            <a:ext cx="7388226" cy="106296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Актуальність теми дослідження зумовлена кількома ключовими чинниками:</a:t>
            </a:r>
          </a:p>
        </p:txBody>
      </p:sp>
      <p:sp>
        <p:nvSpPr>
          <p:cNvPr id="5" name="AutoShape 41"/>
          <p:cNvSpPr>
            <a:spLocks noChangeArrowheads="1"/>
          </p:cNvSpPr>
          <p:nvPr/>
        </p:nvSpPr>
        <p:spPr bwMode="ltGray">
          <a:xfrm rot="5400000">
            <a:off x="-1819275" y="1366838"/>
            <a:ext cx="3618310" cy="4770835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uk-UA" sz="1350"/>
          </a:p>
        </p:txBody>
      </p:sp>
      <p:grpSp>
        <p:nvGrpSpPr>
          <p:cNvPr id="6" name="Group 48"/>
          <p:cNvGrpSpPr>
            <a:grpSpLocks/>
          </p:cNvGrpSpPr>
          <p:nvPr/>
        </p:nvGrpSpPr>
        <p:grpSpPr bwMode="auto">
          <a:xfrm>
            <a:off x="1449977" y="2299725"/>
            <a:ext cx="669471" cy="503909"/>
            <a:chOff x="2078" y="1680"/>
            <a:chExt cx="1615" cy="1615"/>
          </a:xfrm>
        </p:grpSpPr>
        <p:sp>
          <p:nvSpPr>
            <p:cNvPr id="7" name="Oval 4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  <p:sp>
          <p:nvSpPr>
            <p:cNvPr id="8" name="Oval 5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  <p:sp>
          <p:nvSpPr>
            <p:cNvPr id="9" name="Oval 51"/>
            <p:cNvSpPr>
              <a:spLocks noChangeArrowheads="1"/>
            </p:cNvSpPr>
            <p:nvPr/>
          </p:nvSpPr>
          <p:spPr bwMode="gray">
            <a:xfrm>
              <a:off x="2255" y="1811"/>
              <a:ext cx="627" cy="13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uk-UA" sz="1350"/>
            </a:p>
          </p:txBody>
        </p:sp>
        <p:sp>
          <p:nvSpPr>
            <p:cNvPr id="10" name="Oval 52"/>
            <p:cNvSpPr>
              <a:spLocks noChangeArrowheads="1"/>
            </p:cNvSpPr>
            <p:nvPr/>
          </p:nvSpPr>
          <p:spPr bwMode="gray">
            <a:xfrm>
              <a:off x="2254" y="1811"/>
              <a:ext cx="627" cy="1352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  <p:sp>
          <p:nvSpPr>
            <p:cNvPr id="11" name="Oval 53"/>
            <p:cNvSpPr>
              <a:spLocks noChangeArrowheads="1"/>
            </p:cNvSpPr>
            <p:nvPr/>
          </p:nvSpPr>
          <p:spPr bwMode="gray">
            <a:xfrm>
              <a:off x="2335" y="1811"/>
              <a:ext cx="1095" cy="135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uk-UA" sz="1350"/>
            </a:p>
          </p:txBody>
        </p:sp>
        <p:sp>
          <p:nvSpPr>
            <p:cNvPr id="12" name="Oval 54"/>
            <p:cNvSpPr>
              <a:spLocks noChangeArrowheads="1"/>
            </p:cNvSpPr>
            <p:nvPr/>
          </p:nvSpPr>
          <p:spPr bwMode="gray">
            <a:xfrm>
              <a:off x="2337" y="1811"/>
              <a:ext cx="1096" cy="1352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62"/>
          <p:cNvGrpSpPr>
            <a:grpSpLocks/>
          </p:cNvGrpSpPr>
          <p:nvPr/>
        </p:nvGrpSpPr>
        <p:grpSpPr bwMode="auto">
          <a:xfrm>
            <a:off x="1902444" y="3283631"/>
            <a:ext cx="730295" cy="440334"/>
            <a:chOff x="2078" y="1680"/>
            <a:chExt cx="1615" cy="1615"/>
          </a:xfrm>
        </p:grpSpPr>
        <p:sp>
          <p:nvSpPr>
            <p:cNvPr id="14" name="Oval 6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  <p:sp>
          <p:nvSpPr>
            <p:cNvPr id="15" name="Oval 6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  <p:sp>
          <p:nvSpPr>
            <p:cNvPr id="16" name="Oval 65"/>
            <p:cNvSpPr>
              <a:spLocks noChangeArrowheads="1"/>
            </p:cNvSpPr>
            <p:nvPr/>
          </p:nvSpPr>
          <p:spPr bwMode="gray">
            <a:xfrm>
              <a:off x="2253" y="1714"/>
              <a:ext cx="574" cy="154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uk-UA" sz="1350"/>
            </a:p>
          </p:txBody>
        </p:sp>
        <p:sp>
          <p:nvSpPr>
            <p:cNvPr id="17" name="Oval 66"/>
            <p:cNvSpPr>
              <a:spLocks noChangeArrowheads="1"/>
            </p:cNvSpPr>
            <p:nvPr/>
          </p:nvSpPr>
          <p:spPr bwMode="gray">
            <a:xfrm>
              <a:off x="2254" y="1714"/>
              <a:ext cx="574" cy="154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  <p:sp>
          <p:nvSpPr>
            <p:cNvPr id="18" name="Oval 67"/>
            <p:cNvSpPr>
              <a:spLocks noChangeArrowheads="1"/>
            </p:cNvSpPr>
            <p:nvPr/>
          </p:nvSpPr>
          <p:spPr bwMode="gray">
            <a:xfrm>
              <a:off x="2338" y="1714"/>
              <a:ext cx="1095" cy="154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uk-UA" sz="1350"/>
            </a:p>
          </p:txBody>
        </p:sp>
        <p:sp>
          <p:nvSpPr>
            <p:cNvPr id="19" name="Oval 68"/>
            <p:cNvSpPr>
              <a:spLocks noChangeArrowheads="1"/>
            </p:cNvSpPr>
            <p:nvPr/>
          </p:nvSpPr>
          <p:spPr bwMode="gray">
            <a:xfrm>
              <a:off x="2337" y="1714"/>
              <a:ext cx="1096" cy="154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55"/>
          <p:cNvGrpSpPr>
            <a:grpSpLocks/>
          </p:cNvGrpSpPr>
          <p:nvPr/>
        </p:nvGrpSpPr>
        <p:grpSpPr bwMode="auto">
          <a:xfrm>
            <a:off x="1758467" y="4459734"/>
            <a:ext cx="754046" cy="437896"/>
            <a:chOff x="2078" y="1680"/>
            <a:chExt cx="1615" cy="1615"/>
          </a:xfrm>
        </p:grpSpPr>
        <p:sp>
          <p:nvSpPr>
            <p:cNvPr id="21" name="Oval 5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  <p:sp>
          <p:nvSpPr>
            <p:cNvPr id="22" name="Oval 5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  <p:sp>
          <p:nvSpPr>
            <p:cNvPr id="23" name="Oval 58"/>
            <p:cNvSpPr>
              <a:spLocks noChangeArrowheads="1"/>
            </p:cNvSpPr>
            <p:nvPr/>
          </p:nvSpPr>
          <p:spPr bwMode="gray">
            <a:xfrm>
              <a:off x="2255" y="1709"/>
              <a:ext cx="556" cy="1556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uk-UA" sz="1350"/>
            </a:p>
          </p:txBody>
        </p:sp>
        <p:sp>
          <p:nvSpPr>
            <p:cNvPr id="24" name="Oval 59"/>
            <p:cNvSpPr>
              <a:spLocks noChangeArrowheads="1"/>
            </p:cNvSpPr>
            <p:nvPr/>
          </p:nvSpPr>
          <p:spPr bwMode="gray">
            <a:xfrm>
              <a:off x="2254" y="1709"/>
              <a:ext cx="556" cy="1556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8BE67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  <p:sp>
          <p:nvSpPr>
            <p:cNvPr id="25" name="Oval 60"/>
            <p:cNvSpPr>
              <a:spLocks noChangeArrowheads="1"/>
            </p:cNvSpPr>
            <p:nvPr/>
          </p:nvSpPr>
          <p:spPr bwMode="gray">
            <a:xfrm>
              <a:off x="2335" y="1709"/>
              <a:ext cx="1095" cy="1556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uk-UA" sz="1350"/>
            </a:p>
          </p:txBody>
        </p:sp>
        <p:sp>
          <p:nvSpPr>
            <p:cNvPr id="26" name="Oval 61"/>
            <p:cNvSpPr>
              <a:spLocks noChangeArrowheads="1"/>
            </p:cNvSpPr>
            <p:nvPr/>
          </p:nvSpPr>
          <p:spPr bwMode="gray">
            <a:xfrm>
              <a:off x="2337" y="1709"/>
              <a:ext cx="1096" cy="1556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235C3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uk-UA" altLang="uk-UA" sz="1350">
                <a:solidFill>
                  <a:schemeClr val="tx1"/>
                </a:solidFill>
              </a:endParaRPr>
            </a:p>
          </p:txBody>
        </p:sp>
      </p:grpSp>
      <p:sp>
        <p:nvSpPr>
          <p:cNvPr id="27" name="AutoShape 46"/>
          <p:cNvSpPr>
            <a:spLocks noChangeArrowheads="1"/>
          </p:cNvSpPr>
          <p:nvPr/>
        </p:nvSpPr>
        <p:spPr bwMode="gray">
          <a:xfrm>
            <a:off x="2633191" y="3082763"/>
            <a:ext cx="5949395" cy="841254"/>
          </a:xfrm>
          <a:prstGeom prst="roundRect">
            <a:avLst>
              <a:gd name="adj" fmla="val 50000"/>
            </a:avLst>
          </a:prstGeom>
          <a:ln>
            <a:solidFill>
              <a:schemeClr val="accent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00" dirty="0" err="1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необхідністю</a:t>
            </a:r>
            <a:r>
              <a:rPr lang="ru-RU" sz="1600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600" dirty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1600" dirty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індикаторів</a:t>
            </a:r>
            <a:r>
              <a:rPr lang="ru-RU" sz="1600" dirty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для </a:t>
            </a:r>
            <a:endParaRPr lang="ru-RU" sz="16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оперативного </a:t>
            </a:r>
            <a:r>
              <a:rPr lang="ru-RU" sz="1600" dirty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та доступного </a:t>
            </a:r>
            <a:r>
              <a:rPr lang="ru-RU" sz="1600" dirty="0" err="1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моніторингу</a:t>
            </a:r>
            <a:r>
              <a:rPr lang="ru-RU" sz="1600" dirty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1600" dirty="0" err="1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довкілля</a:t>
            </a:r>
            <a:endParaRPr lang="en-US" sz="1600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AutoShape 46"/>
          <p:cNvSpPr>
            <a:spLocks noChangeArrowheads="1"/>
          </p:cNvSpPr>
          <p:nvPr/>
        </p:nvSpPr>
        <p:spPr bwMode="gray">
          <a:xfrm>
            <a:off x="2133738" y="2111260"/>
            <a:ext cx="6948299" cy="732476"/>
          </a:xfrm>
          <a:prstGeom prst="roundRect">
            <a:avLst>
              <a:gd name="adj" fmla="val 50000"/>
            </a:avLst>
          </a:prstGeom>
          <a:ln>
            <a:solidFill>
              <a:schemeClr val="accent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00" dirty="0" err="1" smtClean="0">
                <a:latin typeface="Century" panose="02040604050505020304" pitchFamily="18" charset="0"/>
                <a:cs typeface="Times New Roman" panose="02020603050405020304" pitchFamily="18" charset="0"/>
              </a:rPr>
              <a:t>зростанням</a:t>
            </a:r>
            <a:r>
              <a:rPr lang="ru-RU" sz="1600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600" dirty="0"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  <a:cs typeface="Times New Roman" panose="02020603050405020304" pitchFamily="18" charset="0"/>
              </a:rPr>
              <a:t>урбанізації</a:t>
            </a:r>
            <a:r>
              <a:rPr lang="ru-RU" sz="1600" dirty="0">
                <a:latin typeface="Century" panose="020406040505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Century" panose="020406040505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ru-RU" sz="1600" dirty="0"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sz="1600" dirty="0">
                <a:latin typeface="Century" panose="020406040505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Century" panose="020406040505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dirty="0" err="1" smtClean="0">
                <a:latin typeface="Century" panose="020406040505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1600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Century" panose="020406040505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dirty="0" err="1" smtClean="0">
                <a:latin typeface="Century" panose="020406040505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600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Century" panose="02040604050505020304" pitchFamily="18" charset="0"/>
                <a:cs typeface="Times New Roman" panose="02020603050405020304" pitchFamily="18" charset="0"/>
              </a:rPr>
              <a:t>екологічного</a:t>
            </a:r>
            <a:r>
              <a:rPr lang="ru-RU" sz="1600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Century" panose="02040604050505020304" pitchFamily="18" charset="0"/>
                <a:cs typeface="Times New Roman" panose="02020603050405020304" pitchFamily="18" charset="0"/>
              </a:rPr>
              <a:t>стану </a:t>
            </a:r>
            <a:r>
              <a:rPr lang="ru-RU" sz="1600" dirty="0" err="1" smtClean="0">
                <a:latin typeface="Century" panose="02040604050505020304" pitchFamily="18" charset="0"/>
                <a:cs typeface="Times New Roman" panose="02020603050405020304" pitchFamily="18" charset="0"/>
              </a:rPr>
              <a:t>грунтів</a:t>
            </a:r>
            <a:r>
              <a:rPr lang="ru-RU" sz="1600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Century" panose="020406040505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 err="1" smtClean="0">
                <a:latin typeface="Century" panose="02040604050505020304" pitchFamily="18" charset="0"/>
                <a:cs typeface="Times New Roman" panose="02020603050405020304" pitchFamily="18" charset="0"/>
              </a:rPr>
              <a:t>містах</a:t>
            </a:r>
            <a:endParaRPr lang="uk-UA" sz="1600" dirty="0"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AutoShape 46"/>
          <p:cNvSpPr>
            <a:spLocks noChangeArrowheads="1"/>
          </p:cNvSpPr>
          <p:nvPr/>
        </p:nvSpPr>
        <p:spPr bwMode="gray">
          <a:xfrm>
            <a:off x="2506443" y="4120953"/>
            <a:ext cx="6550312" cy="1171448"/>
          </a:xfrm>
          <a:prstGeom prst="roundRect">
            <a:avLst>
              <a:gd name="adj" fmla="val 50000"/>
            </a:avLst>
          </a:prstGeom>
          <a:ln>
            <a:solidFill>
              <a:schemeClr val="accent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uk-UA" sz="1600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чутливістю </a:t>
            </a:r>
            <a:r>
              <a:rPr lang="uk-UA" sz="1600" dirty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мохоподібних до змін вологості, кислотності та </a:t>
            </a:r>
            <a:endParaRPr lang="uk-UA" sz="16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k-UA" sz="1600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uk-UA" sz="1600" dirty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, що </a:t>
            </a:r>
            <a:r>
              <a:rPr lang="uk-UA" sz="1600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робить </a:t>
            </a:r>
            <a:r>
              <a:rPr lang="uk-UA" sz="1600" dirty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їх ефективними індикаторами </a:t>
            </a:r>
            <a:endParaRPr lang="uk-UA" sz="1600" dirty="0" smtClean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uk-UA" sz="1600" dirty="0" err="1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екосистемних</a:t>
            </a:r>
            <a:r>
              <a:rPr lang="uk-UA" sz="1600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змін</a:t>
            </a:r>
            <a:endParaRPr lang="en-US" sz="1600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6" y="2984402"/>
            <a:ext cx="1920789" cy="127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9634" y="675207"/>
            <a:ext cx="2146468" cy="1079260"/>
            <a:chOff x="0" y="102654"/>
            <a:chExt cx="2146468" cy="107926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0" y="102654"/>
              <a:ext cx="2146468" cy="1079260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Скругленный прямоугольник 4"/>
            <p:cNvSpPr/>
            <p:nvPr/>
          </p:nvSpPr>
          <p:spPr>
            <a:xfrm>
              <a:off x="52685" y="155339"/>
              <a:ext cx="2041098" cy="97389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Мета дослідження:</a:t>
              </a:r>
              <a:endParaRPr lang="uk-UA" sz="2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9634" y="1988840"/>
            <a:ext cx="2150569" cy="1089542"/>
            <a:chOff x="286" y="1364572"/>
            <a:chExt cx="2150569" cy="108954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286" y="1364572"/>
              <a:ext cx="2150569" cy="1089542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3473" y="1417759"/>
              <a:ext cx="2044195" cy="9831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</a:t>
              </a:r>
              <a:r>
                <a:rPr lang="en-US" sz="2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r>
                <a:rPr lang="uk-UA" sz="2400" b="1" kern="12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єкт</a:t>
              </a:r>
              <a:r>
                <a:rPr lang="uk-UA" sz="2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дослідження:</a:t>
              </a:r>
              <a:endParaRPr lang="uk-UA" sz="2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2324417" y="675207"/>
            <a:ext cx="6624736" cy="10265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Century" panose="02040604050505020304" pitchFamily="18" charset="0"/>
              </a:rPr>
              <a:t>визначити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>
                <a:latin typeface="Century" panose="02040604050505020304" pitchFamily="18" charset="0"/>
              </a:rPr>
              <a:t>роль мохоподібних як </a:t>
            </a:r>
            <a:r>
              <a:rPr lang="ru-RU" sz="1600" dirty="0" err="1">
                <a:latin typeface="Century" panose="02040604050505020304" pitchFamily="18" charset="0"/>
              </a:rPr>
              <a:t>біоіндикаторів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вологості</a:t>
            </a:r>
            <a:r>
              <a:rPr lang="ru-RU" sz="1600" dirty="0">
                <a:latin typeface="Century" panose="02040604050505020304" pitchFamily="18" charset="0"/>
              </a:rPr>
              <a:t> та </a:t>
            </a:r>
            <a:r>
              <a:rPr lang="ru-RU" sz="1600" dirty="0" err="1">
                <a:latin typeface="Century" panose="02040604050505020304" pitchFamily="18" charset="0"/>
              </a:rPr>
              <a:t>кислотності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 smtClean="0">
                <a:latin typeface="Century" panose="02040604050505020304" pitchFamily="18" charset="0"/>
              </a:rPr>
              <a:t>грунтів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>
                <a:latin typeface="Century" panose="02040604050505020304" pitchFamily="18" charset="0"/>
              </a:rPr>
              <a:t>у </a:t>
            </a:r>
            <a:r>
              <a:rPr lang="ru-RU" sz="1600" dirty="0" err="1">
                <a:latin typeface="Century" panose="02040604050505020304" pitchFamily="18" charset="0"/>
              </a:rPr>
              <a:t>міських</a:t>
            </a:r>
            <a:r>
              <a:rPr lang="ru-RU" sz="1600" dirty="0">
                <a:latin typeface="Century" panose="02040604050505020304" pitchFamily="18" charset="0"/>
              </a:rPr>
              <a:t> та </a:t>
            </a:r>
            <a:r>
              <a:rPr lang="ru-RU" sz="1600" dirty="0" err="1">
                <a:latin typeface="Century" panose="02040604050505020304" pitchFamily="18" charset="0"/>
              </a:rPr>
              <a:t>природних</a:t>
            </a:r>
            <a:r>
              <a:rPr lang="ru-RU" sz="1600" dirty="0">
                <a:latin typeface="Century" panose="02040604050505020304" pitchFamily="18" charset="0"/>
              </a:rPr>
              <a:t> екосистемах </a:t>
            </a:r>
            <a:r>
              <a:rPr lang="ru-RU" sz="1600" dirty="0" err="1">
                <a:latin typeface="Century" panose="02040604050505020304" pitchFamily="18" charset="0"/>
              </a:rPr>
              <a:t>Дарницького</a:t>
            </a:r>
            <a:r>
              <a:rPr lang="ru-RU" sz="1600" dirty="0">
                <a:latin typeface="Century" panose="02040604050505020304" pitchFamily="18" charset="0"/>
              </a:rPr>
              <a:t> району </a:t>
            </a:r>
            <a:r>
              <a:rPr lang="ru-RU" sz="1600" dirty="0" err="1">
                <a:latin typeface="Century" panose="02040604050505020304" pitchFamily="18" charset="0"/>
              </a:rPr>
              <a:t>міста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Києва</a:t>
            </a:r>
            <a:endParaRPr lang="uk-UA" sz="1600" dirty="0">
              <a:latin typeface="Century" panose="020406040505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24417" y="2209575"/>
            <a:ext cx="6624736" cy="64807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1600" dirty="0" smtClean="0">
              <a:latin typeface="Century" panose="02040604050505020304" pitchFamily="18" charset="0"/>
            </a:endParaRPr>
          </a:p>
          <a:p>
            <a:pPr algn="ctr"/>
            <a:r>
              <a:rPr lang="ru-RU" sz="1600" dirty="0" err="1" smtClean="0">
                <a:latin typeface="Century" panose="02040604050505020304" pitchFamily="18" charset="0"/>
              </a:rPr>
              <a:t>мохоподібні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рослини</a:t>
            </a:r>
            <a:r>
              <a:rPr lang="ru-RU" sz="1600" dirty="0">
                <a:latin typeface="Century" panose="02040604050505020304" pitchFamily="18" charset="0"/>
              </a:rPr>
              <a:t>, </a:t>
            </a:r>
            <a:r>
              <a:rPr lang="ru-RU" sz="1600" dirty="0" err="1">
                <a:latin typeface="Century" panose="02040604050505020304" pitchFamily="18" charset="0"/>
              </a:rPr>
              <a:t>що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зростають</a:t>
            </a:r>
            <a:r>
              <a:rPr lang="ru-RU" sz="1600" dirty="0">
                <a:latin typeface="Century" panose="02040604050505020304" pitchFamily="18" charset="0"/>
              </a:rPr>
              <a:t> у </a:t>
            </a:r>
            <a:r>
              <a:rPr lang="ru-RU" sz="1600" dirty="0" err="1">
                <a:latin typeface="Century" panose="02040604050505020304" pitchFamily="18" charset="0"/>
              </a:rPr>
              <a:t>міських</a:t>
            </a:r>
            <a:r>
              <a:rPr lang="ru-RU" sz="1600" dirty="0">
                <a:latin typeface="Century" panose="02040604050505020304" pitchFamily="18" charset="0"/>
              </a:rPr>
              <a:t> та </a:t>
            </a:r>
            <a:r>
              <a:rPr lang="ru-RU" sz="1600" dirty="0" err="1">
                <a:latin typeface="Century" panose="02040604050505020304" pitchFamily="18" charset="0"/>
              </a:rPr>
              <a:t>природних</a:t>
            </a:r>
            <a:r>
              <a:rPr lang="ru-RU" sz="1600" dirty="0">
                <a:latin typeface="Century" panose="02040604050505020304" pitchFamily="18" charset="0"/>
              </a:rPr>
              <a:t> екосистемах </a:t>
            </a:r>
            <a:r>
              <a:rPr lang="ru-RU" sz="1600" dirty="0" err="1">
                <a:latin typeface="Century" panose="02040604050505020304" pitchFamily="18" charset="0"/>
              </a:rPr>
              <a:t>Дарницького</a:t>
            </a:r>
            <a:r>
              <a:rPr lang="ru-RU" sz="1600" dirty="0">
                <a:latin typeface="Century" panose="02040604050505020304" pitchFamily="18" charset="0"/>
              </a:rPr>
              <a:t> району </a:t>
            </a:r>
            <a:r>
              <a:rPr lang="ru-RU" sz="1600" dirty="0" err="1">
                <a:latin typeface="Century" panose="02040604050505020304" pitchFamily="18" charset="0"/>
              </a:rPr>
              <a:t>міста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Києва</a:t>
            </a:r>
            <a:endParaRPr lang="uk-UA" sz="1600" dirty="0">
              <a:latin typeface="Century" panose="02040604050505020304" pitchFamily="18" charset="0"/>
            </a:endParaRPr>
          </a:p>
          <a:p>
            <a:pPr algn="ctr"/>
            <a:endParaRPr lang="uk-UA" sz="1600" dirty="0">
              <a:latin typeface="Century" panose="02040604050505020304" pitchFamily="18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2616" y="3309481"/>
            <a:ext cx="2175616" cy="1067197"/>
            <a:chOff x="0" y="2567978"/>
            <a:chExt cx="2175616" cy="1067197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0" y="2567978"/>
              <a:ext cx="2175616" cy="1067197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4"/>
            <p:cNvSpPr/>
            <p:nvPr/>
          </p:nvSpPr>
          <p:spPr>
            <a:xfrm>
              <a:off x="52096" y="2620074"/>
              <a:ext cx="2071424" cy="96300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Предмет дослідження:</a:t>
              </a:r>
              <a:endParaRPr lang="uk-UA" sz="2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20283" y="4607777"/>
            <a:ext cx="2267931" cy="965152"/>
            <a:chOff x="217039" y="5744886"/>
            <a:chExt cx="2267931" cy="965152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217039" y="5744886"/>
              <a:ext cx="2247525" cy="965152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31675" y="5744886"/>
              <a:ext cx="2153295" cy="8709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Гіпотеза дослідження:    </a:t>
              </a:r>
              <a:endParaRPr lang="uk-UA" sz="2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2316750" y="3519043"/>
            <a:ext cx="6624736" cy="64807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Century" panose="02040604050505020304" pitchFamily="18" charset="0"/>
              </a:rPr>
              <a:t>залежність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поширення</a:t>
            </a:r>
            <a:r>
              <a:rPr lang="ru-RU" sz="1600" dirty="0">
                <a:latin typeface="Century" panose="02040604050505020304" pitchFamily="18" charset="0"/>
              </a:rPr>
              <a:t> мохоподібних </a:t>
            </a:r>
            <a:r>
              <a:rPr lang="ru-RU" sz="1600" dirty="0" err="1">
                <a:latin typeface="Century" panose="02040604050505020304" pitchFamily="18" charset="0"/>
              </a:rPr>
              <a:t>від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рівня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вологості</a:t>
            </a:r>
            <a:r>
              <a:rPr lang="ru-RU" sz="1600" dirty="0">
                <a:latin typeface="Century" panose="02040604050505020304" pitchFamily="18" charset="0"/>
              </a:rPr>
              <a:t> та </a:t>
            </a:r>
            <a:r>
              <a:rPr lang="ru-RU" sz="1600" dirty="0" err="1">
                <a:latin typeface="Century" panose="02040604050505020304" pitchFamily="18" charset="0"/>
              </a:rPr>
              <a:t>кислотності</a:t>
            </a:r>
            <a:r>
              <a:rPr lang="ru-RU" sz="1600" dirty="0">
                <a:latin typeface="Century" panose="02040604050505020304" pitchFamily="18" charset="0"/>
              </a:rPr>
              <a:t> грунту</a:t>
            </a:r>
            <a:endParaRPr lang="uk-UA" sz="1600" dirty="0">
              <a:latin typeface="Century" panose="020406040505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382444" y="4674908"/>
            <a:ext cx="6624736" cy="64807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Century" panose="02040604050505020304" pitchFamily="18" charset="0"/>
              </a:rPr>
              <a:t>мохоподібні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можна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застосовувати</a:t>
            </a:r>
            <a:r>
              <a:rPr lang="ru-RU" sz="1600" dirty="0">
                <a:latin typeface="Century" panose="02040604050505020304" pitchFamily="18" charset="0"/>
              </a:rPr>
              <a:t> в </a:t>
            </a:r>
            <a:r>
              <a:rPr lang="ru-RU" sz="1600" dirty="0" err="1">
                <a:latin typeface="Century" panose="02040604050505020304" pitchFamily="18" charset="0"/>
              </a:rPr>
              <a:t>якості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err="1">
                <a:latin typeface="Century" panose="02040604050505020304" pitchFamily="18" charset="0"/>
              </a:rPr>
              <a:t>біоіндикатора</a:t>
            </a:r>
            <a:r>
              <a:rPr lang="ru-RU" sz="1600" dirty="0">
                <a:latin typeface="Century" panose="02040604050505020304" pitchFamily="18" charset="0"/>
              </a:rPr>
              <a:t> при </a:t>
            </a:r>
            <a:r>
              <a:rPr lang="ru-RU" sz="1600" dirty="0" err="1">
                <a:latin typeface="Century" panose="02040604050505020304" pitchFamily="18" charset="0"/>
              </a:rPr>
              <a:t>визначенні</a:t>
            </a:r>
            <a:r>
              <a:rPr lang="ru-RU" sz="1600" dirty="0">
                <a:latin typeface="Century" panose="02040604050505020304" pitchFamily="18" charset="0"/>
              </a:rPr>
              <a:t>  </a:t>
            </a:r>
            <a:r>
              <a:rPr lang="ru-RU" sz="1600" dirty="0" err="1" smtClean="0">
                <a:latin typeface="Century" panose="02040604050505020304" pitchFamily="18" charset="0"/>
              </a:rPr>
              <a:t>вологості</a:t>
            </a:r>
            <a:r>
              <a:rPr lang="ru-RU" sz="1600" dirty="0" smtClean="0">
                <a:latin typeface="Century" panose="02040604050505020304" pitchFamily="18" charset="0"/>
              </a:rPr>
              <a:t> та </a:t>
            </a:r>
            <a:r>
              <a:rPr lang="ru-RU" sz="1600" dirty="0" err="1" smtClean="0">
                <a:latin typeface="Century" panose="02040604050505020304" pitchFamily="18" charset="0"/>
              </a:rPr>
              <a:t>кислотності</a:t>
            </a:r>
            <a:r>
              <a:rPr lang="ru-RU" sz="1600" dirty="0" smtClean="0">
                <a:latin typeface="Century" panose="02040604050505020304" pitchFamily="18" charset="0"/>
              </a:rPr>
              <a:t> грунту</a:t>
            </a:r>
            <a:endParaRPr lang="ru-RU" sz="1600" dirty="0">
              <a:latin typeface="Century" panose="02040604050505020304" pitchFamily="18" charset="0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112598" y="5790803"/>
            <a:ext cx="2175616" cy="1067197"/>
            <a:chOff x="0" y="2567978"/>
            <a:chExt cx="2175616" cy="1067197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0" y="2567978"/>
              <a:ext cx="2175616" cy="1067197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Скругленный прямоугольник 4"/>
            <p:cNvSpPr/>
            <p:nvPr/>
          </p:nvSpPr>
          <p:spPr>
            <a:xfrm>
              <a:off x="52096" y="2620074"/>
              <a:ext cx="2071424" cy="96300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Методи</a:t>
              </a:r>
              <a:r>
                <a:rPr lang="uk-UA" sz="2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дослідження:</a:t>
              </a:r>
              <a:endParaRPr lang="uk-UA" sz="2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2346030" y="5958737"/>
            <a:ext cx="6624736" cy="64807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latin typeface="Century" panose="02040604050505020304" pitchFamily="18" charset="0"/>
              </a:rPr>
              <a:t>експериментальний</a:t>
            </a:r>
            <a:r>
              <a:rPr lang="ru-RU" sz="1600" dirty="0">
                <a:latin typeface="Century" panose="02040604050505020304" pitchFamily="18" charset="0"/>
              </a:rPr>
              <a:t>, </a:t>
            </a:r>
            <a:r>
              <a:rPr lang="ru-RU" sz="1600" dirty="0" err="1">
                <a:latin typeface="Century" panose="02040604050505020304" pitchFamily="18" charset="0"/>
              </a:rPr>
              <a:t>візуальний</a:t>
            </a:r>
            <a:r>
              <a:rPr lang="ru-RU" sz="1600" dirty="0">
                <a:latin typeface="Century" panose="02040604050505020304" pitchFamily="18" charset="0"/>
              </a:rPr>
              <a:t>, </a:t>
            </a:r>
            <a:r>
              <a:rPr lang="ru-RU" sz="1600" dirty="0" err="1" smtClean="0">
                <a:latin typeface="Century" panose="02040604050505020304" pitchFamily="18" charset="0"/>
              </a:rPr>
              <a:t>аналітичний</a:t>
            </a:r>
            <a:endParaRPr lang="ru-RU" sz="16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30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Выноска со стрелкой вправо 11"/>
          <p:cNvSpPr/>
          <p:nvPr/>
        </p:nvSpPr>
        <p:spPr>
          <a:xfrm>
            <a:off x="327025" y="5949950"/>
            <a:ext cx="936625" cy="719138"/>
          </a:xfrm>
          <a:prstGeom prst="right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125" name="TextBox 13"/>
          <p:cNvSpPr txBox="1">
            <a:spLocks noChangeArrowheads="1"/>
          </p:cNvSpPr>
          <p:nvPr/>
        </p:nvSpPr>
        <p:spPr bwMode="auto">
          <a:xfrm>
            <a:off x="1295400" y="1160463"/>
            <a:ext cx="7577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uk-UA" altLang="uk-U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337833900"/>
              </p:ext>
            </p:extLst>
          </p:nvPr>
        </p:nvGraphicFramePr>
        <p:xfrm>
          <a:off x="327025" y="971906"/>
          <a:ext cx="8746016" cy="5697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28" name="TextBox 13"/>
          <p:cNvSpPr txBox="1">
            <a:spLocks noChangeArrowheads="1"/>
          </p:cNvSpPr>
          <p:nvPr/>
        </p:nvSpPr>
        <p:spPr bwMode="auto">
          <a:xfrm>
            <a:off x="0" y="1096963"/>
            <a:ext cx="5000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129" name="TextBox 28"/>
          <p:cNvSpPr txBox="1">
            <a:spLocks noChangeArrowheads="1"/>
          </p:cNvSpPr>
          <p:nvPr/>
        </p:nvSpPr>
        <p:spPr bwMode="auto">
          <a:xfrm>
            <a:off x="0" y="2055813"/>
            <a:ext cx="5000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130" name="TextBox 29"/>
          <p:cNvSpPr txBox="1">
            <a:spLocks noChangeArrowheads="1"/>
          </p:cNvSpPr>
          <p:nvPr/>
        </p:nvSpPr>
        <p:spPr bwMode="auto">
          <a:xfrm>
            <a:off x="0" y="3108325"/>
            <a:ext cx="500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131" name="TextBox 35"/>
          <p:cNvSpPr txBox="1">
            <a:spLocks noChangeArrowheads="1"/>
          </p:cNvSpPr>
          <p:nvPr/>
        </p:nvSpPr>
        <p:spPr bwMode="auto">
          <a:xfrm>
            <a:off x="0" y="4160838"/>
            <a:ext cx="500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132" name="TextBox 36"/>
          <p:cNvSpPr txBox="1">
            <a:spLocks noChangeArrowheads="1"/>
          </p:cNvSpPr>
          <p:nvPr/>
        </p:nvSpPr>
        <p:spPr bwMode="auto">
          <a:xfrm>
            <a:off x="0" y="5119688"/>
            <a:ext cx="500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133" name="TextBox 37"/>
          <p:cNvSpPr txBox="1">
            <a:spLocks noChangeArrowheads="1"/>
          </p:cNvSpPr>
          <p:nvPr/>
        </p:nvSpPr>
        <p:spPr bwMode="auto">
          <a:xfrm>
            <a:off x="0" y="6078538"/>
            <a:ext cx="500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95400" y="82479"/>
            <a:ext cx="7033454" cy="61021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Завдання дослідження:</a:t>
            </a:r>
            <a:endParaRPr lang="uk-UA" sz="2400" b="1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2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115616" y="170862"/>
            <a:ext cx="7257642" cy="70527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Мохоподібні як </a:t>
            </a:r>
            <a:r>
              <a:rPr lang="uk-UA" sz="2400" b="1" dirty="0" err="1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біоіндикатори</a:t>
            </a:r>
            <a:r>
              <a:rPr lang="uk-UA" sz="2400" b="1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вологості</a:t>
            </a:r>
            <a:endParaRPr lang="uk-UA" sz="2400" b="1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1268760"/>
            <a:ext cx="1944216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Гігрофіти </a:t>
            </a:r>
            <a:r>
              <a:rPr lang="uk-UA" dirty="0">
                <a:latin typeface="Century" panose="02040604050505020304" pitchFamily="18" charset="0"/>
              </a:rPr>
              <a:t>(вологолюбні мохи)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2348880"/>
            <a:ext cx="2520280" cy="1152128"/>
          </a:xfrm>
          <a:prstGeom prst="roundRect">
            <a:avLst>
              <a:gd name="adj" fmla="val 4891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/>
              <a:t>Sphagnum spp. (</a:t>
            </a:r>
            <a:r>
              <a:rPr lang="uk-UA" sz="1400" dirty="0" smtClean="0"/>
              <a:t>сфагнум)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/>
              <a:t>Calliergon</a:t>
            </a:r>
            <a:r>
              <a:rPr lang="en-US" sz="1400" dirty="0" smtClean="0"/>
              <a:t> </a:t>
            </a:r>
            <a:r>
              <a:rPr lang="en-US" sz="1400" dirty="0" err="1" smtClean="0"/>
              <a:t>giganteum</a:t>
            </a:r>
            <a:endParaRPr lang="uk-UA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/>
              <a:t>Warnstorfia</a:t>
            </a:r>
            <a:r>
              <a:rPr lang="en-US" sz="1400" dirty="0" smtClean="0"/>
              <a:t> </a:t>
            </a:r>
            <a:r>
              <a:rPr lang="en-US" sz="1400" dirty="0" err="1" smtClean="0"/>
              <a:t>fluitans</a:t>
            </a:r>
            <a:endParaRPr lang="uk-UA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/>
              <a:t>Paludella</a:t>
            </a:r>
            <a:r>
              <a:rPr lang="en-US" sz="1400" dirty="0" smtClean="0"/>
              <a:t> </a:t>
            </a:r>
            <a:r>
              <a:rPr lang="en-US" sz="1400" dirty="0" err="1"/>
              <a:t>squarrosa</a:t>
            </a:r>
            <a:r>
              <a:rPr lang="en-US" sz="1400" dirty="0"/>
              <a:t> </a:t>
            </a:r>
            <a:r>
              <a:rPr lang="en-US" sz="1400" dirty="0" smtClean="0"/>
              <a:t> </a:t>
            </a:r>
            <a:endParaRPr lang="uk-UA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90890" y="1268760"/>
            <a:ext cx="2700300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Мезофіти </a:t>
            </a:r>
          </a:p>
          <a:p>
            <a:pPr algn="ctr"/>
            <a:r>
              <a:rPr lang="uk-UA" dirty="0" smtClean="0">
                <a:latin typeface="Century" panose="02040604050505020304" pitchFamily="18" charset="0"/>
              </a:rPr>
              <a:t>(</a:t>
            </a:r>
            <a:r>
              <a:rPr lang="uk-UA" dirty="0" err="1" smtClean="0">
                <a:latin typeface="Century" panose="02040604050505020304" pitchFamily="18" charset="0"/>
              </a:rPr>
              <a:t>помірно</a:t>
            </a:r>
            <a:r>
              <a:rPr lang="uk-UA" dirty="0" smtClean="0">
                <a:latin typeface="Century" panose="02040604050505020304" pitchFamily="18" charset="0"/>
              </a:rPr>
              <a:t> вологолюбні </a:t>
            </a:r>
            <a:r>
              <a:rPr lang="uk-UA" dirty="0">
                <a:latin typeface="Century" panose="02040604050505020304" pitchFamily="18" charset="0"/>
              </a:rPr>
              <a:t>мохи)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60232" y="1268760"/>
            <a:ext cx="1944216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Ксерофіти </a:t>
            </a:r>
            <a:r>
              <a:rPr lang="uk-UA" dirty="0">
                <a:latin typeface="Century" panose="02040604050505020304" pitchFamily="18" charset="0"/>
              </a:rPr>
              <a:t>(сухолюбні мохи)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65089" y="2348880"/>
            <a:ext cx="2899146" cy="1515778"/>
          </a:xfrm>
          <a:prstGeom prst="roundRect">
            <a:avLst>
              <a:gd name="adj" fmla="val 4891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/>
              <a:t>Pleurozium</a:t>
            </a:r>
            <a:r>
              <a:rPr lang="en-US" sz="1400" dirty="0"/>
              <a:t> </a:t>
            </a:r>
            <a:r>
              <a:rPr lang="en-US" sz="1400" dirty="0" err="1"/>
              <a:t>schreberi</a:t>
            </a:r>
            <a:r>
              <a:rPr lang="en-US" sz="1400" dirty="0"/>
              <a:t> (</a:t>
            </a:r>
            <a:r>
              <a:rPr lang="uk-UA" sz="1400" dirty="0" err="1"/>
              <a:t>плеврозій</a:t>
            </a:r>
            <a:r>
              <a:rPr lang="uk-UA" sz="1400" dirty="0"/>
              <a:t> </a:t>
            </a:r>
            <a:r>
              <a:rPr lang="uk-UA" sz="1400" dirty="0" err="1"/>
              <a:t>Шребера</a:t>
            </a:r>
            <a:r>
              <a:rPr lang="uk-UA" sz="1400" dirty="0"/>
              <a:t>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/>
              <a:t>Hylocomium</a:t>
            </a:r>
            <a:r>
              <a:rPr lang="en-US" sz="1400" dirty="0" smtClean="0"/>
              <a:t> </a:t>
            </a:r>
            <a:r>
              <a:rPr lang="en-US" sz="1400" dirty="0" err="1"/>
              <a:t>splendens</a:t>
            </a:r>
            <a:r>
              <a:rPr lang="en-US" sz="1400" dirty="0"/>
              <a:t> (</a:t>
            </a:r>
            <a:r>
              <a:rPr lang="uk-UA" sz="1400" dirty="0" err="1"/>
              <a:t>гілокоміум</a:t>
            </a:r>
            <a:r>
              <a:rPr lang="uk-UA" sz="1400" dirty="0"/>
              <a:t> блискучий) </a:t>
            </a:r>
            <a:endParaRPr lang="uk-UA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/>
              <a:t>Ptilium</a:t>
            </a:r>
            <a:r>
              <a:rPr lang="en-US" sz="1400" dirty="0" smtClean="0"/>
              <a:t> </a:t>
            </a:r>
            <a:r>
              <a:rPr lang="en-US" sz="1400" dirty="0"/>
              <a:t>crista-</a:t>
            </a:r>
            <a:r>
              <a:rPr lang="en-US" sz="1400" dirty="0" err="1"/>
              <a:t>castrensis</a:t>
            </a:r>
            <a:r>
              <a:rPr lang="en-US" sz="1400" dirty="0"/>
              <a:t> </a:t>
            </a:r>
            <a:endParaRPr lang="uk-UA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/>
              <a:t>Dicranum</a:t>
            </a:r>
            <a:r>
              <a:rPr lang="en-US" sz="1400" dirty="0" smtClean="0"/>
              <a:t> </a:t>
            </a:r>
            <a:r>
              <a:rPr lang="en-US" sz="1400" dirty="0" err="1" smtClean="0"/>
              <a:t>majus</a:t>
            </a:r>
            <a:endParaRPr lang="uk-UA" sz="14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444208" y="2348880"/>
            <a:ext cx="2520280" cy="1152128"/>
          </a:xfrm>
          <a:prstGeom prst="roundRect">
            <a:avLst>
              <a:gd name="adj" fmla="val 4891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/>
              <a:t>Grimmia</a:t>
            </a:r>
            <a:r>
              <a:rPr lang="en-US" sz="1400" dirty="0"/>
              <a:t> </a:t>
            </a:r>
            <a:r>
              <a:rPr lang="en-US" sz="1400" dirty="0" err="1" smtClean="0"/>
              <a:t>pulvinata</a:t>
            </a:r>
            <a:endParaRPr lang="uk-UA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/>
              <a:t>Tortula</a:t>
            </a:r>
            <a:r>
              <a:rPr lang="en-US" sz="1400" dirty="0" smtClean="0"/>
              <a:t> </a:t>
            </a:r>
            <a:r>
              <a:rPr lang="en-US" sz="1400" dirty="0" err="1" smtClean="0"/>
              <a:t>muralis</a:t>
            </a:r>
            <a:endParaRPr lang="uk-UA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/>
              <a:t>Bryum</a:t>
            </a:r>
            <a:r>
              <a:rPr lang="en-US" sz="1400" dirty="0" smtClean="0"/>
              <a:t> </a:t>
            </a:r>
            <a:r>
              <a:rPr lang="en-US" sz="1400" dirty="0" err="1" smtClean="0"/>
              <a:t>argenteum</a:t>
            </a:r>
            <a:endParaRPr lang="uk-UA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/>
              <a:t>Syntrichia</a:t>
            </a:r>
            <a:r>
              <a:rPr lang="en-US" sz="1400" dirty="0" smtClean="0"/>
              <a:t> </a:t>
            </a:r>
            <a:r>
              <a:rPr lang="en-US" sz="1400" dirty="0" err="1" smtClean="0"/>
              <a:t>ruralis</a:t>
            </a:r>
            <a:endParaRPr lang="uk-UA" sz="14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789553"/>
            <a:ext cx="2647950" cy="172402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5720" y="5577243"/>
            <a:ext cx="3005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entury" panose="02040604050505020304" pitchFamily="18" charset="0"/>
              </a:rPr>
              <a:t>Sphagnum spp. (</a:t>
            </a:r>
            <a:r>
              <a:rPr lang="uk-UA" dirty="0">
                <a:latin typeface="Century" panose="02040604050505020304" pitchFamily="18" charset="0"/>
              </a:rPr>
              <a:t>сфагнум)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167115" y="6171924"/>
            <a:ext cx="33118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Century" panose="02040604050505020304" pitchFamily="18" charset="0"/>
              </a:rPr>
              <a:t>Pleurozium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schreberi</a:t>
            </a:r>
            <a:r>
              <a:rPr lang="en-US" dirty="0">
                <a:latin typeface="Century" panose="02040604050505020304" pitchFamily="18" charset="0"/>
              </a:rPr>
              <a:t> </a:t>
            </a:r>
            <a:endParaRPr lang="uk-UA" dirty="0" smtClean="0">
              <a:latin typeface="Century" panose="02040604050505020304" pitchFamily="18" charset="0"/>
            </a:endParaRPr>
          </a:p>
          <a:p>
            <a:pPr algn="ctr"/>
            <a:r>
              <a:rPr lang="en-US" dirty="0" smtClean="0">
                <a:latin typeface="Century" panose="02040604050505020304" pitchFamily="18" charset="0"/>
              </a:rPr>
              <a:t>(</a:t>
            </a:r>
            <a:r>
              <a:rPr lang="uk-UA" dirty="0" err="1">
                <a:latin typeface="Century" panose="02040604050505020304" pitchFamily="18" charset="0"/>
              </a:rPr>
              <a:t>плеврозій</a:t>
            </a:r>
            <a:r>
              <a:rPr lang="uk-UA" dirty="0">
                <a:latin typeface="Century" panose="02040604050505020304" pitchFamily="18" charset="0"/>
              </a:rPr>
              <a:t> </a:t>
            </a:r>
            <a:r>
              <a:rPr lang="uk-UA" dirty="0" err="1">
                <a:latin typeface="Century" panose="02040604050505020304" pitchFamily="18" charset="0"/>
              </a:rPr>
              <a:t>Шребера</a:t>
            </a:r>
            <a:r>
              <a:rPr lang="uk-UA" dirty="0">
                <a:latin typeface="Century" panose="02040604050505020304" pitchFamily="18" charset="0"/>
              </a:rPr>
              <a:t>)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837" y="4002836"/>
            <a:ext cx="2743200" cy="2057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203" y="3789553"/>
            <a:ext cx="2543175" cy="1800225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698662" y="5696185"/>
            <a:ext cx="2242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Century" panose="02040604050505020304" pitchFamily="18" charset="0"/>
              </a:rPr>
              <a:t>Grimmia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pulvinata</a:t>
            </a:r>
            <a:endParaRPr lang="en-US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25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115616" y="170862"/>
            <a:ext cx="7257642" cy="70527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prstClr val="black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Мохоподібні як </a:t>
            </a:r>
            <a:r>
              <a:rPr lang="uk-UA" sz="2400" b="1" dirty="0" err="1" smtClean="0">
                <a:solidFill>
                  <a:prstClr val="black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біоіндикатори</a:t>
            </a:r>
            <a:r>
              <a:rPr lang="uk-UA" sz="2400" b="1" dirty="0" smtClean="0">
                <a:solidFill>
                  <a:prstClr val="black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кислотності</a:t>
            </a:r>
            <a:endParaRPr lang="uk-UA" sz="2400" b="1" dirty="0">
              <a:solidFill>
                <a:prstClr val="black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1268760"/>
            <a:ext cx="1944216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Ацидофіли</a:t>
            </a:r>
            <a:r>
              <a:rPr lang="uk-UA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</a:t>
            </a:r>
            <a:r>
              <a:rPr lang="uk-UA" dirty="0" smtClean="0">
                <a:solidFill>
                  <a:prstClr val="black"/>
                </a:solidFill>
                <a:latin typeface="Century" panose="02040604050505020304" pitchFamily="18" charset="0"/>
              </a:rPr>
              <a:t>(кислі </a:t>
            </a:r>
            <a:r>
              <a:rPr lang="uk-UA" dirty="0" err="1" smtClean="0">
                <a:solidFill>
                  <a:prstClr val="black"/>
                </a:solidFill>
                <a:latin typeface="Century" panose="02040604050505020304" pitchFamily="18" charset="0"/>
              </a:rPr>
              <a:t>грунти</a:t>
            </a:r>
            <a:r>
              <a:rPr lang="uk-UA" dirty="0">
                <a:solidFill>
                  <a:prstClr val="black"/>
                </a:solidFill>
                <a:latin typeface="Century" panose="02040604050505020304" pitchFamily="18" charset="0"/>
              </a:rPr>
              <a:t>):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2348880"/>
            <a:ext cx="2647950" cy="1152128"/>
          </a:xfrm>
          <a:prstGeom prst="roundRect">
            <a:avLst>
              <a:gd name="adj" fmla="val 4891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prstClr val="black"/>
                </a:solidFill>
              </a:rPr>
              <a:t>Sphagnum </a:t>
            </a:r>
            <a:r>
              <a:rPr lang="en-US" sz="1400" dirty="0" smtClean="0">
                <a:solidFill>
                  <a:prstClr val="black"/>
                </a:solidFill>
              </a:rPr>
              <a:t>spp.</a:t>
            </a:r>
            <a:endParaRPr lang="uk-UA" sz="14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>
                <a:solidFill>
                  <a:prstClr val="black"/>
                </a:solidFill>
              </a:rPr>
              <a:t>Polytrichum</a:t>
            </a:r>
            <a:r>
              <a:rPr lang="uk-UA" sz="1400" dirty="0">
                <a:solidFill>
                  <a:prstClr val="black"/>
                </a:solidFill>
              </a:rPr>
              <a:t> </a:t>
            </a:r>
            <a:r>
              <a:rPr lang="en-US" sz="1400" dirty="0" smtClean="0">
                <a:solidFill>
                  <a:prstClr val="black"/>
                </a:solidFill>
              </a:rPr>
              <a:t>commune</a:t>
            </a:r>
            <a:endParaRPr lang="uk-UA" sz="14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>
                <a:solidFill>
                  <a:prstClr val="black"/>
                </a:solidFill>
              </a:rPr>
              <a:t>Dicranum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scoparium</a:t>
            </a:r>
            <a:endParaRPr lang="uk-UA" sz="14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>
                <a:solidFill>
                  <a:prstClr val="black"/>
                </a:solidFill>
              </a:rPr>
              <a:t>Mylia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>
                <a:solidFill>
                  <a:prstClr val="black"/>
                </a:solidFill>
              </a:rPr>
              <a:t>anomala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endParaRPr lang="uk-UA" sz="14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90890" y="1268760"/>
            <a:ext cx="2700300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Нейтрофіли</a:t>
            </a:r>
            <a:r>
              <a:rPr lang="uk-UA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uk-UA" dirty="0" smtClean="0">
                <a:solidFill>
                  <a:prstClr val="black"/>
                </a:solidFill>
                <a:latin typeface="Century" panose="02040604050505020304" pitchFamily="18" charset="0"/>
              </a:rPr>
              <a:t>(нейтральні </a:t>
            </a:r>
            <a:r>
              <a:rPr lang="uk-UA" dirty="0" err="1" smtClean="0">
                <a:solidFill>
                  <a:prstClr val="black"/>
                </a:solidFill>
                <a:latin typeface="Century" panose="02040604050505020304" pitchFamily="18" charset="0"/>
              </a:rPr>
              <a:t>грунти</a:t>
            </a:r>
            <a:r>
              <a:rPr lang="uk-UA" dirty="0" smtClean="0">
                <a:solidFill>
                  <a:prstClr val="black"/>
                </a:solidFill>
                <a:latin typeface="Century" panose="02040604050505020304" pitchFamily="18" charset="0"/>
              </a:rPr>
              <a:t>)</a:t>
            </a:r>
            <a:endParaRPr lang="uk-UA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60232" y="1268760"/>
            <a:ext cx="1944216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Базофіли</a:t>
            </a:r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Century" panose="02040604050505020304" pitchFamily="18" charset="0"/>
              </a:rPr>
              <a:t>(</a:t>
            </a:r>
            <a:r>
              <a:rPr lang="ru-RU" dirty="0" err="1" smtClean="0">
                <a:solidFill>
                  <a:prstClr val="black"/>
                </a:solidFill>
                <a:latin typeface="Century" panose="02040604050505020304" pitchFamily="18" charset="0"/>
              </a:rPr>
              <a:t>лужні</a:t>
            </a:r>
            <a:r>
              <a:rPr lang="ru-RU" dirty="0" smtClean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Century" panose="02040604050505020304" pitchFamily="18" charset="0"/>
              </a:rPr>
              <a:t>грунти</a:t>
            </a:r>
            <a:r>
              <a:rPr lang="ru-RU" dirty="0" smtClean="0">
                <a:solidFill>
                  <a:prstClr val="black"/>
                </a:solidFill>
                <a:latin typeface="Century" panose="02040604050505020304" pitchFamily="18" charset="0"/>
              </a:rPr>
              <a:t>)</a:t>
            </a:r>
            <a:endParaRPr lang="uk-UA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65089" y="2348880"/>
            <a:ext cx="2726101" cy="1152128"/>
          </a:xfrm>
          <a:prstGeom prst="roundRect">
            <a:avLst>
              <a:gd name="adj" fmla="val 4891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solidFill>
                  <a:prstClr val="black"/>
                </a:solidFill>
              </a:rPr>
              <a:t>Mnium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hornum</a:t>
            </a:r>
            <a:endParaRPr lang="uk-UA" sz="14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>
                <a:solidFill>
                  <a:prstClr val="black"/>
                </a:solidFill>
              </a:rPr>
              <a:t>Plagiomnium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undulatum</a:t>
            </a:r>
            <a:endParaRPr lang="uk-UA" sz="14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>
                <a:solidFill>
                  <a:prstClr val="black"/>
                </a:solidFill>
              </a:rPr>
              <a:t>Thuidium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>
                <a:solidFill>
                  <a:prstClr val="black"/>
                </a:solidFill>
              </a:rPr>
              <a:t>tamariscinum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endParaRPr lang="uk-UA" sz="1400" dirty="0">
              <a:solidFill>
                <a:prstClr val="black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00192" y="2348880"/>
            <a:ext cx="2664296" cy="1152128"/>
          </a:xfrm>
          <a:prstGeom prst="roundRect">
            <a:avLst>
              <a:gd name="adj" fmla="val 4891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solidFill>
                  <a:prstClr val="black"/>
                </a:solidFill>
              </a:rPr>
              <a:t>Tortella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tortuosa</a:t>
            </a:r>
            <a:endParaRPr lang="uk-UA" sz="14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>
                <a:solidFill>
                  <a:prstClr val="black"/>
                </a:solidFill>
              </a:rPr>
              <a:t>Encalypta</a:t>
            </a:r>
            <a:r>
              <a:rPr lang="uk-UA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streptocarpa</a:t>
            </a:r>
            <a:endParaRPr lang="uk-UA" sz="14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>
                <a:solidFill>
                  <a:prstClr val="black"/>
                </a:solidFill>
              </a:rPr>
              <a:t>Didymodon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vinealis</a:t>
            </a:r>
            <a:endParaRPr lang="uk-UA" sz="14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 smtClean="0">
                <a:solidFill>
                  <a:prstClr val="black"/>
                </a:solidFill>
              </a:rPr>
              <a:t>Weissia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>
                <a:solidFill>
                  <a:prstClr val="black"/>
                </a:solidFill>
              </a:rPr>
              <a:t>controversa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endParaRPr lang="uk-UA" sz="1400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5876" y="5549583"/>
            <a:ext cx="2593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Polytrichum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 commune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611084" y="5596240"/>
            <a:ext cx="1966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entury" panose="02040604050505020304" pitchFamily="18" charset="0"/>
              </a:rPr>
              <a:t>Tortella tortuosa</a:t>
            </a:r>
            <a:endParaRPr lang="en-US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62" y="3717032"/>
            <a:ext cx="2628900" cy="17430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2990" y="3717032"/>
            <a:ext cx="2691078" cy="20157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83547" y="5764101"/>
            <a:ext cx="2871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Century" panose="02040604050505020304" pitchFamily="18" charset="0"/>
              </a:rPr>
              <a:t>Plagiomnium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undulatum</a:t>
            </a:r>
            <a:endParaRPr lang="en-US" dirty="0">
              <a:latin typeface="Century" panose="020406040505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281" y="3717032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65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115616" y="170862"/>
            <a:ext cx="7257642" cy="70527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Екосистеми Дарницького району міста Києва</a:t>
            </a:r>
            <a:endParaRPr lang="uk-UA" sz="2400" b="1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689" y="1212713"/>
            <a:ext cx="3145532" cy="157276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737571" y="2875274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Century" panose="02040604050505020304" pitchFamily="18" charset="0"/>
              </a:rPr>
              <a:t>Дарницький ліс</a:t>
            </a:r>
            <a:endParaRPr lang="uk-UA" dirty="0">
              <a:latin typeface="Century" panose="020406040505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154" y="4845763"/>
            <a:ext cx="2828925" cy="161925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965282" y="6456133"/>
            <a:ext cx="3122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Century" panose="02040604050505020304" pitchFamily="18" charset="0"/>
              </a:rPr>
              <a:t>п</a:t>
            </a:r>
            <a:r>
              <a:rPr lang="uk-UA" dirty="0" smtClean="0">
                <a:latin typeface="Century" panose="02040604050505020304" pitchFamily="18" charset="0"/>
              </a:rPr>
              <a:t>арк Партизанської слави</a:t>
            </a:r>
            <a:endParaRPr lang="uk-UA" dirty="0">
              <a:latin typeface="Century" panose="020406040505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39421"/>
            <a:ext cx="2619375" cy="174307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91105" y="3064104"/>
            <a:ext cx="17540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Century" panose="02040604050505020304" pitchFamily="18" charset="0"/>
              </a:rPr>
              <a:t>п</a:t>
            </a:r>
            <a:r>
              <a:rPr lang="uk-UA" dirty="0" smtClean="0">
                <a:latin typeface="Century" panose="02040604050505020304" pitchFamily="18" charset="0"/>
              </a:rPr>
              <a:t>арк </a:t>
            </a:r>
            <a:r>
              <a:rPr lang="uk-UA" dirty="0" err="1" smtClean="0">
                <a:latin typeface="Century" panose="02040604050505020304" pitchFamily="18" charset="0"/>
              </a:rPr>
              <a:t>Позняки</a:t>
            </a:r>
            <a:endParaRPr lang="uk-UA" dirty="0">
              <a:latin typeface="Century" panose="020406040505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03" y="3541934"/>
            <a:ext cx="2585429" cy="177922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08274" y="5424383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Century" panose="02040604050505020304" pitchFamily="18" charset="0"/>
              </a:rPr>
              <a:t>о</a:t>
            </a:r>
            <a:r>
              <a:rPr lang="uk-UA" dirty="0" smtClean="0">
                <a:latin typeface="Century" panose="02040604050505020304" pitchFamily="18" charset="0"/>
              </a:rPr>
              <a:t>зеро </a:t>
            </a:r>
            <a:r>
              <a:rPr lang="uk-UA" dirty="0" err="1" smtClean="0">
                <a:latin typeface="Century" panose="02040604050505020304" pitchFamily="18" charset="0"/>
              </a:rPr>
              <a:t>Вирлиця</a:t>
            </a:r>
            <a:endParaRPr lang="uk-UA" dirty="0">
              <a:latin typeface="Century" panose="020406040505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643" y="3518787"/>
            <a:ext cx="2812544" cy="213216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242654" y="5684208"/>
            <a:ext cx="2789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Century" panose="02040604050505020304" pitchFamily="18" charset="0"/>
              </a:rPr>
              <a:t>в</a:t>
            </a:r>
            <a:r>
              <a:rPr lang="uk-UA" dirty="0" smtClean="0">
                <a:latin typeface="Century" panose="02040604050505020304" pitchFamily="18" charset="0"/>
              </a:rPr>
              <a:t>ул. Степана Олійника</a:t>
            </a:r>
            <a:endParaRPr lang="uk-UA" dirty="0">
              <a:latin typeface="Century" panose="020406040505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7337" y="1212713"/>
            <a:ext cx="3139390" cy="351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0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115616" y="170862"/>
            <a:ext cx="7257642" cy="70527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Етапи дослідження</a:t>
            </a:r>
            <a:endParaRPr lang="uk-UA" sz="2400" b="1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9" y="1124744"/>
            <a:ext cx="2106234" cy="28083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3962265"/>
            <a:ext cx="21611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600" dirty="0" smtClean="0">
                <a:latin typeface="Century" panose="02040604050505020304" pitchFamily="18" charset="0"/>
              </a:rPr>
              <a:t>Збір зразків </a:t>
            </a:r>
            <a:r>
              <a:rPr lang="uk-UA" sz="1600" dirty="0" err="1" smtClean="0">
                <a:latin typeface="Century" panose="02040604050505020304" pitchFamily="18" charset="0"/>
              </a:rPr>
              <a:t>грунту</a:t>
            </a:r>
            <a:r>
              <a:rPr lang="uk-UA" sz="1600" dirty="0" smtClean="0">
                <a:latin typeface="Century" panose="02040604050505020304" pitchFamily="18" charset="0"/>
              </a:rPr>
              <a:t> </a:t>
            </a:r>
          </a:p>
          <a:p>
            <a:pPr algn="ctr"/>
            <a:r>
              <a:rPr lang="uk-UA" sz="1600" dirty="0" smtClean="0">
                <a:latin typeface="Century" panose="02040604050505020304" pitchFamily="18" charset="0"/>
              </a:rPr>
              <a:t>у місцях росту </a:t>
            </a:r>
          </a:p>
          <a:p>
            <a:pPr algn="ctr"/>
            <a:r>
              <a:rPr lang="uk-UA" sz="1600" dirty="0" smtClean="0">
                <a:latin typeface="Century" panose="02040604050505020304" pitchFamily="18" charset="0"/>
              </a:rPr>
              <a:t>мохоподібних</a:t>
            </a:r>
            <a:endParaRPr lang="uk-UA" sz="1600" dirty="0">
              <a:latin typeface="Century" panose="020406040505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332" y="1588545"/>
            <a:ext cx="2091914" cy="278921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811716" y="4356870"/>
            <a:ext cx="31683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 smtClean="0">
                <a:latin typeface="Century" panose="02040604050505020304" pitchFamily="18" charset="0"/>
              </a:rPr>
              <a:t>Вимірювання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 err="1" smtClean="0">
                <a:latin typeface="Century" panose="02040604050505020304" pitchFamily="18" charset="0"/>
              </a:rPr>
              <a:t>вологості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</a:p>
          <a:p>
            <a:pPr algn="ctr"/>
            <a:r>
              <a:rPr lang="ru-RU" sz="1600" dirty="0" smtClean="0">
                <a:latin typeface="Century" panose="02040604050505020304" pitchFamily="18" charset="0"/>
              </a:rPr>
              <a:t>і </a:t>
            </a:r>
            <a:r>
              <a:rPr lang="ru-RU" sz="1600" dirty="0" err="1" smtClean="0">
                <a:latin typeface="Century" panose="02040604050505020304" pitchFamily="18" charset="0"/>
              </a:rPr>
              <a:t>кислотності</a:t>
            </a:r>
            <a:r>
              <a:rPr lang="ru-RU" sz="1600" dirty="0" smtClean="0">
                <a:latin typeface="Century" panose="02040604050505020304" pitchFamily="18" charset="0"/>
              </a:rPr>
              <a:t> грунту за </a:t>
            </a:r>
            <a:r>
              <a:rPr lang="ru-RU" sz="1600" dirty="0" err="1" smtClean="0">
                <a:latin typeface="Century" panose="02040604050505020304" pitchFamily="18" charset="0"/>
              </a:rPr>
              <a:t>допомогою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 err="1" smtClean="0">
                <a:latin typeface="Century" panose="02040604050505020304" pitchFamily="18" charset="0"/>
              </a:rPr>
              <a:t>аналізатора</a:t>
            </a:r>
            <a:r>
              <a:rPr lang="ru-RU" sz="1600" dirty="0" smtClean="0">
                <a:latin typeface="Century" panose="02040604050505020304" pitchFamily="18" charset="0"/>
              </a:rPr>
              <a:t> грунту</a:t>
            </a:r>
            <a:endParaRPr lang="ru-RU" sz="1600" dirty="0">
              <a:latin typeface="Century" panose="020406040505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63765" y="5666065"/>
            <a:ext cx="28064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 smtClean="0">
                <a:latin typeface="Century" panose="02040604050505020304" pitchFamily="18" charset="0"/>
              </a:rPr>
              <a:t>Перевірка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 err="1" smtClean="0">
                <a:latin typeface="Century" panose="02040604050505020304" pitchFamily="18" charset="0"/>
              </a:rPr>
              <a:t>кислотності</a:t>
            </a:r>
            <a:r>
              <a:rPr lang="ru-RU" sz="1600" dirty="0" smtClean="0">
                <a:latin typeface="Century" panose="02040604050505020304" pitchFamily="18" charset="0"/>
              </a:rPr>
              <a:t> грунту </a:t>
            </a:r>
            <a:r>
              <a:rPr lang="ru-RU" sz="1600" dirty="0" err="1" smtClean="0">
                <a:latin typeface="Century" panose="02040604050505020304" pitchFamily="18" charset="0"/>
              </a:rPr>
              <a:t>універсальним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 err="1" smtClean="0">
                <a:latin typeface="Century" panose="02040604050505020304" pitchFamily="18" charset="0"/>
              </a:rPr>
              <a:t>індикатором</a:t>
            </a:r>
            <a:endParaRPr lang="ru-RU" sz="1600" dirty="0">
              <a:latin typeface="Century" panose="020406040505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6898" y="2773991"/>
            <a:ext cx="2120203" cy="28293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12444" r="8360"/>
          <a:stretch/>
        </p:blipFill>
        <p:spPr>
          <a:xfrm>
            <a:off x="4649845" y="2164441"/>
            <a:ext cx="2117546" cy="262882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830186" y="4772368"/>
            <a:ext cx="19656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600" dirty="0">
                <a:latin typeface="Century" panose="02040604050505020304" pitchFamily="18" charset="0"/>
              </a:rPr>
              <a:t>Приготування </a:t>
            </a:r>
            <a:endParaRPr lang="uk-UA" sz="1600" dirty="0" smtClean="0">
              <a:latin typeface="Century" panose="02040604050505020304" pitchFamily="18" charset="0"/>
            </a:endParaRPr>
          </a:p>
          <a:p>
            <a:pPr algn="ctr"/>
            <a:r>
              <a:rPr lang="uk-UA" sz="1600" dirty="0" smtClean="0">
                <a:latin typeface="Century" panose="02040604050505020304" pitchFamily="18" charset="0"/>
              </a:rPr>
              <a:t>розчину витяжки </a:t>
            </a:r>
          </a:p>
          <a:p>
            <a:pPr algn="ctr"/>
            <a:r>
              <a:rPr lang="uk-UA" sz="1600" dirty="0" err="1" smtClean="0">
                <a:latin typeface="Century" panose="02040604050505020304" pitchFamily="18" charset="0"/>
              </a:rPr>
              <a:t>грунту</a:t>
            </a:r>
            <a:r>
              <a:rPr lang="uk-UA" sz="1600" dirty="0" smtClean="0">
                <a:latin typeface="Century" panose="02040604050505020304" pitchFamily="18" charset="0"/>
              </a:rPr>
              <a:t> </a:t>
            </a:r>
            <a:endParaRPr lang="uk-UA" sz="16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5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50" y="104162"/>
            <a:ext cx="2413738" cy="321831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1906" y="3322480"/>
            <a:ext cx="2636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Century" panose="02040604050505020304" pitchFamily="18" charset="0"/>
              </a:rPr>
              <a:t>Pleurozium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schreberi</a:t>
            </a:r>
            <a:r>
              <a:rPr lang="en-US" dirty="0">
                <a:latin typeface="Century" panose="02040604050505020304" pitchFamily="18" charset="0"/>
              </a:rPr>
              <a:t> </a:t>
            </a:r>
          </a:p>
          <a:p>
            <a:pPr algn="ctr"/>
            <a:r>
              <a:rPr lang="en-US" dirty="0">
                <a:latin typeface="Century" panose="02040604050505020304" pitchFamily="18" charset="0"/>
              </a:rPr>
              <a:t>(</a:t>
            </a:r>
            <a:r>
              <a:rPr lang="uk-UA" dirty="0" err="1">
                <a:latin typeface="Century" panose="02040604050505020304" pitchFamily="18" charset="0"/>
              </a:rPr>
              <a:t>плеврозій</a:t>
            </a:r>
            <a:r>
              <a:rPr lang="uk-UA" dirty="0">
                <a:latin typeface="Century" panose="02040604050505020304" pitchFamily="18" charset="0"/>
              </a:rPr>
              <a:t> </a:t>
            </a:r>
            <a:r>
              <a:rPr lang="uk-UA" dirty="0" err="1">
                <a:latin typeface="Century" panose="02040604050505020304" pitchFamily="18" charset="0"/>
              </a:rPr>
              <a:t>Шребера</a:t>
            </a:r>
            <a:r>
              <a:rPr lang="uk-UA" dirty="0">
                <a:latin typeface="Century" panose="02040604050505020304" pitchFamily="18" charset="0"/>
              </a:rPr>
              <a:t>)</a:t>
            </a:r>
          </a:p>
        </p:txBody>
      </p:sp>
      <p:sp>
        <p:nvSpPr>
          <p:cNvPr id="7" name="Овал 6"/>
          <p:cNvSpPr/>
          <p:nvPr/>
        </p:nvSpPr>
        <p:spPr>
          <a:xfrm>
            <a:off x="1903582" y="2962440"/>
            <a:ext cx="86409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№ 1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155478"/>
            <a:ext cx="2612381" cy="464423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610835" y="4799711"/>
            <a:ext cx="2593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Century" panose="02040604050505020304" pitchFamily="18" charset="0"/>
              </a:rPr>
              <a:t>Polytrichum</a:t>
            </a:r>
            <a:r>
              <a:rPr lang="en-US" dirty="0">
                <a:latin typeface="Century" panose="02040604050505020304" pitchFamily="18" charset="0"/>
              </a:rPr>
              <a:t> commune</a:t>
            </a:r>
            <a:endParaRPr lang="uk-UA" dirty="0">
              <a:latin typeface="Century" panose="020406040505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177780" y="4489008"/>
            <a:ext cx="86409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№ 2</a:t>
            </a:r>
            <a:endParaRPr lang="uk-UA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5591" y="142416"/>
            <a:ext cx="1854101" cy="329252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446654" y="3447998"/>
            <a:ext cx="2262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>
                <a:latin typeface="Century" panose="02040604050505020304" pitchFamily="18" charset="0"/>
              </a:rPr>
              <a:t>Bryum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argenteum</a:t>
            </a:r>
            <a:r>
              <a:rPr lang="en-US" dirty="0">
                <a:latin typeface="Century" panose="02040604050505020304" pitchFamily="18" charset="0"/>
              </a:rPr>
              <a:t> </a:t>
            </a:r>
            <a:endParaRPr lang="uk-UA" dirty="0" smtClean="0">
              <a:latin typeface="Century" panose="02040604050505020304" pitchFamily="18" charset="0"/>
            </a:endParaRPr>
          </a:p>
          <a:p>
            <a:r>
              <a:rPr lang="en-US" dirty="0" smtClean="0">
                <a:latin typeface="Century" panose="02040604050505020304" pitchFamily="18" charset="0"/>
              </a:rPr>
              <a:t>(</a:t>
            </a:r>
            <a:r>
              <a:rPr lang="uk-UA" dirty="0" err="1">
                <a:latin typeface="Century" panose="02040604050505020304" pitchFamily="18" charset="0"/>
              </a:rPr>
              <a:t>Бріум</a:t>
            </a:r>
            <a:r>
              <a:rPr lang="uk-UA" dirty="0">
                <a:latin typeface="Century" panose="02040604050505020304" pitchFamily="18" charset="0"/>
              </a:rPr>
              <a:t> сріблястий)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8158" y="4158396"/>
            <a:ext cx="1971771" cy="262902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207838" y="6141093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Century" panose="02040604050505020304" pitchFamily="18" charset="0"/>
              </a:rPr>
              <a:t>Ceratodon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purpureus</a:t>
            </a:r>
            <a:r>
              <a:rPr lang="en-US" dirty="0">
                <a:latin typeface="Century" panose="02040604050505020304" pitchFamily="18" charset="0"/>
              </a:rPr>
              <a:t> </a:t>
            </a:r>
          </a:p>
          <a:p>
            <a:pPr algn="ctr"/>
            <a:r>
              <a:rPr lang="en-US" dirty="0">
                <a:latin typeface="Century" panose="02040604050505020304" pitchFamily="18" charset="0"/>
              </a:rPr>
              <a:t>(</a:t>
            </a:r>
            <a:r>
              <a:rPr lang="uk-UA" dirty="0" err="1">
                <a:latin typeface="Century" panose="02040604050505020304" pitchFamily="18" charset="0"/>
              </a:rPr>
              <a:t>цератодон</a:t>
            </a:r>
            <a:r>
              <a:rPr lang="uk-UA" dirty="0">
                <a:latin typeface="Century" panose="02040604050505020304" pitchFamily="18" charset="0"/>
              </a:rPr>
              <a:t> пурпуровий)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017" y="4005064"/>
            <a:ext cx="2086770" cy="278236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236067" y="5369244"/>
            <a:ext cx="37462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entury" panose="02040604050505020304" pitchFamily="18" charset="0"/>
              </a:rPr>
              <a:t>Tortula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ruralis</a:t>
            </a:r>
            <a:r>
              <a:rPr lang="en-US" dirty="0">
                <a:latin typeface="Century" panose="02040604050505020304" pitchFamily="18" charset="0"/>
              </a:rPr>
              <a:t> </a:t>
            </a:r>
          </a:p>
          <a:p>
            <a:r>
              <a:rPr lang="en-US" dirty="0">
                <a:latin typeface="Century" panose="02040604050505020304" pitchFamily="18" charset="0"/>
              </a:rPr>
              <a:t>(</a:t>
            </a:r>
            <a:r>
              <a:rPr lang="uk-UA" dirty="0">
                <a:latin typeface="Century" panose="02040604050505020304" pitchFamily="18" charset="0"/>
              </a:rPr>
              <a:t>мох сільський, </a:t>
            </a:r>
            <a:r>
              <a:rPr lang="uk-UA" dirty="0" err="1">
                <a:latin typeface="Century" panose="02040604050505020304" pitchFamily="18" charset="0"/>
              </a:rPr>
              <a:t>тортула</a:t>
            </a:r>
            <a:r>
              <a:rPr lang="uk-UA" dirty="0">
                <a:latin typeface="Century" panose="02040604050505020304" pitchFamily="18" charset="0"/>
              </a:rPr>
              <a:t> сільська)</a:t>
            </a:r>
          </a:p>
        </p:txBody>
      </p:sp>
      <p:sp>
        <p:nvSpPr>
          <p:cNvPr id="18" name="Овал 17"/>
          <p:cNvSpPr/>
          <p:nvPr/>
        </p:nvSpPr>
        <p:spPr>
          <a:xfrm>
            <a:off x="7634136" y="3106930"/>
            <a:ext cx="86409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№ 3</a:t>
            </a:r>
            <a:endParaRPr lang="uk-UA" dirty="0"/>
          </a:p>
        </p:txBody>
      </p:sp>
      <p:sp>
        <p:nvSpPr>
          <p:cNvPr id="19" name="Овал 18"/>
          <p:cNvSpPr/>
          <p:nvPr/>
        </p:nvSpPr>
        <p:spPr>
          <a:xfrm>
            <a:off x="1471534" y="5781053"/>
            <a:ext cx="86409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№ 4</a:t>
            </a:r>
            <a:endParaRPr lang="uk-UA" dirty="0"/>
          </a:p>
        </p:txBody>
      </p:sp>
      <p:sp>
        <p:nvSpPr>
          <p:cNvPr id="20" name="Овал 19"/>
          <p:cNvSpPr/>
          <p:nvPr/>
        </p:nvSpPr>
        <p:spPr>
          <a:xfrm>
            <a:off x="6990432" y="6251464"/>
            <a:ext cx="86409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№ 5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6084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43608" y="153909"/>
            <a:ext cx="7257642" cy="488553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Результати дослідження</a:t>
            </a:r>
            <a:endParaRPr lang="uk-UA" sz="2400" b="1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539566"/>
              </p:ext>
            </p:extLst>
          </p:nvPr>
        </p:nvGraphicFramePr>
        <p:xfrm>
          <a:off x="813341" y="744583"/>
          <a:ext cx="7505271" cy="20905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6489"/>
                <a:gridCol w="1977451"/>
                <a:gridCol w="707736"/>
                <a:gridCol w="1942375"/>
                <a:gridCol w="1009381"/>
                <a:gridCol w="1431839"/>
              </a:tblGrid>
              <a:tr h="7074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№</a:t>
                      </a:r>
                      <a:endParaRPr lang="uk-UA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п/п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Місце дослідження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рН грунту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Характеристика кислотності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Вологість грунту (%)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Рівень вологості грунту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58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Дарницький ліс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5.3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кислий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85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висока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76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п</a:t>
                      </a:r>
                      <a:r>
                        <a:rPr lang="uk-UA" sz="1200" dirty="0" smtClean="0">
                          <a:effectLst/>
                        </a:rPr>
                        <a:t>арк </a:t>
                      </a:r>
                      <a:r>
                        <a:rPr lang="uk-UA" sz="1200" dirty="0">
                          <a:effectLst/>
                        </a:rPr>
                        <a:t>Партизанської </a:t>
                      </a:r>
                      <a:r>
                        <a:rPr lang="uk-UA" sz="1200" dirty="0" smtClean="0">
                          <a:effectLst/>
                        </a:rPr>
                        <a:t>слави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5.9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err="1">
                          <a:effectLst/>
                        </a:rPr>
                        <a:t>слабокислий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75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висока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58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п</a:t>
                      </a:r>
                      <a:r>
                        <a:rPr lang="uk-UA" sz="1200" dirty="0" smtClean="0">
                          <a:effectLst/>
                        </a:rPr>
                        <a:t>арк </a:t>
                      </a:r>
                      <a:r>
                        <a:rPr lang="uk-UA" sz="1200" dirty="0" err="1">
                          <a:effectLst/>
                        </a:rPr>
                        <a:t>П</a:t>
                      </a:r>
                      <a:r>
                        <a:rPr lang="uk-UA" sz="1200" dirty="0" err="1" smtClean="0">
                          <a:effectLst/>
                        </a:rPr>
                        <a:t>озняки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6.6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нейтральний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середня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58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о</a:t>
                      </a:r>
                      <a:r>
                        <a:rPr lang="uk-UA" sz="1200" dirty="0" smtClean="0">
                          <a:effectLst/>
                        </a:rPr>
                        <a:t>зеро </a:t>
                      </a:r>
                      <a:r>
                        <a:rPr lang="uk-UA" sz="1200" dirty="0" err="1">
                          <a:effectLst/>
                        </a:rPr>
                        <a:t>Вирлиця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 </a:t>
                      </a:r>
                      <a:r>
                        <a:rPr lang="uk-UA" sz="1200" dirty="0" smtClean="0">
                          <a:effectLst/>
                        </a:rPr>
                        <a:t>7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нейтральний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середня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76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5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вул. Степана </a:t>
                      </a:r>
                      <a:r>
                        <a:rPr lang="uk-UA" sz="1200" dirty="0">
                          <a:effectLst/>
                        </a:rPr>
                        <a:t>Олійника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 </a:t>
                      </a:r>
                      <a:r>
                        <a:rPr lang="uk-UA" sz="1200" dirty="0" smtClean="0">
                          <a:effectLst/>
                        </a:rPr>
                        <a:t>8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лужний</a:t>
                      </a:r>
                      <a:r>
                        <a:rPr lang="uk-UA" sz="1200" dirty="0">
                          <a:effectLst/>
                        </a:rPr>
                        <a:t> 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20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низька</a:t>
                      </a:r>
                      <a:r>
                        <a:rPr lang="uk-UA" sz="1200" dirty="0">
                          <a:effectLst/>
                        </a:rPr>
                        <a:t> 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952846"/>
              </p:ext>
            </p:extLst>
          </p:nvPr>
        </p:nvGraphicFramePr>
        <p:xfrm>
          <a:off x="1293223" y="3317966"/>
          <a:ext cx="6735161" cy="34199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205"/>
                <a:gridCol w="1348131"/>
                <a:gridCol w="1347498"/>
                <a:gridCol w="1347498"/>
                <a:gridCol w="2335829"/>
              </a:tblGrid>
              <a:tr h="596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№</a:t>
                      </a:r>
                      <a:endParaRPr lang="uk-UA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п/п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Назва моху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Група за вологістю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Група за кислотністю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Екологічна характеристика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47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1.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Polytrichum commune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Гігрофіти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err="1">
                          <a:effectLst/>
                        </a:rPr>
                        <a:t>Ацидофіли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Вологі, кислі </a:t>
                      </a:r>
                      <a:r>
                        <a:rPr lang="uk-UA" sz="1200" dirty="0" err="1" smtClean="0">
                          <a:effectLst/>
                        </a:rPr>
                        <a:t>грунти</a:t>
                      </a:r>
                      <a:r>
                        <a:rPr lang="uk-UA" sz="1200" dirty="0">
                          <a:effectLst/>
                        </a:rPr>
                        <a:t>, болота, вологі луки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07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2.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err="1">
                          <a:effectLst/>
                        </a:rPr>
                        <a:t>Pleurozium</a:t>
                      </a:r>
                      <a:r>
                        <a:rPr lang="uk-UA" sz="1200" dirty="0">
                          <a:effectLst/>
                        </a:rPr>
                        <a:t> </a:t>
                      </a:r>
                      <a:r>
                        <a:rPr lang="uk-UA" sz="1200" dirty="0" err="1">
                          <a:effectLst/>
                        </a:rPr>
                        <a:t>schreberi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Мезофіти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Ацидофіли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Хвойні ліси, помірна вологість, відносно чисте середовище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07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3.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Ceratodon purpureus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Ксерофіти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Нейтрофіли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Міські території, забруднені або порушені </a:t>
                      </a:r>
                      <a:r>
                        <a:rPr lang="uk-UA" sz="1200" dirty="0" err="1" smtClean="0">
                          <a:effectLst/>
                        </a:rPr>
                        <a:t>грунти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96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4.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Bryum argenteum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Ксерофіти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Нейтрофіли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Міське середовище, стійкий до посухи й забруднення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07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>
                          <a:effectLst/>
                        </a:rPr>
                        <a:t>5.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err="1">
                          <a:effectLst/>
                        </a:rPr>
                        <a:t>Tortula</a:t>
                      </a:r>
                      <a:r>
                        <a:rPr lang="uk-UA" sz="1200" dirty="0">
                          <a:effectLst/>
                        </a:rPr>
                        <a:t> </a:t>
                      </a:r>
                      <a:r>
                        <a:rPr lang="uk-UA" sz="1200" dirty="0" err="1">
                          <a:effectLst/>
                        </a:rPr>
                        <a:t>ruralis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Ксерофіти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Базофіли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dirty="0">
                          <a:effectLst/>
                        </a:rPr>
                        <a:t>Сухі ділянки, дахи, тротуари, </a:t>
                      </a:r>
                      <a:r>
                        <a:rPr lang="uk-UA" sz="1200" dirty="0" err="1">
                          <a:effectLst/>
                        </a:rPr>
                        <a:t>слаболужні</a:t>
                      </a:r>
                      <a:r>
                        <a:rPr lang="uk-UA" sz="1200" dirty="0">
                          <a:effectLst/>
                        </a:rPr>
                        <a:t> умови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39551" y="2937233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Класифікація мохоподібних як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біоіндикаторів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вологості та кислотності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28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883610370"/>
              </p:ext>
            </p:extLst>
          </p:nvPr>
        </p:nvGraphicFramePr>
        <p:xfrm>
          <a:off x="0" y="620688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03706111"/>
              </p:ext>
            </p:extLst>
          </p:nvPr>
        </p:nvGraphicFramePr>
        <p:xfrm>
          <a:off x="3851920" y="3717614"/>
          <a:ext cx="5448300" cy="3228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115616" y="116633"/>
            <a:ext cx="7257642" cy="43204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Результати дослідження</a:t>
            </a:r>
            <a:endParaRPr lang="uk-UA" sz="2400" b="1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32" y="4080940"/>
            <a:ext cx="1923678" cy="25649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184" y="851068"/>
            <a:ext cx="1921463" cy="256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6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43608" y="188640"/>
            <a:ext cx="7257642" cy="46677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Аналіз результатів дослідження</a:t>
            </a:r>
            <a:endParaRPr lang="uk-UA" sz="2400" b="1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764704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Century" panose="02040604050505020304" pitchFamily="18" charset="0"/>
              </a:rPr>
              <a:t>Дослідження </a:t>
            </a:r>
            <a:r>
              <a:rPr lang="uk-UA" dirty="0" smtClean="0">
                <a:latin typeface="Century" panose="02040604050505020304" pitchFamily="18" charset="0"/>
              </a:rPr>
              <a:t>п</a:t>
            </a:r>
            <a:r>
              <a:rPr lang="en-US" dirty="0" smtClean="0">
                <a:latin typeface="Century" panose="02040604050505020304" pitchFamily="18" charset="0"/>
              </a:rPr>
              <a:t>’</a:t>
            </a:r>
            <a:r>
              <a:rPr lang="uk-UA" dirty="0" err="1" smtClean="0">
                <a:latin typeface="Century" panose="02040604050505020304" pitchFamily="18" charset="0"/>
              </a:rPr>
              <a:t>яти</a:t>
            </a:r>
            <a:r>
              <a:rPr lang="uk-UA" dirty="0" smtClean="0">
                <a:latin typeface="Century" panose="02040604050505020304" pitchFamily="18" charset="0"/>
              </a:rPr>
              <a:t> </a:t>
            </a:r>
            <a:r>
              <a:rPr lang="uk-UA" dirty="0">
                <a:latin typeface="Century" panose="02040604050505020304" pitchFamily="18" charset="0"/>
              </a:rPr>
              <a:t>локацій Дарницького району </a:t>
            </a:r>
            <a:r>
              <a:rPr lang="uk-UA" dirty="0" smtClean="0">
                <a:latin typeface="Century" panose="02040604050505020304" pitchFamily="18" charset="0"/>
              </a:rPr>
              <a:t>міста </a:t>
            </a:r>
            <a:r>
              <a:rPr lang="uk-UA" dirty="0">
                <a:latin typeface="Century" panose="02040604050505020304" pitchFamily="18" charset="0"/>
              </a:rPr>
              <a:t>Києва показало залежність між вологістю, кислотністю </a:t>
            </a:r>
            <a:r>
              <a:rPr lang="uk-UA" dirty="0" err="1">
                <a:latin typeface="Century" panose="02040604050505020304" pitchFamily="18" charset="0"/>
              </a:rPr>
              <a:t>г</a:t>
            </a:r>
            <a:r>
              <a:rPr lang="uk-UA" dirty="0" err="1" smtClean="0">
                <a:latin typeface="Century" panose="02040604050505020304" pitchFamily="18" charset="0"/>
              </a:rPr>
              <a:t>рунту</a:t>
            </a:r>
            <a:r>
              <a:rPr lang="uk-UA" dirty="0" smtClean="0">
                <a:latin typeface="Century" panose="02040604050505020304" pitchFamily="18" charset="0"/>
              </a:rPr>
              <a:t> </a:t>
            </a:r>
            <a:r>
              <a:rPr lang="uk-UA" dirty="0">
                <a:latin typeface="Century" panose="02040604050505020304" pitchFamily="18" charset="0"/>
              </a:rPr>
              <a:t>та поширенням мохоподібних</a:t>
            </a:r>
            <a:r>
              <a:rPr lang="uk-UA" dirty="0" smtClean="0">
                <a:latin typeface="Century" panose="02040604050505020304" pitchFamily="18" charset="0"/>
              </a:rPr>
              <a:t>.</a:t>
            </a:r>
          </a:p>
          <a:p>
            <a:pPr algn="just"/>
            <a:endParaRPr lang="uk-UA" dirty="0">
              <a:latin typeface="Century" panose="02040604050505020304" pitchFamily="18" charset="0"/>
            </a:endParaRPr>
          </a:p>
          <a:p>
            <a:pPr algn="just"/>
            <a:r>
              <a:rPr lang="uk-UA" dirty="0" smtClean="0">
                <a:latin typeface="Century" panose="02040604050505020304" pitchFamily="18" charset="0"/>
              </a:rPr>
              <a:t>На </a:t>
            </a:r>
            <a:r>
              <a:rPr lang="uk-UA" dirty="0">
                <a:latin typeface="Century" panose="02040604050505020304" pitchFamily="18" charset="0"/>
              </a:rPr>
              <a:t>найбільш зволожених </a:t>
            </a:r>
            <a:r>
              <a:rPr lang="uk-UA" dirty="0" smtClean="0">
                <a:latin typeface="Century" panose="02040604050505020304" pitchFamily="18" charset="0"/>
              </a:rPr>
              <a:t>ділянках – Дарницький </a:t>
            </a:r>
            <a:r>
              <a:rPr lang="uk-UA" dirty="0">
                <a:latin typeface="Century" panose="02040604050505020304" pitchFamily="18" charset="0"/>
              </a:rPr>
              <a:t>ліс (вологість 85%, </a:t>
            </a:r>
            <a:r>
              <a:rPr lang="en-US" dirty="0">
                <a:latin typeface="Century" panose="02040604050505020304" pitchFamily="18" charset="0"/>
              </a:rPr>
              <a:t>pH </a:t>
            </a:r>
            <a:r>
              <a:rPr lang="en-US" dirty="0" smtClean="0">
                <a:latin typeface="Century" panose="02040604050505020304" pitchFamily="18" charset="0"/>
              </a:rPr>
              <a:t>5,</a:t>
            </a:r>
            <a:r>
              <a:rPr lang="uk-UA" dirty="0" smtClean="0">
                <a:latin typeface="Century" panose="02040604050505020304" pitchFamily="18" charset="0"/>
              </a:rPr>
              <a:t>3</a:t>
            </a:r>
            <a:r>
              <a:rPr lang="en-US" dirty="0" smtClean="0">
                <a:latin typeface="Century" panose="02040604050505020304" pitchFamily="18" charset="0"/>
              </a:rPr>
              <a:t>) </a:t>
            </a:r>
            <a:r>
              <a:rPr lang="uk-UA" dirty="0">
                <a:latin typeface="Century" panose="02040604050505020304" pitchFamily="18" charset="0"/>
              </a:rPr>
              <a:t>та </a:t>
            </a:r>
            <a:r>
              <a:rPr lang="uk-UA" dirty="0" smtClean="0">
                <a:latin typeface="Century" panose="02040604050505020304" pitchFamily="18" charset="0"/>
              </a:rPr>
              <a:t>парк </a:t>
            </a:r>
            <a:r>
              <a:rPr lang="uk-UA" dirty="0">
                <a:latin typeface="Century" panose="02040604050505020304" pitchFamily="18" charset="0"/>
              </a:rPr>
              <a:t>Партизанської слави (вологість 75%, </a:t>
            </a:r>
            <a:r>
              <a:rPr lang="en-US" dirty="0">
                <a:latin typeface="Century" panose="02040604050505020304" pitchFamily="18" charset="0"/>
              </a:rPr>
              <a:t>pH </a:t>
            </a:r>
            <a:r>
              <a:rPr lang="en-US" dirty="0" smtClean="0">
                <a:latin typeface="Century" panose="02040604050505020304" pitchFamily="18" charset="0"/>
              </a:rPr>
              <a:t>5,</a:t>
            </a:r>
            <a:r>
              <a:rPr lang="uk-UA" dirty="0" smtClean="0">
                <a:latin typeface="Century" panose="02040604050505020304" pitchFamily="18" charset="0"/>
              </a:rPr>
              <a:t>9</a:t>
            </a:r>
            <a:r>
              <a:rPr lang="en-US" dirty="0" smtClean="0">
                <a:latin typeface="Century" panose="02040604050505020304" pitchFamily="18" charset="0"/>
              </a:rPr>
              <a:t>)</a:t>
            </a:r>
            <a:r>
              <a:rPr lang="uk-UA" dirty="0" smtClean="0">
                <a:latin typeface="Century" panose="02040604050505020304" pitchFamily="18" charset="0"/>
              </a:rPr>
              <a:t> – виявлено </a:t>
            </a:r>
            <a:r>
              <a:rPr lang="uk-UA" dirty="0">
                <a:latin typeface="Century" panose="02040604050505020304" pitchFamily="18" charset="0"/>
              </a:rPr>
              <a:t>переважання вологолюбних і </a:t>
            </a:r>
            <a:r>
              <a:rPr lang="uk-UA" dirty="0" err="1">
                <a:latin typeface="Century" panose="02040604050505020304" pitchFamily="18" charset="0"/>
              </a:rPr>
              <a:t>кислотолюбних</a:t>
            </a:r>
            <a:r>
              <a:rPr lang="uk-UA" dirty="0">
                <a:latin typeface="Century" panose="02040604050505020304" pitchFamily="18" charset="0"/>
              </a:rPr>
              <a:t> мохів, таких як </a:t>
            </a:r>
            <a:r>
              <a:rPr lang="en-US" dirty="0" err="1">
                <a:latin typeface="Century" panose="02040604050505020304" pitchFamily="18" charset="0"/>
              </a:rPr>
              <a:t>Polytrichum</a:t>
            </a:r>
            <a:r>
              <a:rPr lang="en-US" dirty="0">
                <a:latin typeface="Century" panose="02040604050505020304" pitchFamily="18" charset="0"/>
              </a:rPr>
              <a:t> commune </a:t>
            </a:r>
            <a:r>
              <a:rPr lang="uk-UA" dirty="0">
                <a:latin typeface="Century" panose="02040604050505020304" pitchFamily="18" charset="0"/>
              </a:rPr>
              <a:t>і </a:t>
            </a:r>
            <a:r>
              <a:rPr lang="en-US" dirty="0" err="1">
                <a:latin typeface="Century" panose="02040604050505020304" pitchFamily="18" charset="0"/>
              </a:rPr>
              <a:t>Pleurozium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 smtClean="0">
                <a:latin typeface="Century" panose="02040604050505020304" pitchFamily="18" charset="0"/>
              </a:rPr>
              <a:t>schreberi</a:t>
            </a:r>
            <a:r>
              <a:rPr lang="uk-UA" dirty="0" smtClean="0">
                <a:latin typeface="Century" panose="02040604050505020304" pitchFamily="18" charset="0"/>
              </a:rPr>
              <a:t>, що свідчить </a:t>
            </a:r>
            <a:r>
              <a:rPr lang="uk-UA" dirty="0">
                <a:latin typeface="Century" panose="02040604050505020304" pitchFamily="18" charset="0"/>
              </a:rPr>
              <a:t>про природні умови з підвищеною вологістю та слабо кислою реакцією </a:t>
            </a:r>
            <a:r>
              <a:rPr lang="uk-UA" dirty="0" err="1" smtClean="0">
                <a:latin typeface="Century" panose="02040604050505020304" pitchFamily="18" charset="0"/>
              </a:rPr>
              <a:t>грунту</a:t>
            </a:r>
            <a:r>
              <a:rPr lang="uk-UA" dirty="0" smtClean="0">
                <a:latin typeface="Century" panose="02040604050505020304" pitchFamily="18" charset="0"/>
              </a:rPr>
              <a:t>.</a:t>
            </a:r>
          </a:p>
          <a:p>
            <a:pPr algn="just"/>
            <a:endParaRPr lang="uk-UA" dirty="0">
              <a:latin typeface="Century" panose="02040604050505020304" pitchFamily="18" charset="0"/>
            </a:endParaRPr>
          </a:p>
          <a:p>
            <a:pPr algn="just"/>
            <a:r>
              <a:rPr lang="uk-UA" dirty="0" smtClean="0">
                <a:latin typeface="Century" panose="02040604050505020304" pitchFamily="18" charset="0"/>
              </a:rPr>
              <a:t>У парку </a:t>
            </a:r>
            <a:r>
              <a:rPr lang="uk-UA" dirty="0" err="1">
                <a:latin typeface="Century" panose="02040604050505020304" pitchFamily="18" charset="0"/>
              </a:rPr>
              <a:t>Позняки</a:t>
            </a:r>
            <a:r>
              <a:rPr lang="uk-UA" dirty="0">
                <a:latin typeface="Century" panose="02040604050505020304" pitchFamily="18" charset="0"/>
              </a:rPr>
              <a:t> та біля озера </a:t>
            </a:r>
            <a:r>
              <a:rPr lang="uk-UA" dirty="0" err="1">
                <a:latin typeface="Century" panose="02040604050505020304" pitchFamily="18" charset="0"/>
              </a:rPr>
              <a:t>Вирлиця</a:t>
            </a:r>
            <a:r>
              <a:rPr lang="uk-UA" dirty="0">
                <a:latin typeface="Century" panose="02040604050505020304" pitchFamily="18" charset="0"/>
              </a:rPr>
              <a:t>, де вологість знижується до 40–50%, а </a:t>
            </a:r>
            <a:r>
              <a:rPr lang="en-US" dirty="0">
                <a:latin typeface="Century" panose="02040604050505020304" pitchFamily="18" charset="0"/>
              </a:rPr>
              <a:t>pH </a:t>
            </a:r>
            <a:r>
              <a:rPr lang="uk-UA" dirty="0">
                <a:latin typeface="Century" panose="02040604050505020304" pitchFamily="18" charset="0"/>
              </a:rPr>
              <a:t>підвищується до </a:t>
            </a:r>
            <a:r>
              <a:rPr lang="uk-UA" dirty="0" smtClean="0">
                <a:latin typeface="Century" panose="02040604050505020304" pitchFamily="18" charset="0"/>
              </a:rPr>
              <a:t>6,6–7,0, </a:t>
            </a:r>
            <a:r>
              <a:rPr lang="uk-UA" dirty="0">
                <a:latin typeface="Century" panose="02040604050505020304" pitchFamily="18" charset="0"/>
              </a:rPr>
              <a:t>зростають </a:t>
            </a:r>
            <a:r>
              <a:rPr lang="en-US" dirty="0" err="1">
                <a:latin typeface="Century" panose="02040604050505020304" pitchFamily="18" charset="0"/>
              </a:rPr>
              <a:t>Bryum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argenteum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uk-UA" dirty="0">
                <a:latin typeface="Century" panose="02040604050505020304" pitchFamily="18" charset="0"/>
              </a:rPr>
              <a:t>та </a:t>
            </a:r>
            <a:r>
              <a:rPr lang="en-US" dirty="0" err="1">
                <a:latin typeface="Century" panose="02040604050505020304" pitchFamily="18" charset="0"/>
              </a:rPr>
              <a:t>Ceratodon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 smtClean="0">
                <a:latin typeface="Century" panose="02040604050505020304" pitchFamily="18" charset="0"/>
              </a:rPr>
              <a:t>purpureus</a:t>
            </a:r>
            <a:r>
              <a:rPr lang="uk-UA" dirty="0" smtClean="0">
                <a:latin typeface="Century" panose="02040604050505020304" pitchFamily="18" charset="0"/>
              </a:rPr>
              <a:t> – види</a:t>
            </a:r>
            <a:r>
              <a:rPr lang="uk-UA" dirty="0">
                <a:latin typeface="Century" panose="02040604050505020304" pitchFamily="18" charset="0"/>
              </a:rPr>
              <a:t>, здатні адаптуватися до помірної вологості та урбанізованого середовища</a:t>
            </a:r>
            <a:r>
              <a:rPr lang="uk-UA" dirty="0" smtClean="0">
                <a:latin typeface="Century" panose="02040604050505020304" pitchFamily="18" charset="0"/>
              </a:rPr>
              <a:t>.</a:t>
            </a:r>
          </a:p>
          <a:p>
            <a:pPr algn="just"/>
            <a:endParaRPr lang="uk-UA" dirty="0">
              <a:latin typeface="Century" panose="02040604050505020304" pitchFamily="18" charset="0"/>
            </a:endParaRPr>
          </a:p>
          <a:p>
            <a:pPr algn="just"/>
            <a:r>
              <a:rPr lang="uk-UA" dirty="0" smtClean="0">
                <a:latin typeface="Century" panose="02040604050505020304" pitchFamily="18" charset="0"/>
              </a:rPr>
              <a:t>На </a:t>
            </a:r>
            <a:r>
              <a:rPr lang="uk-UA" dirty="0">
                <a:latin typeface="Century" panose="02040604050505020304" pitchFamily="18" charset="0"/>
              </a:rPr>
              <a:t>вул. Степана Олійника, що характеризується найнижчими показниками вологості (</a:t>
            </a:r>
            <a:r>
              <a:rPr lang="uk-UA" dirty="0" smtClean="0">
                <a:latin typeface="Century" panose="02040604050505020304" pitchFamily="18" charset="0"/>
              </a:rPr>
              <a:t>20%) </a:t>
            </a:r>
            <a:r>
              <a:rPr lang="uk-UA" dirty="0">
                <a:latin typeface="Century" panose="02040604050505020304" pitchFamily="18" charset="0"/>
              </a:rPr>
              <a:t>і найвищим </a:t>
            </a:r>
            <a:r>
              <a:rPr lang="en-US" dirty="0">
                <a:latin typeface="Century" panose="02040604050505020304" pitchFamily="18" charset="0"/>
              </a:rPr>
              <a:t>pH </a:t>
            </a:r>
            <a:r>
              <a:rPr lang="en-US" dirty="0" smtClean="0">
                <a:latin typeface="Century" panose="02040604050505020304" pitchFamily="18" charset="0"/>
              </a:rPr>
              <a:t>(</a:t>
            </a:r>
            <a:r>
              <a:rPr lang="uk-UA" dirty="0">
                <a:latin typeface="Century" panose="02040604050505020304" pitchFamily="18" charset="0"/>
              </a:rPr>
              <a:t>8</a:t>
            </a:r>
            <a:r>
              <a:rPr lang="en-US" dirty="0" smtClean="0">
                <a:latin typeface="Century" panose="02040604050505020304" pitchFamily="18" charset="0"/>
              </a:rPr>
              <a:t>,</a:t>
            </a:r>
            <a:r>
              <a:rPr lang="uk-UA" dirty="0" smtClean="0">
                <a:latin typeface="Century" panose="02040604050505020304" pitchFamily="18" charset="0"/>
              </a:rPr>
              <a:t>0</a:t>
            </a:r>
            <a:r>
              <a:rPr lang="en-US" dirty="0" smtClean="0">
                <a:latin typeface="Century" panose="02040604050505020304" pitchFamily="18" charset="0"/>
              </a:rPr>
              <a:t>), </a:t>
            </a:r>
            <a:r>
              <a:rPr lang="uk-UA" dirty="0">
                <a:latin typeface="Century" panose="02040604050505020304" pitchFamily="18" charset="0"/>
              </a:rPr>
              <a:t>виявлено </a:t>
            </a:r>
            <a:r>
              <a:rPr lang="en-US" dirty="0" err="1">
                <a:latin typeface="Century" panose="02040604050505020304" pitchFamily="18" charset="0"/>
              </a:rPr>
              <a:t>Tortula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 smtClean="0">
                <a:latin typeface="Century" panose="02040604050505020304" pitchFamily="18" charset="0"/>
              </a:rPr>
              <a:t>ruralis</a:t>
            </a:r>
            <a:r>
              <a:rPr lang="uk-UA" dirty="0">
                <a:latin typeface="Century" panose="02040604050505020304" pitchFamily="18" charset="0"/>
              </a:rPr>
              <a:t> </a:t>
            </a:r>
            <a:r>
              <a:rPr lang="uk-UA" dirty="0" smtClean="0">
                <a:latin typeface="Century" panose="02040604050505020304" pitchFamily="18" charset="0"/>
              </a:rPr>
              <a:t>–  </a:t>
            </a:r>
            <a:r>
              <a:rPr lang="uk-UA" dirty="0" err="1" smtClean="0">
                <a:latin typeface="Century" panose="02040604050505020304" pitchFamily="18" charset="0"/>
              </a:rPr>
              <a:t>ксерофітний</a:t>
            </a:r>
            <a:r>
              <a:rPr lang="uk-UA" dirty="0" smtClean="0">
                <a:latin typeface="Century" panose="02040604050505020304" pitchFamily="18" charset="0"/>
              </a:rPr>
              <a:t> </a:t>
            </a:r>
            <a:r>
              <a:rPr lang="uk-UA" dirty="0">
                <a:latin typeface="Century" panose="02040604050505020304" pitchFamily="18" charset="0"/>
              </a:rPr>
              <a:t>мох, який свідчить про сухі, лужні та забруднені умови</a:t>
            </a:r>
            <a:r>
              <a:rPr lang="uk-UA" dirty="0" smtClean="0">
                <a:latin typeface="Century" panose="02040604050505020304" pitchFamily="18" charset="0"/>
              </a:rPr>
              <a:t>.</a:t>
            </a:r>
          </a:p>
          <a:p>
            <a:pPr algn="just"/>
            <a:endParaRPr lang="uk-UA" dirty="0" smtClean="0">
              <a:latin typeface="Century" panose="02040604050505020304" pitchFamily="18" charset="0"/>
            </a:endParaRPr>
          </a:p>
          <a:p>
            <a:pPr algn="just"/>
            <a:r>
              <a:rPr lang="uk-UA" dirty="0" smtClean="0">
                <a:latin typeface="Century" panose="02040604050505020304" pitchFamily="18" charset="0"/>
              </a:rPr>
              <a:t>Отже, </a:t>
            </a:r>
            <a:r>
              <a:rPr lang="uk-UA" dirty="0">
                <a:latin typeface="Century" panose="02040604050505020304" pitchFamily="18" charset="0"/>
              </a:rPr>
              <a:t>поширення мохоподібних тісно </a:t>
            </a:r>
            <a:r>
              <a:rPr lang="uk-UA" dirty="0" err="1" smtClean="0">
                <a:latin typeface="Century" panose="02040604050505020304" pitchFamily="18" charset="0"/>
              </a:rPr>
              <a:t>пов</a:t>
            </a:r>
            <a:r>
              <a:rPr lang="en-US" dirty="0" smtClean="0">
                <a:latin typeface="Century" panose="02040604050505020304" pitchFamily="18" charset="0"/>
              </a:rPr>
              <a:t>’</a:t>
            </a:r>
            <a:r>
              <a:rPr lang="uk-UA" dirty="0" err="1" smtClean="0">
                <a:latin typeface="Century" panose="02040604050505020304" pitchFamily="18" charset="0"/>
              </a:rPr>
              <a:t>язане</a:t>
            </a:r>
            <a:r>
              <a:rPr lang="uk-UA" dirty="0" smtClean="0">
                <a:latin typeface="Century" panose="02040604050505020304" pitchFamily="18" charset="0"/>
              </a:rPr>
              <a:t> </a:t>
            </a:r>
            <a:r>
              <a:rPr lang="uk-UA" dirty="0">
                <a:latin typeface="Century" panose="02040604050505020304" pitchFamily="18" charset="0"/>
              </a:rPr>
              <a:t>з фізико-хімічними показниками </a:t>
            </a:r>
            <a:r>
              <a:rPr lang="ru-RU" dirty="0">
                <a:latin typeface="Century" panose="02040604050505020304" pitchFamily="18" charset="0"/>
              </a:rPr>
              <a:t>г</a:t>
            </a:r>
            <a:r>
              <a:rPr lang="uk-UA" dirty="0" err="1" smtClean="0">
                <a:latin typeface="Century" panose="02040604050505020304" pitchFamily="18" charset="0"/>
              </a:rPr>
              <a:t>рунту</a:t>
            </a:r>
            <a:r>
              <a:rPr lang="uk-UA" dirty="0" smtClean="0">
                <a:latin typeface="Century" panose="02040604050505020304" pitchFamily="18" charset="0"/>
              </a:rPr>
              <a:t> </a:t>
            </a:r>
            <a:r>
              <a:rPr lang="uk-UA" dirty="0">
                <a:latin typeface="Century" panose="02040604050505020304" pitchFamily="18" charset="0"/>
              </a:rPr>
              <a:t>і може використовуватись для оцінки екологічного стану середовища.</a:t>
            </a:r>
          </a:p>
        </p:txBody>
      </p:sp>
    </p:spTree>
    <p:extLst>
      <p:ext uri="{BB962C8B-B14F-4D97-AF65-F5344CB8AC3E}">
        <p14:creationId xmlns:p14="http://schemas.microsoft.com/office/powerpoint/2010/main" val="115662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771800" y="158407"/>
            <a:ext cx="3783038" cy="46677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ВИСНОВКИ:</a:t>
            </a:r>
            <a:endParaRPr lang="uk-UA" sz="2400" b="1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671691"/>
            <a:ext cx="568863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>
                <a:latin typeface="Century" panose="02040604050505020304" pitchFamily="18" charset="0"/>
              </a:rPr>
              <a:t>Мохоподібні </a:t>
            </a:r>
            <a:r>
              <a:rPr lang="uk-UA" dirty="0">
                <a:latin typeface="Century" panose="02040604050505020304" pitchFamily="18" charset="0"/>
              </a:rPr>
              <a:t>є природними </a:t>
            </a:r>
            <a:r>
              <a:rPr lang="uk-UA" dirty="0" err="1">
                <a:latin typeface="Century" panose="02040604050505020304" pitchFamily="18" charset="0"/>
              </a:rPr>
              <a:t>біоіндикаторами</a:t>
            </a:r>
            <a:r>
              <a:rPr lang="uk-UA" dirty="0">
                <a:latin typeface="Century" panose="02040604050505020304" pitchFamily="18" charset="0"/>
              </a:rPr>
              <a:t>, які чітко реагують на зміни вологості та кислотності </a:t>
            </a:r>
            <a:r>
              <a:rPr lang="uk-UA" dirty="0" err="1" smtClean="0">
                <a:latin typeface="Century" panose="02040604050505020304" pitchFamily="18" charset="0"/>
              </a:rPr>
              <a:t>грунту</a:t>
            </a:r>
            <a:r>
              <a:rPr lang="uk-UA" dirty="0" smtClean="0">
                <a:latin typeface="Century" panose="020406040505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uk-UA" dirty="0"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>
                <a:latin typeface="Century" panose="02040604050505020304" pitchFamily="18" charset="0"/>
              </a:rPr>
              <a:t>У </a:t>
            </a:r>
            <a:r>
              <a:rPr lang="uk-UA" dirty="0">
                <a:latin typeface="Century" panose="02040604050505020304" pitchFamily="18" charset="0"/>
              </a:rPr>
              <a:t>природних екосистемах (ліси, заплави) переважають </a:t>
            </a:r>
            <a:r>
              <a:rPr lang="en-US" dirty="0" err="1">
                <a:latin typeface="Century" panose="02040604050505020304" pitchFamily="18" charset="0"/>
              </a:rPr>
              <a:t>Polytrichum</a:t>
            </a:r>
            <a:r>
              <a:rPr lang="en-US" dirty="0">
                <a:latin typeface="Century" panose="02040604050505020304" pitchFamily="18" charset="0"/>
              </a:rPr>
              <a:t> commune </a:t>
            </a:r>
            <a:r>
              <a:rPr lang="uk-UA" dirty="0">
                <a:latin typeface="Century" panose="02040604050505020304" pitchFamily="18" charset="0"/>
              </a:rPr>
              <a:t>та </a:t>
            </a:r>
            <a:r>
              <a:rPr lang="en-US" dirty="0" err="1">
                <a:latin typeface="Century" panose="02040604050505020304" pitchFamily="18" charset="0"/>
              </a:rPr>
              <a:t>Pleurozium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schreberi</a:t>
            </a:r>
            <a:r>
              <a:rPr lang="en-US" dirty="0">
                <a:latin typeface="Century" panose="02040604050505020304" pitchFamily="18" charset="0"/>
              </a:rPr>
              <a:t>, </a:t>
            </a:r>
            <a:r>
              <a:rPr lang="uk-UA" dirty="0">
                <a:latin typeface="Century" panose="02040604050505020304" pitchFamily="18" charset="0"/>
              </a:rPr>
              <a:t>що свідчить про вологі й кислі умови (вологість 75–85%, </a:t>
            </a:r>
            <a:r>
              <a:rPr lang="en-US" dirty="0">
                <a:latin typeface="Century" panose="02040604050505020304" pitchFamily="18" charset="0"/>
              </a:rPr>
              <a:t>pH </a:t>
            </a:r>
            <a:r>
              <a:rPr lang="en-US" dirty="0" smtClean="0">
                <a:latin typeface="Century" panose="02040604050505020304" pitchFamily="18" charset="0"/>
              </a:rPr>
              <a:t>5,</a:t>
            </a:r>
            <a:r>
              <a:rPr lang="uk-UA" dirty="0" smtClean="0">
                <a:latin typeface="Century" panose="02040604050505020304" pitchFamily="18" charset="0"/>
              </a:rPr>
              <a:t>3</a:t>
            </a:r>
            <a:r>
              <a:rPr lang="en-US" dirty="0" smtClean="0">
                <a:latin typeface="Century" panose="02040604050505020304" pitchFamily="18" charset="0"/>
              </a:rPr>
              <a:t>–5,</a:t>
            </a:r>
            <a:r>
              <a:rPr lang="uk-UA" dirty="0" smtClean="0">
                <a:latin typeface="Century" panose="02040604050505020304" pitchFamily="18" charset="0"/>
              </a:rPr>
              <a:t>9</a:t>
            </a:r>
            <a:r>
              <a:rPr lang="en-US" dirty="0" smtClean="0">
                <a:latin typeface="Century" panose="02040604050505020304" pitchFamily="18" charset="0"/>
              </a:rPr>
              <a:t>).</a:t>
            </a:r>
            <a:endParaRPr lang="uk-UA" dirty="0"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uk-UA" dirty="0" smtClean="0"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>
                <a:latin typeface="Century" panose="02040604050505020304" pitchFamily="18" charset="0"/>
              </a:rPr>
              <a:t>У </a:t>
            </a:r>
            <a:r>
              <a:rPr lang="uk-UA" dirty="0">
                <a:latin typeface="Century" panose="02040604050505020304" pitchFamily="18" charset="0"/>
              </a:rPr>
              <a:t>міських парках з помірною вологістю (40–50%) та </a:t>
            </a:r>
            <a:r>
              <a:rPr lang="uk-UA" dirty="0" err="1">
                <a:latin typeface="Century" panose="02040604050505020304" pitchFamily="18" charset="0"/>
              </a:rPr>
              <a:t>слабокислим</a:t>
            </a:r>
            <a:r>
              <a:rPr lang="uk-UA" dirty="0">
                <a:latin typeface="Century" panose="02040604050505020304" pitchFamily="18" charset="0"/>
              </a:rPr>
              <a:t> </a:t>
            </a:r>
            <a:r>
              <a:rPr lang="en-US" dirty="0">
                <a:latin typeface="Century" panose="02040604050505020304" pitchFamily="18" charset="0"/>
              </a:rPr>
              <a:t>pH (</a:t>
            </a:r>
            <a:r>
              <a:rPr lang="en-US" dirty="0" smtClean="0">
                <a:latin typeface="Century" panose="02040604050505020304" pitchFamily="18" charset="0"/>
              </a:rPr>
              <a:t>6,</a:t>
            </a:r>
            <a:r>
              <a:rPr lang="uk-UA" dirty="0" smtClean="0">
                <a:latin typeface="Century" panose="02040604050505020304" pitchFamily="18" charset="0"/>
              </a:rPr>
              <a:t>6</a:t>
            </a:r>
            <a:r>
              <a:rPr lang="en-US" dirty="0" smtClean="0">
                <a:latin typeface="Century" panose="02040604050505020304" pitchFamily="18" charset="0"/>
              </a:rPr>
              <a:t>–</a:t>
            </a:r>
            <a:r>
              <a:rPr lang="uk-UA" dirty="0" smtClean="0">
                <a:latin typeface="Century" panose="02040604050505020304" pitchFamily="18" charset="0"/>
              </a:rPr>
              <a:t>7</a:t>
            </a:r>
            <a:r>
              <a:rPr lang="en-US" dirty="0" smtClean="0">
                <a:latin typeface="Century" panose="02040604050505020304" pitchFamily="18" charset="0"/>
              </a:rPr>
              <a:t>,</a:t>
            </a:r>
            <a:r>
              <a:rPr lang="uk-UA" dirty="0" smtClean="0">
                <a:latin typeface="Century" panose="02040604050505020304" pitchFamily="18" charset="0"/>
              </a:rPr>
              <a:t>0</a:t>
            </a:r>
            <a:r>
              <a:rPr lang="en-US" dirty="0" smtClean="0">
                <a:latin typeface="Century" panose="02040604050505020304" pitchFamily="18" charset="0"/>
              </a:rPr>
              <a:t>) </a:t>
            </a:r>
            <a:r>
              <a:rPr lang="uk-UA" dirty="0">
                <a:latin typeface="Century" panose="02040604050505020304" pitchFamily="18" charset="0"/>
              </a:rPr>
              <a:t>домінують </a:t>
            </a:r>
            <a:r>
              <a:rPr lang="en-US" dirty="0" err="1">
                <a:latin typeface="Century" panose="02040604050505020304" pitchFamily="18" charset="0"/>
              </a:rPr>
              <a:t>Bryum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argenteum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uk-UA" dirty="0">
                <a:latin typeface="Century" panose="02040604050505020304" pitchFamily="18" charset="0"/>
              </a:rPr>
              <a:t>і </a:t>
            </a:r>
            <a:r>
              <a:rPr lang="en-US" dirty="0" err="1">
                <a:latin typeface="Century" panose="02040604050505020304" pitchFamily="18" charset="0"/>
              </a:rPr>
              <a:t>Ceratodon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 smtClean="0">
                <a:latin typeface="Century" panose="02040604050505020304" pitchFamily="18" charset="0"/>
              </a:rPr>
              <a:t>purpureus</a:t>
            </a:r>
            <a:r>
              <a:rPr lang="en-US" dirty="0" smtClean="0">
                <a:latin typeface="Century" panose="02040604050505020304" pitchFamily="18" charset="0"/>
              </a:rPr>
              <a:t>.</a:t>
            </a:r>
            <a:endParaRPr lang="uk-UA" dirty="0"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uk-UA" dirty="0" smtClean="0"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>
                <a:latin typeface="Century" panose="02040604050505020304" pitchFamily="18" charset="0"/>
              </a:rPr>
              <a:t>На </a:t>
            </a:r>
            <a:r>
              <a:rPr lang="uk-UA" dirty="0">
                <a:latin typeface="Century" panose="02040604050505020304" pitchFamily="18" charset="0"/>
              </a:rPr>
              <a:t>урбанізованих територіях (вологість &lt;30%, </a:t>
            </a:r>
            <a:r>
              <a:rPr lang="en-US" dirty="0">
                <a:latin typeface="Century" panose="02040604050505020304" pitchFamily="18" charset="0"/>
              </a:rPr>
              <a:t>pH </a:t>
            </a:r>
            <a:r>
              <a:rPr lang="uk-UA" dirty="0">
                <a:latin typeface="Century" panose="02040604050505020304" pitchFamily="18" charset="0"/>
              </a:rPr>
              <a:t>до 8</a:t>
            </a:r>
            <a:r>
              <a:rPr lang="uk-UA" dirty="0" smtClean="0">
                <a:latin typeface="Century" panose="02040604050505020304" pitchFamily="18" charset="0"/>
              </a:rPr>
              <a:t>,0) </a:t>
            </a:r>
            <a:r>
              <a:rPr lang="uk-UA" dirty="0">
                <a:latin typeface="Century" panose="02040604050505020304" pitchFamily="18" charset="0"/>
              </a:rPr>
              <a:t>поширена </a:t>
            </a:r>
            <a:r>
              <a:rPr lang="en-US" dirty="0" err="1">
                <a:latin typeface="Century" panose="02040604050505020304" pitchFamily="18" charset="0"/>
              </a:rPr>
              <a:t>Tortula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ruralis</a:t>
            </a:r>
            <a:r>
              <a:rPr lang="en-US" dirty="0">
                <a:latin typeface="Century" panose="02040604050505020304" pitchFamily="18" charset="0"/>
              </a:rPr>
              <a:t>, </a:t>
            </a:r>
            <a:r>
              <a:rPr lang="uk-UA" dirty="0">
                <a:latin typeface="Century" panose="02040604050505020304" pitchFamily="18" charset="0"/>
              </a:rPr>
              <a:t>що вказує на сухість, лужність і вплив людської </a:t>
            </a:r>
            <a:r>
              <a:rPr lang="uk-UA" dirty="0" smtClean="0">
                <a:latin typeface="Century" panose="02040604050505020304" pitchFamily="18" charset="0"/>
              </a:rPr>
              <a:t>діяльності.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uk-UA" dirty="0"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>
                <a:latin typeface="Century" panose="02040604050505020304" pitchFamily="18" charset="0"/>
              </a:rPr>
              <a:t>Результати </a:t>
            </a:r>
            <a:r>
              <a:rPr lang="uk-UA" dirty="0">
                <a:latin typeface="Century" panose="02040604050505020304" pitchFamily="18" charset="0"/>
              </a:rPr>
              <a:t>дослідження підтверджують, що мохоподібні можна використовувати для доступного та наочного моніторингу стану </a:t>
            </a:r>
            <a:r>
              <a:rPr lang="uk-UA" dirty="0" err="1" smtClean="0">
                <a:latin typeface="Century" panose="02040604050505020304" pitchFamily="18" charset="0"/>
              </a:rPr>
              <a:t>грунтів</a:t>
            </a:r>
            <a:r>
              <a:rPr lang="uk-UA" dirty="0" smtClean="0">
                <a:latin typeface="Century" panose="02040604050505020304" pitchFamily="18" charset="0"/>
              </a:rPr>
              <a:t> </a:t>
            </a:r>
            <a:r>
              <a:rPr lang="uk-UA" dirty="0">
                <a:latin typeface="Century" panose="02040604050505020304" pitchFamily="18" charset="0"/>
              </a:rPr>
              <a:t>у різних екосистемах.</a:t>
            </a:r>
          </a:p>
        </p:txBody>
      </p:sp>
      <p:pic>
        <p:nvPicPr>
          <p:cNvPr id="4" name="Picture 6" descr="moss_carpet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153" y="1484784"/>
            <a:ext cx="3185703" cy="3888432"/>
          </a:xfrm>
          <a:prstGeom prst="rect">
            <a:avLst/>
          </a:prstGeom>
          <a:noFill/>
          <a:ln w="1587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367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331640" y="332656"/>
            <a:ext cx="7033454" cy="61021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Список використаних джерел:</a:t>
            </a:r>
            <a:endParaRPr lang="uk-UA" sz="2400" b="1" dirty="0">
              <a:solidFill>
                <a:schemeClr val="tx1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340768"/>
            <a:ext cx="88569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uk-UA" dirty="0" smtClean="0">
                <a:latin typeface="Century" panose="02040604050505020304" pitchFamily="18" charset="0"/>
              </a:rPr>
              <a:t>Бойко </a:t>
            </a:r>
            <a:r>
              <a:rPr lang="uk-UA" dirty="0" err="1" smtClean="0">
                <a:latin typeface="Century" panose="02040604050505020304" pitchFamily="18" charset="0"/>
              </a:rPr>
              <a:t>М.Ф.Характеристика</a:t>
            </a:r>
            <a:r>
              <a:rPr lang="uk-UA" dirty="0" smtClean="0">
                <a:latin typeface="Century" panose="02040604050505020304" pitchFamily="18" charset="0"/>
              </a:rPr>
              <a:t> мохоподібних як індикаторів стану навколишнього середовища. </a:t>
            </a:r>
            <a:r>
              <a:rPr lang="uk-UA" dirty="0" err="1" smtClean="0">
                <a:latin typeface="Century" panose="02040604050505020304" pitchFamily="18" charset="0"/>
              </a:rPr>
              <a:t>Чорноморськ</a:t>
            </a:r>
            <a:r>
              <a:rPr lang="uk-UA" dirty="0" smtClean="0">
                <a:latin typeface="Century" panose="02040604050505020304" pitchFamily="18" charset="0"/>
              </a:rPr>
              <a:t>. бот. ж., 2010. Т. 6, № 1. С.35-40.</a:t>
            </a:r>
          </a:p>
          <a:p>
            <a:pPr marL="342900" indent="-342900" algn="just">
              <a:buAutoNum type="arabicPeriod"/>
            </a:pPr>
            <a:r>
              <a:rPr lang="uk-UA" dirty="0" smtClean="0">
                <a:latin typeface="Century" panose="02040604050505020304" pitchFamily="18" charset="0"/>
              </a:rPr>
              <a:t>Бойко </a:t>
            </a:r>
            <a:r>
              <a:rPr lang="uk-UA" dirty="0">
                <a:latin typeface="Century" panose="02040604050505020304" pitchFamily="18" charset="0"/>
              </a:rPr>
              <a:t>М. Ф. </a:t>
            </a:r>
            <a:r>
              <a:rPr lang="uk-UA" dirty="0" err="1">
                <a:latin typeface="Century" panose="02040604050505020304" pitchFamily="18" charset="0"/>
              </a:rPr>
              <a:t>Чекліст</a:t>
            </a:r>
            <a:r>
              <a:rPr lang="uk-UA" dirty="0">
                <a:latin typeface="Century" panose="02040604050505020304" pitchFamily="18" charset="0"/>
              </a:rPr>
              <a:t> мохоподібних України. </a:t>
            </a:r>
            <a:r>
              <a:rPr lang="uk-UA" dirty="0" smtClean="0">
                <a:latin typeface="Century" panose="02040604050505020304" pitchFamily="18" charset="0"/>
              </a:rPr>
              <a:t>Херсон</a:t>
            </a:r>
            <a:r>
              <a:rPr lang="uk-UA" dirty="0">
                <a:latin typeface="Century" panose="02040604050505020304" pitchFamily="18" charset="0"/>
              </a:rPr>
              <a:t>: Айлант, 2008. </a:t>
            </a:r>
            <a:r>
              <a:rPr lang="uk-UA" dirty="0" smtClean="0">
                <a:latin typeface="Century" panose="02040604050505020304" pitchFamily="18" charset="0"/>
              </a:rPr>
              <a:t>232 </a:t>
            </a:r>
            <a:r>
              <a:rPr lang="uk-UA" dirty="0">
                <a:latin typeface="Century" panose="02040604050505020304" pitchFamily="18" charset="0"/>
              </a:rPr>
              <a:t>с</a:t>
            </a:r>
            <a:r>
              <a:rPr lang="uk-UA" dirty="0" smtClean="0">
                <a:latin typeface="Century" panose="02040604050505020304" pitchFamily="18" charset="0"/>
              </a:rPr>
              <a:t>.</a:t>
            </a:r>
          </a:p>
          <a:p>
            <a:pPr marL="342900" indent="-342900" algn="just">
              <a:buFontTx/>
              <a:buAutoNum type="arabicPeriod"/>
            </a:pPr>
            <a:r>
              <a:rPr lang="uk-UA" dirty="0">
                <a:latin typeface="Century" panose="02040604050505020304" pitchFamily="18" charset="0"/>
              </a:rPr>
              <a:t>Бойко М. Ф. Українські назви мохоподібних. Чорноморський ботанічний журнал. 2015. Т. 11, №. 2. С. 178–216.  </a:t>
            </a:r>
            <a:endParaRPr lang="uk-UA" dirty="0" smtClean="0">
              <a:latin typeface="Century" panose="02040604050505020304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uk-UA" dirty="0" err="1">
                <a:latin typeface="Century" panose="02040604050505020304" pitchFamily="18" charset="0"/>
              </a:rPr>
              <a:t>Гапон</a:t>
            </a:r>
            <a:r>
              <a:rPr lang="uk-UA" dirty="0">
                <a:latin typeface="Century" panose="02040604050505020304" pitchFamily="18" charset="0"/>
              </a:rPr>
              <a:t> С. В. Нові відомості щодо класифікації мохової рослинності Лівобережного </a:t>
            </a:r>
            <a:r>
              <a:rPr lang="uk-UA" dirty="0" smtClean="0">
                <a:latin typeface="Century" panose="02040604050505020304" pitchFamily="18" charset="0"/>
              </a:rPr>
              <a:t>Придніпров’я. Збірник </a:t>
            </a:r>
            <a:r>
              <a:rPr lang="uk-UA" dirty="0">
                <a:latin typeface="Century" panose="02040604050505020304" pitchFamily="18" charset="0"/>
              </a:rPr>
              <a:t>наукових праць Полтавського державного педагогічного університету імені В. Г. Короленка. Серія : Екологія. Біологічні науки</a:t>
            </a:r>
            <a:r>
              <a:rPr lang="uk-UA" dirty="0" smtClean="0">
                <a:latin typeface="Century" panose="02040604050505020304" pitchFamily="18" charset="0"/>
              </a:rPr>
              <a:t>. </a:t>
            </a:r>
            <a:r>
              <a:rPr lang="uk-UA" dirty="0" err="1">
                <a:latin typeface="Century" panose="02040604050505020304" pitchFamily="18" charset="0"/>
              </a:rPr>
              <a:t>Вип</a:t>
            </a:r>
            <a:r>
              <a:rPr lang="uk-UA" dirty="0">
                <a:latin typeface="Century" panose="02040604050505020304" pitchFamily="18" charset="0"/>
              </a:rPr>
              <a:t>. 5 (52). </a:t>
            </a:r>
            <a:r>
              <a:rPr lang="uk-UA" dirty="0" smtClean="0">
                <a:latin typeface="Century" panose="02040604050505020304" pitchFamily="18" charset="0"/>
              </a:rPr>
              <a:t>Полтава</a:t>
            </a:r>
            <a:r>
              <a:rPr lang="uk-UA" dirty="0">
                <a:latin typeface="Century" panose="02040604050505020304" pitchFamily="18" charset="0"/>
              </a:rPr>
              <a:t>, 2006. </a:t>
            </a:r>
            <a:r>
              <a:rPr lang="uk-UA" dirty="0" smtClean="0">
                <a:latin typeface="Century" panose="02040604050505020304" pitchFamily="18" charset="0"/>
              </a:rPr>
              <a:t>С</a:t>
            </a:r>
            <a:r>
              <a:rPr lang="uk-UA" dirty="0">
                <a:latin typeface="Century" panose="02040604050505020304" pitchFamily="18" charset="0"/>
              </a:rPr>
              <a:t>. 3–18</a:t>
            </a:r>
            <a:r>
              <a:rPr lang="uk-UA" dirty="0" smtClean="0">
                <a:latin typeface="Century" panose="02040604050505020304" pitchFamily="18" charset="0"/>
              </a:rPr>
              <a:t>.</a:t>
            </a:r>
          </a:p>
          <a:p>
            <a:pPr marL="342900" indent="-342900" algn="just">
              <a:buFontTx/>
              <a:buAutoNum type="arabicPeriod"/>
            </a:pPr>
            <a:r>
              <a:rPr lang="uk-UA" dirty="0" err="1">
                <a:latin typeface="Century" panose="02040604050505020304" pitchFamily="18" charset="0"/>
              </a:rPr>
              <a:t>Гапон</a:t>
            </a:r>
            <a:r>
              <a:rPr lang="uk-UA" dirty="0">
                <a:latin typeface="Century" panose="02040604050505020304" pitchFamily="18" charset="0"/>
              </a:rPr>
              <a:t> С. В. Стан вивчення мохової рослинності в Україні та особливості її </a:t>
            </a:r>
            <a:r>
              <a:rPr lang="uk-UA" dirty="0" smtClean="0">
                <a:latin typeface="Century" panose="02040604050505020304" pitchFamily="18" charset="0"/>
              </a:rPr>
              <a:t>класифікації. Український </a:t>
            </a:r>
            <a:r>
              <a:rPr lang="uk-UA" dirty="0">
                <a:latin typeface="Century" panose="02040604050505020304" pitchFamily="18" charset="0"/>
              </a:rPr>
              <a:t>ботанічний журнал. – 2004. – Т. 61, № 2. – С. 60–67. </a:t>
            </a:r>
            <a:endParaRPr lang="uk-UA" dirty="0" smtClean="0">
              <a:latin typeface="Century" panose="02040604050505020304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dirty="0" err="1" smtClean="0">
                <a:latin typeface="Century" panose="02040604050505020304" pitchFamily="18" charset="0"/>
              </a:rPr>
              <a:t>Frego</a:t>
            </a:r>
            <a:r>
              <a:rPr lang="en-US" dirty="0" smtClean="0">
                <a:latin typeface="Century" panose="02040604050505020304" pitchFamily="18" charset="0"/>
              </a:rPr>
              <a:t> K.A. Bryophytes </a:t>
            </a:r>
            <a:r>
              <a:rPr lang="en-US" dirty="0">
                <a:latin typeface="Century" panose="02040604050505020304" pitchFamily="18" charset="0"/>
              </a:rPr>
              <a:t>as potential indicators of forest </a:t>
            </a:r>
            <a:r>
              <a:rPr lang="en-US" dirty="0" smtClean="0">
                <a:latin typeface="Century" panose="02040604050505020304" pitchFamily="18" charset="0"/>
              </a:rPr>
              <a:t>integrity. Forest </a:t>
            </a:r>
            <a:r>
              <a:rPr lang="en-US" dirty="0">
                <a:latin typeface="Century" panose="02040604050505020304" pitchFamily="18" charset="0"/>
              </a:rPr>
              <a:t>Ecology &amp; Management, 2007. </a:t>
            </a:r>
            <a:r>
              <a:rPr lang="en-US" dirty="0" smtClean="0">
                <a:latin typeface="Century" panose="02040604050505020304" pitchFamily="18" charset="0"/>
              </a:rPr>
              <a:t>Vol</a:t>
            </a:r>
            <a:r>
              <a:rPr lang="en-US" dirty="0">
                <a:latin typeface="Century" panose="02040604050505020304" pitchFamily="18" charset="0"/>
              </a:rPr>
              <a:t>. 242, № 1. </a:t>
            </a:r>
            <a:r>
              <a:rPr lang="en-US" dirty="0" smtClean="0">
                <a:latin typeface="Century" panose="02040604050505020304" pitchFamily="18" charset="0"/>
              </a:rPr>
              <a:t>P</a:t>
            </a:r>
            <a:r>
              <a:rPr lang="en-US" dirty="0">
                <a:latin typeface="Century" panose="02040604050505020304" pitchFamily="18" charset="0"/>
              </a:rPr>
              <a:t>. 65-75.   </a:t>
            </a:r>
            <a:endParaRPr lang="en-US" dirty="0" smtClean="0">
              <a:latin typeface="Century" panose="02040604050505020304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dirty="0" err="1" smtClean="0">
                <a:latin typeface="Century" panose="02040604050505020304" pitchFamily="18" charset="0"/>
              </a:rPr>
              <a:t>Jackowiak</a:t>
            </a:r>
            <a:r>
              <a:rPr lang="en-US" dirty="0" smtClean="0">
                <a:latin typeface="Century" panose="02040604050505020304" pitchFamily="18" charset="0"/>
              </a:rPr>
              <a:t> </a:t>
            </a:r>
            <a:r>
              <a:rPr lang="en-US" dirty="0">
                <a:latin typeface="Century" panose="02040604050505020304" pitchFamily="18" charset="0"/>
              </a:rPr>
              <a:t>B. </a:t>
            </a:r>
            <a:r>
              <a:rPr lang="en-US" dirty="0" err="1">
                <a:latin typeface="Century" panose="02040604050505020304" pitchFamily="18" charset="0"/>
              </a:rPr>
              <a:t>Antropogeczne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przemiany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flory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roslin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naczyniowych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Poznania</a:t>
            </a:r>
            <a:r>
              <a:rPr lang="en-US" dirty="0">
                <a:latin typeface="Century" panose="02040604050505020304" pitchFamily="18" charset="0"/>
              </a:rPr>
              <a:t>. </a:t>
            </a:r>
            <a:r>
              <a:rPr lang="en-US" dirty="0" smtClean="0">
                <a:latin typeface="Century" panose="02040604050505020304" pitchFamily="18" charset="0"/>
              </a:rPr>
              <a:t> </a:t>
            </a:r>
            <a:r>
              <a:rPr lang="en-US" dirty="0">
                <a:latin typeface="Century" panose="02040604050505020304" pitchFamily="18" charset="0"/>
              </a:rPr>
              <a:t>Poznan: </a:t>
            </a:r>
            <a:r>
              <a:rPr lang="en-US" dirty="0" err="1">
                <a:latin typeface="Century" panose="02040604050505020304" pitchFamily="18" charset="0"/>
              </a:rPr>
              <a:t>Wyd</a:t>
            </a:r>
            <a:r>
              <a:rPr lang="en-US" dirty="0">
                <a:latin typeface="Century" panose="02040604050505020304" pitchFamily="18" charset="0"/>
              </a:rPr>
              <a:t>-wo Un-</a:t>
            </a:r>
            <a:r>
              <a:rPr lang="en-US" dirty="0" err="1">
                <a:latin typeface="Century" panose="02040604050505020304" pitchFamily="18" charset="0"/>
              </a:rPr>
              <a:t>tu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im</a:t>
            </a:r>
            <a:r>
              <a:rPr lang="en-US" dirty="0">
                <a:latin typeface="Century" panose="02040604050505020304" pitchFamily="18" charset="0"/>
              </a:rPr>
              <a:t>. A. </a:t>
            </a:r>
            <a:r>
              <a:rPr lang="en-US" dirty="0" err="1">
                <a:latin typeface="Century" panose="02040604050505020304" pitchFamily="18" charset="0"/>
              </a:rPr>
              <a:t>Mickiewicza</a:t>
            </a:r>
            <a:r>
              <a:rPr lang="en-US" dirty="0">
                <a:latin typeface="Century" panose="02040604050505020304" pitchFamily="18" charset="0"/>
              </a:rPr>
              <a:t>, 1990. </a:t>
            </a:r>
            <a:r>
              <a:rPr lang="en-US" dirty="0" smtClean="0">
                <a:latin typeface="Century" panose="02040604050505020304" pitchFamily="18" charset="0"/>
              </a:rPr>
              <a:t>232 </a:t>
            </a:r>
            <a:r>
              <a:rPr lang="en-US" dirty="0">
                <a:latin typeface="Century" panose="02040604050505020304" pitchFamily="18" charset="0"/>
              </a:rPr>
              <a:t>p. </a:t>
            </a:r>
            <a:endParaRPr lang="en-US" dirty="0" smtClean="0">
              <a:latin typeface="Century" panose="02040604050505020304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dirty="0" err="1" smtClean="0">
                <a:latin typeface="Century" panose="02040604050505020304" pitchFamily="18" charset="0"/>
              </a:rPr>
              <a:t>Mägdefrau</a:t>
            </a:r>
            <a:r>
              <a:rPr lang="en-US" dirty="0" smtClean="0">
                <a:latin typeface="Century" panose="02040604050505020304" pitchFamily="18" charset="0"/>
              </a:rPr>
              <a:t> </a:t>
            </a:r>
            <a:r>
              <a:rPr lang="en-US" dirty="0">
                <a:latin typeface="Century" panose="02040604050505020304" pitchFamily="18" charset="0"/>
              </a:rPr>
              <a:t>K. Life-forms of </a:t>
            </a:r>
            <a:r>
              <a:rPr lang="en-US" dirty="0" smtClean="0">
                <a:latin typeface="Century" panose="02040604050505020304" pitchFamily="18" charset="0"/>
              </a:rPr>
              <a:t>bryophytes. Bryophyte </a:t>
            </a:r>
            <a:r>
              <a:rPr lang="en-US" dirty="0">
                <a:latin typeface="Century" panose="02040604050505020304" pitchFamily="18" charset="0"/>
              </a:rPr>
              <a:t>ecology. </a:t>
            </a:r>
            <a:r>
              <a:rPr lang="en-US" dirty="0" smtClean="0">
                <a:latin typeface="Century" panose="02040604050505020304" pitchFamily="18" charset="0"/>
              </a:rPr>
              <a:t>London</a:t>
            </a:r>
            <a:r>
              <a:rPr lang="en-US" dirty="0">
                <a:latin typeface="Century" panose="02040604050505020304" pitchFamily="18" charset="0"/>
              </a:rPr>
              <a:t>: New York. </a:t>
            </a:r>
            <a:r>
              <a:rPr lang="en-US" dirty="0" smtClean="0">
                <a:latin typeface="Century" panose="02040604050505020304" pitchFamily="18" charset="0"/>
              </a:rPr>
              <a:t>1982</a:t>
            </a:r>
            <a:r>
              <a:rPr lang="en-US" dirty="0">
                <a:latin typeface="Century" panose="02040604050505020304" pitchFamily="18" charset="0"/>
              </a:rPr>
              <a:t>. </a:t>
            </a:r>
            <a:r>
              <a:rPr lang="en-US" dirty="0" smtClean="0">
                <a:latin typeface="Century" panose="02040604050505020304" pitchFamily="18" charset="0"/>
              </a:rPr>
              <a:t>P</a:t>
            </a:r>
            <a:r>
              <a:rPr lang="en-US" dirty="0">
                <a:latin typeface="Century" panose="02040604050505020304" pitchFamily="18" charset="0"/>
              </a:rPr>
              <a:t>. 45-58. </a:t>
            </a:r>
            <a:endParaRPr lang="uk-UA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57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b="3460"/>
          <a:stretch/>
        </p:blipFill>
        <p:spPr>
          <a:xfrm>
            <a:off x="1" y="857250"/>
            <a:ext cx="9154553" cy="51351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961" y="5801035"/>
            <a:ext cx="1059040" cy="199715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633926" y="1354757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Дякуємо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за </a:t>
            </a:r>
            <a:r>
              <a:rPr lang="ru-RU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увагу</a:t>
            </a:r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!</a:t>
            </a:r>
            <a:endParaRPr lang="ru-RU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7634</TotalTime>
  <Words>1284</Words>
  <Application>Microsoft Office PowerPoint</Application>
  <PresentationFormat>Экран (4:3)</PresentationFormat>
  <Paragraphs>232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Calibri</vt:lpstr>
      <vt:lpstr>Calibri Light</vt:lpstr>
      <vt:lpstr>Century</vt:lpstr>
      <vt:lpstr>Century Gothic</vt:lpstr>
      <vt:lpstr>Comic Sans MS</vt:lpstr>
      <vt:lpstr>Georgia</vt:lpstr>
      <vt:lpstr>Times New Roman</vt:lpstr>
      <vt:lpstr>Trebuchet MS</vt:lpstr>
      <vt:lpstr>Wingdings</vt:lpstr>
      <vt:lpstr>Воздушный поток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Дякуємо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Учетная запись Майкрософт</cp:lastModifiedBy>
  <cp:revision>341</cp:revision>
  <dcterms:created xsi:type="dcterms:W3CDTF">2020-02-02T11:47:46Z</dcterms:created>
  <dcterms:modified xsi:type="dcterms:W3CDTF">2025-04-06T13:08:19Z</dcterms:modified>
</cp:coreProperties>
</file>