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17"/>
  </p:notesMasterIdLst>
  <p:sldIdLst>
    <p:sldId id="282" r:id="rId2"/>
    <p:sldId id="283" r:id="rId3"/>
    <p:sldId id="274" r:id="rId4"/>
    <p:sldId id="269" r:id="rId5"/>
    <p:sldId id="270" r:id="rId6"/>
    <p:sldId id="278" r:id="rId7"/>
    <p:sldId id="280" r:id="rId8"/>
    <p:sldId id="277" r:id="rId9"/>
    <p:sldId id="287" r:id="rId10"/>
    <p:sldId id="281" r:id="rId11"/>
    <p:sldId id="279" r:id="rId12"/>
    <p:sldId id="275" r:id="rId13"/>
    <p:sldId id="271" r:id="rId14"/>
    <p:sldId id="286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_pc" initials="U" lastIdx="1" clrIdx="0">
    <p:extLst>
      <p:ext uri="{19B8F6BF-5375-455C-9EA6-DF929625EA0E}">
        <p15:presenceInfo xmlns:p15="http://schemas.microsoft.com/office/powerpoint/2012/main" userId="User_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040B8-BA45-306A-9850-3AFFF0897815}" v="15" dt="2025-04-15T18:21:37.917"/>
    <p1510:client id="{23036DA8-E360-51D0-D8AB-142008B11978}" v="5" dt="2025-04-15T13:59:23.504"/>
    <p1510:client id="{3007CF88-F66E-7F0A-17CF-34BA1652FFF0}" v="702" dt="2025-04-14T18:39:57.311"/>
    <p1510:client id="{7EB4AF2E-F60F-190C-F6A5-4A2341D6E597}" v="323" dt="2025-04-15T16:29:16.3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7T16:04:04.59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21833 3164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7T16:04:04.5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13705 12054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40E4A-97D6-4083-A430-B85D6D815D44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86F1C-26FE-49CD-927E-FB7543724C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1028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886F1C-26FE-49CD-927E-FB7543724C60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849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886F1C-26FE-49CD-927E-FB7543724C60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1590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886F1C-26FE-49CD-927E-FB7543724C60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565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90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0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7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72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2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59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1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1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3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18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1449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18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65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0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07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20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79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customXml" Target="../ink/ink2.xml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.ly/42kIn3a" TargetMode="Externa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bit.ly/4jcaskw" TargetMode="External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bit.ly/3RgzT8f" TargetMode="External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hyperlink" Target="https://bit.ly/3RkgFOX" TargetMode="External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jpe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quiz1814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F%D0%B0%D0%BB%D0%B0%D1%86_%D0%91%D1%80%D1%83%D0%BD%D0%B8%D1%86%D1%8C%D0%BA%D0%B8%D1%85_(%D0%9F%D1%96%D0%B4%D0%B3%D1%96%D1%80%D1%86%D1%96)" TargetMode="External"/><Relationship Id="rId3" Type="http://schemas.openxmlformats.org/officeDocument/2006/relationships/hyperlink" Target="https://castles.com.ua/podhorce.html#:~:text=%D0%9F%D0%B0%D0%BD%20%D0%91%D0%BE%D0%B3%D0%B4%D0%B0%D0%BD%20%D1%80%D0%BE%D0%B7%D0%BF%D0%BE%D0%B2%D1%96%D0%B2%2C%20%D1%89%D0%BE%20%D0%B4%D0%B5%D0%BD%D0%B4%D1%80%D0%BE%D0%BF%D0%B0%D1%80%D0%BA%20%D0%BF%D0%BE%D0%B1%D0%BB%D0%B8%D0%B7%D1%83%20%D0%B7%D0%B0%D0%BC%D0%BA%D1%83%20_%D0%BE%D1%85%D0%BE%D1%80%D0%BE%D0%BD%D1%8F%D1%94%D1%82%D1%8C%D1%81%D1%8F_,%D1%82%D1%80%D1%8C%D0%BE%D1%85%20%D0%B2%D0%B8%D0%B4%D1%96%D0%B2%3A%20%D0%B1%D1%96%D0%BB%D0%B0%2C%20%D1%80%D0%BE%D0%B6%D0%B5%D0%B2%D0%B0%20%D1%96%20%D1%87%D0%B5%D1%80%D0%B2%D0%BE%D0%BD%D0%B0%2C%20%D1%96%D0%BD%D1%88%D1%96%20%D0%B5%D0%BA%D0%B7%D0%BE%D1%82%D0%B8." TargetMode="External"/><Relationship Id="rId7" Type="http://schemas.openxmlformats.org/officeDocument/2006/relationships/hyperlink" Target="https://stryi-tur.info/strij-rajon/pidgirci" TargetMode="External"/><Relationship Id="rId2" Type="http://schemas.openxmlformats.org/officeDocument/2006/relationships/hyperlink" Target="http://uk.wikipedia.org/wiki/&#1055;&#1110;&#1076;&#1075;&#1110;&#1088;&#1094;&#1110;_(&#1057;&#1090;&#1088;&#1080;&#1081;&#1089;&#1100;&#1082;&#1072;_&#1084;&#1110;&#1089;&#1100;&#1082;&#1072;_&#1075;&#1088;&#1086;&#1084;&#1072;&#1076;&#1072;)#/media/&#1060;&#1072;&#1081;&#1083;:Pidgirci_str_gerb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cover.ua/locations/palac-ablonovskih-brunickih" TargetMode="External"/><Relationship Id="rId5" Type="http://schemas.openxmlformats.org/officeDocument/2006/relationships/hyperlink" Target="https://wz.lviv.ua/far-and-near/529320-nove-zhyttia-maietku-yablonovskykh-brunytskykh-u-pidhirtsiakh" TargetMode="External"/><Relationship Id="rId4" Type="http://schemas.openxmlformats.org/officeDocument/2006/relationships/hyperlink" Target="https://travels.in.ua/uk-UA/object/5402/palats-yablonovskykh-brunytskyk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-421" y="461327"/>
            <a:ext cx="6899335" cy="125303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uk-UA" sz="2800">
                <a:solidFill>
                  <a:schemeClr val="accent2"/>
                </a:solidFill>
                <a:latin typeface="Arial Black" panose="020B0A04020102020204" pitchFamily="34" charset="0"/>
                <a:ea typeface="Batang"/>
                <a:cs typeface="Arial" panose="020B0604020202020204" pitchFamily="34" charset="0"/>
              </a:rPr>
              <a:t>Екскурсійний маршрут </a:t>
            </a:r>
            <a:br>
              <a:rPr lang="uk-UA" sz="2800">
                <a:solidFill>
                  <a:schemeClr val="accent2"/>
                </a:solidFill>
                <a:latin typeface="Arial Black" panose="020B0A04020102020204" pitchFamily="34" charset="0"/>
                <a:ea typeface="Batang"/>
                <a:cs typeface="Arial" panose="020B0604020202020204" pitchFamily="34" charset="0"/>
              </a:rPr>
            </a:br>
            <a:r>
              <a:rPr lang="uk-UA" sz="2800">
                <a:solidFill>
                  <a:schemeClr val="accent2"/>
                </a:solidFill>
                <a:latin typeface="Arial Black" panose="020B0A04020102020204" pitchFamily="34" charset="0"/>
                <a:ea typeface="Batang"/>
                <a:cs typeface="Arial" panose="020B0604020202020204" pitchFamily="34" charset="0"/>
              </a:rPr>
              <a:t>«Стежинами села Підгірці: </a:t>
            </a:r>
            <a:br>
              <a:rPr lang="uk-UA" sz="2800">
                <a:solidFill>
                  <a:schemeClr val="accent2"/>
                </a:solidFill>
                <a:latin typeface="Arial Black" panose="020B0A04020102020204" pitchFamily="34" charset="0"/>
                <a:ea typeface="Batang"/>
                <a:cs typeface="Arial" panose="020B0604020202020204" pitchFamily="34" charset="0"/>
              </a:rPr>
            </a:br>
            <a:r>
              <a:rPr lang="uk-UA" sz="2800">
                <a:solidFill>
                  <a:schemeClr val="accent2"/>
                </a:solidFill>
                <a:latin typeface="Arial Black" panose="020B0A04020102020204" pitchFamily="34" charset="0"/>
                <a:ea typeface="Batang"/>
                <a:cs typeface="Arial" panose="020B0604020202020204" pitchFamily="34" charset="0"/>
              </a:rPr>
              <a:t>від минулого до сьогодення</a:t>
            </a:r>
            <a:r>
              <a:rPr lang="uk-UA" sz="2800">
                <a:solidFill>
                  <a:schemeClr val="accent2"/>
                </a:solidFill>
                <a:latin typeface="Arial Black" panose="020B0A04020102020204" pitchFamily="34" charset="0"/>
                <a:ea typeface="Batang"/>
              </a:rPr>
              <a:t>»</a:t>
            </a:r>
            <a:endParaRPr lang="uk-UA" sz="280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418C6BAA-D804-FA36-2452-ED38925A5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" y="1712795"/>
            <a:ext cx="6890577" cy="241833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" sz="1500" b="1" dirty="0">
                <a:latin typeface="Arial"/>
                <a:ea typeface="Calibri"/>
                <a:cs typeface="Arial"/>
              </a:rPr>
              <a:t>Виконали</a:t>
            </a:r>
            <a:r>
              <a:rPr lang="uk" sz="1500" dirty="0">
                <a:latin typeface="Arial"/>
                <a:ea typeface="Calibri"/>
                <a:cs typeface="Arial"/>
              </a:rPr>
              <a:t>: учень 8 </a:t>
            </a:r>
            <a:r>
              <a:rPr lang="uk-UA" sz="1500" dirty="0">
                <a:latin typeface="Arial"/>
                <a:ea typeface="Calibri"/>
                <a:cs typeface="Arial"/>
              </a:rPr>
              <a:t>класу</a:t>
            </a:r>
            <a:r>
              <a:rPr lang="uk" sz="1500" dirty="0">
                <a:latin typeface="Arial"/>
                <a:ea typeface="Calibri"/>
                <a:cs typeface="Arial"/>
              </a:rPr>
              <a:t> КЗ ЛОР «Підгірцівська спеціальна школа» </a:t>
            </a:r>
            <a:r>
              <a:rPr lang="uk" sz="1500" b="1" dirty="0">
                <a:latin typeface="Arial"/>
                <a:ea typeface="Calibri"/>
                <a:cs typeface="Arial"/>
              </a:rPr>
              <a:t>Ковальчук Станіслав</a:t>
            </a:r>
            <a:r>
              <a:rPr lang="uk" sz="1500" dirty="0">
                <a:latin typeface="Arial"/>
                <a:ea typeface="Calibri"/>
                <a:cs typeface="Arial"/>
              </a:rPr>
              <a:t>;</a:t>
            </a:r>
            <a:r>
              <a:rPr lang="uk-UA" sz="1500" dirty="0">
                <a:latin typeface="Arial"/>
                <a:ea typeface="Calibri"/>
                <a:cs typeface="Arial"/>
              </a:rPr>
              <a:t> </a:t>
            </a:r>
            <a:r>
              <a:rPr lang="uk" sz="1500" dirty="0">
                <a:latin typeface="Arial"/>
                <a:ea typeface="Calibri"/>
                <a:cs typeface="Arial"/>
              </a:rPr>
              <a:t>учениця 8 класу КЗ ЛОР «Підгірцівська спеціальна школа» </a:t>
            </a:r>
            <a:r>
              <a:rPr lang="uk" sz="1500" b="1" dirty="0">
                <a:latin typeface="Arial"/>
                <a:ea typeface="Calibri"/>
                <a:cs typeface="Arial"/>
              </a:rPr>
              <a:t>Скибінська Яна</a:t>
            </a:r>
            <a:endParaRPr lang="en-US" sz="1500" b="1" dirty="0">
              <a:latin typeface="Arial"/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" sz="1500" b="1" dirty="0">
                <a:latin typeface="Arial"/>
                <a:ea typeface="Calibri"/>
                <a:cs typeface="Arial"/>
              </a:rPr>
              <a:t>Науковий керівник</a:t>
            </a:r>
            <a:r>
              <a:rPr lang="uk" sz="1500" dirty="0">
                <a:latin typeface="Arial"/>
                <a:ea typeface="Calibri"/>
                <a:cs typeface="Arial"/>
              </a:rPr>
              <a:t>: </a:t>
            </a:r>
            <a:r>
              <a:rPr lang="uk" sz="1500" b="1" dirty="0">
                <a:latin typeface="Arial"/>
                <a:ea typeface="Calibri"/>
                <a:cs typeface="Arial"/>
              </a:rPr>
              <a:t>Бабій Світлана Любомирівна</a:t>
            </a:r>
            <a:r>
              <a:rPr lang="uk" sz="1500" dirty="0">
                <a:latin typeface="Arial"/>
                <a:ea typeface="Calibri"/>
                <a:cs typeface="Arial"/>
              </a:rPr>
              <a:t>, учитель історії та правознавства КЗ ЛОР «</a:t>
            </a:r>
            <a:r>
              <a:rPr lang="uk" sz="1500" dirty="0" err="1">
                <a:latin typeface="Arial"/>
                <a:ea typeface="Calibri"/>
                <a:cs typeface="Arial"/>
              </a:rPr>
              <a:t>Підгірцівська</a:t>
            </a:r>
            <a:r>
              <a:rPr lang="uk" sz="1500" dirty="0">
                <a:latin typeface="Arial"/>
                <a:ea typeface="Calibri"/>
                <a:cs typeface="Arial"/>
              </a:rPr>
              <a:t> спеціальна школа»; </a:t>
            </a:r>
            <a:r>
              <a:rPr lang="uk" sz="1500" b="1" dirty="0" err="1">
                <a:latin typeface="Arial"/>
                <a:ea typeface="Calibri"/>
                <a:cs typeface="Arial"/>
              </a:rPr>
              <a:t>Вовщук</a:t>
            </a:r>
            <a:r>
              <a:rPr lang="uk" sz="1500" b="1" dirty="0">
                <a:latin typeface="Arial"/>
                <a:ea typeface="Calibri"/>
                <a:cs typeface="Arial"/>
              </a:rPr>
              <a:t> Леся</a:t>
            </a:r>
            <a:r>
              <a:rPr lang="uk" sz="1500" dirty="0">
                <a:latin typeface="Arial"/>
                <a:ea typeface="Calibri"/>
                <a:cs typeface="Arial"/>
              </a:rPr>
              <a:t> </a:t>
            </a:r>
            <a:r>
              <a:rPr lang="uk" sz="1500" b="1" dirty="0">
                <a:latin typeface="Arial"/>
                <a:ea typeface="Calibri"/>
                <a:cs typeface="Arial"/>
              </a:rPr>
              <a:t>Володимирівна</a:t>
            </a:r>
            <a:r>
              <a:rPr lang="uk" sz="1500" dirty="0">
                <a:latin typeface="Arial"/>
                <a:ea typeface="Calibri"/>
                <a:cs typeface="Arial"/>
              </a:rPr>
              <a:t>, учитель географії, директор КЗ ЛОР «</a:t>
            </a:r>
            <a:r>
              <a:rPr lang="uk" sz="1500" dirty="0" err="1">
                <a:latin typeface="Arial"/>
                <a:ea typeface="Calibri"/>
                <a:cs typeface="Arial"/>
              </a:rPr>
              <a:t>Підгірцівська</a:t>
            </a:r>
            <a:r>
              <a:rPr lang="uk" sz="1500" dirty="0">
                <a:latin typeface="Arial"/>
                <a:ea typeface="Calibri"/>
                <a:cs typeface="Arial"/>
              </a:rPr>
              <a:t> спеціальна школа»</a:t>
            </a:r>
            <a:endParaRPr lang="en-US" sz="1500" dirty="0">
              <a:latin typeface="Arial"/>
              <a:ea typeface="Calibri"/>
              <a:cs typeface="Arial"/>
            </a:endParaRPr>
          </a:p>
          <a:p>
            <a:endParaRPr lang="uk-UA" sz="1500" dirty="0">
              <a:latin typeface="Arial"/>
              <a:cs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Рукописні дані 21">
                <a:extLst>
                  <a:ext uri="{FF2B5EF4-FFF2-40B4-BE49-F238E27FC236}">
                    <a16:creationId xmlns:a16="http://schemas.microsoft.com/office/drawing/2014/main" id="{B07D859D-0A9D-9188-3176-DDE0804E60E9}"/>
                  </a:ext>
                </a:extLst>
              </p14:cNvPr>
              <p14:cNvContentPartPr/>
              <p14:nvPr/>
            </p14:nvContentPartPr>
            <p14:xfrm>
              <a:off x="8351425" y="966610"/>
              <a:ext cx="11759" cy="11759"/>
            </p14:xfrm>
          </p:contentPart>
        </mc:Choice>
        <mc:Fallback xmlns="">
          <p:pic>
            <p:nvPicPr>
              <p:cNvPr id="22" name="Рукописні дані 21">
                <a:extLst>
                  <a:ext uri="{FF2B5EF4-FFF2-40B4-BE49-F238E27FC236}">
                    <a16:creationId xmlns:a16="http://schemas.microsoft.com/office/drawing/2014/main" id="{B07D859D-0A9D-9188-3176-DDE0804E6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93600" y="-1091215"/>
                <a:ext cx="4115650" cy="41156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Рукописні дані 24">
                <a:extLst>
                  <a:ext uri="{FF2B5EF4-FFF2-40B4-BE49-F238E27FC236}">
                    <a16:creationId xmlns:a16="http://schemas.microsoft.com/office/drawing/2014/main" id="{C4406585-9211-5ED8-FBD5-04833D5052D8}"/>
                  </a:ext>
                </a:extLst>
              </p14:cNvPr>
              <p14:cNvContentPartPr/>
              <p14:nvPr/>
            </p14:nvContentPartPr>
            <p14:xfrm>
              <a:off x="4738981" y="4917722"/>
              <a:ext cx="11759" cy="11759"/>
            </p14:xfrm>
          </p:contentPart>
        </mc:Choice>
        <mc:Fallback xmlns="">
          <p:pic>
            <p:nvPicPr>
              <p:cNvPr id="25" name="Рукописні дані 24">
                <a:extLst>
                  <a:ext uri="{FF2B5EF4-FFF2-40B4-BE49-F238E27FC236}">
                    <a16:creationId xmlns:a16="http://schemas.microsoft.com/office/drawing/2014/main" id="{C4406585-9211-5ED8-FBD5-04833D5052D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81156" y="2859897"/>
                <a:ext cx="4115650" cy="411565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236DF64-BF20-4BC8-B030-675E898AC35C}"/>
              </a:ext>
            </a:extLst>
          </p:cNvPr>
          <p:cNvSpPr/>
          <p:nvPr/>
        </p:nvSpPr>
        <p:spPr>
          <a:xfrm>
            <a:off x="2524" y="3253"/>
            <a:ext cx="6892581" cy="4565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800" b="1">
                <a:latin typeface="Arial"/>
                <a:cs typeface="Times New Roman"/>
              </a:rPr>
              <a:t>КОНКУРС "МАН-ЮНІОР ДОСЛІДНИК-2025"</a:t>
            </a:r>
            <a:endParaRPr lang="uk-UA" sz="1800" b="1">
              <a:latin typeface="Arial"/>
              <a:cs typeface="Times New Roman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0CF657-9C3D-404D-9CBD-7441AF7B1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30" y="0"/>
            <a:ext cx="1716011" cy="20935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7D12975-911B-42DD-B6E4-D556A7ACC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123" y="0"/>
            <a:ext cx="3279718" cy="229580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379DED4-61B1-4E70-842F-FEA12F0B1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884" y="2408804"/>
            <a:ext cx="2820974" cy="21439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C41AEA9-B445-4DB0-8EDA-03E03E082E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30" y="2218731"/>
            <a:ext cx="1620850" cy="158032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F6C53D3-14CB-4EF3-935C-3A5D41F465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71" y="3897839"/>
            <a:ext cx="2118109" cy="282767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EA1417F-F3E7-47AA-B88E-9133209AF2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31" y="4665745"/>
            <a:ext cx="4351627" cy="205977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113F5EB-82A2-4AB8-B61F-AF0C598170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010" y="4307176"/>
            <a:ext cx="2428051" cy="241833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50AFEA0-A1DD-40F0-A3F9-88146663C2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5" y="4218050"/>
            <a:ext cx="2507465" cy="250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58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6AD624F-DCC3-4C7A-9800-B0EF6221B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27" y="390819"/>
            <a:ext cx="7504709" cy="164640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uk-UA" sz="1600" dirty="0">
                <a:latin typeface="Arial"/>
                <a:cs typeface="Times New Roman"/>
              </a:rPr>
              <a:t>Заглиблюючись у далеке минуле, ми відкриваємо новий світ – світ, у якому жили наші предки. У цьому нам допомагають спогади старожилів, чарівний світ легенд, пісні нашого краю, власні відкриття і дослідження, шкільні </a:t>
            </a:r>
            <a:r>
              <a:rPr lang="uk-UA" sz="1600" dirty="0" err="1">
                <a:latin typeface="Arial"/>
                <a:cs typeface="Times New Roman"/>
              </a:rPr>
              <a:t>уроки</a:t>
            </a:r>
            <a:r>
              <a:rPr lang="uk-UA" sz="1600" dirty="0">
                <a:latin typeface="Arial"/>
                <a:cs typeface="Times New Roman"/>
              </a:rPr>
              <a:t>, а також уява. Підхоплені її могутніми крилами ми стаємо свідками цікавих і повчальних подій, знайомимося з традиціями та звичаями нашого народу. </a:t>
            </a:r>
            <a:endParaRPr lang="uk-UA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A7455E-7D22-230F-4B66-EC35E04DA063}"/>
              </a:ext>
            </a:extLst>
          </p:cNvPr>
          <p:cNvSpPr txBox="1"/>
          <p:nvPr/>
        </p:nvSpPr>
        <p:spPr>
          <a:xfrm>
            <a:off x="1881" y="1881"/>
            <a:ext cx="8481720" cy="3847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900" b="1">
                <a:latin typeface="Arial"/>
              </a:rPr>
              <a:t>Вступ</a:t>
            </a:r>
            <a:endParaRPr lang="uk-UA"/>
          </a:p>
        </p:txBody>
      </p:sp>
      <p:pic>
        <p:nvPicPr>
          <p:cNvPr id="4" name="Рисунок 3" descr="Зображення, що містить текст, ряд, знімок екрана, Графік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6EF9800C-2BB6-7BD7-D956-72FC5A9E1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999" y="-10598"/>
            <a:ext cx="4214253" cy="2668129"/>
          </a:xfrm>
          <a:prstGeom prst="rect">
            <a:avLst/>
          </a:prstGeom>
        </p:spPr>
      </p:pic>
      <p:sp>
        <p:nvSpPr>
          <p:cNvPr id="6" name="Надпись 26">
            <a:extLst>
              <a:ext uri="{FF2B5EF4-FFF2-40B4-BE49-F238E27FC236}">
                <a16:creationId xmlns:a16="http://schemas.microsoft.com/office/drawing/2014/main" id="{C842FD00-463A-17AA-7CA0-06A7E4177726}"/>
              </a:ext>
            </a:extLst>
          </p:cNvPr>
          <p:cNvSpPr txBox="1"/>
          <p:nvPr/>
        </p:nvSpPr>
        <p:spPr>
          <a:xfrm>
            <a:off x="7402252" y="2591177"/>
            <a:ext cx="4789748" cy="230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uk-UA" sz="1100" b="1" i="1" dirty="0">
                <a:effectLst/>
                <a:latin typeface="Century Gothic"/>
                <a:ea typeface="Calibri"/>
                <a:cs typeface="Times New Roman"/>
              </a:rPr>
              <a:t>Графік природного приросту за 1970 – 2011 рр. в селі Підгірці</a:t>
            </a:r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FB6E5D-40B9-303B-FF78-65477063C5CD}"/>
              </a:ext>
            </a:extLst>
          </p:cNvPr>
          <p:cNvSpPr txBox="1"/>
          <p:nvPr/>
        </p:nvSpPr>
        <p:spPr>
          <a:xfrm>
            <a:off x="-1045" y="2723885"/>
            <a:ext cx="12193045" cy="39061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000"/>
              </a:spcBef>
            </a:pPr>
            <a:r>
              <a:rPr lang="uk-UA" sz="1500" b="1" dirty="0">
                <a:latin typeface="Arial"/>
                <a:cs typeface="Arial"/>
              </a:rPr>
              <a:t>Актуальність </a:t>
            </a:r>
            <a:r>
              <a:rPr lang="uk-UA" sz="1500" dirty="0">
                <a:latin typeface="Arial"/>
                <a:cs typeface="Arial"/>
              </a:rPr>
              <a:t>роботи полягає у пошуку та ознайомленні з цікавими місцями Львівщини, перлинами архітектури, відкриття нових туристичних маршрутів, можливістю відпочинку і пізнання рідного краю, поринути у минуле… У 2014 році палац </a:t>
            </a:r>
            <a:r>
              <a:rPr lang="uk-UA" sz="1500" dirty="0" err="1">
                <a:latin typeface="Arial"/>
                <a:cs typeface="Arial"/>
              </a:rPr>
              <a:t>Яблоновських-Бруницьких</a:t>
            </a:r>
            <a:r>
              <a:rPr lang="uk-UA" sz="1500" dirty="0">
                <a:latin typeface="Arial"/>
                <a:cs typeface="Arial"/>
              </a:rPr>
              <a:t> після занепаду отримав «друге дихання» та вражає у наші дні своєю величчю і красою та приваблює туристів у наші дні.</a:t>
            </a:r>
            <a:endParaRPr lang="en-US" sz="1500" dirty="0">
              <a:latin typeface="Arial"/>
              <a:cs typeface="Arial"/>
            </a:endParaRPr>
          </a:p>
          <a:p>
            <a:pPr algn="just">
              <a:lnSpc>
                <a:spcPct val="110000"/>
              </a:lnSpc>
            </a:pPr>
            <a:r>
              <a:rPr lang="uk-UA" sz="1500" b="1" dirty="0">
                <a:latin typeface="Arial"/>
                <a:cs typeface="Arial"/>
              </a:rPr>
              <a:t>Мета</a:t>
            </a:r>
            <a:r>
              <a:rPr lang="uk-UA" sz="1500" dirty="0">
                <a:latin typeface="Arial"/>
                <a:cs typeface="Arial"/>
              </a:rPr>
              <a:t>: за допомогою власних досліджень, збору спогадів старожилів, інформації з інтернету та краєзнавчих матеріалів скласти екскурсійний маршрут історичними та природними пам'ятками с. Підгірці.</a:t>
            </a:r>
            <a:endParaRPr lang="en-US" sz="1500" dirty="0">
              <a:latin typeface="Arial"/>
              <a:cs typeface="Arial"/>
            </a:endParaRPr>
          </a:p>
          <a:p>
            <a:pPr algn="just">
              <a:lnSpc>
                <a:spcPct val="110000"/>
              </a:lnSpc>
            </a:pPr>
            <a:r>
              <a:rPr lang="ru-RU" sz="1500" b="1" dirty="0" err="1">
                <a:latin typeface="Arial"/>
                <a:cs typeface="Arial"/>
              </a:rPr>
              <a:t>Об’єкт</a:t>
            </a:r>
            <a:r>
              <a:rPr lang="ru-RU" sz="1500" b="1" dirty="0">
                <a:latin typeface="Arial"/>
                <a:cs typeface="Arial"/>
              </a:rPr>
              <a:t> </a:t>
            </a:r>
            <a:r>
              <a:rPr lang="ru-RU" sz="1500" b="1" dirty="0" err="1">
                <a:latin typeface="Arial"/>
                <a:cs typeface="Arial"/>
              </a:rPr>
              <a:t>дослідження</a:t>
            </a:r>
            <a:r>
              <a:rPr lang="ru-RU" sz="1500" b="1" dirty="0">
                <a:latin typeface="Arial"/>
                <a:cs typeface="Arial"/>
              </a:rPr>
              <a:t>: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історичні</a:t>
            </a:r>
            <a:r>
              <a:rPr lang="ru-RU" sz="1500" dirty="0">
                <a:latin typeface="Arial"/>
                <a:cs typeface="Arial"/>
              </a:rPr>
              <a:t> та </a:t>
            </a:r>
            <a:r>
              <a:rPr lang="ru-RU" sz="1500" dirty="0" err="1">
                <a:latin typeface="Arial"/>
                <a:cs typeface="Arial"/>
              </a:rPr>
              <a:t>природні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пам'ятки</a:t>
            </a:r>
            <a:r>
              <a:rPr lang="ru-RU" sz="1500" dirty="0">
                <a:latin typeface="Arial"/>
                <a:cs typeface="Arial"/>
              </a:rPr>
              <a:t> с. </a:t>
            </a:r>
            <a:r>
              <a:rPr lang="ru-RU" sz="1500" dirty="0" err="1">
                <a:latin typeface="Arial"/>
                <a:cs typeface="Arial"/>
              </a:rPr>
              <a:t>Підгірці</a:t>
            </a:r>
            <a:r>
              <a:rPr lang="ru-RU" sz="1500" dirty="0">
                <a:latin typeface="Arial"/>
                <a:cs typeface="Arial"/>
              </a:rPr>
              <a:t>.</a:t>
            </a:r>
            <a:endParaRPr lang="en-US" sz="1500" dirty="0" err="1">
              <a:latin typeface="Arial"/>
              <a:cs typeface="Arial"/>
            </a:endParaRPr>
          </a:p>
          <a:p>
            <a:pPr algn="just">
              <a:lnSpc>
                <a:spcPct val="110000"/>
              </a:lnSpc>
            </a:pPr>
            <a:r>
              <a:rPr lang="ru-RU" sz="1500" b="1" dirty="0">
                <a:latin typeface="Arial"/>
                <a:cs typeface="Arial"/>
              </a:rPr>
              <a:t>Предмет </a:t>
            </a:r>
            <a:r>
              <a:rPr lang="ru-RU" sz="1500" b="1" dirty="0" err="1">
                <a:latin typeface="Arial"/>
                <a:cs typeface="Arial"/>
              </a:rPr>
              <a:t>дослідження</a:t>
            </a:r>
            <a:r>
              <a:rPr lang="ru-RU" sz="1500" dirty="0">
                <a:latin typeface="Arial"/>
                <a:cs typeface="Arial"/>
              </a:rPr>
              <a:t>: </a:t>
            </a:r>
            <a:r>
              <a:rPr lang="ru-RU" sz="1500" dirty="0" err="1">
                <a:latin typeface="Arial"/>
                <a:cs typeface="Arial"/>
              </a:rPr>
              <a:t>краєзнавчий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матеріал</a:t>
            </a:r>
            <a:r>
              <a:rPr lang="ru-RU" sz="1500" dirty="0">
                <a:latin typeface="Arial"/>
                <a:cs typeface="Arial"/>
              </a:rPr>
              <a:t>, </a:t>
            </a:r>
            <a:r>
              <a:rPr lang="ru-RU" sz="1500" dirty="0" err="1">
                <a:latin typeface="Arial"/>
                <a:cs typeface="Arial"/>
              </a:rPr>
              <a:t>статистичні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дані</a:t>
            </a:r>
            <a:r>
              <a:rPr lang="ru-RU" sz="1500" dirty="0">
                <a:latin typeface="Arial"/>
                <a:cs typeface="Arial"/>
              </a:rPr>
              <a:t>, </a:t>
            </a:r>
            <a:r>
              <a:rPr lang="ru-RU" sz="1500" dirty="0" err="1">
                <a:latin typeface="Arial"/>
                <a:cs typeface="Arial"/>
              </a:rPr>
              <a:t>спогади</a:t>
            </a:r>
            <a:r>
              <a:rPr lang="ru-RU" sz="1500" dirty="0">
                <a:latin typeface="Arial"/>
                <a:cs typeface="Arial"/>
              </a:rPr>
              <a:t> людей, </a:t>
            </a:r>
            <a:r>
              <a:rPr lang="ru-RU" sz="1500" dirty="0" err="1">
                <a:latin typeface="Arial"/>
                <a:cs typeface="Arial"/>
              </a:rPr>
              <a:t>архівні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дані</a:t>
            </a:r>
            <a:r>
              <a:rPr lang="ru-RU" sz="1500" dirty="0">
                <a:latin typeface="Arial"/>
                <a:cs typeface="Arial"/>
              </a:rPr>
              <a:t>, </a:t>
            </a:r>
            <a:r>
              <a:rPr lang="ru-RU" sz="1500" dirty="0" err="1">
                <a:latin typeface="Arial"/>
                <a:cs typeface="Arial"/>
              </a:rPr>
              <a:t>матеріал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краєзнавця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Миколи</a:t>
            </a:r>
            <a:r>
              <a:rPr lang="ru-RU" sz="1500" dirty="0">
                <a:latin typeface="Arial"/>
                <a:cs typeface="Arial"/>
              </a:rPr>
              <a:t> Закусова.</a:t>
            </a:r>
            <a:br>
              <a:rPr lang="ru-RU" sz="1500" dirty="0">
                <a:latin typeface="Arial"/>
                <a:cs typeface="Arial"/>
              </a:rPr>
            </a:br>
            <a:r>
              <a:rPr lang="ru-RU" sz="1500" dirty="0" err="1">
                <a:latin typeface="Arial"/>
                <a:cs typeface="Arial"/>
              </a:rPr>
              <a:t>Завдання</a:t>
            </a:r>
            <a:r>
              <a:rPr lang="uk-UA" sz="1500" dirty="0">
                <a:latin typeface="Arial"/>
                <a:cs typeface="Arial"/>
              </a:rPr>
              <a:t>: </a:t>
            </a:r>
            <a:endParaRPr lang="en-US" sz="1500" dirty="0">
              <a:latin typeface="Arial"/>
              <a:cs typeface="Arial"/>
            </a:endParaRPr>
          </a:p>
          <a:p>
            <a:pPr marL="285750" indent="-285750" algn="just">
              <a:lnSpc>
                <a:spcPct val="110000"/>
              </a:lnSpc>
              <a:buFont typeface="Wingdings,Sans-Serif"/>
              <a:buChar char="Ø"/>
            </a:pPr>
            <a:r>
              <a:rPr lang="uk-UA" sz="1500" dirty="0">
                <a:latin typeface="Arial"/>
                <a:cs typeface="Arial"/>
              </a:rPr>
              <a:t>Огляд та аналіз інформаційних та літературних джерел про історико-культурні та природні пам'ятки с. Підгірці.</a:t>
            </a:r>
            <a:endParaRPr lang="en-US" sz="1500" dirty="0">
              <a:latin typeface="Arial"/>
              <a:cs typeface="Arial"/>
            </a:endParaRPr>
          </a:p>
          <a:p>
            <a:pPr marL="285750" indent="-285750" algn="just">
              <a:lnSpc>
                <a:spcPct val="110000"/>
              </a:lnSpc>
              <a:buFont typeface="Wingdings,Sans-Serif"/>
              <a:buChar char="Ø"/>
            </a:pPr>
            <a:r>
              <a:rPr lang="uk-UA" sz="1500" dirty="0">
                <a:latin typeface="Arial"/>
                <a:cs typeface="Arial"/>
              </a:rPr>
              <a:t>Обрати локації, на основі яких розробити маршрут для туристичної екскурсії, намалювати </a:t>
            </a:r>
            <a:r>
              <a:rPr lang="uk-UA" sz="1500" dirty="0" err="1">
                <a:latin typeface="Arial"/>
                <a:cs typeface="Arial"/>
              </a:rPr>
              <a:t>катосхему</a:t>
            </a:r>
            <a:r>
              <a:rPr lang="uk-UA" sz="1500" dirty="0">
                <a:latin typeface="Arial"/>
                <a:cs typeface="Arial"/>
              </a:rPr>
              <a:t> маршруту. </a:t>
            </a:r>
            <a:endParaRPr lang="en-US" sz="1500" dirty="0">
              <a:latin typeface="Arial"/>
              <a:cs typeface="Arial"/>
            </a:endParaRPr>
          </a:p>
          <a:p>
            <a:pPr marL="285750" indent="-285750" algn="just">
              <a:lnSpc>
                <a:spcPct val="110000"/>
              </a:lnSpc>
              <a:buFont typeface="Wingdings,Sans-Serif"/>
              <a:buChar char="Ø"/>
            </a:pPr>
            <a:r>
              <a:rPr lang="uk-UA" sz="1500" dirty="0">
                <a:latin typeface="Arial"/>
                <a:cs typeface="Arial"/>
              </a:rPr>
              <a:t>Знайти цікаву інформацію на основі власних досліджень та з Інтернету про туристичні об’єкти.</a:t>
            </a:r>
            <a:endParaRPr lang="en-US" sz="1500" dirty="0">
              <a:latin typeface="Arial"/>
              <a:cs typeface="Arial"/>
            </a:endParaRPr>
          </a:p>
          <a:p>
            <a:pPr marL="285750" indent="-285750" algn="just">
              <a:lnSpc>
                <a:spcPct val="110000"/>
              </a:lnSpc>
              <a:buFont typeface="Wingdings,Sans-Serif"/>
              <a:buChar char="Ø"/>
            </a:pPr>
            <a:r>
              <a:rPr lang="uk-UA" sz="1500" dirty="0">
                <a:latin typeface="Arial"/>
                <a:cs typeface="Arial"/>
              </a:rPr>
              <a:t>Зробити висновки, рекламний ролик, буклет для туристів за результатами роботи.</a:t>
            </a:r>
          </a:p>
          <a:p>
            <a:pPr lvl="0" algn="just"/>
            <a:r>
              <a:rPr lang="ru-RU" sz="1500" b="1" dirty="0" err="1">
                <a:latin typeface="Arial"/>
                <a:cs typeface="Arial"/>
              </a:rPr>
              <a:t>Особистий</a:t>
            </a:r>
            <a:r>
              <a:rPr lang="ru-RU" sz="1500" b="1" dirty="0">
                <a:latin typeface="Arial"/>
                <a:cs typeface="Arial"/>
              </a:rPr>
              <a:t> </a:t>
            </a:r>
            <a:r>
              <a:rPr lang="ru-RU" sz="1500" b="1" dirty="0" err="1">
                <a:latin typeface="Arial"/>
                <a:cs typeface="Arial"/>
              </a:rPr>
              <a:t>внесок</a:t>
            </a:r>
            <a:r>
              <a:rPr lang="ru-RU" sz="1500" b="1" dirty="0">
                <a:latin typeface="Arial"/>
                <a:cs typeface="Arial"/>
              </a:rPr>
              <a:t>: С</a:t>
            </a:r>
            <a:r>
              <a:rPr lang="ru-RU" sz="1500" dirty="0">
                <a:latin typeface="Arial"/>
                <a:cs typeface="Arial"/>
              </a:rPr>
              <a:t>творено карту </a:t>
            </a:r>
            <a:r>
              <a:rPr lang="ru-RU" sz="1500" dirty="0" err="1">
                <a:latin typeface="Arial"/>
                <a:cs typeface="Arial"/>
              </a:rPr>
              <a:t>екскурсійного</a:t>
            </a:r>
            <a:r>
              <a:rPr lang="ru-RU" sz="1500" dirty="0">
                <a:latin typeface="Arial"/>
                <a:cs typeface="Arial"/>
              </a:rPr>
              <a:t> маршруту с. Підгірці в </a:t>
            </a:r>
            <a:r>
              <a:rPr lang="ru-RU" sz="1500" dirty="0" err="1">
                <a:latin typeface="Arial"/>
                <a:cs typeface="Arial"/>
              </a:rPr>
              <a:t>ресурсі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en-GB" sz="1500" dirty="0">
                <a:latin typeface="Arial"/>
                <a:cs typeface="Arial"/>
              </a:rPr>
              <a:t>Google </a:t>
            </a:r>
            <a:r>
              <a:rPr lang="en-US" sz="1500" dirty="0">
                <a:latin typeface="Arial"/>
                <a:cs typeface="Arial"/>
              </a:rPr>
              <a:t>Earth</a:t>
            </a:r>
            <a:r>
              <a:rPr lang="en-GB" sz="1500" dirty="0">
                <a:latin typeface="Arial"/>
                <a:cs typeface="Arial"/>
              </a:rPr>
              <a:t>, QR-</a:t>
            </a:r>
            <a:r>
              <a:rPr lang="uk-UA" sz="1500" dirty="0">
                <a:latin typeface="Arial"/>
                <a:cs typeface="Arial"/>
              </a:rPr>
              <a:t>код посилання,</a:t>
            </a:r>
            <a:r>
              <a:rPr lang="en-GB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розроблено</a:t>
            </a:r>
            <a:r>
              <a:rPr lang="ru-RU" sz="1500" dirty="0">
                <a:latin typeface="Arial"/>
                <a:cs typeface="Arial"/>
              </a:rPr>
              <a:t> маршрут з </a:t>
            </a:r>
            <a:r>
              <a:rPr lang="ru-RU" sz="1500" dirty="0" err="1">
                <a:latin typeface="Arial"/>
                <a:cs typeface="Arial"/>
              </a:rPr>
              <a:t>цікавою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інформацію</a:t>
            </a:r>
            <a:r>
              <a:rPr lang="ru-RU" sz="1500" dirty="0">
                <a:latin typeface="Arial"/>
                <a:cs typeface="Arial"/>
              </a:rPr>
              <a:t> для </a:t>
            </a:r>
            <a:r>
              <a:rPr lang="ru-RU" sz="1500" dirty="0" err="1">
                <a:latin typeface="Arial"/>
                <a:cs typeface="Arial"/>
              </a:rPr>
              <a:t>туристів</a:t>
            </a:r>
            <a:r>
              <a:rPr lang="ru-RU" sz="1500" dirty="0">
                <a:latin typeface="Arial"/>
                <a:cs typeface="Arial"/>
              </a:rPr>
              <a:t>, </a:t>
            </a:r>
            <a:r>
              <a:rPr lang="ru-RU" sz="1500" dirty="0" err="1">
                <a:latin typeface="Arial"/>
                <a:cs typeface="Arial"/>
              </a:rPr>
              <a:t>зібрано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інформацію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старожилів</a:t>
            </a:r>
            <a:r>
              <a:rPr lang="ru-RU" sz="1500" dirty="0">
                <a:latin typeface="Arial"/>
                <a:cs typeface="Arial"/>
              </a:rPr>
              <a:t>,</a:t>
            </a:r>
            <a:r>
              <a:rPr lang="uk-UA" sz="1600" dirty="0">
                <a:solidFill>
                  <a:prstClr val="white"/>
                </a:solidFill>
                <a:latin typeface="Arial"/>
                <a:cs typeface="Arial"/>
              </a:rPr>
              <a:t> створено онлайн квест-вікторина про с. Підгірці</a:t>
            </a:r>
          </a:p>
          <a:p>
            <a:pPr marL="342900" indent="-342900" algn="just">
              <a:spcBef>
                <a:spcPts val="1000"/>
              </a:spcBef>
            </a:pPr>
            <a:r>
              <a:rPr lang="ru-RU" sz="1500" b="1" dirty="0" err="1">
                <a:latin typeface="Arial"/>
                <a:cs typeface="Arial"/>
              </a:rPr>
              <a:t>Методи</a:t>
            </a:r>
            <a:r>
              <a:rPr lang="ru-RU" sz="1500" b="1" dirty="0">
                <a:latin typeface="Arial"/>
                <a:cs typeface="Arial"/>
              </a:rPr>
              <a:t> </a:t>
            </a:r>
            <a:r>
              <a:rPr lang="ru-RU" sz="1500" b="1" dirty="0" err="1">
                <a:latin typeface="Arial"/>
                <a:cs typeface="Arial"/>
              </a:rPr>
              <a:t>досліджень</a:t>
            </a:r>
            <a:r>
              <a:rPr lang="ru-RU" sz="1500" dirty="0">
                <a:latin typeface="Arial"/>
                <a:cs typeface="Arial"/>
              </a:rPr>
              <a:t>: </a:t>
            </a:r>
            <a:r>
              <a:rPr lang="ru-RU" sz="1500" dirty="0" err="1">
                <a:latin typeface="Arial"/>
                <a:cs typeface="Arial"/>
              </a:rPr>
              <a:t>картографічний</a:t>
            </a:r>
            <a:r>
              <a:rPr lang="ru-RU" sz="1500" dirty="0">
                <a:latin typeface="Arial"/>
                <a:cs typeface="Arial"/>
              </a:rPr>
              <a:t>, </a:t>
            </a:r>
            <a:r>
              <a:rPr lang="ru-RU" sz="1500" dirty="0" err="1">
                <a:latin typeface="Arial"/>
                <a:cs typeface="Arial"/>
              </a:rPr>
              <a:t>статистичний</a:t>
            </a:r>
            <a:r>
              <a:rPr lang="ru-RU" sz="1500" dirty="0">
                <a:latin typeface="Arial"/>
                <a:cs typeface="Arial"/>
              </a:rPr>
              <a:t>, </a:t>
            </a:r>
            <a:r>
              <a:rPr lang="ru-RU" sz="1500" dirty="0" err="1">
                <a:latin typeface="Arial"/>
                <a:cs typeface="Arial"/>
              </a:rPr>
              <a:t>спостережень</a:t>
            </a:r>
            <a:r>
              <a:rPr lang="ru-RU" sz="1500" dirty="0">
                <a:latin typeface="Arial"/>
                <a:cs typeface="Arial"/>
              </a:rPr>
              <a:t>, </a:t>
            </a:r>
            <a:r>
              <a:rPr lang="ru-RU" sz="1500" dirty="0" err="1">
                <a:latin typeface="Arial"/>
                <a:cs typeface="Arial"/>
              </a:rPr>
              <a:t>екпедиційний</a:t>
            </a:r>
            <a:r>
              <a:rPr lang="ru-RU" sz="1500" dirty="0">
                <a:latin typeface="Arial"/>
                <a:cs typeface="Arial"/>
              </a:rPr>
              <a:t>.</a:t>
            </a:r>
            <a:endParaRPr lang="uk-UA" sz="1500" dirty="0"/>
          </a:p>
        </p:txBody>
      </p:sp>
    </p:spTree>
    <p:extLst>
      <p:ext uri="{BB962C8B-B14F-4D97-AF65-F5344CB8AC3E}">
        <p14:creationId xmlns:p14="http://schemas.microsoft.com/office/powerpoint/2010/main" val="2930136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карта, Аерофотозйомка, Вид із пташиного польоту, повітряний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F582D59-A9EC-4939-631D-6EA8EB458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" y="8659"/>
            <a:ext cx="7558232" cy="6866660"/>
          </a:xfrm>
          <a:prstGeom prst="rect">
            <a:avLst/>
          </a:prstGeom>
        </p:spPr>
      </p:pic>
      <p:grpSp>
        <p:nvGrpSpPr>
          <p:cNvPr id="5" name="Групувати 4">
            <a:extLst>
              <a:ext uri="{FF2B5EF4-FFF2-40B4-BE49-F238E27FC236}">
                <a16:creationId xmlns:a16="http://schemas.microsoft.com/office/drawing/2014/main" id="{2577CB8B-2457-7A16-90D7-87250CA8B395}"/>
              </a:ext>
            </a:extLst>
          </p:cNvPr>
          <p:cNvGrpSpPr/>
          <p:nvPr/>
        </p:nvGrpSpPr>
        <p:grpSpPr>
          <a:xfrm>
            <a:off x="3758" y="13739"/>
            <a:ext cx="2664935" cy="563405"/>
            <a:chOff x="7159787" y="6574792"/>
            <a:chExt cx="2664935" cy="563405"/>
          </a:xfrm>
        </p:grpSpPr>
        <p:sp>
          <p:nvSpPr>
            <p:cNvPr id="6" name="Прямокутник 5">
              <a:extLst>
                <a:ext uri="{FF2B5EF4-FFF2-40B4-BE49-F238E27FC236}">
                  <a16:creationId xmlns:a16="http://schemas.microsoft.com/office/drawing/2014/main" id="{F4AC48AB-285C-DF4C-85CB-D5C9ED1D6F47}"/>
                </a:ext>
              </a:extLst>
            </p:cNvPr>
            <p:cNvSpPr/>
            <p:nvPr/>
          </p:nvSpPr>
          <p:spPr>
            <a:xfrm>
              <a:off x="7159787" y="6585738"/>
              <a:ext cx="2557005" cy="2728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solidFill>
                  <a:srgbClr val="000000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EDA3599-451C-E8FB-C774-5739EAEBAE23}"/>
                </a:ext>
              </a:extLst>
            </p:cNvPr>
            <p:cNvSpPr txBox="1"/>
            <p:nvPr/>
          </p:nvSpPr>
          <p:spPr>
            <a:xfrm>
              <a:off x="7162425" y="6574792"/>
              <a:ext cx="2662297" cy="56340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uk-UA" sz="1500">
                  <a:latin typeface="Arial"/>
                  <a:cs typeface="Arial"/>
                </a:rPr>
                <a:t>Довжина маршруту: ~3 км</a:t>
              </a:r>
            </a:p>
            <a:p>
              <a:endParaRPr lang="uk-UA" sz="1500">
                <a:latin typeface="Arial"/>
                <a:cs typeface="Arial"/>
              </a:endParaRPr>
            </a:p>
          </p:txBody>
        </p:sp>
      </p:grpSp>
      <p:sp>
        <p:nvSpPr>
          <p:cNvPr id="11" name="Прямокутник: округлені верхні кути 10">
            <a:extLst>
              <a:ext uri="{FF2B5EF4-FFF2-40B4-BE49-F238E27FC236}">
                <a16:creationId xmlns:a16="http://schemas.microsoft.com/office/drawing/2014/main" id="{E368B91D-7AB4-F64E-269F-FB64C3C9322F}"/>
              </a:ext>
            </a:extLst>
          </p:cNvPr>
          <p:cNvSpPr/>
          <p:nvPr/>
        </p:nvSpPr>
        <p:spPr>
          <a:xfrm>
            <a:off x="9344208" y="13187"/>
            <a:ext cx="2837630" cy="629675"/>
          </a:xfrm>
          <a:prstGeom prst="round2SameRect">
            <a:avLst/>
          </a:prstGeom>
          <a:solidFill>
            <a:srgbClr val="131315"/>
          </a:solidFill>
          <a:ln>
            <a:solidFill>
              <a:srgbClr val="1313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>
                <a:latin typeface="Arial"/>
                <a:cs typeface="Arial"/>
              </a:rPr>
              <a:t>Легенда карти</a:t>
            </a:r>
          </a:p>
        </p:txBody>
      </p:sp>
      <p:pic>
        <p:nvPicPr>
          <p:cNvPr id="4" name="Рисунок 3" descr="Зображення, що містить текст, знімок екрана, Шриф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97FF59F-6CF3-B983-519B-401731C9B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129" y="642110"/>
            <a:ext cx="2846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763647-B3CB-B5C6-6563-9B4BAE1EF344}"/>
              </a:ext>
            </a:extLst>
          </p:cNvPr>
          <p:cNvSpPr txBox="1"/>
          <p:nvPr/>
        </p:nvSpPr>
        <p:spPr>
          <a:xfrm>
            <a:off x="7052" y="291693"/>
            <a:ext cx="3039155" cy="3131654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sz="1200" dirty="0">
                <a:latin typeface="Arial"/>
                <a:cs typeface="Arial"/>
              </a:rPr>
              <a:t>В результаті аналізу літературних та інтернет-джерел були обрані такі екскурсійні об'єкти у межах розробленого маршруту: </a:t>
            </a:r>
            <a:endParaRPr lang="en-US" sz="1200" dirty="0">
              <a:latin typeface="Arial"/>
              <a:cs typeface="Arial"/>
            </a:endParaRPr>
          </a:p>
          <a:p>
            <a:pPr algn="just"/>
            <a:r>
              <a:rPr lang="uk-UA" sz="1200" dirty="0">
                <a:latin typeface="Arial"/>
                <a:cs typeface="Arial"/>
              </a:rPr>
              <a:t>палац </a:t>
            </a:r>
            <a:r>
              <a:rPr lang="uk-UA" sz="1200" dirty="0" err="1">
                <a:latin typeface="Arial"/>
                <a:cs typeface="Arial"/>
              </a:rPr>
              <a:t>Яблоновських-Бруницьких</a:t>
            </a:r>
            <a:r>
              <a:rPr lang="uk-UA" sz="1200" dirty="0">
                <a:latin typeface="Arial"/>
                <a:cs typeface="Arial"/>
              </a:rPr>
              <a:t>, </a:t>
            </a:r>
            <a:r>
              <a:rPr lang="uk-UA" sz="1200" dirty="0" err="1">
                <a:latin typeface="Arial"/>
                <a:cs typeface="Arial"/>
              </a:rPr>
              <a:t>Підгірцівський</a:t>
            </a:r>
            <a:r>
              <a:rPr lang="uk-UA" sz="1200" dirty="0">
                <a:latin typeface="Arial"/>
                <a:cs typeface="Arial"/>
              </a:rPr>
              <a:t> дендропарк, </a:t>
            </a:r>
            <a:r>
              <a:rPr lang="uk-UA" sz="1200" dirty="0" err="1">
                <a:latin typeface="Arial"/>
                <a:cs typeface="Arial"/>
              </a:rPr>
              <a:t>Підгірцівська</a:t>
            </a:r>
            <a:r>
              <a:rPr lang="uk-UA" sz="1200" dirty="0">
                <a:latin typeface="Arial"/>
                <a:cs typeface="Arial"/>
              </a:rPr>
              <a:t> спеціальна школа (музей народознавства, капличка), пам’ятник </a:t>
            </a:r>
            <a:r>
              <a:rPr lang="uk-UA" sz="1200" dirty="0" err="1">
                <a:latin typeface="Arial"/>
                <a:cs typeface="Arial"/>
              </a:rPr>
              <a:t>Т.Шевченку</a:t>
            </a:r>
            <a:r>
              <a:rPr lang="uk-UA" sz="1200" dirty="0">
                <a:latin typeface="Arial"/>
                <a:cs typeface="Arial"/>
              </a:rPr>
              <a:t>, Церква </a:t>
            </a:r>
            <a:r>
              <a:rPr lang="uk-UA" sz="1200" dirty="0" err="1">
                <a:latin typeface="Arial"/>
                <a:cs typeface="Arial"/>
              </a:rPr>
              <a:t>Зіслання</a:t>
            </a:r>
            <a:r>
              <a:rPr lang="uk-UA" sz="1200" dirty="0">
                <a:latin typeface="Arial"/>
                <a:cs typeface="Arial"/>
              </a:rPr>
              <a:t> Святого Духа, «Підгорецький Маєток», могила пана </a:t>
            </a:r>
            <a:r>
              <a:rPr lang="uk-UA" sz="1200" dirty="0" err="1">
                <a:latin typeface="Arial"/>
                <a:cs typeface="Arial"/>
              </a:rPr>
              <a:t>Бруницького</a:t>
            </a:r>
            <a:r>
              <a:rPr lang="uk-UA" sz="1200" dirty="0">
                <a:latin typeface="Arial"/>
                <a:cs typeface="Arial"/>
              </a:rPr>
              <a:t>, Йорданське джерело, дерев’яна Церва Зішестя Святого Духа. Маршрут проходить по вул. Стрийська, Шевченка, Лесі Українки. Додатково створена карта екскурсійного маршруту.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8094BE-53D7-A8A6-E2E6-91004E0C369A}"/>
              </a:ext>
            </a:extLst>
          </p:cNvPr>
          <p:cNvSpPr txBox="1"/>
          <p:nvPr/>
        </p:nvSpPr>
        <p:spPr>
          <a:xfrm>
            <a:off x="7377289" y="6351882"/>
            <a:ext cx="492571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800">
                <a:latin typeface="Arial Black"/>
              </a:rPr>
              <a:t>Картосхема маршруту</a:t>
            </a:r>
            <a:endParaRPr lang="uk-UA" sz="2800"/>
          </a:p>
        </p:txBody>
      </p:sp>
      <p:pic>
        <p:nvPicPr>
          <p:cNvPr id="9" name="Рисунок 8" descr="Зображення, що містить візерунок, квадрат, піксель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D078514-892E-4A63-8D7F-82CE93BF7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849" y="-1411"/>
            <a:ext cx="1506596" cy="1677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14988E-B80F-2154-C549-067D0E984407}"/>
              </a:ext>
            </a:extLst>
          </p:cNvPr>
          <p:cNvSpPr txBox="1"/>
          <p:nvPr/>
        </p:nvSpPr>
        <p:spPr>
          <a:xfrm>
            <a:off x="7692754" y="1394605"/>
            <a:ext cx="151243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bit.ly/42kIn3a</a:t>
            </a:r>
            <a:endParaRPr lang="en-US" sz="1200">
              <a:solidFill>
                <a:schemeClr val="bg1"/>
              </a:solidFill>
              <a:latin typeface="Arial"/>
              <a:cs typeface="Arial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843526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6E2E7-57EF-BC47-B188-BEB50EA89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" y="-4500"/>
            <a:ext cx="8985686" cy="60615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Arial"/>
                <a:cs typeface="Arial"/>
              </a:rPr>
              <a:t>Перші відомості про с. Підгірці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FD28A57-BFBA-BD73-98E1-FBEDF0298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65" y="600472"/>
            <a:ext cx="8839123" cy="41202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uk-UA" sz="1600" dirty="0">
                <a:latin typeface="Arial"/>
                <a:ea typeface="+mn-lt"/>
                <a:cs typeface="Times New Roman"/>
              </a:rPr>
              <a:t>Село Підгірці розташоване у мальовничому куточку Прикарпаття. Перша писемна згадка про Підгірці належить до 1467 року. Перші жителі селилися під горою. У 1638 р. село належало панові Анджею Кричевському.(Літературний збірник Головної Руської Матиці, 1872р., с. 490./) Давні жителі селилися під горою, де тепер ставки і городи і була джерельна вода. Назву виводять від слів «під горою» і наголошують другу літеру «і». Про побут доісторичної людини свідчить могила зі знайденими уламками керамічного посуду бронзової доби. Хоча пізніше село розбудувалося на горі, назва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збереглася</a:t>
            </a:r>
            <a:r>
              <a:rPr lang="uk-UA" sz="1600" dirty="0">
                <a:latin typeface="Arial"/>
                <a:ea typeface="+mn-lt"/>
                <a:cs typeface="Times New Roman"/>
              </a:rPr>
              <a:t>. Межує з селами Комарів,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Олексичі</a:t>
            </a:r>
            <a:r>
              <a:rPr lang="uk-UA" sz="1600" dirty="0">
                <a:latin typeface="Arial"/>
                <a:ea typeface="+mn-lt"/>
                <a:cs typeface="Times New Roman"/>
              </a:rPr>
              <a:t>, Ярушичі,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Верчани</a:t>
            </a:r>
            <a:r>
              <a:rPr lang="uk-UA" sz="1600" dirty="0">
                <a:latin typeface="Arial"/>
                <a:ea typeface="+mn-lt"/>
                <a:cs typeface="Times New Roman"/>
              </a:rPr>
              <a:t>. Частини села і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мікротопоніми</a:t>
            </a:r>
            <a:r>
              <a:rPr lang="uk-UA" sz="1600" dirty="0">
                <a:latin typeface="Arial"/>
                <a:ea typeface="+mn-lt"/>
                <a:cs typeface="Times New Roman"/>
              </a:rPr>
              <a:t>: Центр, Толока,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Запотік</a:t>
            </a:r>
            <a:r>
              <a:rPr lang="uk-UA" sz="1600" dirty="0">
                <a:latin typeface="Arial"/>
                <a:ea typeface="+mn-lt"/>
                <a:cs typeface="Times New Roman"/>
              </a:rPr>
              <a:t>,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Мелеків</a:t>
            </a:r>
            <a:r>
              <a:rPr lang="uk-UA" sz="1600" dirty="0">
                <a:latin typeface="Arial"/>
                <a:ea typeface="+mn-lt"/>
                <a:cs typeface="Times New Roman"/>
              </a:rPr>
              <a:t> Потік, Ланки,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Цегольня</a:t>
            </a:r>
            <a:r>
              <a:rPr lang="uk-UA" sz="1600" dirty="0">
                <a:latin typeface="Arial"/>
                <a:ea typeface="+mn-lt"/>
                <a:cs typeface="Times New Roman"/>
              </a:rPr>
              <a:t>, Ласки,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Мочирі</a:t>
            </a:r>
            <a:r>
              <a:rPr lang="uk-UA" sz="1600" dirty="0">
                <a:latin typeface="Arial"/>
                <a:ea typeface="+mn-lt"/>
                <a:cs typeface="Times New Roman"/>
              </a:rPr>
              <a:t>, Підстава, Нивки, Тростина,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Королівщина</a:t>
            </a:r>
            <a:r>
              <a:rPr lang="uk-UA" sz="1600" dirty="0">
                <a:latin typeface="Arial"/>
                <a:ea typeface="+mn-lt"/>
                <a:cs typeface="Times New Roman"/>
              </a:rPr>
              <a:t>, Панський Ліс, Ґуральня. Відомі колишні власники села: князь Юзеф-Олександр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Яблоновський</a:t>
            </a:r>
            <a:r>
              <a:rPr lang="uk-UA" sz="1600" dirty="0">
                <a:latin typeface="Arial"/>
                <a:ea typeface="+mn-lt"/>
                <a:cs typeface="Times New Roman"/>
              </a:rPr>
              <a:t>, пани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Казановські</a:t>
            </a:r>
            <a:r>
              <a:rPr lang="uk-UA" sz="1600" dirty="0">
                <a:latin typeface="Arial"/>
                <a:ea typeface="+mn-lt"/>
                <a:cs typeface="Times New Roman"/>
              </a:rPr>
              <a:t>, барони Юзеф, Юліан-Кароль, Юліан-Маріан, Юліан-Якуб і Юзеф-Франтішек </a:t>
            </a:r>
            <a:r>
              <a:rPr lang="uk-UA" sz="1600" dirty="0" err="1">
                <a:latin typeface="Arial"/>
                <a:ea typeface="+mn-lt"/>
                <a:cs typeface="Times New Roman"/>
              </a:rPr>
              <a:t>Бруницькі</a:t>
            </a:r>
            <a:r>
              <a:rPr lang="uk-UA" sz="1600" dirty="0">
                <a:latin typeface="Arial"/>
                <a:ea typeface="+mn-lt"/>
                <a:cs typeface="Times New Roman"/>
              </a:rPr>
              <a:t>. Останні власники володіли палацом до вересня 1939 року.</a:t>
            </a:r>
            <a:endParaRPr lang="uk-UA" dirty="0"/>
          </a:p>
          <a:p>
            <a:pPr marL="0" indent="0">
              <a:buNone/>
            </a:pPr>
            <a:r>
              <a:rPr lang="uk-UA" sz="1600" dirty="0">
                <a:latin typeface="Arial"/>
                <a:ea typeface="+mn-lt"/>
                <a:cs typeface="Times New Roman"/>
              </a:rPr>
              <a:t>Відстань до Львова 82 км, до Стрия – 7,5км, Моршина – 15 км.</a:t>
            </a:r>
          </a:p>
          <a:p>
            <a:pPr marL="0" indent="0">
              <a:buNone/>
            </a:pPr>
            <a:r>
              <a:rPr lang="uk-UA" sz="1600" dirty="0">
                <a:latin typeface="Arial"/>
                <a:ea typeface="+mn-lt"/>
                <a:cs typeface="Times New Roman"/>
              </a:rPr>
              <a:t>Висота над рівнем моря – 311 метрів.</a:t>
            </a:r>
            <a:endParaRPr lang="uk-UA" sz="1600" dirty="0">
              <a:latin typeface="Arial"/>
              <a:ea typeface="Calibri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BB9D4-5A51-4B87-BE45-CFE95C02CAB5}"/>
              </a:ext>
            </a:extLst>
          </p:cNvPr>
          <p:cNvSpPr txBox="1"/>
          <p:nvPr/>
        </p:nvSpPr>
        <p:spPr>
          <a:xfrm>
            <a:off x="6283161" y="4853908"/>
            <a:ext cx="5777034" cy="1600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uk-UA" sz="1400" b="1" i="1" dirty="0"/>
              <a:t> «Підгірці, повіт Стрийський, 8 км на схід від повіту, станція </a:t>
            </a:r>
            <a:r>
              <a:rPr lang="uk-UA" sz="1400" b="1" i="1" dirty="0" err="1"/>
              <a:t>колійова</a:t>
            </a:r>
            <a:r>
              <a:rPr lang="uk-UA" sz="1400" b="1" i="1" dirty="0"/>
              <a:t>, пошта, телефон в Стрию. На північ лежить Татарське, північний-схід – Комарів, на схід – </a:t>
            </a:r>
            <a:r>
              <a:rPr lang="uk-UA" sz="1400" b="1" i="1" dirty="0" err="1"/>
              <a:t>Олексичі</a:t>
            </a:r>
            <a:r>
              <a:rPr lang="uk-UA" sz="1400" b="1" i="1" dirty="0"/>
              <a:t> Старі і Нові та Ярушичі, на північний-схід </a:t>
            </a:r>
            <a:r>
              <a:rPr lang="uk-UA" sz="1400" b="1" i="1" dirty="0" err="1"/>
              <a:t>Лотатники</a:t>
            </a:r>
            <a:r>
              <a:rPr lang="uk-UA" sz="1400" b="1" i="1" dirty="0"/>
              <a:t>, на південь і південний захід </a:t>
            </a:r>
            <a:r>
              <a:rPr lang="uk-UA" sz="1400" b="1" i="1" dirty="0" err="1"/>
              <a:t>Стрілків</a:t>
            </a:r>
            <a:r>
              <a:rPr lang="uk-UA" sz="1400" b="1" i="1" dirty="0"/>
              <a:t>, на захід </a:t>
            </a:r>
            <a:r>
              <a:rPr lang="uk-UA" sz="1400" b="1" i="1" dirty="0" err="1"/>
              <a:t>Верчани</a:t>
            </a:r>
            <a:r>
              <a:rPr lang="uk-UA" sz="1400" b="1" i="1" dirty="0"/>
              <a:t>. Воду забирає р. </a:t>
            </a:r>
            <a:r>
              <a:rPr lang="uk-UA" sz="1400" b="1" i="1" dirty="0" err="1"/>
              <a:t>Жижава</a:t>
            </a:r>
            <a:r>
              <a:rPr lang="uk-UA" sz="1400" b="1" i="1" dirty="0"/>
              <a:t>, яка протікає на північному-заході. На схід від села лежить ліс </a:t>
            </a:r>
            <a:r>
              <a:rPr lang="uk-UA" sz="1400" b="1" i="1" dirty="0" err="1"/>
              <a:t>Королівщина</a:t>
            </a:r>
            <a:r>
              <a:rPr lang="uk-UA" sz="1400" b="1" i="1" dirty="0"/>
              <a:t>, на південь – ліс </a:t>
            </a:r>
            <a:r>
              <a:rPr lang="uk-UA" sz="1400" b="1" i="1" dirty="0" err="1"/>
              <a:t>Копан</a:t>
            </a:r>
            <a:r>
              <a:rPr lang="uk-UA" sz="1400" b="1" i="1" dirty="0"/>
              <a:t>»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E83521-18A8-4047-9408-61FBF21C2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2941"/>
            <a:ext cx="3162290" cy="21250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F986D8-73A5-4DCC-B8C9-0D5F9FA9E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494" y="251959"/>
            <a:ext cx="3170505" cy="44809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0A9DBB-1F4F-4170-8002-A94339486EA4}"/>
              </a:ext>
            </a:extLst>
          </p:cNvPr>
          <p:cNvSpPr txBox="1"/>
          <p:nvPr/>
        </p:nvSpPr>
        <p:spPr>
          <a:xfrm>
            <a:off x="9005781" y="-4500"/>
            <a:ext cx="3201929" cy="5770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ru-RU" sz="1050" b="1" i="1" dirty="0" err="1">
                <a:solidFill>
                  <a:schemeClr val="bg1"/>
                </a:solidFill>
              </a:rPr>
              <a:t>Відомості</a:t>
            </a:r>
            <a:r>
              <a:rPr lang="ru-RU" sz="1050" b="1" i="1" dirty="0">
                <a:solidFill>
                  <a:schemeClr val="bg1"/>
                </a:solidFill>
              </a:rPr>
              <a:t> про</a:t>
            </a:r>
          </a:p>
          <a:p>
            <a:pPr algn="ctr"/>
            <a:r>
              <a:rPr lang="ru-RU" sz="1050" b="1" i="1" dirty="0">
                <a:solidFill>
                  <a:schemeClr val="bg1"/>
                </a:solidFill>
              </a:rPr>
              <a:t>с. </a:t>
            </a:r>
            <a:r>
              <a:rPr lang="ru-RU" sz="1050" b="1" i="1" dirty="0" err="1">
                <a:solidFill>
                  <a:schemeClr val="bg1"/>
                </a:solidFill>
              </a:rPr>
              <a:t>Підгірці</a:t>
            </a:r>
            <a:r>
              <a:rPr lang="ru-RU" sz="1050" b="1" i="1" dirty="0">
                <a:solidFill>
                  <a:schemeClr val="bg1"/>
                </a:solidFill>
              </a:rPr>
              <a:t> в </a:t>
            </a:r>
            <a:r>
              <a:rPr lang="ru-RU" sz="1050" b="1" i="1" dirty="0" err="1">
                <a:solidFill>
                  <a:schemeClr val="bg1"/>
                </a:solidFill>
              </a:rPr>
              <a:t>польському</a:t>
            </a:r>
            <a:r>
              <a:rPr lang="ru-RU" sz="1050" b="1" i="1" dirty="0">
                <a:solidFill>
                  <a:schemeClr val="bg1"/>
                </a:solidFill>
              </a:rPr>
              <a:t> </a:t>
            </a:r>
            <a:r>
              <a:rPr lang="ru-RU" sz="1050" b="1" i="1" dirty="0" err="1">
                <a:solidFill>
                  <a:schemeClr val="bg1"/>
                </a:solidFill>
              </a:rPr>
              <a:t>Географічному</a:t>
            </a:r>
            <a:r>
              <a:rPr lang="ru-RU" sz="1050" b="1" i="1" dirty="0">
                <a:solidFill>
                  <a:schemeClr val="bg1"/>
                </a:solidFill>
              </a:rPr>
              <a:t> словнику (1887 р.)</a:t>
            </a:r>
          </a:p>
        </p:txBody>
      </p:sp>
    </p:spTree>
    <p:extLst>
      <p:ext uri="{BB962C8B-B14F-4D97-AF65-F5344CB8AC3E}">
        <p14:creationId xmlns:p14="http://schemas.microsoft.com/office/powerpoint/2010/main" val="1960859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C00BB-81A7-738F-B417-BCFF3CCED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22" y="1861"/>
            <a:ext cx="9142191" cy="645498"/>
          </a:xfrm>
        </p:spPr>
        <p:txBody>
          <a:bodyPr>
            <a:normAutofit fontScale="90000"/>
          </a:bodyPr>
          <a:lstStyle/>
          <a:p>
            <a:pPr algn="ctr"/>
            <a:r>
              <a:rPr lang="uk-UA">
                <a:latin typeface="Arial"/>
                <a:cs typeface="Arial"/>
              </a:rPr>
              <a:t>Палац Яблоновських-Бруницьких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3834A9E-8E2B-5134-B363-A9B018997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60" y="650326"/>
            <a:ext cx="9007960" cy="38340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" sz="1600" dirty="0">
                <a:latin typeface="Arial"/>
                <a:ea typeface="Calibri"/>
                <a:cs typeface="Times New Roman"/>
              </a:rPr>
              <a:t>Палац Яблоновських-Бруницьких - історична пам’ятка, розташована справа при в'їзді до с. Підгірці, є палацово-парковим комплексом XVIII-XIX століть, місцевою пам’яткою культури. </a:t>
            </a:r>
            <a:endParaRPr lang="en-US" sz="1600" dirty="0">
              <a:latin typeface="Arial"/>
              <a:ea typeface="Calibri"/>
              <a:cs typeface="Times New Roman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" sz="1600" dirty="0">
                <a:latin typeface="Arial"/>
                <a:ea typeface="Calibri"/>
                <a:cs typeface="Times New Roman"/>
              </a:rPr>
              <a:t> </a:t>
            </a:r>
            <a:r>
              <a:rPr lang="uk-UA" sz="1600" dirty="0">
                <a:latin typeface="Arial"/>
                <a:ea typeface="Calibri"/>
                <a:cs typeface="Times New Roman"/>
              </a:rPr>
              <a:t>Єдина відомість про минувшину села у Польському географічному словнику, що у 1637 році перемишльський стольник Андрій </a:t>
            </a:r>
            <a:r>
              <a:rPr lang="uk-UA" sz="1600" dirty="0" err="1">
                <a:latin typeface="Arial"/>
                <a:ea typeface="Calibri"/>
                <a:cs typeface="Times New Roman"/>
              </a:rPr>
              <a:t>Кречовський</a:t>
            </a:r>
            <a:r>
              <a:rPr lang="uk-UA" sz="1600" dirty="0">
                <a:latin typeface="Arial"/>
                <a:ea typeface="Calibri"/>
                <a:cs typeface="Times New Roman"/>
              </a:rPr>
              <a:t> з дружиною Анною </a:t>
            </a:r>
            <a:r>
              <a:rPr lang="uk-UA" sz="1600" dirty="0" err="1">
                <a:latin typeface="Arial"/>
                <a:ea typeface="Calibri"/>
                <a:cs typeface="Times New Roman"/>
              </a:rPr>
              <a:t>Казановською</a:t>
            </a:r>
            <a:r>
              <a:rPr lang="uk-UA" sz="1600" dirty="0">
                <a:latin typeface="Arial"/>
                <a:ea typeface="Calibri"/>
                <a:cs typeface="Times New Roman"/>
              </a:rPr>
              <a:t> стали фундаторами місцевого костьолу і побудували замок. Місцеві перекази, які зібрав у 30-х роках ХХ століття уродженець Моршина дослідник палацових споруд Роман </a:t>
            </a:r>
            <a:r>
              <a:rPr lang="uk-UA" sz="1600" dirty="0" err="1">
                <a:latin typeface="Arial"/>
                <a:ea typeface="Calibri"/>
                <a:cs typeface="Times New Roman"/>
              </a:rPr>
              <a:t>Афтанази</a:t>
            </a:r>
            <a:r>
              <a:rPr lang="uk-UA" sz="1600" dirty="0">
                <a:latin typeface="Arial"/>
                <a:ea typeface="Calibri"/>
                <a:cs typeface="Times New Roman"/>
              </a:rPr>
              <a:t> (1914-2004), пов’язували замок з перебуванням у ньому </a:t>
            </a:r>
            <a:r>
              <a:rPr lang="uk-UA" sz="1600" dirty="0" err="1">
                <a:latin typeface="Arial"/>
                <a:ea typeface="Calibri"/>
                <a:cs typeface="Times New Roman"/>
              </a:rPr>
              <a:t>стрийського</a:t>
            </a:r>
            <a:r>
              <a:rPr lang="uk-UA" sz="1600" dirty="0">
                <a:latin typeface="Arial"/>
                <a:ea typeface="Calibri"/>
                <a:cs typeface="Times New Roman"/>
              </a:rPr>
              <a:t> старости Яна Собеського. Майбутній король приїздив в місцеві ліси на полювання.</a:t>
            </a:r>
            <a:r>
              <a:rPr lang="uk" sz="1600" dirty="0">
                <a:latin typeface="Arial"/>
                <a:ea typeface="Calibri"/>
                <a:cs typeface="Times New Roman"/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>
                <a:latin typeface="Arial"/>
                <a:ea typeface="Calibri"/>
                <a:cs typeface="Times New Roman"/>
              </a:rPr>
              <a:t>Але першим добре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відомим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власником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маєтку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у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Підгірцях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був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Юзеф Александр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Яблоновський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(1711-1777 ) -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воєвода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новогрудський</a:t>
            </a:r>
            <a:r>
              <a:rPr lang="ru-RU" sz="1600" dirty="0">
                <a:latin typeface="Arial"/>
                <a:ea typeface="Calibri"/>
                <a:cs typeface="Times New Roman"/>
              </a:rPr>
              <a:t>, геральдист і меценат,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засновник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Товариства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Наукового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ім</a:t>
            </a:r>
            <a:r>
              <a:rPr lang="ru-RU" sz="1600" dirty="0">
                <a:latin typeface="Arial"/>
                <a:ea typeface="Calibri"/>
                <a:cs typeface="Times New Roman"/>
              </a:rPr>
              <a:t>.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Яблоновських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в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Лейпцігу</a:t>
            </a:r>
            <a:r>
              <a:rPr lang="ru-RU" sz="1600" dirty="0">
                <a:latin typeface="Arial"/>
                <a:ea typeface="Calibri"/>
                <a:cs typeface="Times New Roman"/>
              </a:rPr>
              <a:t>.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Цю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місцевість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Юзеф Александр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отримав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у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спадок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від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батька Александра Яна у 1732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році</a:t>
            </a:r>
            <a:r>
              <a:rPr lang="ru-RU" sz="1600" dirty="0">
                <a:latin typeface="Arial"/>
                <a:ea typeface="Calibri"/>
                <a:cs typeface="Times New Roman"/>
              </a:rPr>
              <a:t>. За словами самого Юзефа Александра,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він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відбудував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будівлю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«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спустошену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як Троя» для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своєї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першої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резиденції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у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надзвичайно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розкішному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місці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за три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милі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від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Карпат. Та з 1751 року князь (титул князя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Священної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Римської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імперії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надав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Карл </a:t>
            </a:r>
            <a:r>
              <a:rPr lang="en-US" sz="1600" dirty="0">
                <a:latin typeface="Arial"/>
                <a:ea typeface="Calibri"/>
                <a:cs typeface="Times New Roman"/>
              </a:rPr>
              <a:t>VII </a:t>
            </a:r>
            <a:r>
              <a:rPr lang="ru-RU" sz="1600" dirty="0">
                <a:latin typeface="Arial"/>
                <a:ea typeface="Calibri"/>
                <a:cs typeface="Times New Roman"/>
              </a:rPr>
              <a:t>Альбрехт у 1743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році</a:t>
            </a:r>
            <a:r>
              <a:rPr lang="ru-RU" sz="1600" dirty="0">
                <a:latin typeface="Arial"/>
                <a:ea typeface="Calibri"/>
                <a:cs typeface="Times New Roman"/>
              </a:rPr>
              <a:t>)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майже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не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з’являється</a:t>
            </a:r>
            <a:r>
              <a:rPr lang="ru-RU" sz="1600" dirty="0">
                <a:latin typeface="Arial"/>
                <a:ea typeface="Calibri"/>
                <a:cs typeface="Times New Roman"/>
              </a:rPr>
              <a:t> у </a:t>
            </a:r>
            <a:r>
              <a:rPr lang="ru-RU" sz="1600" dirty="0" err="1">
                <a:latin typeface="Arial"/>
                <a:ea typeface="Calibri"/>
                <a:cs typeface="Times New Roman"/>
              </a:rPr>
              <a:t>Підгірцях</a:t>
            </a:r>
            <a:r>
              <a:rPr lang="ru-RU" sz="1600" dirty="0">
                <a:latin typeface="Arial"/>
                <a:ea typeface="Calibri"/>
                <a:cs typeface="Times New Roman"/>
              </a:rPr>
              <a:t>. </a:t>
            </a:r>
            <a:endParaRPr lang="en-US" sz="1600" dirty="0">
              <a:latin typeface="Arial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A8FC9-0C37-CA53-E595-8A53962ED6F6}"/>
              </a:ext>
            </a:extLst>
          </p:cNvPr>
          <p:cNvSpPr txBox="1"/>
          <p:nvPr/>
        </p:nvSpPr>
        <p:spPr>
          <a:xfrm>
            <a:off x="10181670" y="6302404"/>
            <a:ext cx="2009531" cy="5539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Вигляд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палацу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Бруницьких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у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польському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журналі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"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Садівничий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огляд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"(1932 р.)</a:t>
            </a:r>
          </a:p>
        </p:txBody>
      </p:sp>
      <p:pic>
        <p:nvPicPr>
          <p:cNvPr id="12" name="Рисунок 11" descr="Зображення, що містить візерунок, квадрат, піксель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B76B269-2C50-AE9E-1017-912B17648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926" y="1936515"/>
            <a:ext cx="1374891" cy="14985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033F78-9D6A-9B91-B6F6-64D77262483F}"/>
              </a:ext>
            </a:extLst>
          </p:cNvPr>
          <p:cNvSpPr txBox="1"/>
          <p:nvPr/>
        </p:nvSpPr>
        <p:spPr>
          <a:xfrm>
            <a:off x="9305808" y="3172178"/>
            <a:ext cx="137912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bit.ly/4jcaskw</a:t>
            </a:r>
            <a:endParaRPr lang="uk-UA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3EC834-C604-47FA-9DE4-2265187E0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0943"/>
            <a:ext cx="3023434" cy="1978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5B803D-4241-3703-D0AB-3B85BB7C2D00}"/>
              </a:ext>
            </a:extLst>
          </p:cNvPr>
          <p:cNvSpPr txBox="1"/>
          <p:nvPr/>
        </p:nvSpPr>
        <p:spPr>
          <a:xfrm>
            <a:off x="1080" y="6609918"/>
            <a:ext cx="3021274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i="1" dirty="0" err="1">
                <a:solidFill>
                  <a:schemeClr val="bg1"/>
                </a:solidFill>
                <a:latin typeface="Century Gothic"/>
              </a:rPr>
              <a:t>Палац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</a:rPr>
              <a:t>Яблоновських-Бруницьких</a:t>
            </a:r>
            <a:r>
              <a:rPr lang="uk-UA" sz="1000" b="1" i="1" dirty="0">
                <a:solidFill>
                  <a:schemeClr val="bg1"/>
                </a:solidFill>
                <a:latin typeface="Century Gothic"/>
              </a:rPr>
              <a:t>, 1912 р.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BDAE7EF-700D-438E-857A-2B7EB64B8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888" y="4827058"/>
            <a:ext cx="3362487" cy="20309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A2C4C7-3A79-4EA5-B268-935A04D4A0D2}"/>
              </a:ext>
            </a:extLst>
          </p:cNvPr>
          <p:cNvSpPr txBox="1"/>
          <p:nvPr/>
        </p:nvSpPr>
        <p:spPr>
          <a:xfrm>
            <a:off x="3078808" y="6609917"/>
            <a:ext cx="1781310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Вигляд палацу в 2013р.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ADDAFD6-26F5-4E22-AA08-87D6B587B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829" y="4824864"/>
            <a:ext cx="3501624" cy="2030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1D3A85-D168-C8ED-CFAA-F944ABA9604D}"/>
              </a:ext>
            </a:extLst>
          </p:cNvPr>
          <p:cNvSpPr txBox="1"/>
          <p:nvPr/>
        </p:nvSpPr>
        <p:spPr>
          <a:xfrm>
            <a:off x="6497749" y="6611779"/>
            <a:ext cx="2940863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Палац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Яблоновських-Бруницьких</a:t>
            </a:r>
            <a:r>
              <a:rPr lang="en-US" sz="1000" b="1" i="1" dirty="0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 </a:t>
            </a:r>
            <a:r>
              <a:rPr lang="en-US" sz="1000" b="1" i="1" dirty="0" err="1">
                <a:solidFill>
                  <a:schemeClr val="bg1"/>
                </a:solidFill>
                <a:latin typeface="Century Gothic"/>
                <a:ea typeface="Calibri"/>
                <a:cs typeface="Times New Roman"/>
              </a:rPr>
              <a:t>зараз</a:t>
            </a:r>
            <a:endParaRPr lang="en-US" sz="1000" b="1" i="1" dirty="0">
              <a:solidFill>
                <a:schemeClr val="bg1"/>
              </a:solidFill>
              <a:latin typeface="Century Gothic"/>
              <a:ea typeface="Calibri"/>
              <a:cs typeface="Times New Roman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A93A5C9-ABB0-42B6-AA13-7D1FDE1F29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435" y="3659970"/>
            <a:ext cx="1524000" cy="26479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9961DE3-A30F-4D48-9DFC-8763CA98F8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527" y="-2923"/>
            <a:ext cx="2541951" cy="176919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158DD6E-2DC6-4B74-BFE5-4A328FED3D94}"/>
              </a:ext>
            </a:extLst>
          </p:cNvPr>
          <p:cNvSpPr txBox="1"/>
          <p:nvPr/>
        </p:nvSpPr>
        <p:spPr>
          <a:xfrm>
            <a:off x="9485527" y="1518211"/>
            <a:ext cx="1184957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000" b="1" i="1" dirty="0">
                <a:solidFill>
                  <a:schemeClr val="bg1"/>
                </a:solidFill>
              </a:rPr>
              <a:t>До реставрації</a:t>
            </a:r>
          </a:p>
        </p:txBody>
      </p:sp>
    </p:spTree>
    <p:extLst>
      <p:ext uri="{BB962C8B-B14F-4D97-AF65-F5344CB8AC3E}">
        <p14:creationId xmlns:p14="http://schemas.microsoft.com/office/powerpoint/2010/main" val="1644835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7C971-56B3-45B1-9CD0-A6D0CA28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" y="563"/>
            <a:ext cx="10014615" cy="4409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err="1">
                <a:latin typeface="Arial"/>
                <a:cs typeface="Arial"/>
              </a:rPr>
              <a:t>Архітектурна</a:t>
            </a:r>
            <a:r>
              <a:rPr lang="ru-RU" sz="2400" dirty="0">
                <a:latin typeface="Arial"/>
                <a:cs typeface="Arial"/>
              </a:rPr>
              <a:t> </a:t>
            </a:r>
            <a:r>
              <a:rPr lang="ru-RU" sz="2400" err="1">
                <a:latin typeface="Arial"/>
                <a:cs typeface="Arial"/>
              </a:rPr>
              <a:t>перлина</a:t>
            </a:r>
            <a:r>
              <a:rPr lang="ru-RU" sz="2400" dirty="0">
                <a:latin typeface="Arial"/>
                <a:cs typeface="Arial"/>
              </a:rPr>
              <a:t> </a:t>
            </a:r>
            <a:r>
              <a:rPr lang="ru-RU" sz="2400" err="1">
                <a:latin typeface="Arial"/>
                <a:cs typeface="Arial"/>
              </a:rPr>
              <a:t>підгорян</a:t>
            </a:r>
            <a:r>
              <a:rPr lang="ru-RU" sz="2400" dirty="0">
                <a:latin typeface="Arial"/>
                <a:cs typeface="Arial"/>
              </a:rPr>
              <a:t>: </a:t>
            </a:r>
            <a:r>
              <a:rPr lang="ru-RU" sz="2400" err="1">
                <a:latin typeface="Arial"/>
                <a:cs typeface="Arial"/>
              </a:rPr>
              <a:t>становлення</a:t>
            </a:r>
            <a:r>
              <a:rPr lang="ru-RU" sz="2400" dirty="0">
                <a:latin typeface="Arial"/>
                <a:cs typeface="Arial"/>
              </a:rPr>
              <a:t>, </a:t>
            </a:r>
            <a:r>
              <a:rPr lang="ru-RU" sz="2400" err="1">
                <a:latin typeface="Arial"/>
                <a:cs typeface="Arial"/>
              </a:rPr>
              <a:t>занепад</a:t>
            </a:r>
            <a:r>
              <a:rPr lang="ru-RU" sz="2400" dirty="0">
                <a:latin typeface="Arial"/>
                <a:cs typeface="Arial"/>
              </a:rPr>
              <a:t>, </a:t>
            </a:r>
            <a:r>
              <a:rPr lang="ru-RU" sz="2400" err="1">
                <a:latin typeface="Arial"/>
                <a:cs typeface="Arial"/>
              </a:rPr>
              <a:t>відновлення</a:t>
            </a:r>
            <a:br>
              <a:rPr lang="ru-RU">
                <a:latin typeface="Arial"/>
              </a:rPr>
            </a:b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7313A87-3FCD-4029-B7A1-5EA9C354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" y="442133"/>
            <a:ext cx="10195104" cy="412308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uk-UA" sz="1400" dirty="0">
                <a:latin typeface="Arial"/>
                <a:cs typeface="Times New Roman"/>
              </a:rPr>
              <a:t>Палац у Підгірцях довго не мав сталого господаря. У кінці 1780-х років там оселився Ігнатій – молодший </a:t>
            </a:r>
            <a:r>
              <a:rPr lang="uk-UA" sz="1400" dirty="0" err="1">
                <a:latin typeface="Arial"/>
                <a:cs typeface="Times New Roman"/>
              </a:rPr>
              <a:t>Бруницький</a:t>
            </a:r>
            <a:r>
              <a:rPr lang="uk-UA" sz="1400" dirty="0">
                <a:latin typeface="Arial"/>
                <a:cs typeface="Times New Roman"/>
              </a:rPr>
              <a:t> (1780-1848). У 1815 році маєтності опиняються у руках барона Юзефа </a:t>
            </a:r>
            <a:r>
              <a:rPr lang="uk-UA" sz="1400" dirty="0" err="1">
                <a:latin typeface="Arial"/>
                <a:cs typeface="Times New Roman"/>
              </a:rPr>
              <a:t>Бруницького</a:t>
            </a:r>
            <a:r>
              <a:rPr lang="uk-UA" sz="1400" dirty="0">
                <a:latin typeface="Arial"/>
                <a:cs typeface="Times New Roman"/>
              </a:rPr>
              <a:t> (1788-1835) одного з синів Ігнатія. Але найвідомішим власником маєтку був Юліан Маріан </a:t>
            </a:r>
            <a:r>
              <a:rPr lang="uk-UA" sz="1400" dirty="0" err="1">
                <a:latin typeface="Arial"/>
                <a:cs typeface="Times New Roman"/>
              </a:rPr>
              <a:t>Бруницький</a:t>
            </a:r>
            <a:r>
              <a:rPr lang="uk-UA" sz="1400" dirty="0">
                <a:latin typeface="Arial"/>
                <a:cs typeface="Times New Roman"/>
              </a:rPr>
              <a:t> (1864-1924), власник земель, природознавець-аматор, народився 10 грудня 1864 року у Львові, син барона Юліана Яна </a:t>
            </a:r>
            <a:r>
              <a:rPr lang="uk-UA" sz="1400" dirty="0" err="1">
                <a:latin typeface="Arial"/>
                <a:cs typeface="Times New Roman"/>
              </a:rPr>
              <a:t>Бруницького</a:t>
            </a:r>
            <a:r>
              <a:rPr lang="uk-UA" sz="1400" dirty="0">
                <a:latin typeface="Arial"/>
                <a:cs typeface="Times New Roman"/>
              </a:rPr>
              <a:t> і Пауліни з </a:t>
            </a:r>
            <a:r>
              <a:rPr lang="uk-UA" sz="1400" dirty="0" err="1">
                <a:latin typeface="Arial"/>
                <a:cs typeface="Times New Roman"/>
              </a:rPr>
              <a:t>Воланських</a:t>
            </a:r>
            <a:r>
              <a:rPr lang="uk-UA" sz="1400" dirty="0">
                <a:latin typeface="Arial"/>
                <a:cs typeface="Times New Roman"/>
              </a:rPr>
              <a:t>. З молодих років із захопленням займався наукою про птахів і метеликів. Написав працю «Птахи, які спостерігаються в околицях Стрия» (1888 р.). Володів однією з найбільших приватних колекцій метеликів у державі, яка, однак, була майже цілком знищена під час першої світової війни. Після війни придбав велику колекцію по лепідоптерології професора </a:t>
            </a:r>
            <a:r>
              <a:rPr lang="uk-UA" sz="1400" dirty="0" err="1">
                <a:latin typeface="Arial"/>
                <a:cs typeface="Times New Roman"/>
              </a:rPr>
              <a:t>Клемансевича</a:t>
            </a:r>
            <a:r>
              <a:rPr lang="uk-UA" sz="1400" dirty="0">
                <a:latin typeface="Arial"/>
                <a:cs typeface="Times New Roman"/>
              </a:rPr>
              <a:t>, Результати досліджень систематично публікував у наукових збірниках Академії наук у Кракові. Зацікавившись новітніми агротехнічними методами розпочинає формувати у маєтностях зразкове сільське господарство і закладає в 1892 році у </a:t>
            </a:r>
            <a:r>
              <a:rPr lang="uk-UA" sz="1400" dirty="0" err="1">
                <a:latin typeface="Arial"/>
                <a:cs typeface="Times New Roman"/>
              </a:rPr>
              <a:t>Стрілкові</a:t>
            </a:r>
            <a:r>
              <a:rPr lang="uk-UA" sz="1400" dirty="0">
                <a:latin typeface="Arial"/>
                <a:cs typeface="Times New Roman"/>
              </a:rPr>
              <a:t> розсадник плодових і декоративних дерев, а також кущів і квітучих рослин. Згодом </a:t>
            </a:r>
            <a:r>
              <a:rPr lang="uk-UA" sz="1400" dirty="0" err="1">
                <a:latin typeface="Arial"/>
                <a:cs typeface="Times New Roman"/>
              </a:rPr>
              <a:t>переносить</a:t>
            </a:r>
            <a:r>
              <a:rPr lang="uk-UA" sz="1400" dirty="0">
                <a:latin typeface="Arial"/>
                <a:cs typeface="Times New Roman"/>
              </a:rPr>
              <a:t> його у Підгірці. Помер у 1924 р., похований у </a:t>
            </a:r>
            <a:r>
              <a:rPr lang="uk-UA" sz="1400" dirty="0" err="1">
                <a:latin typeface="Arial"/>
                <a:cs typeface="Times New Roman"/>
              </a:rPr>
              <a:t>Стрілкові</a:t>
            </a:r>
            <a:r>
              <a:rPr lang="uk-UA" sz="1400" dirty="0">
                <a:latin typeface="Arial"/>
                <a:cs typeface="Times New Roman"/>
              </a:rPr>
              <a:t>. Один із синів помер у 1936 р., похований у с. </a:t>
            </a:r>
            <a:r>
              <a:rPr lang="uk-UA" sz="1400" dirty="0" err="1">
                <a:latin typeface="Arial"/>
                <a:cs typeface="Times New Roman"/>
              </a:rPr>
              <a:t>Стрілків</a:t>
            </a:r>
            <a:r>
              <a:rPr lang="uk-UA" sz="1400" dirty="0">
                <a:latin typeface="Arial"/>
                <a:cs typeface="Times New Roman"/>
              </a:rPr>
              <a:t>, другий розстріляний під Харковом. Цей комплекс був у власності в родини </a:t>
            </a:r>
            <a:r>
              <a:rPr lang="uk-UA" sz="1400" dirty="0" err="1">
                <a:latin typeface="Arial"/>
                <a:cs typeface="Times New Roman"/>
              </a:rPr>
              <a:t>Бруницьких</a:t>
            </a:r>
            <a:r>
              <a:rPr lang="uk-UA" sz="1400" dirty="0">
                <a:latin typeface="Arial"/>
                <a:cs typeface="Times New Roman"/>
              </a:rPr>
              <a:t> аж до 1939 року, коли Єву </a:t>
            </a:r>
            <a:r>
              <a:rPr lang="uk-UA" sz="1400" dirty="0" err="1">
                <a:latin typeface="Arial"/>
                <a:cs typeface="Times New Roman"/>
              </a:rPr>
              <a:t>Бруницьку</a:t>
            </a:r>
            <a:r>
              <a:rPr lang="uk-UA" sz="1400" dirty="0">
                <a:latin typeface="Arial"/>
                <a:cs typeface="Times New Roman"/>
              </a:rPr>
              <a:t> вигнали на початку Другої світової війни. Палац перетворили на школу-інтернат, а згодом на сільську раду, яка тут теж була тут ненадовго, оскільки палац передали у власність рибгоспу. Тоді палац повністю розграбували. До 2014 року палац був занедбаним, його руйнували, розводили рибу.</a:t>
            </a:r>
            <a:endParaRPr lang="uk-UA" sz="1400" dirty="0">
              <a:latin typeface="Arial"/>
              <a:cs typeface="Arial"/>
            </a:endParaRPr>
          </a:p>
          <a:p>
            <a:pPr marL="0" indent="0" algn="just">
              <a:buNone/>
            </a:pPr>
            <a:r>
              <a:rPr lang="uk-UA" sz="1400" dirty="0">
                <a:latin typeface="Arial"/>
                <a:cs typeface="Times New Roman"/>
              </a:rPr>
              <a:t> 2014 року три родини з Львівщини викупили його з дендропарком щоб реставрувати його власними силами. Це родини </a:t>
            </a:r>
            <a:r>
              <a:rPr lang="uk-UA" sz="1400" dirty="0" err="1">
                <a:latin typeface="Arial"/>
                <a:cs typeface="Times New Roman"/>
              </a:rPr>
              <a:t>Герга</a:t>
            </a:r>
            <a:r>
              <a:rPr lang="uk-UA" sz="1400" dirty="0">
                <a:latin typeface="Arial"/>
                <a:cs typeface="Times New Roman"/>
              </a:rPr>
              <a:t>, </a:t>
            </a:r>
            <a:r>
              <a:rPr lang="uk-UA" sz="1400" dirty="0" err="1">
                <a:latin typeface="Arial"/>
                <a:cs typeface="Times New Roman"/>
              </a:rPr>
              <a:t>Берник</a:t>
            </a:r>
            <a:r>
              <a:rPr lang="uk-UA" sz="1400" dirty="0">
                <a:latin typeface="Arial"/>
                <a:cs typeface="Times New Roman"/>
              </a:rPr>
              <a:t>, </a:t>
            </a:r>
            <a:r>
              <a:rPr lang="uk-UA" sz="1400" dirty="0" err="1">
                <a:latin typeface="Arial"/>
                <a:cs typeface="Times New Roman"/>
              </a:rPr>
              <a:t>Онишкевич</a:t>
            </a:r>
            <a:r>
              <a:rPr lang="uk-UA" sz="1400" dirty="0">
                <a:latin typeface="Arial"/>
                <a:cs typeface="Times New Roman"/>
              </a:rPr>
              <a:t>. Двоє з них з цього села, третя зі Львова. Вони вже 11 років відновлюють місцеву архітектурну пам’ятку.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9FC03A-3820-455F-A65B-8BCD219D6ABD}"/>
              </a:ext>
            </a:extLst>
          </p:cNvPr>
          <p:cNvSpPr txBox="1"/>
          <p:nvPr/>
        </p:nvSpPr>
        <p:spPr>
          <a:xfrm>
            <a:off x="4801715" y="6565326"/>
            <a:ext cx="1969608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Юліан Маріан </a:t>
            </a:r>
            <a:r>
              <a:rPr lang="uk-UA" sz="1000" b="1" i="1" err="1">
                <a:solidFill>
                  <a:schemeClr val="bg1"/>
                </a:solidFill>
                <a:latin typeface="Century Gothic"/>
                <a:cs typeface="Times New Roman"/>
              </a:rPr>
              <a:t>Бруницький</a:t>
            </a:r>
            <a:endParaRPr lang="uk-UA" sz="1000" b="1" i="1">
              <a:solidFill>
                <a:schemeClr val="bg1"/>
              </a:solidFill>
              <a:latin typeface="Century Gothic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3BF6EF-C8A3-4B75-801A-79A2CA4754E4}"/>
              </a:ext>
            </a:extLst>
          </p:cNvPr>
          <p:cNvSpPr txBox="1"/>
          <p:nvPr/>
        </p:nvSpPr>
        <p:spPr>
          <a:xfrm>
            <a:off x="10189986" y="2907862"/>
            <a:ext cx="199857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Єва </a:t>
            </a:r>
            <a:r>
              <a:rPr lang="uk-UA" sz="1000" b="1" i="1" dirty="0" err="1">
                <a:solidFill>
                  <a:schemeClr val="bg1"/>
                </a:solidFill>
                <a:latin typeface="Century Gothic"/>
                <a:cs typeface="Times New Roman"/>
              </a:rPr>
              <a:t>Бруницька</a:t>
            </a:r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 із синами Юліан Яків Юзеф (1891-1940) і Юзеф Франц Альберт (1892-1936)</a:t>
            </a:r>
            <a:endParaRPr lang="uk-UA" sz="10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62FAA4-858E-40D3-9915-18DEDA688458}"/>
              </a:ext>
            </a:extLst>
          </p:cNvPr>
          <p:cNvSpPr txBox="1"/>
          <p:nvPr/>
        </p:nvSpPr>
        <p:spPr>
          <a:xfrm>
            <a:off x="-16400" y="6414635"/>
            <a:ext cx="2550545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Юліан </a:t>
            </a:r>
            <a:r>
              <a:rPr lang="uk-UA" sz="1000" b="1" i="1" dirty="0" err="1">
                <a:solidFill>
                  <a:schemeClr val="bg1"/>
                </a:solidFill>
                <a:latin typeface="Century Gothic"/>
                <a:cs typeface="Times New Roman"/>
              </a:rPr>
              <a:t>Бруницький</a:t>
            </a:r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 з синами, 1907р.</a:t>
            </a:r>
            <a:endParaRPr lang="uk-UA" sz="1000" b="1" dirty="0">
              <a:solidFill>
                <a:schemeClr val="bg1"/>
              </a:solidFill>
              <a:latin typeface="Century Gothic"/>
              <a:cs typeface="Times New Roma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0DF97E-A9A7-4832-B3EF-4B18A626F07D}"/>
              </a:ext>
            </a:extLst>
          </p:cNvPr>
          <p:cNvSpPr txBox="1"/>
          <p:nvPr/>
        </p:nvSpPr>
        <p:spPr>
          <a:xfrm>
            <a:off x="6967428" y="6351674"/>
            <a:ext cx="1427711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Робота на </a:t>
            </a:r>
            <a:r>
              <a:rPr lang="uk-UA" sz="1000" b="1" i="1" err="1">
                <a:solidFill>
                  <a:schemeClr val="bg1"/>
                </a:solidFill>
                <a:latin typeface="Century Gothic"/>
                <a:cs typeface="Times New Roman"/>
              </a:rPr>
              <a:t>шкулці</a:t>
            </a:r>
            <a:endParaRPr lang="uk-UA" sz="1000" b="1" i="1">
              <a:solidFill>
                <a:schemeClr val="bg1"/>
              </a:solidFill>
              <a:latin typeface="Century Gothic"/>
              <a:cs typeface="Times New Roman"/>
            </a:endParaRPr>
          </a:p>
        </p:txBody>
      </p:sp>
      <p:pic>
        <p:nvPicPr>
          <p:cNvPr id="5" name="Рисунок 4" descr="Зображення, що містить візерунок, квадрат, піксель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72814FB-7C16-57CB-69E8-225C558A8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665" y="4815182"/>
            <a:ext cx="1365485" cy="15362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1718EA0-5E3C-5338-3FF5-8DAE8B549558}"/>
              </a:ext>
            </a:extLst>
          </p:cNvPr>
          <p:cNvSpPr txBox="1"/>
          <p:nvPr/>
        </p:nvSpPr>
        <p:spPr>
          <a:xfrm>
            <a:off x="8976548" y="6060252"/>
            <a:ext cx="136971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bit.ly/3RgzT8f</a:t>
            </a:r>
            <a:endParaRPr lang="uk-UA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3EB5A43-A774-4C2D-B8F2-273BBC5B2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" y="4915211"/>
            <a:ext cx="2450039" cy="149942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CA58138-8A3C-4E68-8815-1A590584E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99" y="5013579"/>
            <a:ext cx="2431682" cy="13026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F36773-CC9D-41A2-9C75-7F5FB564D03D}"/>
              </a:ext>
            </a:extLst>
          </p:cNvPr>
          <p:cNvSpPr txBox="1"/>
          <p:nvPr/>
        </p:nvSpPr>
        <p:spPr>
          <a:xfrm>
            <a:off x="2975424" y="6332722"/>
            <a:ext cx="1603432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Оголошення в газеті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ED6E451-DF37-4781-B9BD-220249CE3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129" y="4577370"/>
            <a:ext cx="1438781" cy="201185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50CD05-E5D2-45D7-93A3-BF0FF051A0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647" y="4707931"/>
            <a:ext cx="2067272" cy="164348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FC65F79-61AD-4F9D-A071-7F3225E4D7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074" y="4361149"/>
            <a:ext cx="1493616" cy="19715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2542F8-8ABA-F1A2-81F5-003AF31B850C}"/>
              </a:ext>
            </a:extLst>
          </p:cNvPr>
          <p:cNvSpPr txBox="1"/>
          <p:nvPr/>
        </p:nvSpPr>
        <p:spPr>
          <a:xfrm>
            <a:off x="10355091" y="6356420"/>
            <a:ext cx="1835582" cy="4095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Юзеф </a:t>
            </a:r>
            <a:r>
              <a:rPr lang="uk-UA" sz="1000" b="1" i="1" dirty="0" err="1">
                <a:solidFill>
                  <a:schemeClr val="bg1"/>
                </a:solidFill>
                <a:latin typeface="Century Gothic"/>
                <a:cs typeface="Times New Roman"/>
              </a:rPr>
              <a:t>Александр</a:t>
            </a:r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 </a:t>
            </a:r>
            <a:r>
              <a:rPr lang="uk-UA" sz="1000" b="1" i="1" dirty="0" err="1">
                <a:solidFill>
                  <a:schemeClr val="bg1"/>
                </a:solidFill>
                <a:latin typeface="Century Gothic"/>
                <a:cs typeface="Times New Roman"/>
              </a:rPr>
              <a:t>Яблоновський</a:t>
            </a:r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(1711-1777)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3970FF9-51D2-43D0-B1DF-8E6BB201CC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994" y="-3263"/>
            <a:ext cx="1987116" cy="291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78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ECD7D19-EA04-4670-AEA9-93E0731E24F6}"/>
              </a:ext>
            </a:extLst>
          </p:cNvPr>
          <p:cNvSpPr txBox="1"/>
          <p:nvPr/>
        </p:nvSpPr>
        <p:spPr>
          <a:xfrm>
            <a:off x="2568912" y="2816260"/>
            <a:ext cx="717073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uk-UA" sz="1600" b="1" i="1" dirty="0">
                <a:latin typeface="Century Gothic"/>
                <a:cs typeface="Times New Roman"/>
              </a:rPr>
              <a:t>Палац у наші дні…Тут можна доторкнутися нашої історії, зробити фотосесію, почути легенди нашого краю, випити смачної кави у середньовічній атмосфері, насолодитися тишиною, провести творчі вечори, побродити відновленими кімнатами палацу.</a:t>
            </a:r>
            <a:endParaRPr lang="uk-UA" dirty="0"/>
          </a:p>
        </p:txBody>
      </p:sp>
      <p:pic>
        <p:nvPicPr>
          <p:cNvPr id="2" name="Рисунок 1" descr="Зображення, що містить візерунок, квадрат, піксель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C0E845F3-6CD0-4C65-3010-1444E4083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259" y="5182071"/>
            <a:ext cx="1506595" cy="16773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F70ED1-150E-83D7-6D51-09FA6519F8F9}"/>
              </a:ext>
            </a:extLst>
          </p:cNvPr>
          <p:cNvSpPr txBox="1"/>
          <p:nvPr/>
        </p:nvSpPr>
        <p:spPr>
          <a:xfrm>
            <a:off x="5157141" y="6595602"/>
            <a:ext cx="151083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bit.ly/3RkgFOX</a:t>
            </a:r>
            <a:endParaRPr lang="uk-UA" sz="12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667E2E-FD19-4316-B533-5939E19EB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6116"/>
            <a:ext cx="2573348" cy="20175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152E7-B52B-4B8F-95B2-0A1A87EFA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82259" cy="21211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164C260-6773-4CD3-A546-3C4F72573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385" y="5447"/>
            <a:ext cx="3714912" cy="2803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277BC5-E3D8-F3B8-CBB3-E7739AC720D7}"/>
              </a:ext>
            </a:extLst>
          </p:cNvPr>
          <p:cNvSpPr txBox="1"/>
          <p:nvPr/>
        </p:nvSpPr>
        <p:spPr>
          <a:xfrm>
            <a:off x="3066385" y="2562296"/>
            <a:ext cx="1555533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000" b="1" i="1" dirty="0">
                <a:solidFill>
                  <a:schemeClr val="bg1"/>
                </a:solidFill>
                <a:latin typeface="Century Gothic"/>
                <a:cs typeface="Times New Roman"/>
              </a:rPr>
              <a:t>Вигляд палацу ззаду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3D40845-5459-4632-9781-E6BEDA62C0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644" y="-4412"/>
            <a:ext cx="2107063" cy="281292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66FFC13-67A4-4AB7-8A28-9E1441E2FE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68" y="0"/>
            <a:ext cx="2464450" cy="337629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3995081-69F7-493A-8617-C692E6A753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769" y="3780440"/>
            <a:ext cx="2458070" cy="307750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7AA83EB-3AB2-45A2-A805-C85810FD70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56" y="3906429"/>
            <a:ext cx="2244671" cy="296617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FAB750F-2FD8-4E38-80BC-A6A87AAB95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6235"/>
            <a:ext cx="1655662" cy="224342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E0BCA6A-EE42-481A-8F72-27188E7A03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471" y="4606187"/>
            <a:ext cx="2865263" cy="224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35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DF418-5F55-4BB1-A1BC-D7ABF399F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754" y="375"/>
            <a:ext cx="8000152" cy="485786"/>
          </a:xfrm>
        </p:spPr>
        <p:txBody>
          <a:bodyPr>
            <a:normAutofit/>
          </a:bodyPr>
          <a:lstStyle/>
          <a:p>
            <a:pPr algn="ctr"/>
            <a:r>
              <a:rPr lang="uk-UA" sz="2400">
                <a:latin typeface="Arial"/>
                <a:cs typeface="Arial"/>
              </a:rPr>
              <a:t>Дендропарк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C7FA8-8D17-450D-8269-DFCAC1E80DC5}"/>
              </a:ext>
            </a:extLst>
          </p:cNvPr>
          <p:cNvSpPr txBox="1"/>
          <p:nvPr/>
        </p:nvSpPr>
        <p:spPr>
          <a:xfrm>
            <a:off x="2336221" y="502952"/>
            <a:ext cx="7988879" cy="35702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500" dirty="0">
                <a:latin typeface="Arial"/>
                <a:cs typeface="Arial"/>
              </a:rPr>
              <a:t>«</a:t>
            </a:r>
            <a:r>
              <a:rPr lang="ru-RU" sz="1500" dirty="0" err="1">
                <a:latin typeface="Arial"/>
                <a:cs typeface="Arial"/>
              </a:rPr>
              <a:t>Підгірцівський</a:t>
            </a:r>
            <a:r>
              <a:rPr lang="ru-RU" sz="1500" dirty="0">
                <a:latin typeface="Arial"/>
                <a:cs typeface="Arial"/>
              </a:rPr>
              <a:t> парк» - </a:t>
            </a:r>
            <a:r>
              <a:rPr lang="ru-RU" sz="1500" dirty="0" err="1">
                <a:latin typeface="Arial"/>
                <a:cs typeface="Arial"/>
              </a:rPr>
              <a:t>пам'ятка</a:t>
            </a:r>
            <a:r>
              <a:rPr lang="ru-RU" sz="1500" dirty="0">
                <a:latin typeface="Arial"/>
                <a:cs typeface="Arial"/>
              </a:rPr>
              <a:t> садово-паркового </a:t>
            </a:r>
            <a:r>
              <a:rPr lang="ru-RU" sz="1500" dirty="0" err="1">
                <a:latin typeface="Arial"/>
                <a:cs typeface="Arial"/>
              </a:rPr>
              <a:t>мистецтва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загальнодержавного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значення</a:t>
            </a:r>
            <a:r>
              <a:rPr lang="ru-RU" sz="1500" dirty="0">
                <a:latin typeface="Arial"/>
                <a:cs typeface="Arial"/>
              </a:rPr>
              <a:t> (8,3 га). </a:t>
            </a:r>
            <a:r>
              <a:rPr lang="ru-RU" sz="1500" dirty="0" err="1">
                <a:latin typeface="Arial"/>
                <a:cs typeface="Arial"/>
              </a:rPr>
              <a:t>Заснований</a:t>
            </a:r>
            <a:r>
              <a:rPr lang="ru-RU" sz="1500" dirty="0">
                <a:latin typeface="Arial"/>
                <a:cs typeface="Arial"/>
              </a:rPr>
              <a:t> у 1880 </a:t>
            </a:r>
            <a:r>
              <a:rPr lang="ru-RU" sz="1500" dirty="0" err="1">
                <a:latin typeface="Arial"/>
                <a:cs typeface="Arial"/>
              </a:rPr>
              <a:t>році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тодішнім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власником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маєтку</a:t>
            </a:r>
            <a:r>
              <a:rPr lang="ru-RU" sz="1500" dirty="0">
                <a:latin typeface="Arial"/>
                <a:cs typeface="Arial"/>
              </a:rPr>
              <a:t> паном </a:t>
            </a:r>
            <a:r>
              <a:rPr lang="ru-RU" sz="1500" dirty="0" err="1">
                <a:latin typeface="Arial"/>
                <a:cs typeface="Arial"/>
              </a:rPr>
              <a:t>Станіславом</a:t>
            </a:r>
            <a:r>
              <a:rPr lang="ru-RU" sz="1500" dirty="0">
                <a:latin typeface="Arial"/>
                <a:cs typeface="Arial"/>
              </a:rPr>
              <a:t> </a:t>
            </a:r>
            <a:r>
              <a:rPr lang="ru-RU" sz="1500" dirty="0" err="1">
                <a:latin typeface="Arial"/>
                <a:cs typeface="Arial"/>
              </a:rPr>
              <a:t>Бруницьким</a:t>
            </a:r>
            <a:r>
              <a:rPr lang="ru-RU" sz="1500" dirty="0">
                <a:latin typeface="Arial"/>
                <a:cs typeface="Arial"/>
              </a:rPr>
              <a:t>.</a:t>
            </a:r>
            <a:r>
              <a:rPr lang="uk-UA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Це один із найстаріших </a:t>
            </a:r>
            <a:r>
              <a:rPr lang="uk-UA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денропарків</a:t>
            </a:r>
            <a:r>
              <a:rPr lang="uk-UA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Галичини. У дендропарку площею при­близно 2,5 гектара, закладеному наприкінці XIX ст., росли, крім міс­цевих, різні екзотичні для України дерева і кущі: платан, сосна чорна, ялина колюча, біота східна, </a:t>
            </a:r>
            <a:r>
              <a:rPr lang="uk-UA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гінкго</a:t>
            </a:r>
            <a:r>
              <a:rPr lang="uk-UA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uk-UA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білоба</a:t>
            </a:r>
            <a:r>
              <a:rPr lang="uk-UA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бук східний, кипарис, тюльпанове дерево, американські секвої та липи, канадські дуби, амурські буки, японські та європейські модри­ни, горіхоплідні кипариси тощо. Час­тина дерев дендропарку збереглися,</a:t>
            </a:r>
            <a:r>
              <a:rPr lang="uk-UA" sz="1500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uk-UA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зокрема </a:t>
            </a:r>
            <a:r>
              <a:rPr lang="uk-UA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п'ятистовбурний</a:t>
            </a:r>
            <a:r>
              <a:rPr lang="uk-UA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платан. Це єдине букетне насадження в Європі, висаджене близько 1902 р. З парку вели сходи донизу, де вздовж ставків знаходилась затишна прогу­лянкова алея.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endParaRPr lang="uk-UA" dirty="0"/>
          </a:p>
          <a:p>
            <a:pPr algn="just"/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Перші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екзоти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тут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з'явилися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у 1892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році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.</a:t>
            </a:r>
          </a:p>
          <a:p>
            <a:pPr algn="just"/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Територія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парку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займала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55 га і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була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розділена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на сад,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дендрарій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розарій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теплиці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розсадник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ставки,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пасіку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.                         </a:t>
            </a:r>
          </a:p>
          <a:p>
            <a:pPr algn="just"/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На той час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зростало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239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видів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і форм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рослинності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в тому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числі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195 </a:t>
            </a:r>
            <a:r>
              <a:rPr lang="ru-RU" sz="1500" dirty="0" err="1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екзотів</a:t>
            </a:r>
            <a:r>
              <a:rPr lang="ru-RU" sz="15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.</a:t>
            </a:r>
            <a:endParaRPr lang="uk-UA" sz="1500" dirty="0">
              <a:effectLst/>
              <a:latin typeface="Arial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E9C3B0-247F-43E8-9319-6EEE2F574170}"/>
              </a:ext>
            </a:extLst>
          </p:cNvPr>
          <p:cNvSpPr txBox="1"/>
          <p:nvPr/>
        </p:nvSpPr>
        <p:spPr>
          <a:xfrm>
            <a:off x="742894" y="6485863"/>
            <a:ext cx="856192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100" b="1" i="1" dirty="0">
                <a:solidFill>
                  <a:schemeClr val="bg1"/>
                </a:solidFill>
                <a:latin typeface="Century Gothic"/>
                <a:cs typeface="Times New Roman"/>
              </a:rPr>
              <a:t>Платан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BA18C2-8BC4-49CE-89F3-6757E8D53A17}"/>
              </a:ext>
            </a:extLst>
          </p:cNvPr>
          <p:cNvSpPr txBox="1"/>
          <p:nvPr/>
        </p:nvSpPr>
        <p:spPr>
          <a:xfrm>
            <a:off x="8161797" y="4397190"/>
            <a:ext cx="4032199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400" b="1" i="1"/>
              <a:t>Уява, сон, ява? Забилось серце шпарко,</a:t>
            </a:r>
          </a:p>
          <a:p>
            <a:r>
              <a:rPr lang="uk-UA" sz="1400" b="1" i="1"/>
              <a:t>Стріча мене сосна і наш рудий каштан.</a:t>
            </a:r>
          </a:p>
          <a:p>
            <a:r>
              <a:rPr lang="uk-UA" sz="1400" b="1" i="1"/>
              <a:t>І знову я бреду в урочій тиші парку,</a:t>
            </a:r>
          </a:p>
          <a:p>
            <a:r>
              <a:rPr lang="uk-UA" sz="1400" b="1" i="1"/>
              <a:t>Де творить свій шедевр незримий Левітан.</a:t>
            </a:r>
          </a:p>
          <a:p>
            <a:r>
              <a:rPr lang="uk-UA" sz="1400" b="1" i="1"/>
              <a:t>В руках - де й узялись - листків строкатий жмуток.</a:t>
            </a:r>
          </a:p>
          <a:p>
            <a:r>
              <a:rPr lang="uk-UA" sz="1400" b="1" i="1"/>
              <a:t>Чарує вкотре зір ця ніжна філігрань</a:t>
            </a:r>
          </a:p>
          <a:p>
            <a:r>
              <a:rPr lang="uk-UA" sz="1400" b="1" i="1"/>
              <a:t>Я п'ю і п'ю їх терпкуватий смуток,</a:t>
            </a:r>
          </a:p>
          <a:p>
            <a:r>
              <a:rPr lang="uk-UA" sz="1400" b="1" i="1"/>
              <a:t>І подумки лечу за видимого грань.</a:t>
            </a:r>
          </a:p>
          <a:p>
            <a:pPr algn="r"/>
            <a:r>
              <a:rPr lang="uk-UA" sz="1400" b="1" i="1"/>
              <a:t>                  (Степан </a:t>
            </a:r>
            <a:r>
              <a:rPr lang="uk-UA" sz="1400" b="1" i="1" err="1"/>
              <a:t>Підлужний</a:t>
            </a:r>
            <a:r>
              <a:rPr lang="uk-UA" sz="1400" b="1" i="1"/>
              <a:t>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BDC654-D3BD-4F15-842A-688C785FB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67" y="0"/>
            <a:ext cx="2331730" cy="3334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D19A69-33B5-A318-1EDC-E3454BE9DB64}"/>
              </a:ext>
            </a:extLst>
          </p:cNvPr>
          <p:cNvSpPr txBox="1"/>
          <p:nvPr/>
        </p:nvSpPr>
        <p:spPr>
          <a:xfrm>
            <a:off x="333343" y="3293696"/>
            <a:ext cx="1673833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uk-UA" sz="1100" b="1" i="1" dirty="0">
                <a:solidFill>
                  <a:schemeClr val="bg1"/>
                </a:solidFill>
                <a:latin typeface="Century Gothic"/>
                <a:cs typeface="Times New Roman"/>
              </a:rPr>
              <a:t>План парку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61EF697-5F7F-49B5-AD68-566417650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98" y="3961738"/>
            <a:ext cx="1905000" cy="25241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1363D40-DEC4-41C1-894A-4E7CBB79A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702" y="4121977"/>
            <a:ext cx="3245261" cy="23648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4649D18-6E7C-467C-9850-4DDDF98C2148}"/>
              </a:ext>
            </a:extLst>
          </p:cNvPr>
          <p:cNvSpPr txBox="1"/>
          <p:nvPr/>
        </p:nvSpPr>
        <p:spPr>
          <a:xfrm>
            <a:off x="3120085" y="6485863"/>
            <a:ext cx="1747520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100" b="1" i="1" dirty="0">
                <a:solidFill>
                  <a:schemeClr val="bg1"/>
                </a:solidFill>
                <a:latin typeface="Century Gothic"/>
                <a:cs typeface="Times New Roman"/>
              </a:rPr>
              <a:t>Тюльпанове дерево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B826E10-28FE-48AB-9FE2-6C675DB40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684" y="4080370"/>
            <a:ext cx="1952536" cy="27823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BEFCAB9-9097-4CD2-9A35-C65582FCCE0F}"/>
              </a:ext>
            </a:extLst>
          </p:cNvPr>
          <p:cNvSpPr txBox="1"/>
          <p:nvPr/>
        </p:nvSpPr>
        <p:spPr>
          <a:xfrm>
            <a:off x="6441890" y="6608333"/>
            <a:ext cx="1010124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100" b="1" i="1" dirty="0">
                <a:solidFill>
                  <a:schemeClr val="bg1"/>
                </a:solidFill>
                <a:latin typeface="Century Gothic"/>
                <a:cs typeface="Times New Roman"/>
              </a:rPr>
              <a:t>Магнолія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9C97054-8480-4770-A272-0223E991ED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877" y="0"/>
            <a:ext cx="1769119" cy="39009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6C59E04-7A41-4945-B444-314A560B1FC8}"/>
              </a:ext>
            </a:extLst>
          </p:cNvPr>
          <p:cNvSpPr txBox="1"/>
          <p:nvPr/>
        </p:nvSpPr>
        <p:spPr>
          <a:xfrm>
            <a:off x="10424877" y="3641123"/>
            <a:ext cx="1769744" cy="2597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100" b="1" i="1" dirty="0">
                <a:solidFill>
                  <a:schemeClr val="bg1"/>
                </a:solidFill>
                <a:latin typeface="Century Gothic"/>
                <a:cs typeface="Times New Roman"/>
              </a:rPr>
              <a:t>Грабова алея парку</a:t>
            </a:r>
          </a:p>
        </p:txBody>
      </p:sp>
    </p:spTree>
    <p:extLst>
      <p:ext uri="{BB962C8B-B14F-4D97-AF65-F5344CB8AC3E}">
        <p14:creationId xmlns:p14="http://schemas.microsoft.com/office/powerpoint/2010/main" val="652510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97D9A8-3DD9-C432-162B-EBFF8F8D1A3C}"/>
              </a:ext>
            </a:extLst>
          </p:cNvPr>
          <p:cNvSpPr txBox="1"/>
          <p:nvPr/>
        </p:nvSpPr>
        <p:spPr>
          <a:xfrm>
            <a:off x="-3464" y="-3464"/>
            <a:ext cx="121902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800">
                <a:solidFill>
                  <a:srgbClr val="EBEBEB"/>
                </a:solidFill>
                <a:latin typeface="Arial"/>
              </a:rPr>
              <a:t>Церква </a:t>
            </a:r>
            <a:r>
              <a:rPr lang="uk-UA" sz="2800" err="1">
                <a:solidFill>
                  <a:srgbClr val="EBEBEB"/>
                </a:solidFill>
                <a:latin typeface="Arial"/>
              </a:rPr>
              <a:t>Зіслання</a:t>
            </a:r>
            <a:r>
              <a:rPr lang="uk-UA" sz="2800">
                <a:solidFill>
                  <a:srgbClr val="EBEBEB"/>
                </a:solidFill>
                <a:latin typeface="Arial"/>
              </a:rPr>
              <a:t> Святого Духа</a:t>
            </a:r>
            <a:r>
              <a:rPr lang="uk-UA" sz="2800">
                <a:latin typeface="Arial"/>
              </a:rPr>
              <a:t>​</a:t>
            </a:r>
            <a:endParaRPr lang="uk-UA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092C8884-C6C5-414C-8E20-B35DD27F4AAE}"/>
              </a:ext>
            </a:extLst>
          </p:cNvPr>
          <p:cNvSpPr txBox="1"/>
          <p:nvPr/>
        </p:nvSpPr>
        <p:spPr>
          <a:xfrm>
            <a:off x="240858" y="5346843"/>
            <a:ext cx="3171134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100" b="1" i="1" dirty="0">
                <a:solidFill>
                  <a:schemeClr val="bg1"/>
                </a:solidFill>
                <a:latin typeface="Century Gothic"/>
                <a:cs typeface="Arial"/>
              </a:rPr>
              <a:t>Перша цегла на новому храмі, 2007р.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C1DEA4-6334-04B8-FA71-69D5A2D0EB9E}"/>
              </a:ext>
            </a:extLst>
          </p:cNvPr>
          <p:cNvSpPr txBox="1"/>
          <p:nvPr/>
        </p:nvSpPr>
        <p:spPr>
          <a:xfrm>
            <a:off x="171213" y="5796845"/>
            <a:ext cx="1081475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>
                <a:latin typeface="Arial"/>
              </a:rPr>
              <a:t>9 </a:t>
            </a:r>
            <a:r>
              <a:rPr lang="ru-RU" dirty="0" err="1">
                <a:latin typeface="Arial"/>
              </a:rPr>
              <a:t>жовтня</a:t>
            </a:r>
            <a:r>
              <a:rPr lang="ru-RU" dirty="0">
                <a:latin typeface="Arial"/>
              </a:rPr>
              <a:t> 2005 року </a:t>
            </a:r>
            <a:r>
              <a:rPr lang="ru-RU" dirty="0" err="1">
                <a:latin typeface="Arial"/>
              </a:rPr>
              <a:t>відбулося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урочисте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посвячення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каменя</a:t>
            </a:r>
            <a:r>
              <a:rPr lang="ru-RU" dirty="0">
                <a:latin typeface="Arial"/>
              </a:rPr>
              <a:t> і </a:t>
            </a:r>
            <a:r>
              <a:rPr lang="ru-RU" dirty="0" err="1">
                <a:latin typeface="Arial"/>
              </a:rPr>
              <a:t>хреста</a:t>
            </a:r>
            <a:r>
              <a:rPr lang="ru-RU" dirty="0">
                <a:latin typeface="Arial"/>
              </a:rPr>
              <a:t> на </a:t>
            </a:r>
            <a:r>
              <a:rPr lang="ru-RU" dirty="0" err="1">
                <a:latin typeface="Arial"/>
              </a:rPr>
              <a:t>місці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будівництва</a:t>
            </a:r>
            <a:r>
              <a:rPr lang="ru-RU" dirty="0">
                <a:latin typeface="Arial"/>
              </a:rPr>
              <a:t> нового храму </a:t>
            </a:r>
            <a:r>
              <a:rPr lang="ru-RU" dirty="0" err="1">
                <a:latin typeface="Arial"/>
              </a:rPr>
              <a:t>отцем</a:t>
            </a:r>
            <a:r>
              <a:rPr lang="ru-RU" dirty="0">
                <a:latin typeface="Arial"/>
              </a:rPr>
              <a:t> Орестом </a:t>
            </a:r>
            <a:r>
              <a:rPr lang="ru-RU" dirty="0" err="1">
                <a:latin typeface="Arial"/>
              </a:rPr>
              <a:t>Кундеревичем</a:t>
            </a:r>
            <a:r>
              <a:rPr lang="ru-RU" dirty="0">
                <a:latin typeface="Arial"/>
              </a:rPr>
              <a:t>. </a:t>
            </a:r>
            <a:r>
              <a:rPr lang="ru-RU" dirty="0" err="1">
                <a:latin typeface="Arial"/>
              </a:rPr>
              <a:t>Наступного</a:t>
            </a:r>
            <a:r>
              <a:rPr lang="ru-RU" dirty="0">
                <a:latin typeface="Arial"/>
              </a:rPr>
              <a:t> року </a:t>
            </a:r>
            <a:r>
              <a:rPr lang="ru-RU" dirty="0" err="1">
                <a:latin typeface="Arial"/>
              </a:rPr>
              <a:t>було</a:t>
            </a:r>
            <a:r>
              <a:rPr lang="ru-RU" dirty="0">
                <a:latin typeface="Arial"/>
              </a:rPr>
              <a:t> залито фундамент. 5 </a:t>
            </a:r>
            <a:r>
              <a:rPr lang="ru-RU" dirty="0" err="1">
                <a:latin typeface="Arial"/>
              </a:rPr>
              <a:t>травня</a:t>
            </a:r>
            <a:r>
              <a:rPr lang="ru-RU" dirty="0">
                <a:latin typeface="Arial"/>
              </a:rPr>
              <a:t> 2007 року </a:t>
            </a:r>
            <a:r>
              <a:rPr lang="ru-RU" dirty="0" err="1">
                <a:latin typeface="Arial"/>
              </a:rPr>
              <a:t>отець</a:t>
            </a:r>
            <a:r>
              <a:rPr lang="ru-RU" dirty="0">
                <a:latin typeface="Arial"/>
              </a:rPr>
              <a:t> Богдан </a:t>
            </a:r>
            <a:r>
              <a:rPr lang="ru-RU" dirty="0" err="1">
                <a:latin typeface="Arial"/>
              </a:rPr>
              <a:t>Дмитрів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урочисто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поклав</a:t>
            </a:r>
            <a:r>
              <a:rPr lang="ru-RU" dirty="0">
                <a:latin typeface="Arial"/>
              </a:rPr>
              <a:t> першу </a:t>
            </a:r>
            <a:r>
              <a:rPr lang="ru-RU" dirty="0" err="1">
                <a:latin typeface="Arial"/>
              </a:rPr>
              <a:t>цеглину</a:t>
            </a:r>
            <a:r>
              <a:rPr lang="ru-RU" dirty="0">
                <a:latin typeface="Arial"/>
              </a:rPr>
              <a:t>. </a:t>
            </a:r>
            <a:r>
              <a:rPr lang="uk-UA" dirty="0">
                <a:latin typeface="Arial"/>
              </a:rPr>
              <a:t>У 2016 році відкрито нову церкву у селі.</a:t>
            </a:r>
            <a:r>
              <a:rPr lang="uk-UA" dirty="0">
                <a:latin typeface="Arial"/>
                <a:cs typeface="Arial"/>
              </a:rPr>
              <a:t>​</a:t>
            </a:r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B296C3-E0FC-4529-B684-B58A7C6B7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81" y="231987"/>
            <a:ext cx="2498488" cy="23860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F814CF-3866-472C-9012-A64748E20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58" y="2907510"/>
            <a:ext cx="3171134" cy="243933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8BD1EA-2615-4F56-838A-EB7D89FC5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182" y="2229726"/>
            <a:ext cx="2498488" cy="23985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2F21443-F14B-4D5F-B27A-9D8B0972D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14" y="1471947"/>
            <a:ext cx="5756038" cy="391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73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846C2-8458-4399-A93E-FA5F3C2CD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83" y="-3963"/>
            <a:ext cx="8385857" cy="437573"/>
          </a:xfrm>
        </p:spPr>
        <p:txBody>
          <a:bodyPr>
            <a:noAutofit/>
          </a:bodyPr>
          <a:lstStyle/>
          <a:p>
            <a:pPr algn="ctr"/>
            <a:r>
              <a:rPr lang="uk-UA" sz="2800">
                <a:latin typeface="Arial"/>
                <a:cs typeface="Arial"/>
              </a:rPr>
              <a:t>Пам'ятник Шевченку</a:t>
            </a:r>
            <a:br>
              <a:rPr lang="uk-UA" sz="2800">
                <a:latin typeface="Arial"/>
                <a:cs typeface="Arial"/>
              </a:rPr>
            </a:br>
            <a:br>
              <a:rPr lang="uk-UA" sz="2800">
                <a:latin typeface="Arial"/>
                <a:cs typeface="Arial"/>
              </a:rPr>
            </a:br>
            <a:endParaRPr lang="uk-UA" sz="2800"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7F110F-C961-6679-906D-256C31347E7C}"/>
              </a:ext>
            </a:extLst>
          </p:cNvPr>
          <p:cNvSpPr txBox="1"/>
          <p:nvPr/>
        </p:nvSpPr>
        <p:spPr>
          <a:xfrm>
            <a:off x="8842362" y="5291215"/>
            <a:ext cx="3353565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/>
            <a:r>
              <a:rPr lang="uk-UA" sz="1600" b="1" i="1" err="1">
                <a:latin typeface="Century Gothic"/>
                <a:cs typeface="Times New Roman"/>
              </a:rPr>
              <a:t>Ресторанно</a:t>
            </a:r>
            <a:r>
              <a:rPr lang="uk-UA" sz="1600" b="1" i="1" dirty="0">
                <a:latin typeface="Century Gothic"/>
                <a:cs typeface="Times New Roman"/>
              </a:rPr>
              <a:t>-готельний комплекс</a:t>
            </a:r>
            <a:r>
              <a:rPr lang="ru-RU" sz="1600" b="1" i="1" dirty="0">
                <a:latin typeface="Century Gothic"/>
                <a:cs typeface="Times New Roman"/>
              </a:rPr>
              <a:t>, </a:t>
            </a:r>
            <a:r>
              <a:rPr lang="ru-RU" sz="1600" b="1" i="1" err="1">
                <a:latin typeface="Century Gothic"/>
                <a:cs typeface="Times New Roman"/>
              </a:rPr>
              <a:t>який</a:t>
            </a:r>
            <a:r>
              <a:rPr lang="ru-RU" sz="1600" b="1" i="1" dirty="0">
                <a:latin typeface="Century Gothic"/>
                <a:cs typeface="Times New Roman"/>
              </a:rPr>
              <a:t> </a:t>
            </a:r>
            <a:r>
              <a:rPr lang="ru-RU" sz="1600" b="1" i="1" err="1">
                <a:latin typeface="Century Gothic"/>
                <a:cs typeface="Times New Roman"/>
              </a:rPr>
              <a:t>запрошує</a:t>
            </a:r>
            <a:r>
              <a:rPr lang="ru-RU" sz="1600" b="1" i="1" dirty="0">
                <a:latin typeface="Century Gothic"/>
                <a:cs typeface="Times New Roman"/>
              </a:rPr>
              <a:t> </a:t>
            </a:r>
            <a:r>
              <a:rPr lang="ru-RU" sz="1600" b="1" i="1" err="1">
                <a:latin typeface="Century Gothic"/>
                <a:cs typeface="Times New Roman"/>
              </a:rPr>
              <a:t>відсвяткувати</a:t>
            </a:r>
            <a:r>
              <a:rPr lang="ru-RU" sz="1600" b="1" i="1" dirty="0">
                <a:latin typeface="Century Gothic"/>
                <a:cs typeface="Times New Roman"/>
              </a:rPr>
              <a:t> будь-</a:t>
            </a:r>
            <a:r>
              <a:rPr lang="ru-RU" sz="1600" b="1" i="1" err="1">
                <a:latin typeface="Century Gothic"/>
                <a:cs typeface="Times New Roman"/>
              </a:rPr>
              <a:t>які</a:t>
            </a:r>
            <a:r>
              <a:rPr lang="ru-RU" sz="1600" b="1" i="1" dirty="0">
                <a:latin typeface="Century Gothic"/>
                <a:cs typeface="Times New Roman"/>
              </a:rPr>
              <a:t> </a:t>
            </a:r>
            <a:r>
              <a:rPr lang="ru-RU" sz="1600" b="1" i="1" err="1">
                <a:latin typeface="Century Gothic"/>
                <a:cs typeface="Times New Roman"/>
              </a:rPr>
              <a:t>урочистості</a:t>
            </a:r>
            <a:r>
              <a:rPr lang="ru-RU" sz="1600" b="1" i="1" dirty="0">
                <a:latin typeface="Century Gothic"/>
                <a:cs typeface="Times New Roman"/>
              </a:rPr>
              <a:t>, свята та </a:t>
            </a:r>
            <a:r>
              <a:rPr lang="ru-RU" sz="1600" b="1" i="1" err="1">
                <a:latin typeface="Century Gothic"/>
                <a:cs typeface="Times New Roman"/>
              </a:rPr>
              <a:t>почастувати</a:t>
            </a:r>
            <a:r>
              <a:rPr lang="ru-RU" sz="1600" b="1" i="1" dirty="0">
                <a:latin typeface="Century Gothic"/>
                <a:cs typeface="Times New Roman"/>
              </a:rPr>
              <a:t> гостей </a:t>
            </a:r>
            <a:r>
              <a:rPr lang="ru-RU" sz="1600" b="1" i="1" err="1">
                <a:latin typeface="Century Gothic"/>
                <a:cs typeface="Times New Roman"/>
              </a:rPr>
              <a:t>різними</a:t>
            </a:r>
            <a:r>
              <a:rPr lang="ru-RU" sz="1600" b="1" i="1" dirty="0">
                <a:latin typeface="Century Gothic"/>
                <a:cs typeface="Times New Roman"/>
              </a:rPr>
              <a:t> </a:t>
            </a:r>
            <a:r>
              <a:rPr lang="ru-RU" sz="1600" b="1" i="1" err="1">
                <a:latin typeface="Century Gothic"/>
                <a:cs typeface="Times New Roman"/>
              </a:rPr>
              <a:t>стравами</a:t>
            </a:r>
            <a:r>
              <a:rPr lang="ru-RU" sz="1600" b="1" i="1" dirty="0">
                <a:latin typeface="Century Gothic"/>
                <a:cs typeface="Times New Roman"/>
              </a:rPr>
              <a:t>.</a:t>
            </a:r>
            <a:endParaRPr lang="uk-UA" sz="1600" b="1" i="1" dirty="0">
              <a:latin typeface="Century Gothic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CC5AE6-6847-63B5-3D8F-2842FE4588B1}"/>
              </a:ext>
            </a:extLst>
          </p:cNvPr>
          <p:cNvSpPr txBox="1"/>
          <p:nvPr/>
        </p:nvSpPr>
        <p:spPr>
          <a:xfrm>
            <a:off x="17116" y="428694"/>
            <a:ext cx="837771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>
                <a:latin typeface="Arial"/>
                <a:cs typeface="Times New Roman"/>
              </a:rPr>
              <a:t>3 листопада 1991 року </a:t>
            </a:r>
            <a:r>
              <a:rPr lang="ru-RU" err="1">
                <a:latin typeface="Arial"/>
                <a:cs typeface="Times New Roman"/>
              </a:rPr>
              <a:t>відбулося</a:t>
            </a:r>
            <a:r>
              <a:rPr lang="ru-RU">
                <a:latin typeface="Arial"/>
                <a:cs typeface="Times New Roman"/>
              </a:rPr>
              <a:t> </a:t>
            </a:r>
            <a:r>
              <a:rPr lang="ru-RU" err="1">
                <a:latin typeface="Arial"/>
                <a:cs typeface="Times New Roman"/>
              </a:rPr>
              <a:t>урочисте</a:t>
            </a:r>
            <a:r>
              <a:rPr lang="ru-RU">
                <a:latin typeface="Arial"/>
                <a:cs typeface="Times New Roman"/>
              </a:rPr>
              <a:t> </a:t>
            </a:r>
            <a:r>
              <a:rPr lang="ru-RU" err="1">
                <a:latin typeface="Arial"/>
                <a:cs typeface="Times New Roman"/>
              </a:rPr>
              <a:t>відкриття</a:t>
            </a:r>
            <a:r>
              <a:rPr lang="ru-RU">
                <a:latin typeface="Arial"/>
                <a:cs typeface="Times New Roman"/>
              </a:rPr>
              <a:t> та </a:t>
            </a:r>
            <a:r>
              <a:rPr lang="ru-RU" err="1">
                <a:latin typeface="Arial"/>
                <a:cs typeface="Times New Roman"/>
              </a:rPr>
              <a:t>посвячення</a:t>
            </a:r>
            <a:r>
              <a:rPr lang="ru-RU">
                <a:latin typeface="Arial"/>
                <a:cs typeface="Times New Roman"/>
              </a:rPr>
              <a:t> </a:t>
            </a:r>
            <a:r>
              <a:rPr lang="ru-RU" err="1">
                <a:latin typeface="Arial"/>
                <a:cs typeface="Times New Roman"/>
              </a:rPr>
              <a:t>пам’ятника</a:t>
            </a:r>
            <a:r>
              <a:rPr lang="ru-RU">
                <a:latin typeface="Arial"/>
                <a:cs typeface="Times New Roman"/>
              </a:rPr>
              <a:t> за </a:t>
            </a:r>
            <a:r>
              <a:rPr lang="ru-RU" err="1">
                <a:latin typeface="Arial"/>
                <a:cs typeface="Times New Roman"/>
              </a:rPr>
              <a:t>участі</a:t>
            </a:r>
            <a:r>
              <a:rPr lang="ru-RU">
                <a:latin typeface="Arial"/>
                <a:cs typeface="Times New Roman"/>
              </a:rPr>
              <a:t> </a:t>
            </a:r>
            <a:r>
              <a:rPr lang="ru-RU" err="1">
                <a:latin typeface="Arial"/>
                <a:cs typeface="Times New Roman"/>
              </a:rPr>
              <a:t>місцевого</a:t>
            </a:r>
            <a:r>
              <a:rPr lang="ru-RU">
                <a:latin typeface="Arial"/>
                <a:cs typeface="Times New Roman"/>
              </a:rPr>
              <a:t> </a:t>
            </a:r>
            <a:r>
              <a:rPr lang="ru-RU" err="1">
                <a:latin typeface="Arial"/>
                <a:cs typeface="Times New Roman"/>
              </a:rPr>
              <a:t>пароха</a:t>
            </a:r>
            <a:r>
              <a:rPr lang="ru-RU">
                <a:latin typeface="Arial"/>
                <a:cs typeface="Times New Roman"/>
              </a:rPr>
              <a:t> </a:t>
            </a:r>
            <a:r>
              <a:rPr lang="ru-RU" err="1">
                <a:latin typeface="Arial"/>
                <a:cs typeface="Times New Roman"/>
              </a:rPr>
              <a:t>отця</a:t>
            </a:r>
            <a:r>
              <a:rPr lang="ru-RU">
                <a:latin typeface="Arial"/>
                <a:cs typeface="Times New Roman"/>
              </a:rPr>
              <a:t> </a:t>
            </a:r>
            <a:r>
              <a:rPr lang="ru-RU" err="1">
                <a:latin typeface="Arial"/>
                <a:cs typeface="Times New Roman"/>
              </a:rPr>
              <a:t>Юрія</a:t>
            </a:r>
            <a:r>
              <a:rPr lang="ru-RU">
                <a:latin typeface="Arial"/>
                <a:cs typeface="Times New Roman"/>
              </a:rPr>
              <a:t> Свистуна.</a:t>
            </a:r>
            <a:endParaRPr lang="uk-UA">
              <a:latin typeface="Arial"/>
              <a:cs typeface="Times New 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025B54-572A-6CCD-E4C9-68F2060F631F}"/>
              </a:ext>
            </a:extLst>
          </p:cNvPr>
          <p:cNvSpPr txBox="1"/>
          <p:nvPr/>
        </p:nvSpPr>
        <p:spPr>
          <a:xfrm>
            <a:off x="2371907" y="1067912"/>
            <a:ext cx="600906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800" dirty="0">
                <a:solidFill>
                  <a:srgbClr val="EBEBEB"/>
                </a:solidFill>
                <a:latin typeface="Arial"/>
              </a:rPr>
              <a:t>«Підгорецький маєток»</a:t>
            </a:r>
            <a:r>
              <a:rPr lang="uk-UA" sz="2800" dirty="0">
                <a:latin typeface="Arial"/>
                <a:cs typeface="Arial"/>
              </a:rPr>
              <a:t>​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A16A1C-30D4-4FF1-B74A-C9625022C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" y="1066731"/>
            <a:ext cx="2380000" cy="31535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D89437-7568-4578-AE7C-4FAFE0B61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972" y="-3963"/>
            <a:ext cx="3813085" cy="25013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10D0665-01E0-492E-A5D2-D716EE72E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219" y="2638429"/>
            <a:ext cx="3445814" cy="25843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5E7A7B0-CE05-4147-8967-BB3FCC2323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96" y="1689774"/>
            <a:ext cx="5248522" cy="243181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982DACF-8F4B-4255-9F1B-5447F172AF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191" y="4335329"/>
            <a:ext cx="4504769" cy="252267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C7F93EA-FC38-4D71-B4F4-282581E1EF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3" y="4456824"/>
            <a:ext cx="3548536" cy="2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56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89BABA4-3893-44B3-B4D1-5C275CBBD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1517" y="14868"/>
            <a:ext cx="3340599" cy="68421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uk-UA" dirty="0">
                <a:latin typeface="Arial"/>
                <a:cs typeface="Arial"/>
              </a:rPr>
              <a:t>На сільському кладовищі до наших днів зберігся надгробок Юзефа </a:t>
            </a:r>
            <a:r>
              <a:rPr lang="uk-UA" dirty="0" err="1">
                <a:latin typeface="Arial"/>
                <a:cs typeface="Arial"/>
              </a:rPr>
              <a:t>Бруницького</a:t>
            </a:r>
            <a:r>
              <a:rPr lang="uk-UA" dirty="0">
                <a:latin typeface="Arial"/>
                <a:cs typeface="Arial"/>
              </a:rPr>
              <a:t> з написом на польській мові, що у перекладі означає: «</a:t>
            </a:r>
            <a:r>
              <a:rPr lang="uk-UA" i="1" dirty="0">
                <a:latin typeface="Arial"/>
                <a:cs typeface="Arial"/>
              </a:rPr>
              <a:t>Тут спочиває шановний пан Юзеф </a:t>
            </a:r>
            <a:r>
              <a:rPr lang="uk-UA" i="1" dirty="0" err="1">
                <a:latin typeface="Arial"/>
                <a:cs typeface="Arial"/>
              </a:rPr>
              <a:t>Бруницький</a:t>
            </a:r>
            <a:r>
              <a:rPr lang="uk-UA" i="1" dirty="0">
                <a:latin typeface="Arial"/>
                <a:cs typeface="Arial"/>
              </a:rPr>
              <a:t>, барон, володар </a:t>
            </a:r>
            <a:r>
              <a:rPr lang="uk-UA" i="1" dirty="0" err="1">
                <a:latin typeface="Arial"/>
                <a:cs typeface="Arial"/>
              </a:rPr>
              <a:t>Підгірцівського</a:t>
            </a:r>
            <a:r>
              <a:rPr lang="uk-UA" i="1" dirty="0">
                <a:latin typeface="Arial"/>
                <a:cs typeface="Arial"/>
              </a:rPr>
              <a:t> маєтку. Помер в січні 1835 року, на 48 році життя свого, оплаканий своєю дружиною і родиною, які зосталися сиротами.</a:t>
            </a:r>
            <a:r>
              <a:rPr lang="uk-UA" dirty="0">
                <a:latin typeface="Arial"/>
                <a:cs typeface="Arial"/>
              </a:rPr>
              <a:t>» </a:t>
            </a:r>
            <a:endParaRPr lang="uk-UA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D7DE2-77AC-4BB1-8B20-53D41670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21" y="2446"/>
            <a:ext cx="12192950" cy="525963"/>
          </a:xfrm>
        </p:spPr>
        <p:txBody>
          <a:bodyPr>
            <a:normAutofit/>
          </a:bodyPr>
          <a:lstStyle/>
          <a:p>
            <a:pPr algn="ctr"/>
            <a:r>
              <a:rPr lang="uk-UA" sz="2800">
                <a:latin typeface="Arial"/>
                <a:cs typeface="Arial"/>
              </a:rPr>
              <a:t>Могила Юзефа </a:t>
            </a:r>
            <a:r>
              <a:rPr lang="uk-UA" sz="2800" err="1">
                <a:latin typeface="Arial"/>
                <a:cs typeface="Arial"/>
              </a:rPr>
              <a:t>Бруницького</a:t>
            </a:r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1CE884-DF43-4857-A0CE-995C0FE0D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7" y="1149957"/>
            <a:ext cx="5328671" cy="4572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43A5B3-BCF0-48B6-837E-289336A9A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350" y="872866"/>
            <a:ext cx="3258167" cy="512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38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B50DAF-5660-4BE8-879F-F922B8495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50" y="2313754"/>
            <a:ext cx="2178519" cy="21220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BA54B0-EA04-42BB-AFD4-D0323A3EF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583" y="4892315"/>
            <a:ext cx="1963082" cy="19630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74624C-A0AA-6501-CA40-89341CC612C5}"/>
              </a:ext>
            </a:extLst>
          </p:cNvPr>
          <p:cNvSpPr txBox="1"/>
          <p:nvPr/>
        </p:nvSpPr>
        <p:spPr>
          <a:xfrm>
            <a:off x="661" y="2042089"/>
            <a:ext cx="3580528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uk-UA" dirty="0">
                <a:latin typeface="Arial"/>
                <a:cs typeface="Times New Roman"/>
              </a:rPr>
              <a:t>Йордан (або </a:t>
            </a:r>
            <a:r>
              <a:rPr lang="uk-UA" dirty="0" err="1">
                <a:latin typeface="Arial"/>
                <a:cs typeface="Times New Roman"/>
              </a:rPr>
              <a:t>Ордана</a:t>
            </a:r>
            <a:r>
              <a:rPr lang="uk-UA" dirty="0">
                <a:latin typeface="Arial"/>
                <a:cs typeface="Times New Roman"/>
              </a:rPr>
              <a:t>, Водохреща, Богоявлення) — третє і завершальне велике свято різдвяно-новорічного циклу, яке християни відзначають 19 січня. Вважається, що на Водохреща, з опівночі до опівночі, вода набуває цілющих властивостей і зберігає їх протягом року, лікуючи тілесні й духовні хвороби. У Підгірцях на одному з джерел кожного року проходить обряд Водохреща. У 2015 році тут облаштовано місце для купелі в Йорданській воді.</a:t>
            </a:r>
            <a:endParaRPr lang="uk-UA" dirty="0"/>
          </a:p>
        </p:txBody>
      </p:sp>
      <p:pic>
        <p:nvPicPr>
          <p:cNvPr id="2050" name="Рисунок 3">
            <a:extLst>
              <a:ext uri="{FF2B5EF4-FFF2-40B4-BE49-F238E27FC236}">
                <a16:creationId xmlns:a16="http://schemas.microsoft.com/office/drawing/2014/main" id="{200A4E30-B2B6-CB0F-09EF-AE966F60F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768" y="536"/>
            <a:ext cx="1997653" cy="18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15">
            <a:extLst>
              <a:ext uri="{FF2B5EF4-FFF2-40B4-BE49-F238E27FC236}">
                <a16:creationId xmlns:a16="http://schemas.microsoft.com/office/drawing/2014/main" id="{B1C54244-219F-0827-92ED-649819B68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31" y="-261"/>
            <a:ext cx="2089773" cy="185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ле 15">
            <a:extLst>
              <a:ext uri="{FF2B5EF4-FFF2-40B4-BE49-F238E27FC236}">
                <a16:creationId xmlns:a16="http://schemas.microsoft.com/office/drawing/2014/main" id="{33804403-3F47-9F04-4ED0-EDDAAA694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3548" y="1852782"/>
            <a:ext cx="2093556" cy="377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/>
                <a:ea typeface="Calibri"/>
                <a:cs typeface="Times New Roman"/>
              </a:rPr>
              <a:t>Посвячення каплички о. Орестом </a:t>
            </a:r>
            <a:r>
              <a:rPr kumimoji="0" lang="uk-UA" altLang="uk-UA" sz="1100" b="1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entury Gothic"/>
                <a:ea typeface="Calibri"/>
                <a:cs typeface="Times New Roman"/>
              </a:rPr>
              <a:t>Кундиревичом</a:t>
            </a:r>
            <a:endParaRPr lang="uk-UA" altLang="uk-UA" sz="1800" b="1" i="1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entury Gothic"/>
              <a:ea typeface="Calibri"/>
              <a:cs typeface="Times New Roman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1EB5747-7984-382F-B0F2-FEE93820B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B2CE7FB-87A6-7458-FCDC-2B473B3E0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A5444E5-29FD-7374-13B8-A2E9A6685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1F08E-F6A9-7D11-57E9-D3E8F8B43221}"/>
              </a:ext>
            </a:extLst>
          </p:cNvPr>
          <p:cNvSpPr txBox="1"/>
          <p:nvPr/>
        </p:nvSpPr>
        <p:spPr>
          <a:xfrm>
            <a:off x="114773" y="472251"/>
            <a:ext cx="5969939" cy="9327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dirty="0">
                <a:latin typeface="Arial"/>
              </a:rPr>
              <a:t>У селі є дві каплички. На кошти Костюка Михайла та його сім’ї побудовано капличку, освячену 7 листопада 2003 року.</a:t>
            </a:r>
            <a:r>
              <a:rPr lang="uk-UA" dirty="0">
                <a:latin typeface="Arial"/>
                <a:cs typeface="Arial"/>
              </a:rPr>
              <a:t>​</a:t>
            </a:r>
            <a:endParaRPr lang="uk-U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543572-D79E-C239-1C23-A4FB303CD06D}"/>
              </a:ext>
            </a:extLst>
          </p:cNvPr>
          <p:cNvSpPr txBox="1"/>
          <p:nvPr/>
        </p:nvSpPr>
        <p:spPr>
          <a:xfrm>
            <a:off x="1882" y="1568215"/>
            <a:ext cx="358045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500" dirty="0">
                <a:solidFill>
                  <a:srgbClr val="EBEBEB"/>
                </a:solidFill>
                <a:latin typeface="Arial"/>
              </a:rPr>
              <a:t>Йорданське джерело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16FDDA-84F4-DC7F-358E-9D5200F990AE}"/>
              </a:ext>
            </a:extLst>
          </p:cNvPr>
          <p:cNvSpPr txBox="1"/>
          <p:nvPr/>
        </p:nvSpPr>
        <p:spPr>
          <a:xfrm>
            <a:off x="1881" y="1882"/>
            <a:ext cx="6101644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500">
                <a:solidFill>
                  <a:srgbClr val="EBEBEB"/>
                </a:solidFill>
                <a:latin typeface="Arial"/>
              </a:rPr>
              <a:t>Капличка Святого Миколая </a:t>
            </a:r>
            <a:endParaRPr lang="uk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76F405-045F-494A-BDC2-AD95CE4224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777" y="2368324"/>
            <a:ext cx="1583098" cy="212135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09AC3DD-10BE-4D82-B5D8-1B855C9F54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880" y="1718936"/>
            <a:ext cx="1783120" cy="237155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4A7DE66-6C4F-4994-9F84-367984FAF0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88" y="4892315"/>
            <a:ext cx="1905000" cy="1905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E14DC4C-04F6-4977-AB5A-D8F47E25A8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188" y="4894918"/>
            <a:ext cx="1963082" cy="196308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46017E0-4A91-435E-814D-5652DF9C52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334" y="4903484"/>
            <a:ext cx="1887579" cy="196308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F020CE3-E74F-429F-A121-38CB2E7E19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339" y="4361491"/>
            <a:ext cx="1905000" cy="250507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AB47725-48FD-434F-850C-16FE8C5C4B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150" y="1568215"/>
            <a:ext cx="2264436" cy="307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77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BA550-B5B4-3E4A-07DB-87F0D1191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208" y="-7669"/>
            <a:ext cx="9940064" cy="562511"/>
          </a:xfrm>
        </p:spPr>
        <p:txBody>
          <a:bodyPr>
            <a:normAutofit fontScale="90000"/>
          </a:bodyPr>
          <a:lstStyle/>
          <a:p>
            <a:pPr algn="ctr"/>
            <a:r>
              <a:rPr lang="uk-UA">
                <a:latin typeface="Arial"/>
                <a:cs typeface="Arial"/>
              </a:rPr>
              <a:t>Церква</a:t>
            </a:r>
            <a:br>
              <a:rPr lang="uk-UA">
                <a:latin typeface="Arial"/>
              </a:rPr>
            </a:br>
            <a:endParaRPr lang="uk-UA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AF3C4-52B2-DF41-2128-7CFAB106A356}"/>
              </a:ext>
            </a:extLst>
          </p:cNvPr>
          <p:cNvSpPr txBox="1"/>
          <p:nvPr/>
        </p:nvSpPr>
        <p:spPr>
          <a:xfrm>
            <a:off x="161060" y="559378"/>
            <a:ext cx="9620762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sz="1700" dirty="0">
                <a:latin typeface="Arial"/>
                <a:cs typeface="Times New Roman"/>
              </a:rPr>
              <a:t>Перша письмова згадка про церкву належить до 1515 р. Міститься в податковому реєстрі. На той час у селі згадується церква </a:t>
            </a:r>
            <a:r>
              <a:rPr lang="uk-UA" sz="1700" dirty="0" err="1">
                <a:latin typeface="Arial"/>
                <a:cs typeface="Times New Roman"/>
              </a:rPr>
              <a:t>Зіслання</a:t>
            </a:r>
            <a:r>
              <a:rPr lang="uk-UA" sz="1700" dirty="0">
                <a:latin typeface="Arial"/>
                <a:cs typeface="Times New Roman"/>
              </a:rPr>
              <a:t> Святого Духа УГКЦ. У 1814 р. (за іншими даними у 1834 р.), на </a:t>
            </a:r>
            <a:r>
              <a:rPr lang="uk-UA" sz="1700" dirty="0" err="1">
                <a:latin typeface="Arial"/>
                <a:cs typeface="Times New Roman"/>
              </a:rPr>
              <a:t>рубежі</a:t>
            </a:r>
            <a:r>
              <a:rPr lang="uk-UA" sz="1700" dirty="0">
                <a:latin typeface="Arial"/>
                <a:cs typeface="Times New Roman"/>
              </a:rPr>
              <a:t> XVII–XVIII ст., споруджено наступну дерев’яну церкву з двома заломами, а бабинець і вівтар — такі ж, як і західної сторони. Церкву </a:t>
            </a:r>
            <a:r>
              <a:rPr lang="uk-UA" sz="1700" dirty="0" err="1">
                <a:latin typeface="Arial"/>
                <a:cs typeface="Times New Roman"/>
              </a:rPr>
              <a:t>Зіслання</a:t>
            </a:r>
            <a:r>
              <a:rPr lang="uk-UA" sz="1700" dirty="0">
                <a:latin typeface="Arial"/>
                <a:cs typeface="Times New Roman"/>
              </a:rPr>
              <a:t> Святого Духа УГКЦ у 1814 р. освятив о. Михайло </a:t>
            </a:r>
            <a:r>
              <a:rPr lang="uk-UA" sz="1700" dirty="0" err="1">
                <a:latin typeface="Arial"/>
                <a:cs typeface="Times New Roman"/>
              </a:rPr>
              <a:t>Мартинишин</a:t>
            </a:r>
            <a:r>
              <a:rPr lang="uk-UA" sz="1700" dirty="0">
                <a:latin typeface="Arial"/>
                <a:cs typeface="Times New Roman"/>
              </a:rPr>
              <a:t>, коштом удови Юзефи з Глинських. Він також виготовив великий іконостас, </a:t>
            </a:r>
            <a:r>
              <a:rPr lang="uk-UA" sz="1700" dirty="0" err="1">
                <a:latin typeface="Arial"/>
                <a:cs typeface="Times New Roman"/>
              </a:rPr>
              <a:t>євангеліє</a:t>
            </a:r>
            <a:r>
              <a:rPr lang="uk-UA" sz="1700" dirty="0">
                <a:latin typeface="Arial"/>
                <a:cs typeface="Times New Roman"/>
              </a:rPr>
              <a:t>, святий образ, настінні ікони. У 1900 р. церкву оновлено: збудовано хори, замінено дах. У 1908 р. церкву перекрили бляхою. Була побудована дзвіниця. У 1932 р. церкву оновлено ще раз, з невідомо-яких причин вона згоріла. ​Церква </a:t>
            </a:r>
            <a:r>
              <a:rPr lang="uk-UA" sz="1700" dirty="0" err="1">
                <a:latin typeface="Arial"/>
                <a:cs typeface="Times New Roman"/>
              </a:rPr>
              <a:t>тризрубна</a:t>
            </a:r>
            <a:r>
              <a:rPr lang="uk-UA" sz="1700" dirty="0">
                <a:latin typeface="Arial"/>
                <a:cs typeface="Times New Roman"/>
              </a:rPr>
              <a:t> в плані, з трьома верхами, які завершуються чотирисхилими наметовими дахами. Довкола церкви піддашшя, оперте на виносах вінців зрубу. Всі три простори в інтер’єрі відкриті на повну висоту. Поряд з церквою дерев’яна дзвіниця. </a:t>
            </a:r>
            <a:endParaRPr lang="uk-UA" dirty="0"/>
          </a:p>
          <a:p>
            <a:pPr algn="just"/>
            <a:r>
              <a:rPr lang="uk-UA" sz="1700" dirty="0">
                <a:latin typeface="Arial"/>
                <a:cs typeface="Times New Roman"/>
              </a:rPr>
              <a:t>Квадратна в плані, двоярусна, виконана в каркасі. Завершується чотирисхилим наметовим дахом. Обидві споруди взяті під охорону як пам’ятки архітектури. Охоронний номер 519.</a:t>
            </a:r>
          </a:p>
          <a:p>
            <a:pPr algn="just"/>
            <a:endParaRPr lang="uk-UA" sz="1700" dirty="0">
              <a:latin typeface="Arial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CDF902-365C-491B-9839-E8DBEF21AB1A}"/>
              </a:ext>
            </a:extLst>
          </p:cNvPr>
          <p:cNvSpPr txBox="1"/>
          <p:nvPr/>
        </p:nvSpPr>
        <p:spPr>
          <a:xfrm>
            <a:off x="703963" y="6438706"/>
            <a:ext cx="1762125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100" b="1" dirty="0">
                <a:solidFill>
                  <a:schemeClr val="bg1"/>
                </a:solidFill>
              </a:rPr>
              <a:t>Церковний хор,1943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1D786A-D323-417D-A062-20C45594E9AE}"/>
              </a:ext>
            </a:extLst>
          </p:cNvPr>
          <p:cNvSpPr txBox="1"/>
          <p:nvPr/>
        </p:nvSpPr>
        <p:spPr>
          <a:xfrm>
            <a:off x="4170249" y="6359941"/>
            <a:ext cx="1581150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1100" b="1" dirty="0">
                <a:solidFill>
                  <a:schemeClr val="bg1"/>
                </a:solidFill>
              </a:rPr>
              <a:t>Гаївки, 1950р.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253D44-0EB3-4B96-84DD-E633DF8F1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5" y="4366292"/>
            <a:ext cx="3092172" cy="20724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818A5A4-D369-421A-AD1F-4B740970D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7" y="4264108"/>
            <a:ext cx="3359187" cy="214597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9D7B155-BDB4-49B3-AB22-B1E15406D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220" y="4139128"/>
            <a:ext cx="3558323" cy="239593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CD88BAF-53CD-4272-9284-DCD5694EA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520" y="5248615"/>
            <a:ext cx="1544363" cy="145170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E75A353-09A1-4470-8220-B3F5D4C3A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918" y="3082570"/>
            <a:ext cx="1305565" cy="195834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CD29528-4285-437D-A583-A5FC14DC48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63" y="3406"/>
            <a:ext cx="1941273" cy="287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38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6F39D-4A91-E1F8-3AA3-E7B12F53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1" y="2445"/>
            <a:ext cx="8715202" cy="707804"/>
          </a:xfrm>
        </p:spPr>
        <p:txBody>
          <a:bodyPr/>
          <a:lstStyle/>
          <a:p>
            <a:pPr algn="ctr"/>
            <a:r>
              <a:rPr lang="uk-UA">
                <a:latin typeface="Arial"/>
                <a:cs typeface="Arial"/>
              </a:rPr>
              <a:t>Висновки</a:t>
            </a:r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6E84F6A-1CA4-15BE-EA46-F3B27F655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15" y="714219"/>
            <a:ext cx="8719135" cy="59746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uk-UA" sz="1900" b="1" dirty="0">
                <a:latin typeface="Times New Roman"/>
                <a:cs typeface="Times New Roman"/>
              </a:rPr>
              <a:t> </a:t>
            </a:r>
            <a:r>
              <a:rPr lang="uk-UA" sz="1700" dirty="0">
                <a:latin typeface="Arial"/>
                <a:cs typeface="Times New Roman"/>
              </a:rPr>
              <a:t>Проведено аналіз та огляд інформаційних та літературних джерел про історико-культурні та природні пам'ятки с. Підгірці. Згідно державних реєстрів присутні об’єкти національного (</a:t>
            </a:r>
            <a:r>
              <a:rPr lang="uk-UA" sz="1700" dirty="0" err="1">
                <a:latin typeface="Arial"/>
                <a:cs typeface="Times New Roman"/>
              </a:rPr>
              <a:t>Підгірцівський</a:t>
            </a:r>
            <a:r>
              <a:rPr lang="uk-UA" sz="1700" dirty="0">
                <a:latin typeface="Arial"/>
                <a:cs typeface="Times New Roman"/>
              </a:rPr>
              <a:t> парк) та місцевого значення (Палац </a:t>
            </a:r>
            <a:r>
              <a:rPr lang="uk-UA" sz="1700" dirty="0" err="1">
                <a:latin typeface="Arial"/>
                <a:cs typeface="Times New Roman"/>
              </a:rPr>
              <a:t>Яблоновських-Бруницьких</a:t>
            </a:r>
            <a:r>
              <a:rPr lang="uk-UA" sz="1700" dirty="0">
                <a:latin typeface="Arial"/>
                <a:cs typeface="Times New Roman"/>
              </a:rPr>
              <a:t>).</a:t>
            </a:r>
            <a:r>
              <a:rPr lang="ru-RU" sz="1700" dirty="0">
                <a:latin typeface="Arial"/>
                <a:cs typeface="Times New Roman"/>
              </a:rPr>
              <a:t> </a:t>
            </a:r>
            <a:r>
              <a:rPr lang="ru-RU" sz="1700" dirty="0" err="1">
                <a:latin typeface="Arial"/>
                <a:cs typeface="Times New Roman"/>
              </a:rPr>
              <a:t>Під</a:t>
            </a:r>
            <a:r>
              <a:rPr lang="ru-RU" sz="1700" dirty="0">
                <a:latin typeface="Arial"/>
                <a:cs typeface="Times New Roman"/>
              </a:rPr>
              <a:t> </a:t>
            </a:r>
            <a:r>
              <a:rPr lang="ru-RU" sz="1700" dirty="0" err="1">
                <a:latin typeface="Arial"/>
                <a:cs typeface="Times New Roman"/>
              </a:rPr>
              <a:t>охорону</a:t>
            </a:r>
            <a:r>
              <a:rPr lang="ru-RU" sz="1700" dirty="0">
                <a:latin typeface="Arial"/>
                <a:cs typeface="Times New Roman"/>
              </a:rPr>
              <a:t> як </a:t>
            </a:r>
            <a:r>
              <a:rPr lang="ru-RU" sz="1700" dirty="0" err="1">
                <a:latin typeface="Arial"/>
                <a:cs typeface="Times New Roman"/>
              </a:rPr>
              <a:t>пам’ятки</a:t>
            </a:r>
            <a:r>
              <a:rPr lang="ru-RU" sz="1700" dirty="0">
                <a:latin typeface="Arial"/>
                <a:cs typeface="Times New Roman"/>
              </a:rPr>
              <a:t> </a:t>
            </a:r>
            <a:r>
              <a:rPr lang="ru-RU" sz="1700" dirty="0" err="1">
                <a:latin typeface="Arial"/>
                <a:cs typeface="Times New Roman"/>
              </a:rPr>
              <a:t>архітектури</a:t>
            </a:r>
            <a:r>
              <a:rPr lang="ru-RU" sz="1700" dirty="0">
                <a:latin typeface="Arial"/>
                <a:cs typeface="Times New Roman"/>
              </a:rPr>
              <a:t> взято </a:t>
            </a:r>
            <a:r>
              <a:rPr lang="ru-RU" sz="1700" dirty="0" err="1">
                <a:latin typeface="Arial"/>
                <a:cs typeface="Times New Roman"/>
              </a:rPr>
              <a:t>дерев’яну</a:t>
            </a:r>
            <a:r>
              <a:rPr lang="ru-RU" sz="1700" dirty="0">
                <a:latin typeface="Arial"/>
                <a:cs typeface="Times New Roman"/>
              </a:rPr>
              <a:t> церкву та </a:t>
            </a:r>
            <a:r>
              <a:rPr lang="ru-RU" sz="1700" dirty="0" err="1">
                <a:latin typeface="Arial"/>
                <a:cs typeface="Times New Roman"/>
              </a:rPr>
              <a:t>дзвіницю</a:t>
            </a:r>
            <a:r>
              <a:rPr lang="ru-RU" sz="1700" dirty="0">
                <a:latin typeface="Arial"/>
                <a:cs typeface="Times New Roman"/>
              </a:rPr>
              <a:t>. </a:t>
            </a:r>
            <a:r>
              <a:rPr lang="ru-RU" sz="1700" dirty="0" err="1">
                <a:latin typeface="Arial"/>
                <a:cs typeface="Times New Roman"/>
              </a:rPr>
              <a:t>Охоронний</a:t>
            </a:r>
            <a:r>
              <a:rPr lang="ru-RU" sz="1700" dirty="0">
                <a:latin typeface="Arial"/>
                <a:cs typeface="Times New Roman"/>
              </a:rPr>
              <a:t> номер 519.</a:t>
            </a:r>
            <a:endParaRPr lang="uk-UA" sz="1700" dirty="0">
              <a:latin typeface="Arial"/>
              <a:cs typeface="Times New Roman"/>
            </a:endParaRPr>
          </a:p>
          <a:p>
            <a:pPr algn="just">
              <a:buFont typeface="Wingdings" charset="2"/>
              <a:buChar char="ü"/>
            </a:pPr>
            <a:r>
              <a:rPr lang="uk-UA" sz="1700" dirty="0">
                <a:latin typeface="Arial"/>
                <a:cs typeface="Times New Roman"/>
              </a:rPr>
              <a:t>В результаті огляду та досліджень були обрані наступні екскурсійні об'єкти у межах розробленого маршруту: Палац </a:t>
            </a:r>
            <a:r>
              <a:rPr lang="uk-UA" sz="1700" dirty="0" err="1">
                <a:latin typeface="Arial"/>
                <a:cs typeface="Times New Roman"/>
              </a:rPr>
              <a:t>Яблоновських-Бруницьких</a:t>
            </a:r>
            <a:r>
              <a:rPr lang="uk-UA" sz="1700" dirty="0">
                <a:latin typeface="Arial"/>
                <a:cs typeface="Times New Roman"/>
              </a:rPr>
              <a:t>, </a:t>
            </a:r>
            <a:r>
              <a:rPr lang="uk-UA" sz="1700" dirty="0" err="1">
                <a:latin typeface="Arial"/>
                <a:cs typeface="Times New Roman"/>
              </a:rPr>
              <a:t>Підгірцівський</a:t>
            </a:r>
            <a:r>
              <a:rPr lang="uk-UA" sz="1700" dirty="0">
                <a:latin typeface="Arial"/>
                <a:cs typeface="Times New Roman"/>
              </a:rPr>
              <a:t> парк, Пам'ятник Шевченку, Церква </a:t>
            </a:r>
            <a:r>
              <a:rPr lang="uk-UA" sz="1700" dirty="0" err="1">
                <a:latin typeface="Arial"/>
                <a:cs typeface="Times New Roman"/>
              </a:rPr>
              <a:t>Зіслання</a:t>
            </a:r>
            <a:r>
              <a:rPr lang="uk-UA" sz="1700" dirty="0">
                <a:latin typeface="Arial"/>
                <a:cs typeface="Times New Roman"/>
              </a:rPr>
              <a:t> Святого Духа, «Підгорецький Маєток», Могила Юзефа </a:t>
            </a:r>
            <a:r>
              <a:rPr lang="uk-UA" sz="1700" dirty="0" err="1">
                <a:latin typeface="Arial"/>
                <a:cs typeface="Times New Roman"/>
              </a:rPr>
              <a:t>Яблоновського</a:t>
            </a:r>
            <a:r>
              <a:rPr lang="uk-UA" sz="1700" dirty="0">
                <a:latin typeface="Arial"/>
                <a:cs typeface="Times New Roman"/>
              </a:rPr>
              <a:t>, Капличка </a:t>
            </a:r>
            <a:r>
              <a:rPr lang="uk-UA" sz="1700" dirty="0" err="1">
                <a:latin typeface="Arial"/>
                <a:cs typeface="Times New Roman"/>
              </a:rPr>
              <a:t>Св</a:t>
            </a:r>
            <a:r>
              <a:rPr lang="uk-UA" sz="1700" dirty="0">
                <a:latin typeface="Arial"/>
                <a:cs typeface="Times New Roman"/>
              </a:rPr>
              <a:t>. Миколая, Йорданське джерело, Церква Зішестя Святого Духа, розроблено маршрут екскурсії</a:t>
            </a:r>
            <a:r>
              <a:rPr lang="en-US" sz="1700" dirty="0">
                <a:latin typeface="Arial"/>
                <a:cs typeface="Times New Roman"/>
              </a:rPr>
              <a:t> </a:t>
            </a:r>
            <a:r>
              <a:rPr lang="uk-UA" sz="1700" dirty="0">
                <a:latin typeface="Arial"/>
                <a:cs typeface="Times New Roman"/>
              </a:rPr>
              <a:t>в ресурсі </a:t>
            </a:r>
            <a:r>
              <a:rPr lang="en-US" sz="1700" dirty="0">
                <a:latin typeface="Arial"/>
                <a:cs typeface="Times New Roman"/>
              </a:rPr>
              <a:t>Google Earth.</a:t>
            </a:r>
            <a:endParaRPr lang="uk-UA" sz="1700" dirty="0">
              <a:latin typeface="Arial"/>
              <a:cs typeface="Times New Roman"/>
            </a:endParaRPr>
          </a:p>
          <a:p>
            <a:pPr algn="just">
              <a:buFont typeface="Wingdings" charset="2"/>
              <a:buChar char="ü"/>
            </a:pPr>
            <a:r>
              <a:rPr lang="uk-UA" sz="1700" dirty="0">
                <a:latin typeface="Arial"/>
                <a:cs typeface="Times New Roman"/>
              </a:rPr>
              <a:t> Розроблено цікаву туристичну подорож з можливістю відпочинку, розваг для дітей та обідів у «Підгорецькому Маєтку», прогулянкою у </a:t>
            </a:r>
            <a:r>
              <a:rPr lang="uk-UA" sz="1700" dirty="0" err="1">
                <a:latin typeface="Arial"/>
                <a:cs typeface="Times New Roman"/>
              </a:rPr>
              <a:t>денропарку</a:t>
            </a:r>
            <a:r>
              <a:rPr lang="uk-UA" sz="1700" dirty="0">
                <a:latin typeface="Arial"/>
                <a:cs typeface="Times New Roman"/>
              </a:rPr>
              <a:t>, екскурсією у Палаці, природними та історичними пам’ятками, зібрано спогади старожилів, створено </a:t>
            </a:r>
            <a:r>
              <a:rPr lang="en-US" sz="1700" dirty="0">
                <a:latin typeface="Arial"/>
                <a:cs typeface="Times New Roman"/>
              </a:rPr>
              <a:t>QR-</a:t>
            </a:r>
            <a:r>
              <a:rPr lang="uk-UA" sz="1700" dirty="0">
                <a:latin typeface="Arial"/>
                <a:cs typeface="Times New Roman"/>
              </a:rPr>
              <a:t>коди та онлайн </a:t>
            </a:r>
            <a:r>
              <a:rPr lang="ru-RU" sz="1700" dirty="0">
                <a:latin typeface="Arial"/>
                <a:cs typeface="Times New Roman"/>
              </a:rPr>
              <a:t>квест-</a:t>
            </a:r>
            <a:r>
              <a:rPr lang="ru-RU" sz="1700" dirty="0" err="1">
                <a:latin typeface="Arial"/>
                <a:cs typeface="Times New Roman"/>
              </a:rPr>
              <a:t>вікторину</a:t>
            </a:r>
            <a:r>
              <a:rPr lang="ru-RU" sz="1700" dirty="0">
                <a:latin typeface="Arial"/>
                <a:cs typeface="Times New Roman"/>
              </a:rPr>
              <a:t> про с. </a:t>
            </a:r>
            <a:r>
              <a:rPr lang="ru-RU" sz="1700" dirty="0" err="1">
                <a:latin typeface="Arial"/>
                <a:cs typeface="Times New Roman"/>
              </a:rPr>
              <a:t>Підгірці</a:t>
            </a:r>
            <a:r>
              <a:rPr lang="ru-RU" sz="1700" dirty="0">
                <a:latin typeface="Arial"/>
                <a:cs typeface="Times New Roman"/>
              </a:rPr>
              <a:t>.</a:t>
            </a:r>
            <a:endParaRPr lang="uk-UA" sz="1700" dirty="0">
              <a:latin typeface="Arial"/>
              <a:cs typeface="Times New Roman"/>
            </a:endParaRPr>
          </a:p>
          <a:p>
            <a:pPr algn="just">
              <a:buFont typeface="Wingdings" charset="2"/>
              <a:buChar char="ü"/>
            </a:pPr>
            <a:r>
              <a:rPr lang="uk-UA" sz="1700" dirty="0">
                <a:latin typeface="Arial"/>
                <a:cs typeface="Times New Roman"/>
              </a:rPr>
              <a:t>Даний екскурсійний маршрут охоплює історико-культурні та природні пам’ятки.</a:t>
            </a:r>
            <a:endParaRPr lang="uk-UA" dirty="0">
              <a:latin typeface="Arial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CADF3-2C5C-1B18-987A-884019041AA3}"/>
              </a:ext>
            </a:extLst>
          </p:cNvPr>
          <p:cNvSpPr txBox="1"/>
          <p:nvPr/>
        </p:nvSpPr>
        <p:spPr>
          <a:xfrm>
            <a:off x="9242269" y="3225022"/>
            <a:ext cx="245814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1600" dirty="0">
                <a:latin typeface="Arial"/>
                <a:cs typeface="Arial"/>
              </a:rPr>
              <a:t>Онлайн квест-вікторина про с. Підгірці</a:t>
            </a:r>
          </a:p>
        </p:txBody>
      </p:sp>
      <p:pic>
        <p:nvPicPr>
          <p:cNvPr id="7" name="Рисунок 6" descr="Зображення, що містить візерунок, піксель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819652D5-0398-71AB-AA85-15A7523D6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118" y="1222664"/>
            <a:ext cx="2014104" cy="19967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4CA171-0DBB-8498-4531-53F63B146E1D}"/>
              </a:ext>
            </a:extLst>
          </p:cNvPr>
          <p:cNvSpPr txBox="1"/>
          <p:nvPr/>
        </p:nvSpPr>
        <p:spPr>
          <a:xfrm>
            <a:off x="9465439" y="2899070"/>
            <a:ext cx="201583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bit.ly/quiz1814</a:t>
            </a:r>
            <a:endParaRPr lang="uk-U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093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2F366-88B0-44EA-94DB-36696B4EE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1" y="2598"/>
            <a:ext cx="12190189" cy="619414"/>
          </a:xfrm>
        </p:spPr>
        <p:txBody>
          <a:bodyPr>
            <a:normAutofit/>
          </a:bodyPr>
          <a:lstStyle/>
          <a:p>
            <a:pPr algn="ctr"/>
            <a:r>
              <a:rPr lang="uk-UA" sz="3200">
                <a:latin typeface="Arial"/>
                <a:cs typeface="Arial"/>
              </a:rPr>
              <a:t>Джерела</a:t>
            </a:r>
            <a:endParaRPr lang="uk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EBD5B0-E532-0841-41F2-813F2498AE5A}"/>
              </a:ext>
            </a:extLst>
          </p:cNvPr>
          <p:cNvSpPr txBox="1"/>
          <p:nvPr/>
        </p:nvSpPr>
        <p:spPr>
          <a:xfrm>
            <a:off x="-4799" y="624333"/>
            <a:ext cx="12189509" cy="57554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err="1">
                <a:latin typeface="Arial"/>
                <a:cs typeface="Arial"/>
              </a:rPr>
              <a:t>Akta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grodzkie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i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ziemskie</a:t>
            </a:r>
            <a:r>
              <a:rPr lang="en-US" sz="1600" dirty="0">
                <a:latin typeface="Arial"/>
                <a:cs typeface="Arial"/>
              </a:rPr>
              <a:t>, t. 13, </a:t>
            </a:r>
            <a:r>
              <a:rPr lang="en-US" sz="1600" dirty="0" err="1">
                <a:latin typeface="Arial"/>
                <a:cs typeface="Arial"/>
              </a:rPr>
              <a:t>Lwow</a:t>
            </a:r>
            <a:r>
              <a:rPr lang="en-US" sz="1600" dirty="0">
                <a:latin typeface="Arial"/>
                <a:cs typeface="Arial"/>
              </a:rPr>
              <a:t>, 1872, p. 555, 558.</a:t>
            </a:r>
            <a:endParaRPr lang="uk-UA" sz="160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 dirty="0" err="1">
                <a:latin typeface="Arial"/>
                <a:cs typeface="Arial"/>
              </a:rPr>
              <a:t>Akta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grodzkie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i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ziemskie</a:t>
            </a:r>
            <a:r>
              <a:rPr lang="en-US" sz="1600" dirty="0">
                <a:latin typeface="Arial"/>
                <a:cs typeface="Arial"/>
              </a:rPr>
              <a:t>, t. 3, </a:t>
            </a:r>
            <a:r>
              <a:rPr lang="en-US" sz="1600" dirty="0" err="1">
                <a:latin typeface="Arial"/>
                <a:cs typeface="Arial"/>
              </a:rPr>
              <a:t>Lwow</a:t>
            </a:r>
            <a:r>
              <a:rPr lang="en-US" sz="1600" dirty="0">
                <a:latin typeface="Arial"/>
                <a:cs typeface="Arial"/>
              </a:rPr>
              <a:t>, 1872, p. 115; t. 7, </a:t>
            </a:r>
            <a:r>
              <a:rPr lang="en-US" sz="1600" dirty="0" err="1">
                <a:latin typeface="Arial"/>
                <a:cs typeface="Arial"/>
              </a:rPr>
              <a:t>Lwow</a:t>
            </a:r>
            <a:r>
              <a:rPr lang="en-US" sz="1600" dirty="0">
                <a:latin typeface="Arial"/>
                <a:cs typeface="Arial"/>
              </a:rPr>
              <a:t>, 1878, p. 41.</a:t>
            </a:r>
          </a:p>
          <a:p>
            <a:pPr marL="342900" indent="-342900">
              <a:buAutoNum type="arabicPeriod"/>
            </a:pPr>
            <a:r>
              <a:rPr lang="uk-UA" sz="1600" err="1">
                <a:latin typeface="Arial"/>
                <a:cs typeface="Arial"/>
              </a:rPr>
              <a:t>Вовщук</a:t>
            </a:r>
            <a:r>
              <a:rPr lang="uk-UA" sz="1600" dirty="0">
                <a:latin typeface="Arial"/>
                <a:cs typeface="Arial"/>
              </a:rPr>
              <a:t> Л.В., Бабій С.Л., </a:t>
            </a:r>
            <a:r>
              <a:rPr lang="uk-UA" sz="1600" err="1">
                <a:latin typeface="Arial"/>
                <a:cs typeface="Arial"/>
              </a:rPr>
              <a:t>Закусов</a:t>
            </a:r>
            <a:r>
              <a:rPr lang="uk-UA" sz="1600" dirty="0">
                <a:latin typeface="Arial"/>
                <a:cs typeface="Arial"/>
              </a:rPr>
              <a:t> М., </a:t>
            </a:r>
            <a:r>
              <a:rPr lang="uk-UA" sz="1600" err="1">
                <a:latin typeface="Arial"/>
                <a:cs typeface="Arial"/>
              </a:rPr>
              <a:t>Валюх</a:t>
            </a:r>
            <a:r>
              <a:rPr lang="uk-UA" sz="1600" dirty="0">
                <a:latin typeface="Arial"/>
                <a:cs typeface="Arial"/>
              </a:rPr>
              <a:t> Г.Д., </a:t>
            </a:r>
            <a:r>
              <a:rPr lang="uk-UA" sz="1600" err="1">
                <a:latin typeface="Arial"/>
                <a:cs typeface="Arial"/>
              </a:rPr>
              <a:t>Монаршук</a:t>
            </a:r>
            <a:r>
              <a:rPr lang="uk-UA" sz="1600" dirty="0">
                <a:latin typeface="Arial"/>
                <a:cs typeface="Arial"/>
              </a:rPr>
              <a:t> А.М. Село моє-Підгірці.2015р.-178с.</a:t>
            </a:r>
          </a:p>
          <a:p>
            <a:pPr marL="342900" indent="-342900">
              <a:buAutoNum type="arabicPeriod"/>
            </a:pPr>
            <a:r>
              <a:rPr lang="en-US" sz="1600" err="1">
                <a:latin typeface="Arial"/>
                <a:cs typeface="Arial"/>
              </a:rPr>
              <a:t>Slownik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Ceograficzny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Krolestwa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Polskiego</a:t>
            </a:r>
            <a:r>
              <a:rPr lang="en-US" sz="1600" dirty="0">
                <a:latin typeface="Arial"/>
                <a:cs typeface="Arial"/>
              </a:rPr>
              <a:t>, </a:t>
            </a:r>
            <a:r>
              <a:rPr lang="uk-UA" sz="1600" dirty="0">
                <a:latin typeface="Arial"/>
                <a:cs typeface="Arial"/>
              </a:rPr>
              <a:t>т. </a:t>
            </a:r>
            <a:r>
              <a:rPr lang="en-US" sz="1600" dirty="0">
                <a:latin typeface="Arial"/>
                <a:cs typeface="Arial"/>
              </a:rPr>
              <a:t>VIII, 1887, </a:t>
            </a:r>
            <a:r>
              <a:rPr lang="en-US" sz="1600" err="1">
                <a:latin typeface="Arial"/>
                <a:cs typeface="Arial"/>
              </a:rPr>
              <a:t>Warszowa</a:t>
            </a:r>
            <a:r>
              <a:rPr lang="en-US" sz="1600" dirty="0">
                <a:latin typeface="Arial"/>
                <a:cs typeface="Arial"/>
              </a:rPr>
              <a:t>, 392 </a:t>
            </a:r>
            <a:r>
              <a:rPr lang="uk-UA" sz="1600" dirty="0">
                <a:latin typeface="Arial"/>
                <a:cs typeface="Arial"/>
              </a:rPr>
              <a:t>с.</a:t>
            </a: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cs typeface="Arial"/>
              </a:rPr>
              <a:t>Матеріали розкопок 1956 – 1957 рр. на городищі в с. </a:t>
            </a:r>
            <a:r>
              <a:rPr lang="uk-UA" sz="1600" err="1">
                <a:latin typeface="Arial"/>
                <a:cs typeface="Arial"/>
              </a:rPr>
              <a:t>Кавському</a:t>
            </a:r>
            <a:r>
              <a:rPr lang="uk-UA" sz="1600" dirty="0">
                <a:latin typeface="Arial"/>
                <a:cs typeface="Arial"/>
              </a:rPr>
              <a:t> біля Стрия, які проводились екс-</a:t>
            </a:r>
            <a:r>
              <a:rPr lang="uk-UA" sz="1600" err="1">
                <a:latin typeface="Arial"/>
                <a:cs typeface="Arial"/>
              </a:rPr>
              <a:t>педицією</a:t>
            </a:r>
            <a:r>
              <a:rPr lang="uk-UA" sz="1600" dirty="0">
                <a:latin typeface="Arial"/>
                <a:cs typeface="Arial"/>
              </a:rPr>
              <a:t> Львівського історичного музею під керівництвом К. В. </a:t>
            </a:r>
            <a:r>
              <a:rPr lang="uk-UA" sz="1600" err="1">
                <a:latin typeface="Arial"/>
                <a:cs typeface="Arial"/>
              </a:rPr>
              <a:t>Берняковича</a:t>
            </a:r>
            <a:r>
              <a:rPr lang="uk-UA" sz="1600" dirty="0">
                <a:latin typeface="Arial"/>
                <a:cs typeface="Arial"/>
              </a:rPr>
              <a:t>.</a:t>
            </a: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cs typeface="Arial"/>
              </a:rPr>
              <a:t>Пастух Роман. </a:t>
            </a:r>
            <a:r>
              <a:rPr lang="uk-UA" sz="1600" err="1">
                <a:latin typeface="Arial"/>
                <a:cs typeface="Arial"/>
              </a:rPr>
              <a:t>Стрийщина</a:t>
            </a:r>
            <a:r>
              <a:rPr lang="uk-UA" sz="1600" dirty="0">
                <a:latin typeface="Arial"/>
                <a:cs typeface="Arial"/>
              </a:rPr>
              <a:t> крізь віки. Енциклопедична книга – альбом – Дрогобич: Видавництво «Коло», 2011р. – 520 с.</a:t>
            </a: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cs typeface="Arial"/>
              </a:rPr>
              <a:t>Переклад розділу з Тому 8, ст. 186-189. (</a:t>
            </a:r>
            <a:r>
              <a:rPr lang="en-US" sz="1600" dirty="0">
                <a:latin typeface="Arial"/>
                <a:cs typeface="Arial"/>
              </a:rPr>
              <a:t>Roman </a:t>
            </a:r>
            <a:r>
              <a:rPr lang="en-US" sz="1600" err="1">
                <a:latin typeface="Arial"/>
                <a:cs typeface="Arial"/>
              </a:rPr>
              <a:t>Aftanazy</a:t>
            </a:r>
            <a:r>
              <a:rPr lang="en-US" sz="1600" dirty="0">
                <a:latin typeface="Arial"/>
                <a:cs typeface="Arial"/>
              </a:rPr>
              <a:t> DZIEJE REZYDENCJI NA DAWNYCH KRESACH RZECZYPOSPOLITEJ).</a:t>
            </a:r>
          </a:p>
          <a:p>
            <a:pPr marL="342900" indent="-342900">
              <a:buAutoNum type="arabicPeriod"/>
            </a:pPr>
            <a:r>
              <a:rPr lang="uk-UA" sz="1600" err="1">
                <a:latin typeface="Arial"/>
                <a:cs typeface="Arial"/>
              </a:rPr>
              <a:t>Сакаль</a:t>
            </a:r>
            <a:r>
              <a:rPr lang="uk-UA" sz="1600" dirty="0">
                <a:latin typeface="Arial"/>
                <a:cs typeface="Arial"/>
              </a:rPr>
              <a:t> Є </a:t>
            </a:r>
            <a:r>
              <a:rPr lang="uk-UA" sz="1600" err="1">
                <a:latin typeface="Arial"/>
                <a:cs typeface="Arial"/>
              </a:rPr>
              <a:t>В.Географія</a:t>
            </a:r>
            <a:r>
              <a:rPr lang="uk-UA" sz="1600" dirty="0">
                <a:latin typeface="Arial"/>
                <a:cs typeface="Arial"/>
              </a:rPr>
              <a:t> </a:t>
            </a:r>
            <a:r>
              <a:rPr lang="uk-UA" sz="1600" err="1">
                <a:latin typeface="Arial"/>
                <a:cs typeface="Arial"/>
              </a:rPr>
              <a:t>Стрийщини</a:t>
            </a:r>
            <a:r>
              <a:rPr lang="uk-UA" sz="1600" dirty="0">
                <a:latin typeface="Arial"/>
                <a:cs typeface="Arial"/>
              </a:rPr>
              <a:t>. – Стрий, «Щедрик», 1999 р.</a:t>
            </a:r>
          </a:p>
          <a:p>
            <a:pPr marL="342900" indent="-342900">
              <a:buAutoNum type="arabicPeriod"/>
            </a:pPr>
            <a:r>
              <a:rPr lang="uk-UA" sz="1600" err="1">
                <a:latin typeface="Arial"/>
                <a:cs typeface="Arial"/>
              </a:rPr>
              <a:t>Сакаль</a:t>
            </a:r>
            <a:r>
              <a:rPr lang="uk-UA" sz="1600" dirty="0">
                <a:latin typeface="Arial"/>
                <a:cs typeface="Arial"/>
              </a:rPr>
              <a:t> </a:t>
            </a:r>
            <a:r>
              <a:rPr lang="uk-UA" sz="1600" err="1">
                <a:latin typeface="Arial"/>
                <a:cs typeface="Arial"/>
              </a:rPr>
              <a:t>Є.В.Атлас</a:t>
            </a:r>
            <a:r>
              <a:rPr lang="uk-UA" sz="1600" dirty="0">
                <a:latin typeface="Arial"/>
                <a:cs typeface="Arial"/>
              </a:rPr>
              <a:t> </a:t>
            </a:r>
            <a:r>
              <a:rPr lang="uk-UA" sz="1600" err="1">
                <a:latin typeface="Arial"/>
                <a:cs typeface="Arial"/>
              </a:rPr>
              <a:t>Стрийщини</a:t>
            </a:r>
            <a:r>
              <a:rPr lang="uk-UA" sz="1600" dirty="0">
                <a:latin typeface="Arial"/>
                <a:cs typeface="Arial"/>
              </a:rPr>
              <a:t>. – Стрий, «Щедрик», 2006 р.</a:t>
            </a:r>
          </a:p>
          <a:p>
            <a:pPr marL="342900" indent="-342900">
              <a:buAutoNum type="arabicPeriod"/>
            </a:pPr>
            <a:r>
              <a:rPr lang="uk-UA" sz="1600" dirty="0" err="1">
                <a:latin typeface="Arial"/>
                <a:cs typeface="Arial"/>
              </a:rPr>
              <a:t>Свєнціцький</a:t>
            </a:r>
            <a:r>
              <a:rPr lang="uk-UA" sz="1600" dirty="0">
                <a:latin typeface="Arial"/>
                <a:cs typeface="Arial"/>
              </a:rPr>
              <a:t> І. Про місцеву назву Стрий. Науковий збірник. Варшава, 1937.</a:t>
            </a: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cs typeface="Arial"/>
              </a:rPr>
              <a:t>Сенько Я.П., </a:t>
            </a:r>
            <a:r>
              <a:rPr lang="uk-UA" sz="1600" err="1">
                <a:latin typeface="Arial"/>
                <a:cs typeface="Arial"/>
              </a:rPr>
              <a:t>Вовщук</a:t>
            </a:r>
            <a:r>
              <a:rPr lang="uk-UA" sz="1600" dirty="0">
                <a:latin typeface="Arial"/>
                <a:cs typeface="Arial"/>
              </a:rPr>
              <a:t> Л.В., Костюк Л.Ф., Ониськів М.С., Сушинська І.Т. Літопис шкільного життя, 2014 р.</a:t>
            </a: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cs typeface="Arial"/>
              </a:rPr>
              <a:t>Соловій Ф. Повстанський мартиролог </a:t>
            </a:r>
            <a:r>
              <a:rPr lang="uk-UA" sz="1600" err="1">
                <a:latin typeface="Arial"/>
                <a:cs typeface="Arial"/>
              </a:rPr>
              <a:t>Стрийщини</a:t>
            </a:r>
            <a:r>
              <a:rPr lang="uk-UA" sz="1600" dirty="0">
                <a:latin typeface="Arial"/>
                <a:cs typeface="Arial"/>
              </a:rPr>
              <a:t>. – Стрий «Щедрик», 1999р., 410 с.</a:t>
            </a:r>
          </a:p>
          <a:p>
            <a:pPr marL="342900" indent="-342900">
              <a:buAutoNum type="arabicPeriod"/>
            </a:pPr>
            <a:r>
              <a:rPr lang="uk-UA" sz="1600" dirty="0" err="1">
                <a:latin typeface="Arial"/>
                <a:cs typeface="Arial"/>
              </a:rPr>
              <a:t>Шематизм</a:t>
            </a:r>
            <a:r>
              <a:rPr lang="uk-UA" sz="1600" dirty="0">
                <a:latin typeface="Arial"/>
                <a:cs typeface="Arial"/>
              </a:rPr>
              <a:t> духовенства Львівської </a:t>
            </a:r>
            <a:r>
              <a:rPr lang="uk-UA" sz="1600" dirty="0" err="1">
                <a:latin typeface="Arial"/>
                <a:cs typeface="Arial"/>
              </a:rPr>
              <a:t>архієпархії</a:t>
            </a:r>
            <a:r>
              <a:rPr lang="uk-UA" sz="1600" dirty="0">
                <a:latin typeface="Arial"/>
                <a:cs typeface="Arial"/>
              </a:rPr>
              <a:t>, 1935-36 рр., 400 с.</a:t>
            </a: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cs typeface="Arial"/>
                <a:hlinkClick r:id="rId2"/>
              </a:rPr>
              <a:t>uk</a:t>
            </a:r>
            <a:r>
              <a:rPr lang="uk-UA" sz="1600" dirty="0">
                <a:latin typeface="Arial"/>
                <a:ea typeface="+mn-lt"/>
                <a:cs typeface="+mn-lt"/>
                <a:hlinkClick r:id="rId2"/>
              </a:rPr>
              <a:t>.wikipedia.org/wiki/Підгірці_(Стрийська_міська_громада)#/media/Файл:Pidgirci_str_gerb.png</a:t>
            </a:r>
            <a:endParaRPr lang="uk-UA" sz="1600">
              <a:latin typeface="Arial"/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ea typeface="+mn-lt"/>
                <a:cs typeface="+mn-lt"/>
                <a:hlinkClick r:id="rId3"/>
              </a:rPr>
              <a:t>castles.com.ua(Підгірці коло Стрия)</a:t>
            </a:r>
            <a:endParaRPr lang="uk-UA" sz="1600">
              <a:latin typeface="Arial"/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ea typeface="+mn-lt"/>
                <a:cs typeface="+mn-lt"/>
                <a:hlinkClick r:id="rId4"/>
              </a:rPr>
              <a:t>https://travels.in.ua/uk-UA/object/5402/palats-yablonovskykh-brunytskykh</a:t>
            </a:r>
            <a:endParaRPr lang="uk-UA">
              <a:latin typeface="Arial"/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ea typeface="+mn-lt"/>
                <a:cs typeface="+mn-lt"/>
                <a:hlinkClick r:id="rId5"/>
              </a:rPr>
              <a:t>https://wz.lviv.ua/far-and-near/529320-nove-zhyttia-maietku-yablonovskykh-brunytskykh-u-pidhirtsiakh</a:t>
            </a:r>
            <a:endParaRPr lang="uk-UA">
              <a:latin typeface="Arial"/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ea typeface="+mn-lt"/>
                <a:cs typeface="+mn-lt"/>
                <a:hlinkClick r:id="rId6"/>
              </a:rPr>
              <a:t>https://discover.ua/locations/palac-ablonovskih-brunickih</a:t>
            </a:r>
            <a:endParaRPr lang="uk-UA">
              <a:latin typeface="Arial"/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ea typeface="+mn-lt"/>
                <a:cs typeface="+mn-lt"/>
                <a:hlinkClick r:id="rId7"/>
              </a:rPr>
              <a:t>https://stryi-tur.info/strij-rajon/pidgirci</a:t>
            </a:r>
            <a:endParaRPr lang="uk-UA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uk-UA" sz="1600" dirty="0">
                <a:latin typeface="Arial"/>
                <a:ea typeface="+mn-lt"/>
                <a:cs typeface="+mn-lt"/>
                <a:hlinkClick r:id="rId8"/>
              </a:rPr>
              <a:t>Палац Бруницьких (Підгірці) — Вікіпедія</a:t>
            </a:r>
            <a:endParaRPr lang="uk-UA" sz="1600">
              <a:latin typeface="Arial"/>
              <a:ea typeface="+mn-lt"/>
              <a:cs typeface="+mn-lt"/>
            </a:endParaRPr>
          </a:p>
          <a:p>
            <a:pPr marL="342900" indent="-342900">
              <a:buAutoNum type="arabicPeriod"/>
            </a:pPr>
            <a:endParaRPr lang="uk-UA" sz="1600" dirty="0">
              <a:latin typeface="Arial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0001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2748</Words>
  <Application>Microsoft Office PowerPoint</Application>
  <PresentationFormat>Широкий екран</PresentationFormat>
  <Paragraphs>122</Paragraphs>
  <Slides>15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Century Gothic</vt:lpstr>
      <vt:lpstr>Times New Roman</vt:lpstr>
      <vt:lpstr>Wingdings</vt:lpstr>
      <vt:lpstr>Wingdings 3</vt:lpstr>
      <vt:lpstr>Wingdings,Sans-Serif</vt:lpstr>
      <vt:lpstr>Ion</vt:lpstr>
      <vt:lpstr>Екскурсійний маршрут  «Стежинами села Підгірці:  від минулого до сьогодення»</vt:lpstr>
      <vt:lpstr>Презентація PowerPoint</vt:lpstr>
      <vt:lpstr>Презентація PowerPoint</vt:lpstr>
      <vt:lpstr>Перші відомості про с. Підгірці</vt:lpstr>
      <vt:lpstr>Палац Яблоновських-Бруницьких</vt:lpstr>
      <vt:lpstr>Архітектурна перлина підгорян: становлення, занепад, відновлення </vt:lpstr>
      <vt:lpstr>Презентація PowerPoint</vt:lpstr>
      <vt:lpstr>Дендропарк</vt:lpstr>
      <vt:lpstr>Презентація PowerPoint</vt:lpstr>
      <vt:lpstr>Пам'ятник Шевченку  </vt:lpstr>
      <vt:lpstr>Могила Юзефа Бруницького</vt:lpstr>
      <vt:lpstr>Презентація PowerPoint</vt:lpstr>
      <vt:lpstr>Церква </vt:lpstr>
      <vt:lpstr>Висновки</vt:lpstr>
      <vt:lpstr>Джерела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Стежинами села Підгірці від минулого до сьогодення</dc:title>
  <dc:creator>yanardxxq@gmail.com</dc:creator>
  <cp:lastModifiedBy>User_pc5</cp:lastModifiedBy>
  <cp:revision>403</cp:revision>
  <dcterms:created xsi:type="dcterms:W3CDTF">2025-04-07T07:20:26Z</dcterms:created>
  <dcterms:modified xsi:type="dcterms:W3CDTF">2025-04-16T09:27:58Z</dcterms:modified>
</cp:coreProperties>
</file>