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3" r:id="rId10"/>
    <p:sldId id="264" r:id="rId11"/>
    <p:sldId id="266" r:id="rId12"/>
  </p:sldIdLst>
  <p:sldSz cx="18288000" cy="10287000"/>
  <p:notesSz cx="6858000" cy="9144000"/>
  <p:embeddedFontLst>
    <p:embeddedFont>
      <p:font typeface="Gliker Bold" panose="020B0604020202020204" charset="0"/>
      <p:regular r:id="rId13"/>
    </p:embeddedFont>
    <p:embeddedFont>
      <p:font typeface="Muli" panose="020B0604020202020204" charset="0"/>
      <p:regular r:id="rId14"/>
    </p:embeddedFon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Gliker" panose="020B0604020202020204" charset="0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FC9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5" d="100"/>
          <a:sy n="45" d="100"/>
        </p:scale>
        <p:origin x="1218" y="-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uk.wikipedia.org/&#1057;&#1086;&#1085;&#1094;&#1077;/" TargetMode="External"/><Relationship Id="rId7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hyperlink" Target="https://uk.wikipedia.org/wiki/Parker_Solar_Probe" TargetMode="External"/><Relationship Id="rId4" Type="http://schemas.openxmlformats.org/officeDocument/2006/relationships/hyperlink" Target="http://astrosvit.in.ua/astroslovnyk/chyslo-volfa#:~:text=%D0%A7%D0%B8%D1%81%D0%BB%D0%BE%20%D0%92%D0%BE%D0%BB%D1%8C%D1%84%D0%B0%20%E2%80%94%20%D0%B2%D0%B5%D0%BB%D0%B8%D1%87%D0%B8%D0%BD%D0%B0%2C%20%D1%8F%D0%BA%D0%B0%20%D1%85%D0%B0%D1%80%D0%B0%D0%BA%D1%82%D0%B5%D1%80%D0%B8%D0%B7%D1%83%D1%94%20%D0%BF%D0%BE%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3444" b="-23444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-4495800" y="-3201502"/>
            <a:ext cx="7571471" cy="7056611"/>
          </a:xfrm>
          <a:custGeom>
            <a:avLst/>
            <a:gdLst/>
            <a:ahLst/>
            <a:cxnLst/>
            <a:rect l="l" t="t" r="r" b="b"/>
            <a:pathLst>
              <a:path w="7571471" h="7056611">
                <a:moveTo>
                  <a:pt x="0" y="0"/>
                </a:moveTo>
                <a:lnTo>
                  <a:pt x="7571472" y="0"/>
                </a:lnTo>
                <a:lnTo>
                  <a:pt x="7571472" y="7056611"/>
                </a:lnTo>
                <a:lnTo>
                  <a:pt x="0" y="705661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84000"/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2937638" y="-2236867"/>
            <a:ext cx="8414724" cy="8229600"/>
          </a:xfrm>
          <a:custGeom>
            <a:avLst/>
            <a:gdLst/>
            <a:ahLst/>
            <a:cxnLst/>
            <a:rect l="l" t="t" r="r" b="b"/>
            <a:pathLst>
              <a:path w="8414724" h="8229600">
                <a:moveTo>
                  <a:pt x="0" y="0"/>
                </a:moveTo>
                <a:lnTo>
                  <a:pt x="8414724" y="0"/>
                </a:lnTo>
                <a:lnTo>
                  <a:pt x="8414724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-457200" y="551883"/>
            <a:ext cx="13563600" cy="63094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6399"/>
              </a:lnSpc>
            </a:pPr>
            <a:r>
              <a:rPr lang="en-US" sz="16733" b="1" dirty="0" smtClean="0">
                <a:solidFill>
                  <a:srgbClr val="FFFFFF"/>
                </a:solidFill>
                <a:latin typeface="Gliker Bold"/>
                <a:ea typeface="Gliker Bold"/>
                <a:cs typeface="Gliker Bold"/>
                <a:sym typeface="Gliker Bold"/>
              </a:rPr>
              <a:t>СОН</a:t>
            </a:r>
            <a:r>
              <a:rPr lang="uk-UA" sz="16733" b="1" dirty="0" smtClean="0">
                <a:solidFill>
                  <a:srgbClr val="FFFFFF"/>
                </a:solidFill>
                <a:latin typeface="Gliker Bold"/>
                <a:ea typeface="Gliker Bold"/>
                <a:cs typeface="Gliker Bold"/>
                <a:sym typeface="Gliker Bold"/>
              </a:rPr>
              <a:t>ЦЕ В </a:t>
            </a:r>
            <a:r>
              <a:rPr lang="uk-UA" sz="13900" b="1" dirty="0" smtClean="0">
                <a:solidFill>
                  <a:srgbClr val="FFFFFF"/>
                </a:solidFill>
                <a:latin typeface="Gliker Bold"/>
                <a:ea typeface="Gliker Bold"/>
                <a:cs typeface="Gliker Bold"/>
                <a:sym typeface="Gliker Bold"/>
              </a:rPr>
              <a:t>25</a:t>
            </a:r>
            <a:r>
              <a:rPr lang="uk-UA" sz="16733" b="1" dirty="0" smtClean="0">
                <a:solidFill>
                  <a:srgbClr val="FFFFFF"/>
                </a:solidFill>
                <a:latin typeface="Gliker Bold"/>
                <a:ea typeface="Gliker Bold"/>
                <a:cs typeface="Gliker Bold"/>
                <a:sym typeface="Gliker Bold"/>
              </a:rPr>
              <a:t> ЦИКЛІ ЙОГО АКТИВНОСТІ</a:t>
            </a:r>
            <a:endParaRPr lang="en-US" sz="16733" b="1" dirty="0">
              <a:solidFill>
                <a:srgbClr val="FFFFFF"/>
              </a:solidFill>
              <a:latin typeface="Gliker Bold"/>
              <a:ea typeface="Gliker Bold"/>
              <a:cs typeface="Gliker Bold"/>
              <a:sym typeface="Gliker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762000" y="7056612"/>
            <a:ext cx="12053890" cy="13526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uk-UA" sz="2930" dirty="0" smtClean="0">
                <a:solidFill>
                  <a:srgbClr val="EFC929"/>
                </a:solidFill>
                <a:latin typeface="Muli"/>
                <a:ea typeface="Muli"/>
                <a:cs typeface="Muli"/>
                <a:sym typeface="Muli"/>
              </a:rPr>
              <a:t>Соломія Ковальчук</a:t>
            </a:r>
            <a:r>
              <a:rPr lang="uk-UA" sz="2930" dirty="0" smtClean="0">
                <a:solidFill>
                  <a:schemeClr val="bg1"/>
                </a:solidFill>
                <a:latin typeface="Muli"/>
                <a:ea typeface="Muli"/>
                <a:cs typeface="Muli"/>
                <a:sym typeface="Muli"/>
              </a:rPr>
              <a:t>, </a:t>
            </a:r>
            <a:r>
              <a:rPr lang="uk-UA" sz="2930" dirty="0">
                <a:solidFill>
                  <a:schemeClr val="bg1"/>
                </a:solidFill>
              </a:rPr>
              <a:t>вихованка гуртка «Астрономія» Вінницького обласного центру технічної творчості учнівської молоді,</a:t>
            </a:r>
          </a:p>
          <a:p>
            <a:pPr algn="ctr"/>
            <a:r>
              <a:rPr lang="ru-RU" sz="2930" dirty="0" err="1">
                <a:solidFill>
                  <a:schemeClr val="bg1"/>
                </a:solidFill>
              </a:rPr>
              <a:t>учениця</a:t>
            </a:r>
            <a:r>
              <a:rPr lang="ru-RU" sz="2930" dirty="0">
                <a:solidFill>
                  <a:schemeClr val="bg1"/>
                </a:solidFill>
              </a:rPr>
              <a:t> 10 </a:t>
            </a:r>
            <a:r>
              <a:rPr lang="ru-RU" sz="2930" dirty="0" err="1">
                <a:solidFill>
                  <a:schemeClr val="bg1"/>
                </a:solidFill>
              </a:rPr>
              <a:t>класу</a:t>
            </a:r>
            <a:r>
              <a:rPr lang="ru-RU" sz="2930" dirty="0">
                <a:solidFill>
                  <a:schemeClr val="bg1"/>
                </a:solidFill>
              </a:rPr>
              <a:t> </a:t>
            </a:r>
            <a:r>
              <a:rPr lang="ru-RU" sz="2930" dirty="0" err="1">
                <a:solidFill>
                  <a:schemeClr val="bg1"/>
                </a:solidFill>
              </a:rPr>
              <a:t>Вінницького</a:t>
            </a:r>
            <a:r>
              <a:rPr lang="ru-RU" sz="2930" dirty="0">
                <a:solidFill>
                  <a:schemeClr val="bg1"/>
                </a:solidFill>
              </a:rPr>
              <a:t> </a:t>
            </a:r>
            <a:r>
              <a:rPr lang="ru-RU" sz="2930" dirty="0" err="1">
                <a:solidFill>
                  <a:schemeClr val="bg1"/>
                </a:solidFill>
              </a:rPr>
              <a:t>технічного</a:t>
            </a:r>
            <a:r>
              <a:rPr lang="ru-RU" sz="2930" dirty="0">
                <a:solidFill>
                  <a:schemeClr val="bg1"/>
                </a:solidFill>
              </a:rPr>
              <a:t> </a:t>
            </a:r>
            <a:r>
              <a:rPr lang="ru-RU" sz="2930" dirty="0" err="1">
                <a:solidFill>
                  <a:schemeClr val="bg1"/>
                </a:solidFill>
              </a:rPr>
              <a:t>ліцею</a:t>
            </a:r>
            <a:r>
              <a:rPr lang="ru-RU" sz="2930" dirty="0">
                <a:solidFill>
                  <a:schemeClr val="bg1"/>
                </a:solidFill>
              </a:rPr>
              <a:t>.</a:t>
            </a:r>
            <a:endParaRPr lang="en-US" sz="2930" dirty="0">
              <a:solidFill>
                <a:schemeClr val="bg1"/>
              </a:solidFill>
              <a:latin typeface="Muli" panose="020B0604020202020204" charset="0"/>
              <a:ea typeface="Muli"/>
              <a:cs typeface="Muli"/>
              <a:sym typeface="Muli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15890" y="1618096"/>
            <a:ext cx="5217042" cy="695605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3444" b="-23444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4979613" y="6640132"/>
            <a:ext cx="8414724" cy="8229600"/>
          </a:xfrm>
          <a:custGeom>
            <a:avLst/>
            <a:gdLst/>
            <a:ahLst/>
            <a:cxnLst/>
            <a:rect l="l" t="t" r="r" b="b"/>
            <a:pathLst>
              <a:path w="8414724" h="8229600">
                <a:moveTo>
                  <a:pt x="0" y="0"/>
                </a:moveTo>
                <a:lnTo>
                  <a:pt x="8414724" y="0"/>
                </a:lnTo>
                <a:lnTo>
                  <a:pt x="8414724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1358282" y="1560223"/>
            <a:ext cx="6649176" cy="6649176"/>
          </a:xfrm>
          <a:custGeom>
            <a:avLst/>
            <a:gdLst/>
            <a:ahLst/>
            <a:cxnLst/>
            <a:rect l="l" t="t" r="r" b="b"/>
            <a:pathLst>
              <a:path w="6649176" h="6649176">
                <a:moveTo>
                  <a:pt x="0" y="0"/>
                </a:moveTo>
                <a:lnTo>
                  <a:pt x="6649177" y="0"/>
                </a:lnTo>
                <a:lnTo>
                  <a:pt x="6649177" y="6649177"/>
                </a:lnTo>
                <a:lnTo>
                  <a:pt x="0" y="664917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3473564" y="-3528306"/>
            <a:ext cx="7571471" cy="7056611"/>
          </a:xfrm>
          <a:custGeom>
            <a:avLst/>
            <a:gdLst/>
            <a:ahLst/>
            <a:cxnLst/>
            <a:rect l="l" t="t" r="r" b="b"/>
            <a:pathLst>
              <a:path w="7571471" h="7056611">
                <a:moveTo>
                  <a:pt x="0" y="0"/>
                </a:moveTo>
                <a:lnTo>
                  <a:pt x="7571472" y="0"/>
                </a:lnTo>
                <a:lnTo>
                  <a:pt x="7571472" y="7056612"/>
                </a:lnTo>
                <a:lnTo>
                  <a:pt x="0" y="705661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84000"/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683612" y="729643"/>
            <a:ext cx="11508387" cy="19236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7470"/>
              </a:lnSpc>
              <a:spcBef>
                <a:spcPct val="0"/>
              </a:spcBef>
            </a:pPr>
            <a:r>
              <a:rPr lang="en-US" sz="6000" dirty="0">
                <a:solidFill>
                  <a:srgbClr val="FFFFFF"/>
                </a:solidFill>
                <a:latin typeface="Muli" panose="020B0604020202020204" charset="0"/>
                <a:ea typeface="Gliker"/>
                <a:cs typeface="Gliker"/>
                <a:sym typeface="Gliker"/>
              </a:rPr>
              <a:t>ОСНОВНІ </a:t>
            </a:r>
            <a:r>
              <a:rPr lang="en-US" sz="6000" dirty="0" smtClean="0">
                <a:solidFill>
                  <a:srgbClr val="FFFFFF"/>
                </a:solidFill>
                <a:latin typeface="Muli" panose="020B0604020202020204" charset="0"/>
                <a:ea typeface="Gliker"/>
                <a:cs typeface="Gliker"/>
                <a:sym typeface="Gliker"/>
              </a:rPr>
              <a:t>ХАРАКТЕРИСТИКИ</a:t>
            </a:r>
            <a:r>
              <a:rPr lang="uk-UA" sz="6000" dirty="0" smtClean="0">
                <a:solidFill>
                  <a:srgbClr val="FFFFFF"/>
                </a:solidFill>
                <a:latin typeface="Muli" panose="020B0604020202020204" charset="0"/>
                <a:ea typeface="Gliker"/>
                <a:cs typeface="Gliker"/>
                <a:sym typeface="Gliker"/>
              </a:rPr>
              <a:t> СОНЦЯ</a:t>
            </a:r>
            <a:endParaRPr lang="en-US" sz="6000" dirty="0">
              <a:solidFill>
                <a:srgbClr val="FFFFFF"/>
              </a:solidFill>
              <a:latin typeface="Muli" panose="020B0604020202020204" charset="0"/>
              <a:ea typeface="Gliker"/>
              <a:cs typeface="Gliker"/>
              <a:sym typeface="Gliker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-3544" y="2480327"/>
            <a:ext cx="15388879" cy="78995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189400" lvl="1" indent="-594700" algn="just">
              <a:lnSpc>
                <a:spcPts val="7712"/>
              </a:lnSpc>
              <a:buFont typeface="Arial"/>
              <a:buChar char="•"/>
            </a:pPr>
            <a:r>
              <a:rPr lang="uk-UA" sz="5509" dirty="0" smtClean="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Вік 4,6 млрд років</a:t>
            </a:r>
          </a:p>
          <a:p>
            <a:pPr marL="1189400" lvl="1" indent="-594700" algn="just">
              <a:lnSpc>
                <a:spcPts val="7712"/>
              </a:lnSpc>
              <a:buFont typeface="Arial"/>
              <a:buChar char="•"/>
            </a:pPr>
            <a:r>
              <a:rPr lang="en-US" sz="5509" dirty="0" err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Жовтий</a:t>
            </a:r>
            <a:r>
              <a:rPr lang="en-US" sz="5509" dirty="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 </a:t>
            </a:r>
            <a:r>
              <a:rPr lang="en-US" sz="5509" dirty="0" err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карлик</a:t>
            </a:r>
            <a:endParaRPr lang="en-US" sz="5509" dirty="0"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  <a:p>
            <a:pPr marL="1189400" lvl="1" indent="-594700" algn="just">
              <a:lnSpc>
                <a:spcPts val="7712"/>
              </a:lnSpc>
              <a:buFont typeface="Arial"/>
              <a:buChar char="•"/>
            </a:pPr>
            <a:r>
              <a:rPr lang="uk-UA" sz="5509" dirty="0" smtClean="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Середня густина 1400 кг/м</a:t>
            </a:r>
            <a:r>
              <a:rPr lang="uk-UA" sz="5510" baseline="30000" dirty="0" smtClean="0">
                <a:solidFill>
                  <a:schemeClr val="bg1"/>
                </a:solidFill>
              </a:rPr>
              <a:t>3</a:t>
            </a:r>
            <a:endParaRPr lang="en-US" sz="5509" dirty="0" smtClean="0"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  <a:p>
            <a:pPr marL="1189400" lvl="1" indent="-594700" algn="just">
              <a:lnSpc>
                <a:spcPts val="7712"/>
              </a:lnSpc>
              <a:buFont typeface="Arial"/>
              <a:buChar char="•"/>
            </a:pPr>
            <a:r>
              <a:rPr lang="en-US" sz="5509" dirty="0" err="1" smtClean="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Діаметр</a:t>
            </a:r>
            <a:r>
              <a:rPr lang="en-US" sz="5509" dirty="0" smtClean="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 </a:t>
            </a:r>
            <a:r>
              <a:rPr lang="en-US" sz="5509" dirty="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1,39 </a:t>
            </a:r>
            <a:r>
              <a:rPr lang="en-US" sz="5509" dirty="0" err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млн</a:t>
            </a:r>
            <a:r>
              <a:rPr lang="en-US" sz="5509" dirty="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 </a:t>
            </a:r>
            <a:r>
              <a:rPr lang="en-US" sz="5509" dirty="0" err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км</a:t>
            </a:r>
            <a:endParaRPr lang="en-US" sz="5509" dirty="0"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  <a:p>
            <a:pPr marL="1189400" lvl="1" indent="-594700" algn="just">
              <a:lnSpc>
                <a:spcPts val="7712"/>
              </a:lnSpc>
              <a:buFont typeface="Arial"/>
              <a:buChar char="•"/>
            </a:pPr>
            <a:r>
              <a:rPr lang="en-US" sz="5509" dirty="0" err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Маса</a:t>
            </a:r>
            <a:r>
              <a:rPr lang="en-US" sz="5509" dirty="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 </a:t>
            </a:r>
            <a:r>
              <a:rPr lang="en-US" sz="5509" dirty="0" smtClean="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2*10</a:t>
            </a:r>
            <a:r>
              <a:rPr lang="uk-UA" sz="5510" baseline="30000" dirty="0" smtClean="0">
                <a:solidFill>
                  <a:schemeClr val="bg1"/>
                </a:solidFill>
              </a:rPr>
              <a:t>30 </a:t>
            </a:r>
            <a:r>
              <a:rPr lang="en-US" sz="5509" dirty="0" err="1" smtClean="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кг</a:t>
            </a:r>
            <a:endParaRPr lang="en-US" sz="5509" dirty="0"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  <a:p>
            <a:pPr marL="1189400" lvl="1" indent="-594700" algn="just">
              <a:lnSpc>
                <a:spcPts val="7712"/>
              </a:lnSpc>
              <a:buFont typeface="Arial"/>
              <a:buChar char="•"/>
            </a:pPr>
            <a:r>
              <a:rPr lang="en-US" sz="5509" dirty="0" err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Температура</a:t>
            </a:r>
            <a:r>
              <a:rPr lang="en-US" sz="5509" dirty="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 </a:t>
            </a:r>
            <a:r>
              <a:rPr lang="en-US" sz="5509" dirty="0" err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поверхні</a:t>
            </a:r>
            <a:r>
              <a:rPr lang="en-US" sz="5509" dirty="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 5500°С</a:t>
            </a:r>
          </a:p>
          <a:p>
            <a:pPr marL="1189400" lvl="1" indent="-594700" algn="just">
              <a:lnSpc>
                <a:spcPts val="7712"/>
              </a:lnSpc>
              <a:buFont typeface="Arial"/>
              <a:buChar char="•"/>
            </a:pPr>
            <a:r>
              <a:rPr lang="en-US" sz="5509" dirty="0" err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Температура</a:t>
            </a:r>
            <a:r>
              <a:rPr lang="en-US" sz="5509" dirty="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 </a:t>
            </a:r>
            <a:r>
              <a:rPr lang="en-US" sz="5509" dirty="0" err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ядра</a:t>
            </a:r>
            <a:r>
              <a:rPr lang="en-US" sz="5509" dirty="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 15 </a:t>
            </a:r>
            <a:r>
              <a:rPr lang="en-US" sz="5509" dirty="0" err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млн</a:t>
            </a:r>
            <a:r>
              <a:rPr lang="en-US" sz="5509" dirty="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 °С</a:t>
            </a:r>
          </a:p>
          <a:p>
            <a:pPr marL="1189400" lvl="1" indent="-594700" algn="just">
              <a:lnSpc>
                <a:spcPts val="7712"/>
              </a:lnSpc>
              <a:buFont typeface="Arial"/>
              <a:buChar char="•"/>
            </a:pPr>
            <a:r>
              <a:rPr lang="en-US" sz="5509" dirty="0" err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Відстань</a:t>
            </a:r>
            <a:r>
              <a:rPr lang="en-US" sz="5509" dirty="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 </a:t>
            </a:r>
            <a:r>
              <a:rPr lang="en-US" sz="5509" dirty="0" err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до</a:t>
            </a:r>
            <a:r>
              <a:rPr lang="en-US" sz="5509" dirty="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 </a:t>
            </a:r>
            <a:r>
              <a:rPr lang="en-US" sz="5509" dirty="0" err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Землі</a:t>
            </a:r>
            <a:r>
              <a:rPr lang="en-US" sz="5509" dirty="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 149,6 </a:t>
            </a:r>
            <a:r>
              <a:rPr lang="en-US" sz="5509" dirty="0" err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млн</a:t>
            </a:r>
            <a:r>
              <a:rPr lang="en-US" sz="5509" dirty="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 </a:t>
            </a:r>
            <a:r>
              <a:rPr lang="en-US" sz="5509" dirty="0" err="1" smtClean="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км</a:t>
            </a:r>
            <a:endParaRPr lang="uk-UA" sz="5509" dirty="0" smtClean="0"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9" name="AutoShape 2" descr="2^5"/>
          <p:cNvSpPr>
            <a:spLocks noChangeAspect="1" noChangeArrowheads="1"/>
          </p:cNvSpPr>
          <p:nvPr/>
        </p:nvSpPr>
        <p:spPr bwMode="auto">
          <a:xfrm>
            <a:off x="155575" y="-136525"/>
            <a:ext cx="171450" cy="180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" name="AutoShape 4" descr="2^5"/>
          <p:cNvSpPr>
            <a:spLocks noChangeAspect="1" noChangeArrowheads="1"/>
          </p:cNvSpPr>
          <p:nvPr/>
        </p:nvSpPr>
        <p:spPr bwMode="auto">
          <a:xfrm>
            <a:off x="307975" y="15875"/>
            <a:ext cx="171450" cy="180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3444" b="-23444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2962443" y="-307343"/>
            <a:ext cx="8838117" cy="8237125"/>
          </a:xfrm>
          <a:custGeom>
            <a:avLst/>
            <a:gdLst/>
            <a:ahLst/>
            <a:cxnLst/>
            <a:rect l="l" t="t" r="r" b="b"/>
            <a:pathLst>
              <a:path w="8838117" h="8237125">
                <a:moveTo>
                  <a:pt x="0" y="0"/>
                </a:moveTo>
                <a:lnTo>
                  <a:pt x="8838117" y="0"/>
                </a:lnTo>
                <a:lnTo>
                  <a:pt x="8838117" y="8237125"/>
                </a:lnTo>
                <a:lnTo>
                  <a:pt x="0" y="823712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84000"/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flipH="1">
            <a:off x="14375709" y="-2460625"/>
            <a:ext cx="8414724" cy="8229600"/>
          </a:xfrm>
          <a:custGeom>
            <a:avLst/>
            <a:gdLst/>
            <a:ahLst/>
            <a:cxnLst/>
            <a:rect l="l" t="t" r="r" b="b"/>
            <a:pathLst>
              <a:path w="8414724" h="8229600">
                <a:moveTo>
                  <a:pt x="8414724" y="0"/>
                </a:moveTo>
                <a:lnTo>
                  <a:pt x="0" y="0"/>
                </a:lnTo>
                <a:lnTo>
                  <a:pt x="0" y="8229600"/>
                </a:lnTo>
                <a:lnTo>
                  <a:pt x="8414724" y="8229600"/>
                </a:lnTo>
                <a:lnTo>
                  <a:pt x="8414724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grpSp>
        <p:nvGrpSpPr>
          <p:cNvPr id="11" name="Группа 10"/>
          <p:cNvGrpSpPr/>
          <p:nvPr/>
        </p:nvGrpSpPr>
        <p:grpSpPr>
          <a:xfrm>
            <a:off x="3124200" y="266700"/>
            <a:ext cx="11811000" cy="8153400"/>
            <a:chOff x="2779594" y="204932"/>
            <a:chExt cx="13169515" cy="9877137"/>
          </a:xfrm>
        </p:grpSpPr>
        <p:sp>
          <p:nvSpPr>
            <p:cNvPr id="7" name="Freeform 7"/>
            <p:cNvSpPr/>
            <p:nvPr/>
          </p:nvSpPr>
          <p:spPr>
            <a:xfrm>
              <a:off x="2779594" y="204932"/>
              <a:ext cx="13169515" cy="9877137"/>
            </a:xfrm>
            <a:custGeom>
              <a:avLst/>
              <a:gdLst/>
              <a:ahLst/>
              <a:cxnLst/>
              <a:rect l="l" t="t" r="r" b="b"/>
              <a:pathLst>
                <a:path w="13169515" h="9877137">
                  <a:moveTo>
                    <a:pt x="0" y="0"/>
                  </a:moveTo>
                  <a:lnTo>
                    <a:pt x="13169515" y="0"/>
                  </a:lnTo>
                  <a:lnTo>
                    <a:pt x="13169515" y="9877136"/>
                  </a:lnTo>
                  <a:lnTo>
                    <a:pt x="0" y="98771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  <p:grpSp>
          <p:nvGrpSpPr>
            <p:cNvPr id="8" name="Group 8"/>
            <p:cNvGrpSpPr/>
            <p:nvPr/>
          </p:nvGrpSpPr>
          <p:grpSpPr>
            <a:xfrm>
              <a:off x="8304515" y="5239057"/>
              <a:ext cx="1059837" cy="1059837"/>
              <a:chOff x="0" y="0"/>
              <a:chExt cx="812800" cy="81280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133350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10" name="TextBox 10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sp>
        <p:nvSpPr>
          <p:cNvPr id="12" name="TextBox 11"/>
          <p:cNvSpPr txBox="1"/>
          <p:nvPr/>
        </p:nvSpPr>
        <p:spPr>
          <a:xfrm>
            <a:off x="1714500" y="8727443"/>
            <a:ext cx="1485900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5500" dirty="0" smtClean="0">
                <a:solidFill>
                  <a:schemeClr val="bg1"/>
                </a:solidFill>
              </a:rPr>
              <a:t>Діаграма </a:t>
            </a:r>
            <a:r>
              <a:rPr lang="uk-UA" sz="5500" dirty="0" err="1" smtClean="0">
                <a:solidFill>
                  <a:schemeClr val="bg1"/>
                </a:solidFill>
              </a:rPr>
              <a:t>Гершпрунга</a:t>
            </a:r>
            <a:r>
              <a:rPr lang="uk-UA" sz="5500" dirty="0" smtClean="0">
                <a:solidFill>
                  <a:schemeClr val="bg1"/>
                </a:solidFill>
              </a:rPr>
              <a:t>-Рассела (спектр-світність)</a:t>
            </a:r>
            <a:endParaRPr lang="uk-UA" sz="55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3444" b="-23444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2136591" y="0"/>
            <a:ext cx="8414724" cy="8229600"/>
          </a:xfrm>
          <a:custGeom>
            <a:avLst/>
            <a:gdLst/>
            <a:ahLst/>
            <a:cxnLst/>
            <a:rect l="l" t="t" r="r" b="b"/>
            <a:pathLst>
              <a:path w="8414724" h="8229600">
                <a:moveTo>
                  <a:pt x="0" y="0"/>
                </a:moveTo>
                <a:lnTo>
                  <a:pt x="8414724" y="0"/>
                </a:lnTo>
                <a:lnTo>
                  <a:pt x="8414724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1176988" y="-3689555"/>
            <a:ext cx="8838117" cy="8237125"/>
          </a:xfrm>
          <a:custGeom>
            <a:avLst/>
            <a:gdLst/>
            <a:ahLst/>
            <a:cxnLst/>
            <a:rect l="l" t="t" r="r" b="b"/>
            <a:pathLst>
              <a:path w="8838117" h="8237125">
                <a:moveTo>
                  <a:pt x="0" y="0"/>
                </a:moveTo>
                <a:lnTo>
                  <a:pt x="8838117" y="0"/>
                </a:lnTo>
                <a:lnTo>
                  <a:pt x="8838117" y="8237125"/>
                </a:lnTo>
                <a:lnTo>
                  <a:pt x="0" y="82371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4000"/>
            </a:blip>
            <a:stretch>
              <a:fillRect/>
            </a:stretch>
          </a:blipFill>
        </p:spPr>
      </p:sp>
      <p:grpSp>
        <p:nvGrpSpPr>
          <p:cNvPr id="7" name="Группа 6"/>
          <p:cNvGrpSpPr/>
          <p:nvPr/>
        </p:nvGrpSpPr>
        <p:grpSpPr>
          <a:xfrm>
            <a:off x="4111435" y="2095500"/>
            <a:ext cx="9071166" cy="7869558"/>
            <a:chOff x="4111434" y="1227128"/>
            <a:chExt cx="9284051" cy="8737930"/>
          </a:xfrm>
        </p:grpSpPr>
        <p:sp>
          <p:nvSpPr>
            <p:cNvPr id="5" name="Freeform 5"/>
            <p:cNvSpPr/>
            <p:nvPr/>
          </p:nvSpPr>
          <p:spPr>
            <a:xfrm>
              <a:off x="4111434" y="1227128"/>
              <a:ext cx="9284050" cy="8737930"/>
            </a:xfrm>
            <a:custGeom>
              <a:avLst/>
              <a:gdLst/>
              <a:ahLst/>
              <a:cxnLst/>
              <a:rect l="l" t="t" r="r" b="b"/>
              <a:pathLst>
                <a:path w="9284050" h="8737930">
                  <a:moveTo>
                    <a:pt x="0" y="0"/>
                  </a:moveTo>
                  <a:lnTo>
                    <a:pt x="9284051" y="0"/>
                  </a:lnTo>
                  <a:lnTo>
                    <a:pt x="9284051" y="8737930"/>
                  </a:lnTo>
                  <a:lnTo>
                    <a:pt x="0" y="87379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  <p:sp>
          <p:nvSpPr>
            <p:cNvPr id="6" name="Freeform 6"/>
            <p:cNvSpPr/>
            <p:nvPr/>
          </p:nvSpPr>
          <p:spPr>
            <a:xfrm>
              <a:off x="4267201" y="1227128"/>
              <a:ext cx="9128284" cy="8502969"/>
            </a:xfrm>
            <a:custGeom>
              <a:avLst/>
              <a:gdLst/>
              <a:ahLst/>
              <a:cxnLst/>
              <a:rect l="l" t="t" r="r" b="b"/>
              <a:pathLst>
                <a:path w="8502969" h="8502969">
                  <a:moveTo>
                    <a:pt x="0" y="0"/>
                  </a:moveTo>
                  <a:lnTo>
                    <a:pt x="8502970" y="0"/>
                  </a:lnTo>
                  <a:lnTo>
                    <a:pt x="8502970" y="8502969"/>
                  </a:lnTo>
                  <a:lnTo>
                    <a:pt x="0" y="85029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  <p:sp>
        <p:nvSpPr>
          <p:cNvPr id="8" name="TextBox 7"/>
          <p:cNvSpPr txBox="1"/>
          <p:nvPr/>
        </p:nvSpPr>
        <p:spPr>
          <a:xfrm>
            <a:off x="5753100" y="324475"/>
            <a:ext cx="67818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8800" dirty="0" smtClean="0">
                <a:solidFill>
                  <a:schemeClr val="bg1"/>
                </a:solidFill>
              </a:rPr>
              <a:t>Будова Сонця</a:t>
            </a:r>
            <a:endParaRPr lang="uk-UA" sz="8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3444" b="-23444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3886341" y="2562409"/>
            <a:ext cx="8838117" cy="8237125"/>
          </a:xfrm>
          <a:custGeom>
            <a:avLst/>
            <a:gdLst/>
            <a:ahLst/>
            <a:cxnLst/>
            <a:rect l="l" t="t" r="r" b="b"/>
            <a:pathLst>
              <a:path w="8838117" h="8237125">
                <a:moveTo>
                  <a:pt x="0" y="0"/>
                </a:moveTo>
                <a:lnTo>
                  <a:pt x="8838117" y="0"/>
                </a:lnTo>
                <a:lnTo>
                  <a:pt x="8838117" y="8237125"/>
                </a:lnTo>
                <a:lnTo>
                  <a:pt x="0" y="823712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84000"/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9399783" y="3490116"/>
            <a:ext cx="8388197" cy="57708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14"/>
              </a:lnSpc>
            </a:pPr>
            <a:r>
              <a:rPr lang="en-US" sz="4400" dirty="0" err="1">
                <a:solidFill>
                  <a:srgbClr val="EFC929"/>
                </a:solidFill>
                <a:latin typeface="Muli" panose="020B0604020202020204" charset="0"/>
                <a:ea typeface="Muli"/>
                <a:cs typeface="Muli"/>
                <a:sym typeface="Muli"/>
              </a:rPr>
              <a:t>Сонячний</a:t>
            </a:r>
            <a:r>
              <a:rPr lang="en-US" sz="4400" dirty="0">
                <a:solidFill>
                  <a:srgbClr val="EFC929"/>
                </a:solidFill>
                <a:latin typeface="Muli" panose="020B0604020202020204" charset="0"/>
                <a:ea typeface="Muli"/>
                <a:cs typeface="Muli"/>
                <a:sym typeface="Muli"/>
              </a:rPr>
              <a:t> </a:t>
            </a:r>
            <a:r>
              <a:rPr lang="en-US" sz="4400" dirty="0" err="1">
                <a:solidFill>
                  <a:srgbClr val="EFC929"/>
                </a:solidFill>
                <a:latin typeface="Muli" panose="020B0604020202020204" charset="0"/>
                <a:ea typeface="Muli"/>
                <a:cs typeface="Muli"/>
                <a:sym typeface="Muli"/>
              </a:rPr>
              <a:t>цикл</a:t>
            </a:r>
            <a:r>
              <a:rPr lang="en-US" sz="4400" dirty="0">
                <a:solidFill>
                  <a:srgbClr val="EFC929"/>
                </a:solidFill>
                <a:latin typeface="Muli" panose="020B0604020202020204" charset="0"/>
                <a:ea typeface="Muli"/>
                <a:cs typeface="Muli"/>
                <a:sym typeface="Muli"/>
              </a:rPr>
              <a:t> </a:t>
            </a:r>
            <a:r>
              <a:rPr lang="en-US" sz="4400" dirty="0">
                <a:solidFill>
                  <a:schemeClr val="bg1"/>
                </a:solidFill>
                <a:latin typeface="Muli" panose="020B0604020202020204" charset="0"/>
                <a:ea typeface="Muli"/>
                <a:cs typeface="Muli"/>
                <a:sym typeface="Muli"/>
              </a:rPr>
              <a:t>- </a:t>
            </a:r>
            <a:r>
              <a:rPr lang="en-US" sz="4400" dirty="0" err="1">
                <a:solidFill>
                  <a:schemeClr val="bg1"/>
                </a:solidFill>
                <a:latin typeface="Muli" panose="020B0604020202020204" charset="0"/>
                <a:ea typeface="Muli"/>
                <a:cs typeface="Muli"/>
                <a:sym typeface="Muli"/>
              </a:rPr>
              <a:t>природний</a:t>
            </a:r>
            <a:r>
              <a:rPr lang="en-US" sz="4400" dirty="0">
                <a:solidFill>
                  <a:schemeClr val="bg1"/>
                </a:solidFill>
                <a:latin typeface="Muli" panose="020B0604020202020204" charset="0"/>
                <a:ea typeface="Muli"/>
                <a:cs typeface="Muli"/>
                <a:sym typeface="Muli"/>
              </a:rPr>
              <a:t> 11-річний </a:t>
            </a:r>
            <a:r>
              <a:rPr lang="en-US" sz="4400" dirty="0" err="1">
                <a:solidFill>
                  <a:schemeClr val="bg1"/>
                </a:solidFill>
                <a:latin typeface="Muli" panose="020B0604020202020204" charset="0"/>
                <a:ea typeface="Muli"/>
                <a:cs typeface="Muli"/>
                <a:sym typeface="Muli"/>
              </a:rPr>
              <a:t>цикл</a:t>
            </a:r>
            <a:r>
              <a:rPr lang="en-US" sz="4400" dirty="0">
                <a:solidFill>
                  <a:schemeClr val="bg1"/>
                </a:solidFill>
                <a:latin typeface="Muli" panose="020B0604020202020204" charset="0"/>
                <a:ea typeface="Muli"/>
                <a:cs typeface="Muli"/>
                <a:sym typeface="Muli"/>
              </a:rPr>
              <a:t>, </a:t>
            </a:r>
            <a:r>
              <a:rPr lang="en-US" sz="4400" dirty="0" err="1">
                <a:solidFill>
                  <a:schemeClr val="bg1"/>
                </a:solidFill>
                <a:latin typeface="Muli" panose="020B0604020202020204" charset="0"/>
                <a:ea typeface="Muli"/>
                <a:cs typeface="Muli"/>
                <a:sym typeface="Muli"/>
              </a:rPr>
              <a:t>через</a:t>
            </a:r>
            <a:r>
              <a:rPr lang="en-US" sz="4400" dirty="0">
                <a:solidFill>
                  <a:schemeClr val="bg1"/>
                </a:solidFill>
                <a:latin typeface="Muli" panose="020B0604020202020204" charset="0"/>
                <a:ea typeface="Muli"/>
                <a:cs typeface="Muli"/>
                <a:sym typeface="Muli"/>
              </a:rPr>
              <a:t> </a:t>
            </a:r>
            <a:r>
              <a:rPr lang="en-US" sz="4400" dirty="0" err="1">
                <a:solidFill>
                  <a:schemeClr val="bg1"/>
                </a:solidFill>
                <a:latin typeface="Muli" panose="020B0604020202020204" charset="0"/>
                <a:ea typeface="Muli"/>
                <a:cs typeface="Muli"/>
                <a:sym typeface="Muli"/>
              </a:rPr>
              <a:t>який</a:t>
            </a:r>
            <a:r>
              <a:rPr lang="en-US" sz="4400" dirty="0">
                <a:solidFill>
                  <a:schemeClr val="bg1"/>
                </a:solidFill>
                <a:latin typeface="Muli" panose="020B0604020202020204" charset="0"/>
                <a:ea typeface="Muli"/>
                <a:cs typeface="Muli"/>
                <a:sym typeface="Muli"/>
              </a:rPr>
              <a:t> </a:t>
            </a:r>
            <a:r>
              <a:rPr lang="en-US" sz="4400" dirty="0" err="1">
                <a:solidFill>
                  <a:schemeClr val="bg1"/>
                </a:solidFill>
                <a:latin typeface="Muli" panose="020B0604020202020204" charset="0"/>
                <a:ea typeface="Muli"/>
                <a:cs typeface="Muli"/>
                <a:sym typeface="Muli"/>
              </a:rPr>
              <a:t>проходить</a:t>
            </a:r>
            <a:r>
              <a:rPr lang="en-US" sz="4400" dirty="0">
                <a:solidFill>
                  <a:schemeClr val="bg1"/>
                </a:solidFill>
                <a:latin typeface="Muli" panose="020B0604020202020204" charset="0"/>
                <a:ea typeface="Muli"/>
                <a:cs typeface="Muli"/>
                <a:sym typeface="Muli"/>
              </a:rPr>
              <a:t> </a:t>
            </a:r>
            <a:r>
              <a:rPr lang="en-US" sz="4400" dirty="0" err="1">
                <a:solidFill>
                  <a:schemeClr val="bg1"/>
                </a:solidFill>
                <a:latin typeface="Muli" panose="020B0604020202020204" charset="0"/>
                <a:ea typeface="Muli"/>
                <a:cs typeface="Muli"/>
                <a:sym typeface="Muli"/>
              </a:rPr>
              <a:t>Сонце</a:t>
            </a:r>
            <a:r>
              <a:rPr lang="en-US" sz="4400" dirty="0">
                <a:solidFill>
                  <a:schemeClr val="bg1"/>
                </a:solidFill>
                <a:latin typeface="Muli" panose="020B0604020202020204" charset="0"/>
                <a:ea typeface="Muli"/>
                <a:cs typeface="Muli"/>
                <a:sym typeface="Muli"/>
              </a:rPr>
              <a:t> </a:t>
            </a:r>
            <a:r>
              <a:rPr lang="en-US" sz="4400" dirty="0" err="1">
                <a:solidFill>
                  <a:schemeClr val="bg1"/>
                </a:solidFill>
                <a:latin typeface="Muli" panose="020B0604020202020204" charset="0"/>
                <a:ea typeface="Muli"/>
                <a:cs typeface="Muli"/>
                <a:sym typeface="Muli"/>
              </a:rPr>
              <a:t>під</a:t>
            </a:r>
            <a:r>
              <a:rPr lang="en-US" sz="4400" dirty="0">
                <a:solidFill>
                  <a:schemeClr val="bg1"/>
                </a:solidFill>
                <a:latin typeface="Muli" panose="020B0604020202020204" charset="0"/>
                <a:ea typeface="Muli"/>
                <a:cs typeface="Muli"/>
                <a:sym typeface="Muli"/>
              </a:rPr>
              <a:t> </a:t>
            </a:r>
            <a:r>
              <a:rPr lang="en-US" sz="4400" dirty="0" err="1">
                <a:solidFill>
                  <a:schemeClr val="bg1"/>
                </a:solidFill>
                <a:latin typeface="Muli" panose="020B0604020202020204" charset="0"/>
                <a:ea typeface="Muli"/>
                <a:cs typeface="Muli"/>
                <a:sym typeface="Muli"/>
              </a:rPr>
              <a:t>час</a:t>
            </a:r>
            <a:r>
              <a:rPr lang="en-US" sz="4400" dirty="0">
                <a:solidFill>
                  <a:schemeClr val="bg1"/>
                </a:solidFill>
                <a:latin typeface="Muli" panose="020B0604020202020204" charset="0"/>
                <a:ea typeface="Muli"/>
                <a:cs typeface="Muli"/>
                <a:sym typeface="Muli"/>
              </a:rPr>
              <a:t> </a:t>
            </a:r>
            <a:r>
              <a:rPr lang="en-US" sz="4400" dirty="0" err="1">
                <a:solidFill>
                  <a:schemeClr val="bg1"/>
                </a:solidFill>
                <a:latin typeface="Muli" panose="020B0604020202020204" charset="0"/>
                <a:ea typeface="Muli"/>
                <a:cs typeface="Muli"/>
                <a:sym typeface="Muli"/>
              </a:rPr>
              <a:t>переходу</a:t>
            </a:r>
            <a:r>
              <a:rPr lang="en-US" sz="4400" dirty="0">
                <a:solidFill>
                  <a:schemeClr val="bg1"/>
                </a:solidFill>
                <a:latin typeface="Muli" panose="020B0604020202020204" charset="0"/>
                <a:ea typeface="Muli"/>
                <a:cs typeface="Muli"/>
                <a:sym typeface="Muli"/>
              </a:rPr>
              <a:t> </a:t>
            </a:r>
            <a:r>
              <a:rPr lang="en-US" sz="4400" dirty="0" err="1">
                <a:solidFill>
                  <a:schemeClr val="bg1"/>
                </a:solidFill>
                <a:latin typeface="Muli" panose="020B0604020202020204" charset="0"/>
                <a:ea typeface="Muli"/>
                <a:cs typeface="Muli"/>
                <a:sym typeface="Muli"/>
              </a:rPr>
              <a:t>від</a:t>
            </a:r>
            <a:r>
              <a:rPr lang="en-US" sz="4400" dirty="0">
                <a:solidFill>
                  <a:schemeClr val="bg1"/>
                </a:solidFill>
                <a:latin typeface="Muli" panose="020B0604020202020204" charset="0"/>
                <a:ea typeface="Muli"/>
                <a:cs typeface="Muli"/>
                <a:sym typeface="Muli"/>
              </a:rPr>
              <a:t> </a:t>
            </a:r>
            <a:r>
              <a:rPr lang="en-US" sz="4400" dirty="0" err="1">
                <a:solidFill>
                  <a:schemeClr val="bg1"/>
                </a:solidFill>
                <a:latin typeface="Muli" panose="020B0604020202020204" charset="0"/>
                <a:ea typeface="Muli"/>
                <a:cs typeface="Muli"/>
                <a:sym typeface="Muli"/>
              </a:rPr>
              <a:t>низької</a:t>
            </a:r>
            <a:r>
              <a:rPr lang="en-US" sz="4400" dirty="0">
                <a:solidFill>
                  <a:schemeClr val="bg1"/>
                </a:solidFill>
                <a:latin typeface="Muli" panose="020B0604020202020204" charset="0"/>
                <a:ea typeface="Muli"/>
                <a:cs typeface="Muli"/>
                <a:sym typeface="Muli"/>
              </a:rPr>
              <a:t> </a:t>
            </a:r>
            <a:r>
              <a:rPr lang="en-US" sz="4400" dirty="0" err="1">
                <a:solidFill>
                  <a:schemeClr val="bg1"/>
                </a:solidFill>
                <a:latin typeface="Muli" panose="020B0604020202020204" charset="0"/>
                <a:ea typeface="Muli"/>
                <a:cs typeface="Muli"/>
                <a:sym typeface="Muli"/>
              </a:rPr>
              <a:t>до</a:t>
            </a:r>
            <a:r>
              <a:rPr lang="en-US" sz="4400" dirty="0">
                <a:solidFill>
                  <a:schemeClr val="bg1"/>
                </a:solidFill>
                <a:latin typeface="Muli" panose="020B0604020202020204" charset="0"/>
                <a:ea typeface="Muli"/>
                <a:cs typeface="Muli"/>
                <a:sym typeface="Muli"/>
              </a:rPr>
              <a:t> </a:t>
            </a:r>
            <a:r>
              <a:rPr lang="en-US" sz="4400" dirty="0" err="1">
                <a:solidFill>
                  <a:schemeClr val="bg1"/>
                </a:solidFill>
                <a:latin typeface="Muli" panose="020B0604020202020204" charset="0"/>
                <a:ea typeface="Muli"/>
                <a:cs typeface="Muli"/>
                <a:sym typeface="Muli"/>
              </a:rPr>
              <a:t>високої</a:t>
            </a:r>
            <a:r>
              <a:rPr lang="en-US" sz="4400" dirty="0">
                <a:solidFill>
                  <a:schemeClr val="bg1"/>
                </a:solidFill>
                <a:latin typeface="Muli" panose="020B0604020202020204" charset="0"/>
                <a:ea typeface="Muli"/>
                <a:cs typeface="Muli"/>
                <a:sym typeface="Muli"/>
              </a:rPr>
              <a:t> </a:t>
            </a:r>
            <a:r>
              <a:rPr lang="en-US" sz="4400" dirty="0" err="1">
                <a:solidFill>
                  <a:schemeClr val="bg1"/>
                </a:solidFill>
                <a:latin typeface="Muli" panose="020B0604020202020204" charset="0"/>
                <a:ea typeface="Muli"/>
                <a:cs typeface="Muli"/>
                <a:sym typeface="Muli"/>
              </a:rPr>
              <a:t>магнітної</a:t>
            </a:r>
            <a:r>
              <a:rPr lang="en-US" sz="4400" dirty="0">
                <a:solidFill>
                  <a:schemeClr val="bg1"/>
                </a:solidFill>
                <a:latin typeface="Muli" panose="020B0604020202020204" charset="0"/>
                <a:ea typeface="Muli"/>
                <a:cs typeface="Muli"/>
                <a:sym typeface="Muli"/>
              </a:rPr>
              <a:t> </a:t>
            </a:r>
            <a:r>
              <a:rPr lang="en-US" sz="4400" dirty="0" err="1">
                <a:solidFill>
                  <a:schemeClr val="bg1"/>
                </a:solidFill>
                <a:latin typeface="Muli" panose="020B0604020202020204" charset="0"/>
                <a:ea typeface="Muli"/>
                <a:cs typeface="Muli"/>
                <a:sym typeface="Muli"/>
              </a:rPr>
              <a:t>активності</a:t>
            </a:r>
            <a:r>
              <a:rPr lang="en-US" sz="4400" dirty="0">
                <a:solidFill>
                  <a:schemeClr val="bg1"/>
                </a:solidFill>
                <a:latin typeface="Muli" panose="020B0604020202020204" charset="0"/>
                <a:ea typeface="Muli"/>
                <a:cs typeface="Muli"/>
                <a:sym typeface="Muli"/>
              </a:rPr>
              <a:t>.</a:t>
            </a:r>
          </a:p>
          <a:p>
            <a:pPr lvl="0" algn="ctr">
              <a:lnSpc>
                <a:spcPts val="5014"/>
              </a:lnSpc>
              <a:spcBef>
                <a:spcPct val="0"/>
              </a:spcBef>
            </a:pPr>
            <a:r>
              <a:rPr lang="en-US" sz="4400" dirty="0" err="1">
                <a:solidFill>
                  <a:schemeClr val="bg1"/>
                </a:solidFill>
                <a:latin typeface="Muli" panose="020B0604020202020204" charset="0"/>
                <a:ea typeface="Muli"/>
                <a:cs typeface="Muli"/>
                <a:sym typeface="Muli"/>
              </a:rPr>
              <a:t>Зараз</a:t>
            </a:r>
            <a:r>
              <a:rPr lang="en-US" sz="4400" dirty="0">
                <a:solidFill>
                  <a:schemeClr val="bg1"/>
                </a:solidFill>
                <a:latin typeface="Muli" panose="020B0604020202020204" charset="0"/>
                <a:ea typeface="Muli"/>
                <a:cs typeface="Muli"/>
                <a:sym typeface="Muli"/>
              </a:rPr>
              <a:t> </a:t>
            </a:r>
            <a:r>
              <a:rPr lang="en-US" sz="4400" dirty="0" err="1">
                <a:solidFill>
                  <a:schemeClr val="bg1"/>
                </a:solidFill>
                <a:latin typeface="Muli" panose="020B0604020202020204" charset="0"/>
                <a:ea typeface="Muli"/>
                <a:cs typeface="Muli"/>
                <a:sym typeface="Muli"/>
              </a:rPr>
              <a:t>Сонце</a:t>
            </a:r>
            <a:r>
              <a:rPr lang="en-US" sz="4400" dirty="0">
                <a:solidFill>
                  <a:schemeClr val="bg1"/>
                </a:solidFill>
                <a:latin typeface="Muli" panose="020B0604020202020204" charset="0"/>
                <a:ea typeface="Muli"/>
                <a:cs typeface="Muli"/>
                <a:sym typeface="Muli"/>
              </a:rPr>
              <a:t> в </a:t>
            </a:r>
            <a:r>
              <a:rPr lang="en-US" sz="4400" dirty="0">
                <a:solidFill>
                  <a:srgbClr val="EFC929"/>
                </a:solidFill>
                <a:latin typeface="Muli" panose="020B0604020202020204" charset="0"/>
                <a:ea typeface="Muli"/>
                <a:cs typeface="Muli"/>
                <a:sym typeface="Muli"/>
              </a:rPr>
              <a:t>25-тому </a:t>
            </a:r>
            <a:r>
              <a:rPr lang="en-US" sz="4400" dirty="0" err="1" smtClean="0">
                <a:solidFill>
                  <a:srgbClr val="EFC929"/>
                </a:solidFill>
                <a:latin typeface="Muli" panose="020B0604020202020204" charset="0"/>
                <a:ea typeface="Muli"/>
                <a:cs typeface="Muli"/>
                <a:sym typeface="Muli"/>
              </a:rPr>
              <a:t>цикл</a:t>
            </a:r>
            <a:r>
              <a:rPr lang="uk-UA" sz="4400" dirty="0" smtClean="0">
                <a:solidFill>
                  <a:srgbClr val="EFC929"/>
                </a:solidFill>
                <a:latin typeface="Muli" panose="020B0604020202020204" charset="0"/>
                <a:ea typeface="Muli"/>
                <a:cs typeface="Muli"/>
                <a:sym typeface="Muli"/>
              </a:rPr>
              <a:t>і</a:t>
            </a:r>
            <a:r>
              <a:rPr lang="uk-UA" sz="4400" dirty="0" smtClean="0">
                <a:solidFill>
                  <a:schemeClr val="bg1"/>
                </a:solidFill>
                <a:latin typeface="Muli" panose="020B0604020202020204" charset="0"/>
                <a:ea typeface="Muli"/>
                <a:cs typeface="Muli"/>
                <a:sym typeface="Muli"/>
              </a:rPr>
              <a:t>, від початку регулярних записів у 1755 році</a:t>
            </a:r>
            <a:r>
              <a:rPr lang="en-US" sz="4400" dirty="0" smtClean="0">
                <a:solidFill>
                  <a:schemeClr val="bg1"/>
                </a:solidFill>
                <a:latin typeface="Muli" panose="020B0604020202020204" charset="0"/>
                <a:ea typeface="Muli"/>
                <a:cs typeface="Muli"/>
                <a:sym typeface="Muli"/>
              </a:rPr>
              <a:t>, </a:t>
            </a:r>
            <a:r>
              <a:rPr lang="en-US" sz="4400" dirty="0" err="1">
                <a:solidFill>
                  <a:schemeClr val="bg1"/>
                </a:solidFill>
                <a:latin typeface="Muli" panose="020B0604020202020204" charset="0"/>
                <a:ea typeface="Muli"/>
                <a:cs typeface="Muli"/>
                <a:sym typeface="Muli"/>
              </a:rPr>
              <a:t>який</a:t>
            </a:r>
            <a:r>
              <a:rPr lang="en-US" sz="4400" dirty="0">
                <a:solidFill>
                  <a:schemeClr val="bg1"/>
                </a:solidFill>
                <a:latin typeface="Muli" panose="020B0604020202020204" charset="0"/>
                <a:ea typeface="Muli"/>
                <a:cs typeface="Muli"/>
                <a:sym typeface="Muli"/>
              </a:rPr>
              <a:t> </a:t>
            </a:r>
            <a:r>
              <a:rPr lang="en-US" sz="4400" dirty="0" err="1">
                <a:solidFill>
                  <a:schemeClr val="bg1"/>
                </a:solidFill>
                <a:latin typeface="Muli" panose="020B0604020202020204" charset="0"/>
                <a:ea typeface="Muli"/>
                <a:cs typeface="Muli"/>
                <a:sym typeface="Muli"/>
              </a:rPr>
              <a:t>стартував</a:t>
            </a:r>
            <a:r>
              <a:rPr lang="en-US" sz="4400" dirty="0">
                <a:solidFill>
                  <a:schemeClr val="bg1"/>
                </a:solidFill>
                <a:latin typeface="Muli" panose="020B0604020202020204" charset="0"/>
                <a:ea typeface="Muli"/>
                <a:cs typeface="Muli"/>
                <a:sym typeface="Muli"/>
              </a:rPr>
              <a:t> у 2021 </a:t>
            </a:r>
            <a:r>
              <a:rPr lang="en-US" sz="4400" dirty="0" err="1">
                <a:solidFill>
                  <a:schemeClr val="bg1"/>
                </a:solidFill>
                <a:latin typeface="Muli" panose="020B0604020202020204" charset="0"/>
                <a:ea typeface="Muli"/>
                <a:cs typeface="Muli"/>
                <a:sym typeface="Muli"/>
              </a:rPr>
              <a:t>році</a:t>
            </a:r>
            <a:r>
              <a:rPr lang="en-US" sz="4400" dirty="0">
                <a:solidFill>
                  <a:schemeClr val="bg1"/>
                </a:solidFill>
                <a:latin typeface="Muli" panose="020B0604020202020204" charset="0"/>
                <a:ea typeface="Muli"/>
                <a:cs typeface="Muli"/>
                <a:sym typeface="Muli"/>
              </a:rPr>
              <a:t>.</a:t>
            </a:r>
          </a:p>
        </p:txBody>
      </p:sp>
      <p:sp>
        <p:nvSpPr>
          <p:cNvPr id="5" name="Freeform 5"/>
          <p:cNvSpPr/>
          <p:nvPr/>
        </p:nvSpPr>
        <p:spPr>
          <a:xfrm flipH="1">
            <a:off x="12344400" y="7250999"/>
            <a:ext cx="8414724" cy="8229600"/>
          </a:xfrm>
          <a:custGeom>
            <a:avLst/>
            <a:gdLst/>
            <a:ahLst/>
            <a:cxnLst/>
            <a:rect l="l" t="t" r="r" b="b"/>
            <a:pathLst>
              <a:path w="8414724" h="8229600">
                <a:moveTo>
                  <a:pt x="8414724" y="0"/>
                </a:moveTo>
                <a:lnTo>
                  <a:pt x="0" y="0"/>
                </a:lnTo>
                <a:lnTo>
                  <a:pt x="0" y="8229600"/>
                </a:lnTo>
                <a:lnTo>
                  <a:pt x="8414724" y="8229600"/>
                </a:lnTo>
                <a:lnTo>
                  <a:pt x="8414724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flipH="1">
            <a:off x="6822701" y="-5493805"/>
            <a:ext cx="8838117" cy="8237125"/>
          </a:xfrm>
          <a:custGeom>
            <a:avLst/>
            <a:gdLst/>
            <a:ahLst/>
            <a:cxnLst/>
            <a:rect l="l" t="t" r="r" b="b"/>
            <a:pathLst>
              <a:path w="8838117" h="8237125">
                <a:moveTo>
                  <a:pt x="8838117" y="0"/>
                </a:moveTo>
                <a:lnTo>
                  <a:pt x="0" y="0"/>
                </a:lnTo>
                <a:lnTo>
                  <a:pt x="0" y="8237125"/>
                </a:lnTo>
                <a:lnTo>
                  <a:pt x="8838117" y="8237125"/>
                </a:lnTo>
                <a:lnTo>
                  <a:pt x="8838117" y="0"/>
                </a:lnTo>
                <a:close/>
              </a:path>
            </a:pathLst>
          </a:custGeom>
          <a:blipFill>
            <a:blip r:embed="rId3">
              <a:alphaModFix amt="84000"/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4202728" y="975563"/>
            <a:ext cx="10394110" cy="1985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470"/>
              </a:lnSpc>
              <a:spcBef>
                <a:spcPct val="0"/>
              </a:spcBef>
            </a:pPr>
            <a:r>
              <a:rPr lang="en-US" sz="9000">
                <a:solidFill>
                  <a:srgbClr val="FFFFFF"/>
                </a:solidFill>
                <a:latin typeface="Gliker"/>
                <a:ea typeface="Gliker"/>
                <a:cs typeface="Gliker"/>
                <a:sym typeface="Gliker"/>
              </a:rPr>
              <a:t>СОНЯЧНА АКТИВНІСТЬ</a:t>
            </a:r>
          </a:p>
        </p:txBody>
      </p:sp>
      <p:pic>
        <p:nvPicPr>
          <p:cNvPr id="1026" name="Picture 2" descr="Сонце увійшло у фазу найактивнішого періоду за останні 11 років: як це  вплине на Землю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918" y="3390900"/>
            <a:ext cx="8787306" cy="5857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3444" b="-23444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1697557" y="-2082049"/>
            <a:ext cx="8838117" cy="8237125"/>
          </a:xfrm>
          <a:custGeom>
            <a:avLst/>
            <a:gdLst/>
            <a:ahLst/>
            <a:cxnLst/>
            <a:rect l="l" t="t" r="r" b="b"/>
            <a:pathLst>
              <a:path w="8838117" h="8237125">
                <a:moveTo>
                  <a:pt x="0" y="0"/>
                </a:moveTo>
                <a:lnTo>
                  <a:pt x="8838117" y="0"/>
                </a:lnTo>
                <a:lnTo>
                  <a:pt x="8838117" y="8237125"/>
                </a:lnTo>
                <a:lnTo>
                  <a:pt x="0" y="823712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84000"/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H="1">
            <a:off x="-4574912" y="-800100"/>
            <a:ext cx="8414724" cy="11585978"/>
          </a:xfrm>
          <a:custGeom>
            <a:avLst/>
            <a:gdLst/>
            <a:ahLst/>
            <a:cxnLst/>
            <a:rect l="l" t="t" r="r" b="b"/>
            <a:pathLst>
              <a:path w="8414724" h="8229600">
                <a:moveTo>
                  <a:pt x="8414724" y="0"/>
                </a:moveTo>
                <a:lnTo>
                  <a:pt x="0" y="0"/>
                </a:lnTo>
                <a:lnTo>
                  <a:pt x="0" y="8229600"/>
                </a:lnTo>
                <a:lnTo>
                  <a:pt x="8414724" y="8229600"/>
                </a:lnTo>
                <a:lnTo>
                  <a:pt x="8414724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762866" y="1039422"/>
            <a:ext cx="17176473" cy="6698825"/>
          </a:xfrm>
          <a:custGeom>
            <a:avLst/>
            <a:gdLst/>
            <a:ahLst/>
            <a:cxnLst/>
            <a:rect l="l" t="t" r="r" b="b"/>
            <a:pathLst>
              <a:path w="17176473" h="6698825">
                <a:moveTo>
                  <a:pt x="0" y="0"/>
                </a:moveTo>
                <a:lnTo>
                  <a:pt x="17176474" y="0"/>
                </a:lnTo>
                <a:lnTo>
                  <a:pt x="17176474" y="6698825"/>
                </a:lnTo>
                <a:lnTo>
                  <a:pt x="0" y="669882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8" name="TextBox 7"/>
          <p:cNvSpPr txBox="1"/>
          <p:nvPr/>
        </p:nvSpPr>
        <p:spPr>
          <a:xfrm>
            <a:off x="3815003" y="8325467"/>
            <a:ext cx="116863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800" dirty="0" smtClean="0">
                <a:solidFill>
                  <a:schemeClr val="bg1"/>
                </a:solidFill>
              </a:rPr>
              <a:t>Попередні сонячні цикли та передбачення про активність 25-го циклу</a:t>
            </a:r>
            <a:endParaRPr lang="uk-UA" sz="4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3444" b="-23444"/>
            </a:stretch>
          </a:blipFill>
        </p:spPr>
      </p:sp>
      <p:sp>
        <p:nvSpPr>
          <p:cNvPr id="3" name="Freeform 3"/>
          <p:cNvSpPr/>
          <p:nvPr/>
        </p:nvSpPr>
        <p:spPr>
          <a:xfrm rot="6445353" flipH="1">
            <a:off x="-5346186" y="1855478"/>
            <a:ext cx="8414724" cy="8229600"/>
          </a:xfrm>
          <a:custGeom>
            <a:avLst/>
            <a:gdLst/>
            <a:ahLst/>
            <a:cxnLst/>
            <a:rect l="l" t="t" r="r" b="b"/>
            <a:pathLst>
              <a:path w="8414724" h="8229600">
                <a:moveTo>
                  <a:pt x="8414724" y="0"/>
                </a:moveTo>
                <a:lnTo>
                  <a:pt x="0" y="0"/>
                </a:lnTo>
                <a:lnTo>
                  <a:pt x="0" y="8229600"/>
                </a:lnTo>
                <a:lnTo>
                  <a:pt x="8414724" y="8229600"/>
                </a:lnTo>
                <a:lnTo>
                  <a:pt x="8414724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4366982" y="2642467"/>
            <a:ext cx="8838117" cy="8237125"/>
          </a:xfrm>
          <a:custGeom>
            <a:avLst/>
            <a:gdLst/>
            <a:ahLst/>
            <a:cxnLst/>
            <a:rect l="l" t="t" r="r" b="b"/>
            <a:pathLst>
              <a:path w="8838117" h="8237125">
                <a:moveTo>
                  <a:pt x="0" y="0"/>
                </a:moveTo>
                <a:lnTo>
                  <a:pt x="8838117" y="0"/>
                </a:lnTo>
                <a:lnTo>
                  <a:pt x="8838117" y="8237125"/>
                </a:lnTo>
                <a:lnTo>
                  <a:pt x="0" y="82371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4000"/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4366982" y="1075646"/>
            <a:ext cx="3743970" cy="3610653"/>
          </a:xfrm>
          <a:custGeom>
            <a:avLst/>
            <a:gdLst/>
            <a:ahLst/>
            <a:cxnLst/>
            <a:rect l="l" t="t" r="r" b="b"/>
            <a:pathLst>
              <a:path w="8828193" h="6621145">
                <a:moveTo>
                  <a:pt x="0" y="0"/>
                </a:moveTo>
                <a:lnTo>
                  <a:pt x="8828193" y="0"/>
                </a:lnTo>
                <a:lnTo>
                  <a:pt x="8828193" y="6621146"/>
                </a:lnTo>
                <a:lnTo>
                  <a:pt x="0" y="662114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545231" y="3427784"/>
            <a:ext cx="8001000" cy="60144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037934" lvl="1" indent="-518967" algn="just">
              <a:lnSpc>
                <a:spcPts val="6730"/>
              </a:lnSpc>
              <a:buFont typeface="Arial"/>
              <a:buChar char="•"/>
            </a:pPr>
            <a:r>
              <a:rPr lang="en-US" sz="6000" dirty="0" err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Сонячні</a:t>
            </a:r>
            <a:r>
              <a:rPr lang="en-US" sz="6000" dirty="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 </a:t>
            </a:r>
            <a:r>
              <a:rPr lang="en-US" sz="6000" dirty="0" err="1" smtClean="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плями</a:t>
            </a:r>
            <a:endParaRPr lang="en-US" sz="6000" dirty="0"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  <a:p>
            <a:pPr marL="1037934" lvl="1" indent="-518967" algn="just">
              <a:lnSpc>
                <a:spcPts val="6730"/>
              </a:lnSpc>
              <a:buFont typeface="Arial"/>
              <a:buChar char="•"/>
            </a:pPr>
            <a:r>
              <a:rPr lang="en-US" sz="6000" dirty="0" smtClean="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К</a:t>
            </a:r>
            <a:r>
              <a:rPr lang="uk-UA" sz="6000" dirty="0" err="1" smtClean="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орональні</a:t>
            </a:r>
            <a:r>
              <a:rPr lang="uk-UA" sz="6000" dirty="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 </a:t>
            </a:r>
            <a:r>
              <a:rPr lang="uk-UA" sz="6000" dirty="0" smtClean="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викиди маси</a:t>
            </a:r>
            <a:endParaRPr lang="en-US" sz="6000" dirty="0"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  <a:p>
            <a:pPr marL="1037934" lvl="1" indent="-518967" algn="just">
              <a:lnSpc>
                <a:spcPts val="6730"/>
              </a:lnSpc>
              <a:buFont typeface="Arial"/>
              <a:buChar char="•"/>
            </a:pPr>
            <a:r>
              <a:rPr lang="en-US" sz="6000" dirty="0" err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Протуберанці</a:t>
            </a:r>
            <a:endParaRPr lang="en-US" sz="6000" dirty="0"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  <a:p>
            <a:pPr marL="1037934" lvl="1" indent="-518967" algn="just">
              <a:lnSpc>
                <a:spcPts val="6730"/>
              </a:lnSpc>
              <a:buFont typeface="Arial"/>
              <a:buChar char="•"/>
            </a:pPr>
            <a:r>
              <a:rPr lang="en-US" sz="6000" dirty="0" err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Сонячно-протонні</a:t>
            </a:r>
            <a:r>
              <a:rPr lang="en-US" sz="6000" dirty="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 </a:t>
            </a:r>
            <a:r>
              <a:rPr lang="en-US" sz="6000" dirty="0" err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шторми</a:t>
            </a:r>
            <a:endParaRPr lang="en-US" sz="6000" dirty="0"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  <a:p>
            <a:pPr marL="1037934" lvl="1" indent="-518967" algn="just">
              <a:lnSpc>
                <a:spcPts val="6730"/>
              </a:lnSpc>
              <a:buFont typeface="Arial"/>
              <a:buChar char="•"/>
            </a:pPr>
            <a:r>
              <a:rPr lang="en-US" sz="6000" dirty="0" err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Сонячні</a:t>
            </a:r>
            <a:r>
              <a:rPr lang="en-US" sz="6000" dirty="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 </a:t>
            </a:r>
            <a:r>
              <a:rPr lang="en-US" sz="6000" dirty="0" err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спалахи</a:t>
            </a:r>
            <a:endParaRPr lang="en-US" sz="6000" dirty="0"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381000" y="1248615"/>
            <a:ext cx="9248923" cy="8995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7470"/>
              </a:lnSpc>
              <a:spcBef>
                <a:spcPct val="0"/>
              </a:spcBef>
            </a:pPr>
            <a:r>
              <a:rPr lang="en-US" sz="5400" dirty="0">
                <a:solidFill>
                  <a:srgbClr val="FFFFFF"/>
                </a:solidFill>
                <a:latin typeface="Gliker"/>
                <a:ea typeface="Gliker"/>
                <a:cs typeface="Gliker"/>
                <a:sym typeface="Gliker"/>
              </a:rPr>
              <a:t>ВИДИ СОНЯЧНОЇ АКТИВНОСТІ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72075" y="5100456"/>
            <a:ext cx="7438877" cy="468558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1973" y="1075647"/>
            <a:ext cx="4074802" cy="361065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3444" b="-23444"/>
            </a:stretch>
          </a:blipFill>
        </p:spPr>
      </p:sp>
      <p:sp>
        <p:nvSpPr>
          <p:cNvPr id="3" name="Freeform 3"/>
          <p:cNvSpPr/>
          <p:nvPr/>
        </p:nvSpPr>
        <p:spPr>
          <a:xfrm rot="6445353" flipH="1">
            <a:off x="-5991445" y="3531878"/>
            <a:ext cx="8414724" cy="8229600"/>
          </a:xfrm>
          <a:custGeom>
            <a:avLst/>
            <a:gdLst/>
            <a:ahLst/>
            <a:cxnLst/>
            <a:rect l="l" t="t" r="r" b="b"/>
            <a:pathLst>
              <a:path w="8414724" h="8229600">
                <a:moveTo>
                  <a:pt x="8414724" y="0"/>
                </a:moveTo>
                <a:lnTo>
                  <a:pt x="0" y="0"/>
                </a:lnTo>
                <a:lnTo>
                  <a:pt x="0" y="8229600"/>
                </a:lnTo>
                <a:lnTo>
                  <a:pt x="8414724" y="8229600"/>
                </a:lnTo>
                <a:lnTo>
                  <a:pt x="8414724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4366982" y="2642467"/>
            <a:ext cx="8838117" cy="8237125"/>
          </a:xfrm>
          <a:custGeom>
            <a:avLst/>
            <a:gdLst/>
            <a:ahLst/>
            <a:cxnLst/>
            <a:rect l="l" t="t" r="r" b="b"/>
            <a:pathLst>
              <a:path w="8838117" h="8237125">
                <a:moveTo>
                  <a:pt x="0" y="0"/>
                </a:moveTo>
                <a:lnTo>
                  <a:pt x="8838117" y="0"/>
                </a:lnTo>
                <a:lnTo>
                  <a:pt x="8838117" y="8237125"/>
                </a:lnTo>
                <a:lnTo>
                  <a:pt x="0" y="82371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4000"/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402265" y="6391350"/>
            <a:ext cx="6684095" cy="24478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18967" lvl="1" algn="just">
              <a:lnSpc>
                <a:spcPts val="6730"/>
              </a:lnSpc>
            </a:pPr>
            <a:r>
              <a:rPr lang="en-US" sz="2800" dirty="0" smtClean="0">
                <a:solidFill>
                  <a:schemeClr val="bg1"/>
                </a:solidFill>
                <a:latin typeface="Muli" panose="020B0604020202020204" charset="0"/>
                <a:ea typeface="Muli"/>
                <a:cs typeface="Muli"/>
                <a:sym typeface="Muli"/>
              </a:rPr>
              <a:t>k – </a:t>
            </a:r>
            <a:r>
              <a:rPr lang="uk-UA" sz="2800" dirty="0" smtClean="0">
                <a:solidFill>
                  <a:schemeClr val="bg1"/>
                </a:solidFill>
                <a:latin typeface="Muli" panose="020B0604020202020204" charset="0"/>
                <a:ea typeface="Muli"/>
                <a:cs typeface="Muli"/>
                <a:sym typeface="Muli"/>
              </a:rPr>
              <a:t>нормувальний коефіцієнт</a:t>
            </a:r>
            <a:endParaRPr lang="en-US" sz="2800" dirty="0" smtClean="0">
              <a:solidFill>
                <a:schemeClr val="bg1"/>
              </a:solidFill>
              <a:latin typeface="Muli" panose="020B0604020202020204" charset="0"/>
              <a:ea typeface="Muli"/>
              <a:cs typeface="Muli"/>
              <a:sym typeface="Muli"/>
            </a:endParaRPr>
          </a:p>
          <a:p>
            <a:pPr marL="518967" lvl="1" algn="just">
              <a:lnSpc>
                <a:spcPts val="6730"/>
              </a:lnSpc>
            </a:pPr>
            <a:r>
              <a:rPr lang="en-US" sz="2800" dirty="0" smtClean="0">
                <a:solidFill>
                  <a:schemeClr val="bg1"/>
                </a:solidFill>
                <a:latin typeface="Muli" panose="020B0604020202020204" charset="0"/>
                <a:ea typeface="Muli"/>
                <a:cs typeface="Muli"/>
                <a:sym typeface="Muli"/>
              </a:rPr>
              <a:t>g – </a:t>
            </a:r>
            <a:r>
              <a:rPr lang="uk-UA" sz="2800" dirty="0" smtClean="0">
                <a:solidFill>
                  <a:schemeClr val="bg1"/>
                </a:solidFill>
                <a:latin typeface="Muli" panose="020B0604020202020204" charset="0"/>
                <a:ea typeface="Muli"/>
                <a:cs typeface="Muli"/>
                <a:sym typeface="Muli"/>
              </a:rPr>
              <a:t>кількість груп сонячних плям</a:t>
            </a:r>
            <a:endParaRPr lang="en-US" sz="2800" dirty="0" smtClean="0">
              <a:solidFill>
                <a:schemeClr val="bg1"/>
              </a:solidFill>
              <a:latin typeface="Muli" panose="020B0604020202020204" charset="0"/>
              <a:ea typeface="Muli"/>
              <a:cs typeface="Muli"/>
              <a:sym typeface="Muli"/>
            </a:endParaRPr>
          </a:p>
          <a:p>
            <a:pPr marL="518967" lvl="1" algn="just">
              <a:lnSpc>
                <a:spcPts val="6730"/>
              </a:lnSpc>
            </a:pPr>
            <a:r>
              <a:rPr lang="en-US" sz="2800" dirty="0">
                <a:solidFill>
                  <a:schemeClr val="bg1"/>
                </a:solidFill>
                <a:latin typeface="Muli" panose="020B0604020202020204" charset="0"/>
                <a:ea typeface="Muli"/>
                <a:cs typeface="Muli"/>
                <a:sym typeface="Muli"/>
              </a:rPr>
              <a:t>f</a:t>
            </a:r>
            <a:r>
              <a:rPr lang="en-US" sz="2800" dirty="0" smtClean="0">
                <a:solidFill>
                  <a:schemeClr val="bg1"/>
                </a:solidFill>
                <a:latin typeface="Muli" panose="020B0604020202020204" charset="0"/>
                <a:ea typeface="Muli"/>
                <a:cs typeface="Muli"/>
                <a:sym typeface="Muli"/>
              </a:rPr>
              <a:t> – </a:t>
            </a:r>
            <a:r>
              <a:rPr lang="uk-UA" sz="2800" dirty="0" smtClean="0">
                <a:solidFill>
                  <a:schemeClr val="bg1"/>
                </a:solidFill>
                <a:latin typeface="Muli" panose="020B0604020202020204" charset="0"/>
                <a:ea typeface="Muli"/>
                <a:cs typeface="Muli"/>
                <a:sym typeface="Muli"/>
              </a:rPr>
              <a:t>загальна кількість плям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02265" y="817212"/>
            <a:ext cx="16687800" cy="10381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7470"/>
              </a:lnSpc>
              <a:spcBef>
                <a:spcPct val="0"/>
              </a:spcBef>
            </a:pPr>
            <a:r>
              <a:rPr lang="uk-UA" sz="9600" dirty="0" smtClean="0">
                <a:solidFill>
                  <a:srgbClr val="FFFFFF"/>
                </a:solidFill>
                <a:latin typeface="Gliker"/>
                <a:ea typeface="Gliker"/>
                <a:cs typeface="Gliker"/>
                <a:sym typeface="Gliker"/>
              </a:rPr>
              <a:t>ЧИСЛО ВОЛЬФА</a:t>
            </a:r>
            <a:endParaRPr lang="en-US" sz="9600" dirty="0">
              <a:solidFill>
                <a:srgbClr val="FFFFFF"/>
              </a:solidFill>
              <a:latin typeface="Gliker"/>
              <a:ea typeface="Gliker"/>
              <a:cs typeface="Gliker"/>
              <a:sym typeface="Gliker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640783" y="1836774"/>
            <a:ext cx="5048250" cy="729843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2640783" y="9563100"/>
            <a:ext cx="54186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 smtClean="0">
                <a:solidFill>
                  <a:schemeClr val="bg1"/>
                </a:solidFill>
              </a:rPr>
              <a:t>Рудольф Вольф (1816 – 1893 рр.)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6"/>
          <a:srcRect b="34689"/>
          <a:stretch/>
        </p:blipFill>
        <p:spPr>
          <a:xfrm>
            <a:off x="6889407" y="4901729"/>
            <a:ext cx="5559647" cy="4940702"/>
          </a:xfrm>
          <a:prstGeom prst="rect">
            <a:avLst/>
          </a:prstGeom>
        </p:spPr>
      </p:pic>
      <p:sp>
        <p:nvSpPr>
          <p:cNvPr id="13" name="TextBox 6"/>
          <p:cNvSpPr txBox="1"/>
          <p:nvPr/>
        </p:nvSpPr>
        <p:spPr>
          <a:xfrm>
            <a:off x="695555" y="9133495"/>
            <a:ext cx="6915068" cy="8592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18967" lvl="1" algn="just">
              <a:lnSpc>
                <a:spcPts val="6730"/>
              </a:lnSpc>
            </a:pPr>
            <a:r>
              <a:rPr lang="uk-UA" sz="2800" dirty="0" smtClean="0">
                <a:solidFill>
                  <a:schemeClr val="bg1"/>
                </a:solidFill>
                <a:latin typeface="Muli" panose="020B0604020202020204" charset="0"/>
                <a:ea typeface="Muli"/>
                <a:cs typeface="Muli"/>
                <a:sym typeface="Muli"/>
              </a:rPr>
              <a:t>Числа Вольфа з 1750 по 1990 рр.</a:t>
            </a:r>
          </a:p>
        </p:txBody>
      </p:sp>
      <p:sp>
        <p:nvSpPr>
          <p:cNvPr id="14" name="TextBox 6"/>
          <p:cNvSpPr txBox="1"/>
          <p:nvPr/>
        </p:nvSpPr>
        <p:spPr>
          <a:xfrm>
            <a:off x="979640" y="5196022"/>
            <a:ext cx="6915068" cy="8592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18967" lvl="1" algn="just">
              <a:lnSpc>
                <a:spcPts val="6730"/>
              </a:lnSpc>
            </a:pPr>
            <a:r>
              <a:rPr lang="uk-UA" sz="6000" i="1" dirty="0">
                <a:solidFill>
                  <a:srgbClr val="EFC929"/>
                </a:solidFill>
              </a:rPr>
              <a:t>W</a:t>
            </a:r>
            <a:r>
              <a:rPr lang="uk-UA" sz="6000" dirty="0">
                <a:solidFill>
                  <a:srgbClr val="EFC929"/>
                </a:solidFill>
              </a:rPr>
              <a:t> = </a:t>
            </a:r>
            <a:r>
              <a:rPr lang="uk-UA" sz="6000" i="1" dirty="0">
                <a:solidFill>
                  <a:srgbClr val="EFC929"/>
                </a:solidFill>
              </a:rPr>
              <a:t>k*</a:t>
            </a:r>
            <a:r>
              <a:rPr lang="uk-UA" sz="6000" dirty="0">
                <a:solidFill>
                  <a:srgbClr val="EFC929"/>
                </a:solidFill>
              </a:rPr>
              <a:t>(10*</a:t>
            </a:r>
            <a:r>
              <a:rPr lang="uk-UA" sz="6000" i="1" dirty="0">
                <a:solidFill>
                  <a:srgbClr val="EFC929"/>
                </a:solidFill>
              </a:rPr>
              <a:t>g</a:t>
            </a:r>
            <a:r>
              <a:rPr lang="uk-UA" sz="6000" dirty="0">
                <a:solidFill>
                  <a:srgbClr val="EFC929"/>
                </a:solidFill>
              </a:rPr>
              <a:t> + </a:t>
            </a:r>
            <a:r>
              <a:rPr lang="uk-UA" sz="6000" i="1" dirty="0">
                <a:solidFill>
                  <a:srgbClr val="EFC929"/>
                </a:solidFill>
              </a:rPr>
              <a:t>f</a:t>
            </a:r>
            <a:r>
              <a:rPr lang="uk-UA" sz="6000" dirty="0" smtClean="0">
                <a:solidFill>
                  <a:srgbClr val="EFC929"/>
                </a:solidFill>
              </a:rPr>
              <a:t>)</a:t>
            </a:r>
            <a:endParaRPr lang="uk-UA" sz="6000" dirty="0">
              <a:solidFill>
                <a:srgbClr val="EFC929"/>
              </a:solidFill>
              <a:latin typeface="Muli" panose="020B0604020202020204" charset="0"/>
              <a:ea typeface="Muli"/>
              <a:cs typeface="Muli"/>
              <a:sym typeface="Muli"/>
            </a:endParaRPr>
          </a:p>
        </p:txBody>
      </p:sp>
      <p:sp>
        <p:nvSpPr>
          <p:cNvPr id="15" name="TextBox 6"/>
          <p:cNvSpPr txBox="1"/>
          <p:nvPr/>
        </p:nvSpPr>
        <p:spPr>
          <a:xfrm>
            <a:off x="152400" y="2794867"/>
            <a:ext cx="11582400" cy="25776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18967" lvl="1" algn="just">
              <a:lnSpc>
                <a:spcPts val="6730"/>
              </a:lnSpc>
            </a:pPr>
            <a:r>
              <a:rPr lang="uk-UA" sz="3600" dirty="0" smtClean="0">
                <a:solidFill>
                  <a:schemeClr val="bg1"/>
                </a:solidFill>
                <a:latin typeface="Muli" panose="020B0604020202020204" charset="0"/>
                <a:ea typeface="Muli"/>
                <a:cs typeface="Muli"/>
                <a:sym typeface="Muli"/>
              </a:rPr>
              <a:t>Число Вольфа – величина, яка характеризує потужність процесу утворення сонячних плям.</a:t>
            </a:r>
          </a:p>
          <a:p>
            <a:pPr marL="518967" lvl="1" algn="just">
              <a:lnSpc>
                <a:spcPts val="6730"/>
              </a:lnSpc>
            </a:pPr>
            <a:r>
              <a:rPr lang="uk-UA" sz="3600" dirty="0" smtClean="0">
                <a:solidFill>
                  <a:schemeClr val="bg1"/>
                </a:solidFill>
                <a:latin typeface="Muli" panose="020B0604020202020204" charset="0"/>
                <a:ea typeface="Muli"/>
                <a:cs typeface="Muli"/>
                <a:sym typeface="Muli"/>
              </a:rPr>
              <a:t>Визначається за формулою:</a:t>
            </a:r>
          </a:p>
        </p:txBody>
      </p:sp>
    </p:spTree>
    <p:extLst>
      <p:ext uri="{BB962C8B-B14F-4D97-AF65-F5344CB8AC3E}">
        <p14:creationId xmlns:p14="http://schemas.microsoft.com/office/powerpoint/2010/main" val="27745239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3444" b="-23444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8826193" y="2852897"/>
            <a:ext cx="9134027" cy="73609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8174"/>
              </a:lnSpc>
            </a:pPr>
            <a:r>
              <a:rPr lang="uk-UA" sz="5838" dirty="0" smtClean="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12 серпня 2018 року відбувся запуск зонду </a:t>
            </a:r>
            <a:r>
              <a:rPr lang="en-US" sz="5838" dirty="0" smtClean="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NASA Parker Solar Probe.</a:t>
            </a:r>
            <a:endParaRPr lang="uk-UA" sz="5838" dirty="0"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  <a:p>
            <a:pPr algn="just">
              <a:lnSpc>
                <a:spcPts val="8174"/>
              </a:lnSpc>
            </a:pPr>
            <a:r>
              <a:rPr lang="en-US" sz="5838" dirty="0" smtClean="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24 </a:t>
            </a:r>
            <a:r>
              <a:rPr lang="en-US" sz="5838" dirty="0" err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грудня</a:t>
            </a:r>
            <a:r>
              <a:rPr lang="en-US" sz="5838" dirty="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 2024 </a:t>
            </a:r>
            <a:r>
              <a:rPr lang="en-US" sz="5838" dirty="0" err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року</a:t>
            </a:r>
            <a:r>
              <a:rPr lang="en-US" sz="5838" dirty="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 </a:t>
            </a:r>
            <a:r>
              <a:rPr lang="en-US" sz="5838" dirty="0" err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зонд</a:t>
            </a:r>
            <a:r>
              <a:rPr lang="en-US" sz="5838" dirty="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 </a:t>
            </a:r>
            <a:r>
              <a:rPr lang="en-US" sz="5838" dirty="0" err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підлетів</a:t>
            </a:r>
            <a:r>
              <a:rPr lang="en-US" sz="5838" dirty="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 </a:t>
            </a:r>
            <a:r>
              <a:rPr lang="en-US" sz="5838" dirty="0" err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до</a:t>
            </a:r>
            <a:r>
              <a:rPr lang="en-US" sz="5838" dirty="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 </a:t>
            </a:r>
            <a:r>
              <a:rPr lang="en-US" sz="5838" dirty="0" err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Сонця</a:t>
            </a:r>
            <a:r>
              <a:rPr lang="en-US" sz="5838" dirty="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 </a:t>
            </a:r>
            <a:r>
              <a:rPr lang="en-US" sz="5838" dirty="0" err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на</a:t>
            </a:r>
            <a:r>
              <a:rPr lang="en-US" sz="5838" dirty="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 </a:t>
            </a:r>
            <a:r>
              <a:rPr lang="en-US" sz="5838" dirty="0" err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рекордно</a:t>
            </a:r>
            <a:r>
              <a:rPr lang="en-US" sz="5838" dirty="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 </a:t>
            </a:r>
            <a:r>
              <a:rPr lang="en-US" sz="5838" dirty="0" err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малу</a:t>
            </a:r>
            <a:r>
              <a:rPr lang="en-US" sz="5838" dirty="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 </a:t>
            </a:r>
            <a:r>
              <a:rPr lang="en-US" sz="5838" dirty="0" err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відстань</a:t>
            </a:r>
            <a:r>
              <a:rPr lang="en-US" sz="5838" dirty="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 - 6,1 </a:t>
            </a:r>
            <a:r>
              <a:rPr lang="en-US" sz="5838" dirty="0" err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млн</a:t>
            </a:r>
            <a:r>
              <a:rPr lang="en-US" sz="5838" dirty="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 </a:t>
            </a:r>
            <a:r>
              <a:rPr lang="en-US" sz="5838" dirty="0" err="1" smtClean="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км</a:t>
            </a:r>
            <a:r>
              <a:rPr lang="uk-UA" sz="5838" dirty="0" smtClean="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.</a:t>
            </a:r>
            <a:endParaRPr lang="en-US" sz="5838" dirty="0"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-4905440" y="-459094"/>
            <a:ext cx="8838117" cy="8237125"/>
          </a:xfrm>
          <a:custGeom>
            <a:avLst/>
            <a:gdLst/>
            <a:ahLst/>
            <a:cxnLst/>
            <a:rect l="l" t="t" r="r" b="b"/>
            <a:pathLst>
              <a:path w="8838117" h="8237125">
                <a:moveTo>
                  <a:pt x="0" y="0"/>
                </a:moveTo>
                <a:lnTo>
                  <a:pt x="8838117" y="0"/>
                </a:lnTo>
                <a:lnTo>
                  <a:pt x="8838117" y="8237125"/>
                </a:lnTo>
                <a:lnTo>
                  <a:pt x="0" y="823712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84000"/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4052102" y="-4559805"/>
            <a:ext cx="8414724" cy="8229600"/>
          </a:xfrm>
          <a:custGeom>
            <a:avLst/>
            <a:gdLst/>
            <a:ahLst/>
            <a:cxnLst/>
            <a:rect l="l" t="t" r="r" b="b"/>
            <a:pathLst>
              <a:path w="8414724" h="8229600">
                <a:moveTo>
                  <a:pt x="0" y="0"/>
                </a:moveTo>
                <a:lnTo>
                  <a:pt x="8414724" y="0"/>
                </a:lnTo>
                <a:lnTo>
                  <a:pt x="8414724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3932677" y="867887"/>
            <a:ext cx="10394110" cy="1985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470"/>
              </a:lnSpc>
              <a:spcBef>
                <a:spcPct val="0"/>
              </a:spcBef>
            </a:pPr>
            <a:r>
              <a:rPr lang="en-US" sz="9000" dirty="0">
                <a:solidFill>
                  <a:srgbClr val="FFFFFF"/>
                </a:solidFill>
                <a:latin typeface="Gliker"/>
                <a:ea typeface="Gliker"/>
                <a:cs typeface="Gliker"/>
                <a:sym typeface="Gliker"/>
              </a:rPr>
              <a:t>PARKER SOLAR PROBE</a:t>
            </a:r>
          </a:p>
        </p:txBody>
      </p:sp>
      <p:pic>
        <p:nvPicPr>
          <p:cNvPr id="2050" name="Picture 2" descr="Vidéo] Lancement réussi pour la sonde Parker de la Nasa, en route vers le  soleil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79"/>
          <a:stretch/>
        </p:blipFill>
        <p:spPr bwMode="auto">
          <a:xfrm>
            <a:off x="372026" y="3378257"/>
            <a:ext cx="8105122" cy="5727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3444" b="-23444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219200" y="3086100"/>
            <a:ext cx="16040100" cy="64120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622208" lvl="1" indent="-811104" algn="just">
              <a:lnSpc>
                <a:spcPts val="5000"/>
              </a:lnSpc>
              <a:buFont typeface="Arial"/>
              <a:buChar char="•"/>
            </a:pPr>
            <a:r>
              <a:rPr lang="uk-UA" sz="4400" dirty="0" smtClean="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Збільшення кількості та географічне поширення полярних сяйв</a:t>
            </a:r>
            <a:endParaRPr lang="en-US" sz="4400" dirty="0"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  <a:p>
            <a:pPr marL="1622208" lvl="1" indent="-811104" algn="just">
              <a:lnSpc>
                <a:spcPts val="5000"/>
              </a:lnSpc>
              <a:buFont typeface="Arial"/>
              <a:buChar char="•"/>
            </a:pPr>
            <a:r>
              <a:rPr lang="en-US" sz="4400" dirty="0" err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Магнітні</a:t>
            </a:r>
            <a:r>
              <a:rPr lang="en-US" sz="4400" dirty="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 </a:t>
            </a:r>
            <a:r>
              <a:rPr lang="en-US" sz="4400" dirty="0" err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бурі</a:t>
            </a:r>
            <a:endParaRPr lang="en-US" sz="4400" dirty="0"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  <a:p>
            <a:pPr marL="1622208" lvl="1" indent="-811104" algn="just">
              <a:lnSpc>
                <a:spcPts val="5000"/>
              </a:lnSpc>
              <a:buFont typeface="Arial"/>
              <a:buChar char="•"/>
            </a:pPr>
            <a:r>
              <a:rPr lang="en-US" sz="4400" dirty="0" err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Порушення</a:t>
            </a:r>
            <a:r>
              <a:rPr lang="en-US" sz="4400" dirty="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 </a:t>
            </a:r>
            <a:r>
              <a:rPr lang="en-US" sz="4400" dirty="0" err="1" smtClean="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радіозв’язку</a:t>
            </a:r>
            <a:endParaRPr lang="uk-UA" sz="4400" dirty="0" smtClean="0"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  <a:p>
            <a:pPr marL="1622208" lvl="1" indent="-811104" algn="just">
              <a:lnSpc>
                <a:spcPts val="5000"/>
              </a:lnSpc>
              <a:buFont typeface="Arial"/>
              <a:buChar char="•"/>
            </a:pPr>
            <a:r>
              <a:rPr lang="uk-UA" sz="4400" dirty="0" smtClean="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Глобальне потепління</a:t>
            </a:r>
          </a:p>
          <a:p>
            <a:pPr marL="1622208" lvl="1" indent="-811104" algn="just">
              <a:lnSpc>
                <a:spcPts val="5000"/>
              </a:lnSpc>
              <a:buFont typeface="Arial"/>
              <a:buChar char="•"/>
            </a:pPr>
            <a:r>
              <a:rPr lang="uk-UA" sz="4400" dirty="0" smtClean="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Різка зміна погоди</a:t>
            </a:r>
          </a:p>
          <a:p>
            <a:pPr marL="1622208" lvl="1" indent="-811104" algn="just">
              <a:lnSpc>
                <a:spcPts val="5000"/>
              </a:lnSpc>
              <a:buFont typeface="Arial"/>
              <a:buChar char="•"/>
            </a:pPr>
            <a:r>
              <a:rPr lang="uk-UA" sz="4400" smtClean="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Збільшення кількості онкохворих</a:t>
            </a:r>
            <a:endParaRPr lang="uk-UA" sz="4400" dirty="0" smtClean="0"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  <a:p>
            <a:pPr marL="1622208" lvl="1" indent="-811104" algn="just">
              <a:lnSpc>
                <a:spcPts val="5000"/>
              </a:lnSpc>
              <a:buFont typeface="Arial"/>
              <a:buChar char="•"/>
            </a:pPr>
            <a:r>
              <a:rPr lang="uk-UA" sz="4400" dirty="0" smtClean="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Збільшення смертності і народжуваності людства</a:t>
            </a:r>
          </a:p>
          <a:p>
            <a:pPr marL="1622208" lvl="1" indent="-811104" algn="just">
              <a:lnSpc>
                <a:spcPts val="5000"/>
              </a:lnSpc>
              <a:buFont typeface="Arial"/>
              <a:buChar char="•"/>
            </a:pPr>
            <a:r>
              <a:rPr lang="uk-UA" sz="4400" dirty="0" smtClean="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Зв</a:t>
            </a:r>
            <a:r>
              <a:rPr lang="en-US" sz="4400" dirty="0" smtClean="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’</a:t>
            </a:r>
            <a:r>
              <a:rPr lang="uk-UA" sz="4400" dirty="0" err="1" smtClean="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язок</a:t>
            </a:r>
            <a:r>
              <a:rPr lang="uk-UA" sz="4400" dirty="0" smtClean="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 історичних подій та піків сонячної активності  (</a:t>
            </a:r>
            <a:r>
              <a:rPr lang="uk-UA" sz="4400" dirty="0" smtClean="0">
                <a:solidFill>
                  <a:srgbClr val="EFC929"/>
                </a:solidFill>
                <a:latin typeface="Muli"/>
                <a:ea typeface="Muli"/>
                <a:cs typeface="Muli"/>
                <a:sym typeface="Muli"/>
              </a:rPr>
              <a:t>Чижевський</a:t>
            </a:r>
            <a:r>
              <a:rPr lang="uk-UA" sz="4400" dirty="0" smtClean="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)</a:t>
            </a:r>
            <a:endParaRPr lang="uk-UA" sz="4400" dirty="0"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4" name="Freeform 4"/>
          <p:cNvSpPr/>
          <p:nvPr/>
        </p:nvSpPr>
        <p:spPr>
          <a:xfrm rot="20299607">
            <a:off x="-5334000" y="2528787"/>
            <a:ext cx="8838117" cy="8237125"/>
          </a:xfrm>
          <a:custGeom>
            <a:avLst/>
            <a:gdLst/>
            <a:ahLst/>
            <a:cxnLst/>
            <a:rect l="l" t="t" r="r" b="b"/>
            <a:pathLst>
              <a:path w="8838117" h="8237125">
                <a:moveTo>
                  <a:pt x="0" y="0"/>
                </a:moveTo>
                <a:lnTo>
                  <a:pt x="8838117" y="0"/>
                </a:lnTo>
                <a:lnTo>
                  <a:pt x="8838117" y="8237125"/>
                </a:lnTo>
                <a:lnTo>
                  <a:pt x="0" y="823712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84000"/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6230600" y="1268512"/>
            <a:ext cx="8414724" cy="8229600"/>
          </a:xfrm>
          <a:custGeom>
            <a:avLst/>
            <a:gdLst/>
            <a:ahLst/>
            <a:cxnLst/>
            <a:rect l="l" t="t" r="r" b="b"/>
            <a:pathLst>
              <a:path w="8414724" h="8229600">
                <a:moveTo>
                  <a:pt x="0" y="0"/>
                </a:moveTo>
                <a:lnTo>
                  <a:pt x="8414724" y="0"/>
                </a:lnTo>
                <a:lnTo>
                  <a:pt x="8414724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990600" y="867887"/>
            <a:ext cx="16078200" cy="19236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7470"/>
              </a:lnSpc>
              <a:spcBef>
                <a:spcPct val="0"/>
              </a:spcBef>
            </a:pPr>
            <a:r>
              <a:rPr lang="en-US" sz="9000" dirty="0" smtClean="0">
                <a:solidFill>
                  <a:srgbClr val="FFFFFF"/>
                </a:solidFill>
                <a:latin typeface="Gliker"/>
                <a:ea typeface="Gliker"/>
                <a:cs typeface="Gliker"/>
                <a:sym typeface="Gliker"/>
              </a:rPr>
              <a:t>ВПЛИВ</a:t>
            </a:r>
            <a:r>
              <a:rPr lang="uk-UA" sz="9000" dirty="0" smtClean="0">
                <a:solidFill>
                  <a:srgbClr val="FFFFFF"/>
                </a:solidFill>
                <a:latin typeface="Gliker"/>
                <a:ea typeface="Gliker"/>
                <a:cs typeface="Gliker"/>
                <a:sym typeface="Gliker"/>
              </a:rPr>
              <a:t> СОНЯЧНОЇ АКТИВНОСТІ</a:t>
            </a:r>
            <a:r>
              <a:rPr lang="en-US" sz="9000" dirty="0" smtClean="0">
                <a:solidFill>
                  <a:srgbClr val="FFFFFF"/>
                </a:solidFill>
                <a:latin typeface="Gliker"/>
                <a:ea typeface="Gliker"/>
                <a:cs typeface="Gliker"/>
                <a:sym typeface="Gliker"/>
              </a:rPr>
              <a:t> </a:t>
            </a:r>
            <a:r>
              <a:rPr lang="en-US" sz="9000" dirty="0">
                <a:solidFill>
                  <a:srgbClr val="FFFFFF"/>
                </a:solidFill>
                <a:latin typeface="Gliker"/>
                <a:ea typeface="Gliker"/>
                <a:cs typeface="Gliker"/>
                <a:sym typeface="Gliker"/>
              </a:rPr>
              <a:t>НА ЗЕМЛЮ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3444" b="-23444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295400" y="4188594"/>
            <a:ext cx="16040100" cy="33239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uk-UA" sz="5400" dirty="0">
                <a:solidFill>
                  <a:schemeClr val="bg1"/>
                </a:solidFill>
              </a:rPr>
              <a:t>Сонце. </a:t>
            </a:r>
            <a:r>
              <a:rPr lang="en-US" sz="5400" dirty="0">
                <a:solidFill>
                  <a:schemeClr val="bg1"/>
                </a:solidFill>
                <a:latin typeface="Muli" panose="020B0604020202020204" charset="0"/>
              </a:rPr>
              <a:t>URL</a:t>
            </a:r>
            <a:r>
              <a:rPr lang="uk-UA" sz="5400" dirty="0">
                <a:solidFill>
                  <a:schemeClr val="bg1"/>
                </a:solidFill>
              </a:rPr>
              <a:t>: </a:t>
            </a:r>
            <a:r>
              <a:rPr lang="uk-UA" sz="5400" u="sng" dirty="0">
                <a:solidFill>
                  <a:schemeClr val="bg1"/>
                </a:solidFill>
                <a:hlinkClick r:id="rId3"/>
              </a:rPr>
              <a:t>https://</a:t>
            </a:r>
            <a:r>
              <a:rPr lang="uk-UA" sz="5400" u="sng" dirty="0">
                <a:solidFill>
                  <a:schemeClr val="bg1"/>
                </a:solidFill>
                <a:hlinkClick r:id="rId3"/>
              </a:rPr>
              <a:t>uk.wikipedia.org/Сонце</a:t>
            </a:r>
            <a:r>
              <a:rPr lang="uk-UA" sz="5400" u="sng" dirty="0" smtClean="0">
                <a:solidFill>
                  <a:schemeClr val="bg1"/>
                </a:solidFill>
                <a:hlinkClick r:id="rId3"/>
              </a:rPr>
              <a:t>/</a:t>
            </a:r>
            <a:endParaRPr lang="en-US" sz="5400" u="sng" dirty="0" smtClean="0">
              <a:solidFill>
                <a:schemeClr val="bg1"/>
              </a:solidFill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uk-UA" sz="5400" dirty="0" smtClean="0">
                <a:solidFill>
                  <a:schemeClr val="bg1"/>
                </a:solidFill>
              </a:rPr>
              <a:t>Число </a:t>
            </a:r>
            <a:r>
              <a:rPr lang="uk-UA" sz="5400" dirty="0">
                <a:solidFill>
                  <a:schemeClr val="bg1"/>
                </a:solidFill>
              </a:rPr>
              <a:t>Вольфа. </a:t>
            </a:r>
            <a:r>
              <a:rPr lang="en-US" sz="5400" dirty="0">
                <a:solidFill>
                  <a:schemeClr val="bg1"/>
                </a:solidFill>
                <a:latin typeface="Muli" panose="020B0604020202020204" charset="0"/>
              </a:rPr>
              <a:t>URL</a:t>
            </a:r>
            <a:r>
              <a:rPr lang="uk-UA" sz="5400" dirty="0">
                <a:solidFill>
                  <a:schemeClr val="bg1"/>
                </a:solidFill>
              </a:rPr>
              <a:t>: </a:t>
            </a:r>
            <a:r>
              <a:rPr lang="uk-UA" sz="5400" u="sng" dirty="0">
                <a:solidFill>
                  <a:schemeClr val="bg1"/>
                </a:solidFill>
                <a:hlinkClick r:id="rId4"/>
              </a:rPr>
              <a:t>Число </a:t>
            </a:r>
            <a:r>
              <a:rPr lang="uk-UA" sz="5400" u="sng" dirty="0" smtClean="0">
                <a:solidFill>
                  <a:schemeClr val="bg1"/>
                </a:solidFill>
                <a:hlinkClick r:id="rId4"/>
              </a:rPr>
              <a:t>Вольфа</a:t>
            </a:r>
            <a:endParaRPr lang="en-US" sz="4400" dirty="0">
              <a:solidFill>
                <a:schemeClr val="bg1"/>
              </a:solidFill>
              <a:latin typeface="Muli" panose="020B0604020202020204" charset="0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en-US" sz="5400" dirty="0" smtClean="0">
                <a:solidFill>
                  <a:schemeClr val="bg1"/>
                </a:solidFill>
                <a:latin typeface="Muli" panose="020B0604020202020204" charset="0"/>
              </a:rPr>
              <a:t>Parker </a:t>
            </a:r>
            <a:r>
              <a:rPr lang="en-US" sz="5400" dirty="0">
                <a:solidFill>
                  <a:schemeClr val="bg1"/>
                </a:solidFill>
                <a:latin typeface="Muli" panose="020B0604020202020204" charset="0"/>
              </a:rPr>
              <a:t>Solar Probe</a:t>
            </a:r>
            <a:r>
              <a:rPr lang="uk-UA" sz="5400" dirty="0">
                <a:solidFill>
                  <a:schemeClr val="bg1"/>
                </a:solidFill>
              </a:rPr>
              <a:t>. </a:t>
            </a:r>
            <a:r>
              <a:rPr lang="en-US" sz="5400" dirty="0">
                <a:solidFill>
                  <a:schemeClr val="bg1"/>
                </a:solidFill>
                <a:latin typeface="Muli" panose="020B0604020202020204" charset="0"/>
              </a:rPr>
              <a:t>URL</a:t>
            </a:r>
            <a:r>
              <a:rPr lang="uk-UA" sz="5400" dirty="0">
                <a:solidFill>
                  <a:schemeClr val="bg1"/>
                </a:solidFill>
              </a:rPr>
              <a:t>: </a:t>
            </a:r>
            <a:r>
              <a:rPr lang="en-US" sz="5400" u="sng" dirty="0">
                <a:solidFill>
                  <a:schemeClr val="bg1"/>
                </a:solidFill>
                <a:latin typeface="Muli" panose="020B0604020202020204" charset="0"/>
                <a:hlinkClick r:id="rId5"/>
              </a:rPr>
              <a:t>https://</a:t>
            </a:r>
            <a:r>
              <a:rPr lang="en-US" sz="5400" u="sng" dirty="0" smtClean="0">
                <a:solidFill>
                  <a:schemeClr val="bg1"/>
                </a:solidFill>
                <a:latin typeface="Muli" panose="020B0604020202020204" charset="0"/>
                <a:hlinkClick r:id="rId5"/>
              </a:rPr>
              <a:t>uk.wikipedia.org/wiki/Parker_Solar_Probe</a:t>
            </a:r>
            <a:endParaRPr lang="uk-UA" sz="4400" dirty="0">
              <a:solidFill>
                <a:schemeClr val="bg1"/>
              </a:solidFill>
            </a:endParaRPr>
          </a:p>
        </p:txBody>
      </p:sp>
      <p:sp>
        <p:nvSpPr>
          <p:cNvPr id="4" name="Freeform 4"/>
          <p:cNvSpPr/>
          <p:nvPr/>
        </p:nvSpPr>
        <p:spPr>
          <a:xfrm rot="2473471">
            <a:off x="-2572160" y="5739454"/>
            <a:ext cx="8838117" cy="8237125"/>
          </a:xfrm>
          <a:custGeom>
            <a:avLst/>
            <a:gdLst/>
            <a:ahLst/>
            <a:cxnLst/>
            <a:rect l="l" t="t" r="r" b="b"/>
            <a:pathLst>
              <a:path w="8838117" h="8237125">
                <a:moveTo>
                  <a:pt x="0" y="0"/>
                </a:moveTo>
                <a:lnTo>
                  <a:pt x="8838117" y="0"/>
                </a:lnTo>
                <a:lnTo>
                  <a:pt x="8838117" y="8237125"/>
                </a:lnTo>
                <a:lnTo>
                  <a:pt x="0" y="82371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84000"/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6078200" y="4784991"/>
            <a:ext cx="8414724" cy="8229600"/>
          </a:xfrm>
          <a:custGeom>
            <a:avLst/>
            <a:gdLst/>
            <a:ahLst/>
            <a:cxnLst/>
            <a:rect l="l" t="t" r="r" b="b"/>
            <a:pathLst>
              <a:path w="8414724" h="8229600">
                <a:moveTo>
                  <a:pt x="0" y="0"/>
                </a:moveTo>
                <a:lnTo>
                  <a:pt x="8414724" y="0"/>
                </a:lnTo>
                <a:lnTo>
                  <a:pt x="8414724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104900" y="1410741"/>
            <a:ext cx="16078200" cy="19801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7470"/>
              </a:lnSpc>
              <a:spcBef>
                <a:spcPct val="0"/>
              </a:spcBef>
            </a:pPr>
            <a:r>
              <a:rPr lang="uk-UA" sz="9000" dirty="0" smtClean="0">
                <a:solidFill>
                  <a:srgbClr val="FFFFFF"/>
                </a:solidFill>
                <a:latin typeface="Gliker"/>
                <a:ea typeface="Gliker"/>
                <a:cs typeface="Gliker"/>
                <a:sym typeface="Gliker"/>
              </a:rPr>
              <a:t>СПИСОК ВИКОРИСТАНИХ ДЖЕРЕЛ</a:t>
            </a:r>
            <a:endParaRPr lang="en-US" sz="9000" dirty="0">
              <a:solidFill>
                <a:srgbClr val="FFFFFF"/>
              </a:solidFill>
              <a:latin typeface="Gliker"/>
              <a:ea typeface="Gliker"/>
              <a:cs typeface="Gliker"/>
              <a:sym typeface="Gliker"/>
            </a:endParaRPr>
          </a:p>
        </p:txBody>
      </p:sp>
    </p:spTree>
    <p:extLst>
      <p:ext uri="{BB962C8B-B14F-4D97-AF65-F5344CB8AC3E}">
        <p14:creationId xmlns:p14="http://schemas.microsoft.com/office/powerpoint/2010/main" val="5151877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430</TotalTime>
  <Words>298</Words>
  <Application>Microsoft Office PowerPoint</Application>
  <PresentationFormat>Произвольный</PresentationFormat>
  <Paragraphs>49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Gliker Bold</vt:lpstr>
      <vt:lpstr>Muli</vt:lpstr>
      <vt:lpstr>Calibri</vt:lpstr>
      <vt:lpstr>Gliker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сонячна активність</dc:title>
  <dc:creator>Соломія Ковальчук</dc:creator>
  <cp:lastModifiedBy>Пользователь</cp:lastModifiedBy>
  <cp:revision>17</cp:revision>
  <dcterms:created xsi:type="dcterms:W3CDTF">2006-08-16T00:00:00Z</dcterms:created>
  <dcterms:modified xsi:type="dcterms:W3CDTF">2025-04-14T19:54:33Z</dcterms:modified>
  <dc:identifier>DAGf0y5W0yA</dc:identifier>
</cp:coreProperties>
</file>