
<file path=[Content_Types].xml><?xml version="1.0" encoding="utf-8"?>
<Types xmlns="http://schemas.openxmlformats.org/package/2006/content-types">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6"/>
  </p:notesMasterIdLst>
  <p:sldIdLst>
    <p:sldId id="256" r:id="rId2"/>
    <p:sldId id="257" r:id="rId3"/>
    <p:sldId id="258" r:id="rId4"/>
    <p:sldId id="259" r:id="rId5"/>
    <p:sldId id="270" r:id="rId6"/>
    <p:sldId id="260" r:id="rId7"/>
    <p:sldId id="261" r:id="rId8"/>
    <p:sldId id="262" r:id="rId9"/>
    <p:sldId id="267" r:id="rId10"/>
    <p:sldId id="263" r:id="rId11"/>
    <p:sldId id="264" r:id="rId12"/>
    <p:sldId id="265" r:id="rId13"/>
    <p:sldId id="268" r:id="rId14"/>
    <p:sldId id="266"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967" autoAdjust="0"/>
  </p:normalViewPr>
  <p:slideViewPr>
    <p:cSldViewPr>
      <p:cViewPr varScale="1">
        <p:scale>
          <a:sx n="80" d="100"/>
          <a:sy n="80" d="100"/>
        </p:scale>
        <p:origin x="754" y="-1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808048-67BF-4A15-AD98-AF3E960D7717}" type="datetimeFigureOut">
              <a:rPr lang="ru-RU" smtClean="0"/>
              <a:t>21.04.2025</a:t>
            </a:fld>
            <a:endParaRPr lang="ru-RU"/>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960615-FD62-4405-908B-9C1F2099C853}" type="slidenum">
              <a:rPr lang="ru-RU" smtClean="0"/>
              <a:t>‹№›</a:t>
            </a:fld>
            <a:endParaRPr lang="ru-RU"/>
          </a:p>
        </p:txBody>
      </p:sp>
    </p:spTree>
    <p:extLst>
      <p:ext uri="{BB962C8B-B14F-4D97-AF65-F5344CB8AC3E}">
        <p14:creationId xmlns:p14="http://schemas.microsoft.com/office/powerpoint/2010/main" val="2811384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a:xfrm>
            <a:off x="685800" y="1143000"/>
            <a:ext cx="5486400" cy="3086100"/>
          </a:xfrm>
        </p:spPr>
      </p:sp>
      <p:sp>
        <p:nvSpPr>
          <p:cNvPr id="3" name="Місце для нотаток 2"/>
          <p:cNvSpPr>
            <a:spLocks noGrp="1"/>
          </p:cNvSpPr>
          <p:nvPr>
            <p:ph type="body" idx="1"/>
          </p:nvPr>
        </p:nvSpPr>
        <p:spPr/>
        <p:txBody>
          <a:bodyPr/>
          <a:lstStyle/>
          <a:p>
            <a:endParaRPr lang="ru-RU" dirty="0"/>
          </a:p>
        </p:txBody>
      </p:sp>
      <p:sp>
        <p:nvSpPr>
          <p:cNvPr id="4" name="Місце для номера слайда 3"/>
          <p:cNvSpPr>
            <a:spLocks noGrp="1"/>
          </p:cNvSpPr>
          <p:nvPr>
            <p:ph type="sldNum" sz="quarter" idx="5"/>
          </p:nvPr>
        </p:nvSpPr>
        <p:spPr/>
        <p:txBody>
          <a:bodyPr/>
          <a:lstStyle/>
          <a:p>
            <a:fld id="{94960615-FD62-4405-908B-9C1F2099C853}" type="slidenum">
              <a:rPr lang="ru-RU" smtClean="0"/>
              <a:t>4</a:t>
            </a:fld>
            <a:endParaRPr lang="ru-RU"/>
          </a:p>
        </p:txBody>
      </p:sp>
    </p:spTree>
    <p:extLst>
      <p:ext uri="{BB962C8B-B14F-4D97-AF65-F5344CB8AC3E}">
        <p14:creationId xmlns:p14="http://schemas.microsoft.com/office/powerpoint/2010/main" val="3536398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2438400" y="3159763"/>
            <a:ext cx="609600" cy="1034129"/>
          </a:xfrm>
          <a:prstGeom prst="rect">
            <a:avLst/>
          </a:prstGeom>
          <a:noFill/>
        </p:spPr>
        <p:txBody>
          <a:bodyPr wrap="square" lIns="0" tIns="9144" rIns="0" bIns="9144" rtlCol="0" anchor="ctr" anchorCtr="0">
            <a:spAutoFit/>
          </a:bodyPr>
          <a:lstStyle/>
          <a:p>
            <a:r>
              <a:rPr lang="en-US" sz="6600" dirty="0">
                <a:effectLst>
                  <a:outerShdw blurRad="38100" dist="38100" dir="2700000" algn="tl">
                    <a:srgbClr val="000000">
                      <a:alpha val="43137"/>
                    </a:srgbClr>
                  </a:outerShdw>
                </a:effectLst>
                <a:latin typeface="+mn-lt"/>
              </a:rPr>
              <a:t>{</a:t>
            </a:r>
          </a:p>
        </p:txBody>
      </p:sp>
      <p:sp>
        <p:nvSpPr>
          <p:cNvPr id="2" name="Title 1"/>
          <p:cNvSpPr>
            <a:spLocks noGrp="1"/>
          </p:cNvSpPr>
          <p:nvPr>
            <p:ph type="ctrTitle"/>
          </p:nvPr>
        </p:nvSpPr>
        <p:spPr>
          <a:xfrm>
            <a:off x="1036320" y="1219200"/>
            <a:ext cx="10058400" cy="2152650"/>
          </a:xfrm>
        </p:spPr>
        <p:txBody>
          <a:bodyPr>
            <a:noAutofit/>
          </a:bodyPr>
          <a:lstStyle>
            <a:lvl1pPr>
              <a:defRPr sz="6000">
                <a:solidFill>
                  <a:schemeClr val="tx1"/>
                </a:solidFill>
              </a:defRPr>
            </a:lvl1pPr>
          </a:lstStyle>
          <a:p>
            <a:r>
              <a:rPr lang="ru-RU"/>
              <a:t>Образец заголовка</a:t>
            </a:r>
            <a:endParaRPr lang="en-US" dirty="0"/>
          </a:p>
        </p:txBody>
      </p:sp>
      <p:sp>
        <p:nvSpPr>
          <p:cNvPr id="3" name="Subtitle 2"/>
          <p:cNvSpPr>
            <a:spLocks noGrp="1"/>
          </p:cNvSpPr>
          <p:nvPr>
            <p:ph type="subTitle" idx="1"/>
          </p:nvPr>
        </p:nvSpPr>
        <p:spPr>
          <a:xfrm>
            <a:off x="2844800" y="3375491"/>
            <a:ext cx="82296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15" name="Date Placeholder 14"/>
          <p:cNvSpPr>
            <a:spLocks noGrp="1"/>
          </p:cNvSpPr>
          <p:nvPr>
            <p:ph type="dt" sz="half" idx="10"/>
          </p:nvPr>
        </p:nvSpPr>
        <p:spPr/>
        <p:txBody>
          <a:bodyPr/>
          <a:lstStyle/>
          <a:p>
            <a:fld id="{097A52C4-8713-424C-9A8F-52C5003A3856}" type="datetimeFigureOut">
              <a:rPr lang="ru-RU" smtClean="0"/>
              <a:t>21.04.2025</a:t>
            </a:fld>
            <a:endParaRPr lang="ru-RU"/>
          </a:p>
        </p:txBody>
      </p:sp>
      <p:sp>
        <p:nvSpPr>
          <p:cNvPr id="16" name="Slide Number Placeholder 15"/>
          <p:cNvSpPr>
            <a:spLocks noGrp="1"/>
          </p:cNvSpPr>
          <p:nvPr>
            <p:ph type="sldNum" sz="quarter" idx="11"/>
          </p:nvPr>
        </p:nvSpPr>
        <p:spPr/>
        <p:txBody>
          <a:bodyPr/>
          <a:lstStyle/>
          <a:p>
            <a:fld id="{57218651-12E2-4BDC-B594-2BCEEE215954}"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3" name="Title 12"/>
          <p:cNvSpPr>
            <a:spLocks noGrp="1"/>
          </p:cNvSpPr>
          <p:nvPr>
            <p:ph type="title"/>
          </p:nvPr>
        </p:nvSpPr>
        <p:spPr/>
        <p:txBody>
          <a:bodyPr/>
          <a:lstStyle/>
          <a:p>
            <a:r>
              <a:rPr lang="ru-RU"/>
              <a:t>Образец заголовка</a:t>
            </a:r>
            <a:endParaRPr lang="en-US"/>
          </a:p>
        </p:txBody>
      </p:sp>
      <p:sp>
        <p:nvSpPr>
          <p:cNvPr id="14" name="Date Placeholder 13"/>
          <p:cNvSpPr>
            <a:spLocks noGrp="1"/>
          </p:cNvSpPr>
          <p:nvPr>
            <p:ph type="dt" sz="half" idx="10"/>
          </p:nvPr>
        </p:nvSpPr>
        <p:spPr/>
        <p:txBody>
          <a:bodyPr/>
          <a:lstStyle/>
          <a:p>
            <a:fld id="{097A52C4-8713-424C-9A8F-52C5003A3856}" type="datetimeFigureOut">
              <a:rPr lang="ru-RU" smtClean="0"/>
              <a:t>21.04.2025</a:t>
            </a:fld>
            <a:endParaRPr lang="ru-RU"/>
          </a:p>
        </p:txBody>
      </p:sp>
      <p:sp>
        <p:nvSpPr>
          <p:cNvPr id="15" name="Slide Number Placeholder 14"/>
          <p:cNvSpPr>
            <a:spLocks noGrp="1"/>
          </p:cNvSpPr>
          <p:nvPr>
            <p:ph type="sldNum" sz="quarter" idx="11"/>
          </p:nvPr>
        </p:nvSpPr>
        <p:spPr/>
        <p:txBody>
          <a:bodyPr/>
          <a:lstStyle/>
          <a:p>
            <a:fld id="{57218651-12E2-4BDC-B594-2BCEEE215954}"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5689600" y="4074500"/>
            <a:ext cx="609600" cy="1015663"/>
          </a:xfrm>
          <a:prstGeom prst="rect">
            <a:avLst/>
          </a:prstGeom>
          <a:noFill/>
        </p:spPr>
        <p:txBody>
          <a:bodyPr wrap="square" lIns="0" tIns="0" rIns="0" bIns="0" rtlCol="0" anchor="t" anchorCtr="0">
            <a:spAutoFit/>
          </a:bodyPr>
          <a:lstStyle/>
          <a:p>
            <a:r>
              <a:rPr lang="en-US" sz="6600" dirty="0">
                <a:effectLst>
                  <a:outerShdw blurRad="38100" dist="38100" dir="2700000" algn="tl">
                    <a:srgbClr val="000000">
                      <a:alpha val="43137"/>
                    </a:srgbClr>
                  </a:outerShdw>
                </a:effectLst>
                <a:latin typeface="+mn-lt"/>
              </a:rPr>
              <a:t>{</a:t>
            </a:r>
          </a:p>
        </p:txBody>
      </p:sp>
      <p:sp>
        <p:nvSpPr>
          <p:cNvPr id="3" name="Text Placeholder 2"/>
          <p:cNvSpPr>
            <a:spLocks noGrp="1"/>
          </p:cNvSpPr>
          <p:nvPr>
            <p:ph type="body" idx="1"/>
          </p:nvPr>
        </p:nvSpPr>
        <p:spPr>
          <a:xfrm>
            <a:off x="6096000" y="4267368"/>
            <a:ext cx="49784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12" name="Date Placeholder 11"/>
          <p:cNvSpPr>
            <a:spLocks noGrp="1"/>
          </p:cNvSpPr>
          <p:nvPr>
            <p:ph type="dt" sz="half" idx="10"/>
          </p:nvPr>
        </p:nvSpPr>
        <p:spPr/>
        <p:txBody>
          <a:bodyPr/>
          <a:lstStyle/>
          <a:p>
            <a:fld id="{097A52C4-8713-424C-9A8F-52C5003A3856}" type="datetimeFigureOut">
              <a:rPr lang="ru-RU" smtClean="0"/>
              <a:t>21.04.2025</a:t>
            </a:fld>
            <a:endParaRPr lang="ru-RU"/>
          </a:p>
        </p:txBody>
      </p:sp>
      <p:sp>
        <p:nvSpPr>
          <p:cNvPr id="13" name="Slide Number Placeholder 12"/>
          <p:cNvSpPr>
            <a:spLocks noGrp="1"/>
          </p:cNvSpPr>
          <p:nvPr>
            <p:ph type="sldNum" sz="quarter" idx="11"/>
          </p:nvPr>
        </p:nvSpPr>
        <p:spPr/>
        <p:txBody>
          <a:bodyPr/>
          <a:lstStyle/>
          <a:p>
            <a:fld id="{57218651-12E2-4BDC-B594-2BCEEE215954}"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3048000" y="1905000"/>
            <a:ext cx="804672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097A52C4-8713-424C-9A8F-52C5003A3856}" type="datetimeFigureOut">
              <a:rPr lang="ru-RU" smtClean="0"/>
              <a:t>21.04.2025</a:t>
            </a:fld>
            <a:endParaRPr lang="ru-RU"/>
          </a:p>
        </p:txBody>
      </p:sp>
      <p:sp>
        <p:nvSpPr>
          <p:cNvPr id="9" name="Slide Number Placeholder 8"/>
          <p:cNvSpPr>
            <a:spLocks noGrp="1"/>
          </p:cNvSpPr>
          <p:nvPr>
            <p:ph type="sldNum" sz="quarter" idx="11"/>
          </p:nvPr>
        </p:nvSpPr>
        <p:spPr/>
        <p:txBody>
          <a:bodyPr/>
          <a:lstStyle/>
          <a:p>
            <a:fld id="{57218651-12E2-4BDC-B594-2BCEEE215954}"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a:t>Образец заголовка</a:t>
            </a:r>
            <a:endParaRPr lang="en-US" dirty="0"/>
          </a:p>
        </p:txBody>
      </p:sp>
      <p:sp>
        <p:nvSpPr>
          <p:cNvPr id="5" name="Content Placeholder 4"/>
          <p:cNvSpPr>
            <a:spLocks noGrp="1"/>
          </p:cNvSpPr>
          <p:nvPr>
            <p:ph sz="quarter" idx="13"/>
          </p:nvPr>
        </p:nvSpPr>
        <p:spPr>
          <a:xfrm>
            <a:off x="1792224" y="658368"/>
            <a:ext cx="4364736" cy="34290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Content Placeholder 6"/>
          <p:cNvSpPr>
            <a:spLocks noGrp="1"/>
          </p:cNvSpPr>
          <p:nvPr>
            <p:ph sz="quarter" idx="14"/>
          </p:nvPr>
        </p:nvSpPr>
        <p:spPr>
          <a:xfrm>
            <a:off x="6705600" y="658371"/>
            <a:ext cx="4364736" cy="34321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88160" y="661976"/>
            <a:ext cx="4364736"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792224" y="1371600"/>
            <a:ext cx="43688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705600" y="661976"/>
            <a:ext cx="4364736"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705600" y="1371600"/>
            <a:ext cx="4364736"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TextBox 12"/>
          <p:cNvSpPr txBox="1"/>
          <p:nvPr/>
        </p:nvSpPr>
        <p:spPr>
          <a:xfrm>
            <a:off x="1408853" y="520192"/>
            <a:ext cx="6096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8" name="TextBox 17"/>
          <p:cNvSpPr txBox="1"/>
          <p:nvPr/>
        </p:nvSpPr>
        <p:spPr>
          <a:xfrm>
            <a:off x="6373707" y="520192"/>
            <a:ext cx="6096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2" name="Title 11"/>
          <p:cNvSpPr>
            <a:spLocks noGrp="1"/>
          </p:cNvSpPr>
          <p:nvPr>
            <p:ph type="title"/>
          </p:nvPr>
        </p:nvSpPr>
        <p:spPr/>
        <p:txBody>
          <a:bodyPr/>
          <a:lstStyle/>
          <a:p>
            <a:r>
              <a:rPr lang="ru-RU"/>
              <a:t>Образец заголовка</a:t>
            </a:r>
            <a:endParaRPr lang="en-US" dirty="0"/>
          </a:p>
        </p:txBody>
      </p:sp>
      <p:sp>
        <p:nvSpPr>
          <p:cNvPr id="14" name="Date Placeholder 13"/>
          <p:cNvSpPr>
            <a:spLocks noGrp="1"/>
          </p:cNvSpPr>
          <p:nvPr>
            <p:ph type="dt" sz="half" idx="10"/>
          </p:nvPr>
        </p:nvSpPr>
        <p:spPr/>
        <p:txBody>
          <a:bodyPr/>
          <a:lstStyle/>
          <a:p>
            <a:fld id="{097A52C4-8713-424C-9A8F-52C5003A3856}" type="datetimeFigureOut">
              <a:rPr lang="ru-RU" smtClean="0"/>
              <a:t>21.04.2025</a:t>
            </a:fld>
            <a:endParaRPr lang="ru-RU"/>
          </a:p>
        </p:txBody>
      </p:sp>
      <p:sp>
        <p:nvSpPr>
          <p:cNvPr id="15" name="Slide Number Placeholder 14"/>
          <p:cNvSpPr>
            <a:spLocks noGrp="1"/>
          </p:cNvSpPr>
          <p:nvPr>
            <p:ph type="sldNum" sz="quarter" idx="11"/>
          </p:nvPr>
        </p:nvSpPr>
        <p:spPr/>
        <p:txBody>
          <a:bodyPr/>
          <a:lstStyle/>
          <a:p>
            <a:fld id="{57218651-12E2-4BDC-B594-2BCEEE215954}"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a:p>
        </p:txBody>
      </p:sp>
      <p:sp>
        <p:nvSpPr>
          <p:cNvPr id="7" name="Date Placeholder 6"/>
          <p:cNvSpPr>
            <a:spLocks noGrp="1"/>
          </p:cNvSpPr>
          <p:nvPr>
            <p:ph type="dt" sz="half" idx="10"/>
          </p:nvPr>
        </p:nvSpPr>
        <p:spPr/>
        <p:txBody>
          <a:bodyPr/>
          <a:lstStyle/>
          <a:p>
            <a:fld id="{097A52C4-8713-424C-9A8F-52C5003A3856}" type="datetimeFigureOut">
              <a:rPr lang="ru-RU" smtClean="0"/>
              <a:t>21.04.2025</a:t>
            </a:fld>
            <a:endParaRPr lang="ru-RU"/>
          </a:p>
        </p:txBody>
      </p:sp>
      <p:sp>
        <p:nvSpPr>
          <p:cNvPr id="8" name="Slide Number Placeholder 7"/>
          <p:cNvSpPr>
            <a:spLocks noGrp="1"/>
          </p:cNvSpPr>
          <p:nvPr>
            <p:ph type="sldNum" sz="quarter" idx="11"/>
          </p:nvPr>
        </p:nvSpPr>
        <p:spPr/>
        <p:txBody>
          <a:bodyPr/>
          <a:lstStyle/>
          <a:p>
            <a:fld id="{57218651-12E2-4BDC-B594-2BCEEE215954}"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97A52C4-8713-424C-9A8F-52C5003A3856}" type="datetimeFigureOut">
              <a:rPr lang="ru-RU" smtClean="0"/>
              <a:t>21.04.2025</a:t>
            </a:fld>
            <a:endParaRPr lang="ru-RU"/>
          </a:p>
        </p:txBody>
      </p:sp>
      <p:sp>
        <p:nvSpPr>
          <p:cNvPr id="6" name="Slide Number Placeholder 5"/>
          <p:cNvSpPr>
            <a:spLocks noGrp="1"/>
          </p:cNvSpPr>
          <p:nvPr>
            <p:ph type="sldNum" sz="quarter" idx="11"/>
          </p:nvPr>
        </p:nvSpPr>
        <p:spPr/>
        <p:txBody>
          <a:bodyPr/>
          <a:lstStyle/>
          <a:p>
            <a:fld id="{57218651-12E2-4BDC-B594-2BCEEE215954}"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7105227" y="1774588"/>
            <a:ext cx="609600" cy="1231106"/>
          </a:xfrm>
          <a:prstGeom prst="rect">
            <a:avLst/>
          </a:prstGeom>
          <a:noFill/>
        </p:spPr>
        <p:txBody>
          <a:bodyPr wrap="square" lIns="0" tIns="0" rIns="0" bIns="0" rtlCol="0" anchor="t" anchorCtr="0">
            <a:spAutoFit/>
          </a:bodyPr>
          <a:lstStyle/>
          <a:p>
            <a:r>
              <a:rPr lang="en-US" sz="8000" dirty="0">
                <a:effectLst>
                  <a:outerShdw blurRad="38100" dist="38100" dir="2700000" algn="tl">
                    <a:srgbClr val="000000">
                      <a:alpha val="43137"/>
                    </a:srgbClr>
                  </a:outerShdw>
                </a:effectLst>
                <a:latin typeface="+mn-lt"/>
              </a:rPr>
              <a:t>{</a:t>
            </a:r>
          </a:p>
        </p:txBody>
      </p:sp>
      <p:sp>
        <p:nvSpPr>
          <p:cNvPr id="3" name="Content Placeholder 2"/>
          <p:cNvSpPr>
            <a:spLocks noGrp="1"/>
          </p:cNvSpPr>
          <p:nvPr>
            <p:ph idx="1"/>
          </p:nvPr>
        </p:nvSpPr>
        <p:spPr>
          <a:xfrm>
            <a:off x="1117600" y="685801"/>
            <a:ext cx="57912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620000" y="685801"/>
            <a:ext cx="34544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5" name="Date Placeholder 14"/>
          <p:cNvSpPr>
            <a:spLocks noGrp="1"/>
          </p:cNvSpPr>
          <p:nvPr>
            <p:ph type="dt" sz="half" idx="10"/>
          </p:nvPr>
        </p:nvSpPr>
        <p:spPr/>
        <p:txBody>
          <a:bodyPr/>
          <a:lstStyle/>
          <a:p>
            <a:fld id="{097A52C4-8713-424C-9A8F-52C5003A3856}" type="datetimeFigureOut">
              <a:rPr lang="ru-RU" smtClean="0"/>
              <a:t>21.04.2025</a:t>
            </a:fld>
            <a:endParaRPr lang="ru-RU"/>
          </a:p>
        </p:txBody>
      </p:sp>
      <p:sp>
        <p:nvSpPr>
          <p:cNvPr id="16" name="Slide Number Placeholder 15"/>
          <p:cNvSpPr>
            <a:spLocks noGrp="1"/>
          </p:cNvSpPr>
          <p:nvPr>
            <p:ph type="sldNum" sz="quarter" idx="11"/>
          </p:nvPr>
        </p:nvSpPr>
        <p:spPr/>
        <p:txBody>
          <a:bodyPr/>
          <a:lstStyle/>
          <a:p>
            <a:fld id="{57218651-12E2-4BDC-B594-2BCEEE215954}"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625600" y="612776"/>
            <a:ext cx="89408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a:off x="3657600" y="3453047"/>
            <a:ext cx="67056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Box 8"/>
          <p:cNvSpPr txBox="1"/>
          <p:nvPr/>
        </p:nvSpPr>
        <p:spPr>
          <a:xfrm>
            <a:off x="3247136" y="3331464"/>
            <a:ext cx="6096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1" name="Title 10"/>
          <p:cNvSpPr>
            <a:spLocks noGrp="1"/>
          </p:cNvSpPr>
          <p:nvPr>
            <p:ph type="title"/>
          </p:nvPr>
        </p:nvSpPr>
        <p:spPr/>
        <p:txBody>
          <a:bodyPr/>
          <a:lstStyle/>
          <a:p>
            <a:r>
              <a:rPr lang="ru-RU"/>
              <a:t>Образец заголовка</a:t>
            </a:r>
            <a:endParaRPr lang="en-US"/>
          </a:p>
        </p:txBody>
      </p:sp>
      <p:sp>
        <p:nvSpPr>
          <p:cNvPr id="13" name="Date Placeholder 12"/>
          <p:cNvSpPr>
            <a:spLocks noGrp="1"/>
          </p:cNvSpPr>
          <p:nvPr>
            <p:ph type="dt" sz="half" idx="10"/>
          </p:nvPr>
        </p:nvSpPr>
        <p:spPr/>
        <p:txBody>
          <a:bodyPr/>
          <a:lstStyle/>
          <a:p>
            <a:fld id="{097A52C4-8713-424C-9A8F-52C5003A3856}" type="datetimeFigureOut">
              <a:rPr lang="ru-RU" smtClean="0"/>
              <a:t>21.04.2025</a:t>
            </a:fld>
            <a:endParaRPr lang="ru-RU"/>
          </a:p>
        </p:txBody>
      </p:sp>
      <p:sp>
        <p:nvSpPr>
          <p:cNvPr id="14" name="Slide Number Placeholder 13"/>
          <p:cNvSpPr>
            <a:spLocks noGrp="1"/>
          </p:cNvSpPr>
          <p:nvPr>
            <p:ph type="sldNum" sz="quarter" idx="11"/>
          </p:nvPr>
        </p:nvSpPr>
        <p:spPr/>
        <p:txBody>
          <a:bodyPr/>
          <a:lstStyle/>
          <a:p>
            <a:fld id="{57218651-12E2-4BDC-B594-2BCEEE215954}"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a:xfrm>
            <a:off x="2844800" y="685804"/>
            <a:ext cx="7721600" cy="3505199"/>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097A52C4-8713-424C-9A8F-52C5003A3856}" type="datetimeFigureOut">
              <a:rPr lang="ru-RU" smtClean="0"/>
              <a:t>21.04.2025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218651-12E2-4BDC-B594-2BCEEE215954}"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2800" y="609601"/>
            <a:ext cx="2844800" cy="51816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3860800" y="685801"/>
            <a:ext cx="6705600" cy="45720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97A52C4-8713-424C-9A8F-52C5003A3856}" type="datetimeFigureOut">
              <a:rPr lang="ru-RU" smtClean="0"/>
              <a:t>21.04.2025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218651-12E2-4BDC-B594-2BCEEE215954}"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Oval 7"/>
          <p:cNvSpPr/>
          <p:nvPr/>
        </p:nvSpPr>
        <p:spPr>
          <a:xfrm rot="19724275">
            <a:off x="1830961" y="1038443"/>
            <a:ext cx="965416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Oval 8"/>
          <p:cNvSpPr/>
          <p:nvPr/>
        </p:nvSpPr>
        <p:spPr>
          <a:xfrm rot="17656910">
            <a:off x="557464" y="419135"/>
            <a:ext cx="5538472" cy="5973945"/>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p:cNvSpPr/>
          <p:nvPr/>
        </p:nvSpPr>
        <p:spPr>
          <a:xfrm rot="19724275">
            <a:off x="4370608" y="116857"/>
            <a:ext cx="8639149"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036320" y="4876800"/>
            <a:ext cx="10058400" cy="914400"/>
          </a:xfrm>
          <a:prstGeom prst="rect">
            <a:avLst/>
          </a:prstGeom>
        </p:spPr>
        <p:txBody>
          <a:bodyPr vert="horz" lIns="91440" tIns="45720" rIns="91440" bIns="45720" rtlCol="0" anchor="b">
            <a:noAutofit/>
          </a:bodyPr>
          <a:lstStyle/>
          <a:p>
            <a:r>
              <a:rPr lang="ru-RU"/>
              <a:t>Образец заголовка</a:t>
            </a:r>
            <a:endParaRPr lang="en-US" dirty="0"/>
          </a:p>
        </p:txBody>
      </p:sp>
      <p:sp>
        <p:nvSpPr>
          <p:cNvPr id="3" name="Text Placeholder 2"/>
          <p:cNvSpPr>
            <a:spLocks noGrp="1"/>
          </p:cNvSpPr>
          <p:nvPr>
            <p:ph type="body" idx="1"/>
          </p:nvPr>
        </p:nvSpPr>
        <p:spPr>
          <a:xfrm>
            <a:off x="2844800" y="685804"/>
            <a:ext cx="8128000" cy="3657599"/>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229600" y="6154741"/>
            <a:ext cx="28448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097A52C4-8713-424C-9A8F-52C5003A3856}" type="datetimeFigureOut">
              <a:rPr lang="ru-RU" smtClean="0"/>
              <a:t>21.04.2025</a:t>
            </a:fld>
            <a:endParaRPr lang="ru-RU"/>
          </a:p>
        </p:txBody>
      </p:sp>
      <p:sp>
        <p:nvSpPr>
          <p:cNvPr id="5" name="Footer Placeholder 4"/>
          <p:cNvSpPr>
            <a:spLocks noGrp="1"/>
          </p:cNvSpPr>
          <p:nvPr>
            <p:ph type="ftr" sz="quarter" idx="3"/>
          </p:nvPr>
        </p:nvSpPr>
        <p:spPr>
          <a:xfrm>
            <a:off x="1097280" y="6154741"/>
            <a:ext cx="6096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1097280" y="5842000"/>
            <a:ext cx="28448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57218651-12E2-4BDC-B594-2BCEEE215954}"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21.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ov"/><Relationship Id="rId1" Type="http://schemas.microsoft.com/office/2007/relationships/media" Target="../media/media3.mov"/><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1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47528" y="80628"/>
            <a:ext cx="8229600" cy="936104"/>
          </a:xfrm>
        </p:spPr>
        <p:txBody>
          <a:bodyPr>
            <a:noAutofit/>
          </a:bodyPr>
          <a:lstStyle/>
          <a:p>
            <a:pPr>
              <a:lnSpc>
                <a:spcPts val="5467"/>
              </a:lnSpc>
            </a:pPr>
            <a:r>
              <a:rPr lang="uk-UA" sz="3600" b="1" dirty="0">
                <a:latin typeface="Times New Roman" pitchFamily="18" charset="0"/>
                <a:ea typeface="GulimChe" pitchFamily="49" charset="-127"/>
                <a:cs typeface="Times New Roman" pitchFamily="18" charset="0"/>
              </a:rPr>
              <a:t>Досліди на кухні. Фізика очима бабусі.</a:t>
            </a:r>
            <a:endParaRPr lang="en-US" sz="3600" b="1" dirty="0">
              <a:latin typeface="Kanit"/>
            </a:endParaRPr>
          </a:p>
        </p:txBody>
      </p:sp>
      <p:sp>
        <p:nvSpPr>
          <p:cNvPr id="3" name="Подзаголовок 2"/>
          <p:cNvSpPr>
            <a:spLocks noGrp="1"/>
          </p:cNvSpPr>
          <p:nvPr>
            <p:ph type="subTitle" idx="1"/>
          </p:nvPr>
        </p:nvSpPr>
        <p:spPr>
          <a:xfrm>
            <a:off x="6816080" y="1089198"/>
            <a:ext cx="4211960" cy="5256584"/>
          </a:xfrm>
        </p:spPr>
        <p:txBody>
          <a:bodyPr>
            <a:normAutofit/>
          </a:bodyPr>
          <a:lstStyle/>
          <a:p>
            <a:pPr>
              <a:spcBef>
                <a:spcPts val="0"/>
              </a:spcBef>
              <a:buSzTx/>
            </a:pPr>
            <a:r>
              <a:rPr lang="uk-UA" sz="2200" dirty="0">
                <a:solidFill>
                  <a:schemeClr val="bg2">
                    <a:lumMod val="20000"/>
                    <a:lumOff val="80000"/>
                  </a:schemeClr>
                </a:solidFill>
                <a:effectLst/>
                <a:latin typeface="Times New Roman" pitchFamily="18" charset="0"/>
                <a:cs typeface="Times New Roman" pitchFamily="18" charset="0"/>
              </a:rPr>
              <a:t>Творча робота </a:t>
            </a:r>
          </a:p>
          <a:p>
            <a:pPr>
              <a:spcBef>
                <a:spcPts val="0"/>
              </a:spcBef>
              <a:buSzTx/>
            </a:pPr>
            <a:r>
              <a:rPr lang="uk-UA" sz="2200" dirty="0">
                <a:solidFill>
                  <a:schemeClr val="bg2">
                    <a:lumMod val="20000"/>
                    <a:lumOff val="80000"/>
                  </a:schemeClr>
                </a:solidFill>
                <a:effectLst/>
                <a:latin typeface="Times New Roman" pitchFamily="18" charset="0"/>
                <a:cs typeface="Times New Roman" pitchFamily="18" charset="0"/>
              </a:rPr>
              <a:t>Коваленка Іллі Юрійовича, </a:t>
            </a:r>
          </a:p>
          <a:p>
            <a:pPr>
              <a:spcBef>
                <a:spcPts val="0"/>
              </a:spcBef>
              <a:buSzTx/>
            </a:pPr>
            <a:r>
              <a:rPr lang="uk-UA" sz="2200" dirty="0">
                <a:solidFill>
                  <a:schemeClr val="bg2">
                    <a:lumMod val="20000"/>
                    <a:lumOff val="80000"/>
                  </a:schemeClr>
                </a:solidFill>
                <a:effectLst/>
                <a:latin typeface="Times New Roman" pitchFamily="18" charset="0"/>
                <a:cs typeface="Times New Roman" pitchFamily="18" charset="0"/>
              </a:rPr>
              <a:t>учня 8-А класу </a:t>
            </a:r>
          </a:p>
          <a:p>
            <a:pPr>
              <a:spcBef>
                <a:spcPts val="0"/>
              </a:spcBef>
              <a:buSzTx/>
            </a:pPr>
            <a:r>
              <a:rPr lang="ru-RU" sz="2200" dirty="0" err="1">
                <a:solidFill>
                  <a:schemeClr val="bg2">
                    <a:lumMod val="20000"/>
                    <a:lumOff val="80000"/>
                  </a:schemeClr>
                </a:solidFill>
                <a:effectLst/>
                <a:latin typeface="Times New Roman" pitchFamily="18" charset="0"/>
                <a:cs typeface="Times New Roman" pitchFamily="18" charset="0"/>
              </a:rPr>
              <a:t>Херсонського</a:t>
            </a:r>
            <a:r>
              <a:rPr lang="ru-RU" sz="2200" dirty="0">
                <a:solidFill>
                  <a:schemeClr val="bg2">
                    <a:lumMod val="20000"/>
                    <a:lumOff val="80000"/>
                  </a:schemeClr>
                </a:solidFill>
                <a:effectLst/>
                <a:latin typeface="Times New Roman" pitchFamily="18" charset="0"/>
                <a:cs typeface="Times New Roman" pitchFamily="18" charset="0"/>
              </a:rPr>
              <a:t>  </a:t>
            </a:r>
            <a:r>
              <a:rPr lang="ru-RU" sz="2200" dirty="0" err="1">
                <a:solidFill>
                  <a:schemeClr val="bg2">
                    <a:lumMod val="20000"/>
                    <a:lumOff val="80000"/>
                  </a:schemeClr>
                </a:solidFill>
                <a:effectLst/>
                <a:latin typeface="Times New Roman" pitchFamily="18" charset="0"/>
                <a:cs typeface="Times New Roman" pitchFamily="18" charset="0"/>
              </a:rPr>
              <a:t>ліцею</a:t>
            </a:r>
            <a:r>
              <a:rPr lang="ru-RU" sz="2200" dirty="0">
                <a:solidFill>
                  <a:schemeClr val="bg2">
                    <a:lumMod val="20000"/>
                    <a:lumOff val="80000"/>
                  </a:schemeClr>
                </a:solidFill>
                <a:effectLst/>
                <a:latin typeface="Times New Roman" pitchFamily="18" charset="0"/>
                <a:cs typeface="Times New Roman" pitchFamily="18" charset="0"/>
              </a:rPr>
              <a:t> № 52 «Перспектива»</a:t>
            </a:r>
          </a:p>
          <a:p>
            <a:pPr>
              <a:spcBef>
                <a:spcPts val="0"/>
              </a:spcBef>
              <a:buSzTx/>
            </a:pPr>
            <a:r>
              <a:rPr lang="ru-RU" sz="2200" dirty="0" err="1">
                <a:solidFill>
                  <a:schemeClr val="bg2">
                    <a:lumMod val="20000"/>
                    <a:lumOff val="80000"/>
                  </a:schemeClr>
                </a:solidFill>
                <a:effectLst/>
                <a:latin typeface="Times New Roman" pitchFamily="18" charset="0"/>
                <a:cs typeface="Times New Roman" pitchFamily="18" charset="0"/>
              </a:rPr>
              <a:t>Херсонської</a:t>
            </a:r>
            <a:r>
              <a:rPr lang="ru-RU" sz="2200" dirty="0">
                <a:solidFill>
                  <a:schemeClr val="bg2">
                    <a:lumMod val="20000"/>
                    <a:lumOff val="80000"/>
                  </a:schemeClr>
                </a:solidFill>
                <a:effectLst/>
                <a:latin typeface="Times New Roman" pitchFamily="18" charset="0"/>
                <a:cs typeface="Times New Roman" pitchFamily="18" charset="0"/>
              </a:rPr>
              <a:t> </a:t>
            </a:r>
            <a:r>
              <a:rPr lang="ru-RU" sz="2200" dirty="0" err="1">
                <a:solidFill>
                  <a:schemeClr val="bg2">
                    <a:lumMod val="20000"/>
                    <a:lumOff val="80000"/>
                  </a:schemeClr>
                </a:solidFill>
                <a:effectLst/>
                <a:latin typeface="Times New Roman" pitchFamily="18" charset="0"/>
                <a:cs typeface="Times New Roman" pitchFamily="18" charset="0"/>
              </a:rPr>
              <a:t>міської</a:t>
            </a:r>
            <a:r>
              <a:rPr lang="ru-RU" sz="2200" dirty="0">
                <a:solidFill>
                  <a:schemeClr val="bg2">
                    <a:lumMod val="20000"/>
                    <a:lumOff val="80000"/>
                  </a:schemeClr>
                </a:solidFill>
                <a:effectLst/>
                <a:latin typeface="Times New Roman" pitchFamily="18" charset="0"/>
                <a:cs typeface="Times New Roman" pitchFamily="18" charset="0"/>
              </a:rPr>
              <a:t> ради,</a:t>
            </a:r>
          </a:p>
          <a:p>
            <a:pPr>
              <a:spcBef>
                <a:spcPts val="0"/>
              </a:spcBef>
              <a:buSzTx/>
            </a:pPr>
            <a:r>
              <a:rPr lang="uk-UA" sz="2200" dirty="0">
                <a:solidFill>
                  <a:schemeClr val="bg2">
                    <a:lumMod val="20000"/>
                    <a:lumOff val="80000"/>
                  </a:schemeClr>
                </a:solidFill>
                <a:effectLst/>
                <a:latin typeface="Times New Roman" pitchFamily="18" charset="0"/>
                <a:cs typeface="Times New Roman" pitchFamily="18" charset="0"/>
              </a:rPr>
              <a:t>м. Херсон</a:t>
            </a:r>
            <a:endParaRPr lang="ru-RU" sz="2200" dirty="0">
              <a:solidFill>
                <a:schemeClr val="bg2">
                  <a:lumMod val="20000"/>
                  <a:lumOff val="80000"/>
                </a:schemeClr>
              </a:solidFill>
              <a:effectLst/>
              <a:latin typeface="Times New Roman" pitchFamily="18" charset="0"/>
              <a:cs typeface="Times New Roman" pitchFamily="18" charset="0"/>
            </a:endParaRPr>
          </a:p>
          <a:p>
            <a:pPr>
              <a:spcBef>
                <a:spcPts val="0"/>
              </a:spcBef>
              <a:buSzTx/>
            </a:pPr>
            <a:endParaRPr lang="uk-UA" sz="2200" dirty="0">
              <a:solidFill>
                <a:schemeClr val="bg2">
                  <a:lumMod val="20000"/>
                  <a:lumOff val="80000"/>
                </a:schemeClr>
              </a:solidFill>
              <a:effectLst/>
              <a:latin typeface="Times New Roman" pitchFamily="18" charset="0"/>
              <a:cs typeface="Times New Roman" pitchFamily="18" charset="0"/>
            </a:endParaRPr>
          </a:p>
          <a:p>
            <a:pPr>
              <a:spcBef>
                <a:spcPts val="0"/>
              </a:spcBef>
              <a:buSzTx/>
            </a:pPr>
            <a:r>
              <a:rPr lang="uk-UA" sz="2200" dirty="0">
                <a:solidFill>
                  <a:schemeClr val="bg2">
                    <a:lumMod val="20000"/>
                    <a:lumOff val="80000"/>
                  </a:schemeClr>
                </a:solidFill>
                <a:effectLst/>
                <a:latin typeface="Times New Roman" pitchFamily="18" charset="0"/>
                <a:cs typeface="Times New Roman" pitchFamily="18" charset="0"/>
              </a:rPr>
              <a:t>Керівник проекту:</a:t>
            </a:r>
          </a:p>
          <a:p>
            <a:pPr>
              <a:spcBef>
                <a:spcPts val="0"/>
              </a:spcBef>
              <a:buSzTx/>
            </a:pPr>
            <a:r>
              <a:rPr lang="uk-UA" sz="2200" dirty="0">
                <a:solidFill>
                  <a:schemeClr val="bg2">
                    <a:lumMod val="20000"/>
                    <a:lumOff val="80000"/>
                  </a:schemeClr>
                </a:solidFill>
                <a:effectLst/>
                <a:latin typeface="Times New Roman" pitchFamily="18" charset="0"/>
                <a:cs typeface="Times New Roman" pitchFamily="18" charset="0"/>
              </a:rPr>
              <a:t>Мясоєдова Наталія Миколаївна, </a:t>
            </a:r>
          </a:p>
          <a:p>
            <a:pPr>
              <a:spcBef>
                <a:spcPts val="0"/>
              </a:spcBef>
              <a:buSzTx/>
            </a:pPr>
            <a:r>
              <a:rPr lang="uk-UA" sz="2200" dirty="0">
                <a:solidFill>
                  <a:schemeClr val="bg2">
                    <a:lumMod val="20000"/>
                    <a:lumOff val="80000"/>
                  </a:schemeClr>
                </a:solidFill>
                <a:effectLst/>
                <a:latin typeface="Times New Roman" pitchFamily="18" charset="0"/>
                <a:cs typeface="Times New Roman" pitchFamily="18" charset="0"/>
              </a:rPr>
              <a:t>учитель фізики </a:t>
            </a:r>
          </a:p>
          <a:p>
            <a:pPr>
              <a:spcBef>
                <a:spcPts val="0"/>
              </a:spcBef>
              <a:buSzTx/>
            </a:pPr>
            <a:r>
              <a:rPr lang="uk-UA" sz="2200" dirty="0">
                <a:solidFill>
                  <a:schemeClr val="bg2">
                    <a:lumMod val="20000"/>
                    <a:lumOff val="80000"/>
                  </a:schemeClr>
                </a:solidFill>
                <a:effectLst/>
                <a:latin typeface="Times New Roman" pitchFamily="18" charset="0"/>
                <a:cs typeface="Times New Roman" pitchFamily="18" charset="0"/>
              </a:rPr>
              <a:t>Херсонського ліцею № 52 «Перспектива»</a:t>
            </a:r>
          </a:p>
          <a:p>
            <a:pPr>
              <a:spcBef>
                <a:spcPts val="0"/>
              </a:spcBef>
              <a:buSzTx/>
            </a:pPr>
            <a:r>
              <a:rPr lang="uk-UA" sz="2400" dirty="0">
                <a:solidFill>
                  <a:schemeClr val="bg2">
                    <a:lumMod val="20000"/>
                    <a:lumOff val="80000"/>
                  </a:schemeClr>
                </a:solidFill>
                <a:effectLst/>
                <a:latin typeface="Times New Roman" pitchFamily="18" charset="0"/>
                <a:cs typeface="Times New Roman" pitchFamily="18" charset="0"/>
              </a:rPr>
              <a:t>Херсонської міської ради</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6075" y="1089198"/>
            <a:ext cx="2542912"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9417" y="2579149"/>
            <a:ext cx="2542912" cy="3815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7301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632242" y="260648"/>
            <a:ext cx="6768752" cy="6418127"/>
          </a:xfrm>
        </p:spPr>
        <p:txBody>
          <a:bodyPr>
            <a:noAutofit/>
          </a:bodyPr>
          <a:lstStyle/>
          <a:p>
            <a:pPr marL="18288" indent="0" algn="just">
              <a:buNone/>
              <a:defRPr/>
            </a:pPr>
            <a:r>
              <a:rPr lang="uk-UA" sz="2400" b="1" u="sng" dirty="0">
                <a:effectLst/>
                <a:latin typeface="Times New Roman" pitchFamily="18" charset="0"/>
                <a:cs typeface="Times New Roman" pitchFamily="18" charset="0"/>
              </a:rPr>
              <a:t>Мета дослідження: </a:t>
            </a:r>
          </a:p>
          <a:p>
            <a:pPr marL="18288" indent="0" algn="just">
              <a:buNone/>
              <a:defRPr/>
            </a:pPr>
            <a:r>
              <a:rPr lang="uk-UA" sz="1800" dirty="0">
                <a:solidFill>
                  <a:schemeClr val="bg2">
                    <a:lumMod val="20000"/>
                    <a:lumOff val="80000"/>
                  </a:schemeClr>
                </a:solidFill>
                <a:effectLst/>
                <a:latin typeface="Times New Roman" pitchFamily="18" charset="0"/>
                <a:cs typeface="Times New Roman" pitchFamily="18" charset="0"/>
              </a:rPr>
              <a:t>перевірити можливість застосування саморобних пристроїв, які працюють на законах фізики на кухні під час повної відсутності електрики вдома.</a:t>
            </a:r>
          </a:p>
          <a:p>
            <a:pPr marL="18288" indent="0" algn="just">
              <a:buNone/>
            </a:pPr>
            <a:r>
              <a:rPr lang="uk-UA" sz="2400" b="1" u="sng" dirty="0">
                <a:effectLst/>
                <a:latin typeface="Times New Roman" pitchFamily="18" charset="0"/>
                <a:cs typeface="Times New Roman" pitchFamily="18" charset="0"/>
              </a:rPr>
              <a:t>Предмет дослідження: </a:t>
            </a:r>
          </a:p>
          <a:p>
            <a:pPr marL="18288" indent="0" algn="just">
              <a:buNone/>
              <a:defRPr/>
            </a:pPr>
            <a:r>
              <a:rPr lang="uk-UA" sz="1800" dirty="0">
                <a:solidFill>
                  <a:schemeClr val="bg2">
                    <a:lumMod val="20000"/>
                    <a:lumOff val="80000"/>
                  </a:schemeClr>
                </a:solidFill>
                <a:effectLst/>
                <a:latin typeface="Times New Roman" pitchFamily="18" charset="0"/>
                <a:cs typeface="Times New Roman" pitchFamily="18" charset="0"/>
              </a:rPr>
              <a:t>1) батарея гальванічних елементів виготовлена з овочів та фруктів; </a:t>
            </a:r>
          </a:p>
          <a:p>
            <a:pPr marL="18288" indent="0" algn="just">
              <a:buNone/>
              <a:defRPr/>
            </a:pPr>
            <a:r>
              <a:rPr lang="uk-UA" sz="1800" dirty="0">
                <a:solidFill>
                  <a:schemeClr val="bg2">
                    <a:lumMod val="20000"/>
                    <a:lumOff val="80000"/>
                  </a:schemeClr>
                </a:solidFill>
                <a:effectLst/>
                <a:latin typeface="Times New Roman" pitchFamily="18" charset="0"/>
                <a:cs typeface="Times New Roman" pitchFamily="18" charset="0"/>
              </a:rPr>
              <a:t>2) лава-лампа виготовлена з рослинної олії та води; </a:t>
            </a:r>
          </a:p>
          <a:p>
            <a:pPr marL="18288" indent="0" algn="just">
              <a:buNone/>
              <a:defRPr/>
            </a:pPr>
            <a:r>
              <a:rPr lang="uk-UA" sz="1800" dirty="0">
                <a:solidFill>
                  <a:schemeClr val="bg2">
                    <a:lumMod val="20000"/>
                    <a:lumOff val="80000"/>
                  </a:schemeClr>
                </a:solidFill>
                <a:effectLst/>
                <a:latin typeface="Times New Roman" pitchFamily="18" charset="0"/>
                <a:cs typeface="Times New Roman" pitchFamily="18" charset="0"/>
              </a:rPr>
              <a:t>3) прототип портативного сонячного  дистилятора архітектора Генрі </a:t>
            </a:r>
            <a:r>
              <a:rPr lang="uk-UA" sz="1800" dirty="0" err="1">
                <a:solidFill>
                  <a:schemeClr val="bg2">
                    <a:lumMod val="20000"/>
                    <a:lumOff val="80000"/>
                  </a:schemeClr>
                </a:solidFill>
                <a:effectLst/>
                <a:latin typeface="Times New Roman" pitchFamily="18" charset="0"/>
                <a:cs typeface="Times New Roman" pitchFamily="18" charset="0"/>
              </a:rPr>
              <a:t>Глогау</a:t>
            </a:r>
            <a:r>
              <a:rPr lang="uk-UA" sz="1800" dirty="0">
                <a:solidFill>
                  <a:schemeClr val="bg2">
                    <a:lumMod val="20000"/>
                    <a:lumOff val="80000"/>
                  </a:schemeClr>
                </a:solidFill>
                <a:effectLst/>
                <a:latin typeface="Times New Roman" pitchFamily="18" charset="0"/>
                <a:cs typeface="Times New Roman" pitchFamily="18" charset="0"/>
              </a:rPr>
              <a:t>.</a:t>
            </a:r>
          </a:p>
          <a:p>
            <a:pPr marL="18288" indent="0" algn="just">
              <a:buNone/>
              <a:defRPr/>
            </a:pPr>
            <a:r>
              <a:rPr lang="uk-UA" sz="1800" dirty="0">
                <a:solidFill>
                  <a:schemeClr val="bg2">
                    <a:lumMod val="20000"/>
                    <a:lumOff val="80000"/>
                  </a:schemeClr>
                </a:solidFill>
                <a:effectLst/>
                <a:latin typeface="Times New Roman" pitchFamily="18" charset="0"/>
                <a:cs typeface="Times New Roman" pitchFamily="18" charset="0"/>
              </a:rPr>
              <a:t>4) листя пекінської капусти, занурені у підфарбовану харчовими барвниками воду.</a:t>
            </a:r>
          </a:p>
          <a:p>
            <a:pPr marL="18288" indent="0" algn="just">
              <a:buNone/>
            </a:pPr>
            <a:r>
              <a:rPr lang="uk-UA" sz="2400" b="1" u="sng" dirty="0">
                <a:effectLst/>
                <a:latin typeface="Times New Roman" pitchFamily="18" charset="0"/>
                <a:cs typeface="Times New Roman" pitchFamily="18" charset="0"/>
              </a:rPr>
              <a:t>Актуальність: </a:t>
            </a:r>
          </a:p>
          <a:p>
            <a:pPr marL="18288" indent="0" algn="just">
              <a:buNone/>
            </a:pPr>
            <a:r>
              <a:rPr lang="ru-RU" sz="1800" dirty="0" err="1">
                <a:solidFill>
                  <a:schemeClr val="bg2">
                    <a:lumMod val="20000"/>
                    <a:lumOff val="80000"/>
                  </a:schemeClr>
                </a:solidFill>
                <a:effectLst/>
                <a:latin typeface="Times New Roman" pitchFamily="18" charset="0"/>
                <a:cs typeface="Times New Roman" pitchFamily="18" charset="0"/>
              </a:rPr>
              <a:t>актуальність</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дослідження</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зумовлена</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частими</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відключеннями</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електроенергії</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оскільки</a:t>
            </a:r>
            <a:r>
              <a:rPr lang="ru-RU" sz="1800" dirty="0">
                <a:solidFill>
                  <a:schemeClr val="bg2">
                    <a:lumMod val="20000"/>
                    <a:lumOff val="80000"/>
                  </a:schemeClr>
                </a:solidFill>
                <a:effectLst/>
                <a:latin typeface="Times New Roman" pitchFamily="18" charset="0"/>
                <a:cs typeface="Times New Roman" pitchFamily="18" charset="0"/>
              </a:rPr>
              <a:t> для </a:t>
            </a:r>
            <a:r>
              <a:rPr lang="ru-RU" sz="1800" dirty="0" err="1">
                <a:solidFill>
                  <a:schemeClr val="bg2">
                    <a:lumMod val="20000"/>
                    <a:lumOff val="80000"/>
                  </a:schemeClr>
                </a:solidFill>
                <a:effectLst/>
                <a:latin typeface="Times New Roman" pitchFamily="18" charset="0"/>
                <a:cs typeface="Times New Roman" pitchFamily="18" charset="0"/>
              </a:rPr>
              <a:t>проведення</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цих</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дослідів</a:t>
            </a:r>
            <a:r>
              <a:rPr lang="ru-RU" sz="1800" dirty="0">
                <a:solidFill>
                  <a:schemeClr val="bg2">
                    <a:lumMod val="20000"/>
                    <a:lumOff val="80000"/>
                  </a:schemeClr>
                </a:solidFill>
                <a:effectLst/>
                <a:latin typeface="Times New Roman" pitchFamily="18" charset="0"/>
                <a:cs typeface="Times New Roman" pitchFamily="18" charset="0"/>
              </a:rPr>
              <a:t> вона не </a:t>
            </a:r>
            <a:r>
              <a:rPr lang="ru-RU" sz="1800" dirty="0" err="1">
                <a:solidFill>
                  <a:schemeClr val="bg2">
                    <a:lumMod val="20000"/>
                    <a:lumOff val="80000"/>
                  </a:schemeClr>
                </a:solidFill>
                <a:effectLst/>
                <a:latin typeface="Times New Roman" pitchFamily="18" charset="0"/>
                <a:cs typeface="Times New Roman" pitchFamily="18" charset="0"/>
              </a:rPr>
              <a:t>потрібна</a:t>
            </a:r>
            <a:r>
              <a:rPr lang="ru-RU" sz="1800" dirty="0">
                <a:solidFill>
                  <a:schemeClr val="bg2">
                    <a:lumMod val="20000"/>
                    <a:lumOff val="80000"/>
                  </a:schemeClr>
                </a:solidFill>
                <a:effectLst/>
                <a:latin typeface="Times New Roman" pitchFamily="18" charset="0"/>
                <a:cs typeface="Times New Roman" pitchFamily="18" charset="0"/>
              </a:rPr>
              <a:t>.</a:t>
            </a:r>
            <a:r>
              <a:rPr lang="uk-UA" sz="1800" dirty="0">
                <a:solidFill>
                  <a:schemeClr val="bg2">
                    <a:lumMod val="20000"/>
                    <a:lumOff val="80000"/>
                  </a:schemeClr>
                </a:solidFill>
                <a:effectLst/>
                <a:latin typeface="Times New Roman" pitchFamily="18" charset="0"/>
                <a:cs typeface="Times New Roman" pitchFamily="18" charset="0"/>
              </a:rPr>
              <a:t> електрики,  бо для цих досліджень вона не потрібна.</a:t>
            </a:r>
          </a:p>
          <a:p>
            <a:pPr marL="18288" indent="0" algn="just">
              <a:buNone/>
            </a:pPr>
            <a:r>
              <a:rPr lang="uk-UA" sz="2400" b="1" u="sng" dirty="0">
                <a:effectLst/>
                <a:latin typeface="Times New Roman" pitchFamily="18" charset="0"/>
                <a:cs typeface="Times New Roman" pitchFamily="18" charset="0"/>
              </a:rPr>
              <a:t>Новизна: </a:t>
            </a:r>
          </a:p>
          <a:p>
            <a:pPr marL="18288" indent="0" algn="just">
              <a:buNone/>
            </a:pPr>
            <a:r>
              <a:rPr lang="uk-UA" sz="1800" dirty="0">
                <a:solidFill>
                  <a:schemeClr val="bg2">
                    <a:lumMod val="20000"/>
                    <a:lumOff val="80000"/>
                  </a:schemeClr>
                </a:solidFill>
                <a:effectLst/>
                <a:latin typeface="Times New Roman" pitchFamily="18" charset="0"/>
                <a:cs typeface="Times New Roman" pitchFamily="18" charset="0"/>
              </a:rPr>
              <a:t>пристрої виготовлені власноруч із продуктів та матеріалів, які використовуються на кухні під час  приготування їжі.</a:t>
            </a:r>
          </a:p>
        </p:txBody>
      </p:sp>
      <p:pic>
        <p:nvPicPr>
          <p:cNvPr id="4" name="Рисунок 3">
            <a:extLst>
              <a:ext uri="{FF2B5EF4-FFF2-40B4-BE49-F238E27FC236}">
                <a16:creationId xmlns:a16="http://schemas.microsoft.com/office/drawing/2014/main" id="{AE2F862B-6696-4EF0-9591-26940FA277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3002" y="980728"/>
            <a:ext cx="3345606" cy="4358581"/>
          </a:xfrm>
          <a:prstGeom prst="rect">
            <a:avLst/>
          </a:prstGeom>
        </p:spPr>
      </p:pic>
    </p:spTree>
    <p:extLst>
      <p:ext uri="{BB962C8B-B14F-4D97-AF65-F5344CB8AC3E}">
        <p14:creationId xmlns:p14="http://schemas.microsoft.com/office/powerpoint/2010/main" val="1435528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119336" y="0"/>
            <a:ext cx="11953328" cy="6696323"/>
          </a:xfrm>
        </p:spPr>
        <p:txBody>
          <a:bodyPr>
            <a:normAutofit fontScale="25000" lnSpcReduction="20000"/>
          </a:bodyPr>
          <a:lstStyle/>
          <a:p>
            <a:pPr marL="18288" indent="0" algn="just">
              <a:lnSpc>
                <a:spcPct val="120000"/>
              </a:lnSpc>
              <a:buNone/>
            </a:pPr>
            <a:r>
              <a:rPr lang="uk-UA" sz="8000" b="1" u="sng" dirty="0">
                <a:effectLst/>
                <a:latin typeface="Times New Roman" pitchFamily="18" charset="0"/>
                <a:cs typeface="Times New Roman" pitchFamily="18" charset="0"/>
              </a:rPr>
              <a:t>Завдання : </a:t>
            </a:r>
          </a:p>
          <a:p>
            <a:pPr marL="18288" indent="0" algn="just">
              <a:lnSpc>
                <a:spcPct val="120000"/>
              </a:lnSpc>
              <a:buNone/>
            </a:pPr>
            <a:r>
              <a:rPr lang="uk-UA" sz="6800" dirty="0">
                <a:solidFill>
                  <a:schemeClr val="bg2">
                    <a:lumMod val="20000"/>
                    <a:lumOff val="80000"/>
                  </a:schemeClr>
                </a:solidFill>
                <a:effectLst/>
                <a:latin typeface="Times New Roman" pitchFamily="18" charset="0"/>
                <a:cs typeface="Times New Roman" pitchFamily="18" charset="0"/>
              </a:rPr>
              <a:t>І. 1. Дослідним шляхом перевірити можливість застосування органічних продуктів, які можна знайти на будь-якій кухні, для отримання електричного струму та живлення. Виготовити батарею гальванічних елементів із різних овочів та фруктів (лимонів, редису, картоплі, ківі, яблука) та зібрати електричне коло, в якому як споживач використати світлодіоди.</a:t>
            </a:r>
          </a:p>
          <a:p>
            <a:pPr marL="18288" indent="0" algn="just">
              <a:lnSpc>
                <a:spcPct val="120000"/>
              </a:lnSpc>
              <a:buNone/>
            </a:pPr>
            <a:r>
              <a:rPr lang="uk-UA" sz="6800" dirty="0">
                <a:solidFill>
                  <a:schemeClr val="bg2">
                    <a:lumMod val="20000"/>
                    <a:lumOff val="80000"/>
                  </a:schemeClr>
                </a:solidFill>
                <a:effectLst/>
                <a:latin typeface="Times New Roman" pitchFamily="18" charset="0"/>
                <a:cs typeface="Times New Roman" pitchFamily="18" charset="0"/>
              </a:rPr>
              <a:t>      2. Пояснити результат досліду.</a:t>
            </a:r>
          </a:p>
          <a:p>
            <a:pPr marL="18288" indent="0" algn="just">
              <a:lnSpc>
                <a:spcPct val="120000"/>
              </a:lnSpc>
              <a:buNone/>
            </a:pPr>
            <a:r>
              <a:rPr lang="uk-UA" sz="6800" dirty="0">
                <a:solidFill>
                  <a:schemeClr val="bg2">
                    <a:lumMod val="20000"/>
                    <a:lumOff val="80000"/>
                  </a:schemeClr>
                </a:solidFill>
                <a:effectLst/>
                <a:latin typeface="Times New Roman" pitchFamily="18" charset="0"/>
                <a:cs typeface="Times New Roman" pitchFamily="18" charset="0"/>
              </a:rPr>
              <a:t>      3. Зробити висновки.</a:t>
            </a:r>
          </a:p>
          <a:p>
            <a:pPr marL="18288" indent="0" algn="just">
              <a:lnSpc>
                <a:spcPct val="120000"/>
              </a:lnSpc>
              <a:buNone/>
            </a:pPr>
            <a:r>
              <a:rPr lang="uk-UA" sz="6800" dirty="0">
                <a:solidFill>
                  <a:schemeClr val="bg2">
                    <a:lumMod val="20000"/>
                    <a:lumOff val="80000"/>
                  </a:schemeClr>
                </a:solidFill>
                <a:effectLst/>
                <a:latin typeface="Times New Roman" pitchFamily="18" charset="0"/>
                <a:cs typeface="Times New Roman" pitchFamily="18" charset="0"/>
              </a:rPr>
              <a:t>ІІ.  1. Виготовити лава-лампу з рослинної олії, підфарбованої води та розчинної таблетки аспірину. Розглянути можливість застосування цього пристрою для декору кухні або релаксації.</a:t>
            </a:r>
          </a:p>
          <a:p>
            <a:pPr marL="18288" indent="0" algn="just">
              <a:lnSpc>
                <a:spcPct val="120000"/>
              </a:lnSpc>
              <a:buNone/>
            </a:pPr>
            <a:r>
              <a:rPr lang="uk-UA" sz="6800" dirty="0">
                <a:solidFill>
                  <a:schemeClr val="bg2">
                    <a:lumMod val="20000"/>
                    <a:lumOff val="80000"/>
                  </a:schemeClr>
                </a:solidFill>
                <a:effectLst/>
                <a:latin typeface="Times New Roman" pitchFamily="18" charset="0"/>
                <a:cs typeface="Times New Roman" pitchFamily="18" charset="0"/>
              </a:rPr>
              <a:t>      2. Пояснити результат досліду.</a:t>
            </a:r>
          </a:p>
          <a:p>
            <a:pPr marL="18288" indent="0" algn="just">
              <a:lnSpc>
                <a:spcPct val="120000"/>
              </a:lnSpc>
              <a:buNone/>
            </a:pPr>
            <a:r>
              <a:rPr lang="uk-UA" sz="6800" dirty="0">
                <a:solidFill>
                  <a:schemeClr val="bg2">
                    <a:lumMod val="20000"/>
                    <a:lumOff val="80000"/>
                  </a:schemeClr>
                </a:solidFill>
                <a:effectLst/>
                <a:latin typeface="Times New Roman" pitchFamily="18" charset="0"/>
                <a:cs typeface="Times New Roman" pitchFamily="18" charset="0"/>
              </a:rPr>
              <a:t>      3. Зробити висновки.</a:t>
            </a:r>
          </a:p>
          <a:p>
            <a:pPr marL="18288" indent="0" algn="just">
              <a:lnSpc>
                <a:spcPct val="120000"/>
              </a:lnSpc>
              <a:buNone/>
            </a:pPr>
            <a:r>
              <a:rPr lang="uk-UA" sz="6800" dirty="0">
                <a:solidFill>
                  <a:schemeClr val="bg2">
                    <a:lumMod val="20000"/>
                    <a:lumOff val="80000"/>
                  </a:schemeClr>
                </a:solidFill>
                <a:effectLst/>
                <a:latin typeface="Times New Roman" pitchFamily="18" charset="0"/>
                <a:cs typeface="Times New Roman" pitchFamily="18" charset="0"/>
              </a:rPr>
              <a:t>ІІІ. 1. Виготовити за допомогою матеріалів, які використовуються на кухні прототип портативного сонячного  дистилятора архітектора Генрі </a:t>
            </a:r>
            <a:r>
              <a:rPr lang="uk-UA" sz="6800" dirty="0" err="1">
                <a:solidFill>
                  <a:schemeClr val="bg2">
                    <a:lumMod val="20000"/>
                    <a:lumOff val="80000"/>
                  </a:schemeClr>
                </a:solidFill>
                <a:effectLst/>
                <a:latin typeface="Times New Roman" pitchFamily="18" charset="0"/>
                <a:cs typeface="Times New Roman" pitchFamily="18" charset="0"/>
              </a:rPr>
              <a:t>Глогау</a:t>
            </a:r>
            <a:r>
              <a:rPr lang="uk-UA" sz="6800" dirty="0">
                <a:solidFill>
                  <a:schemeClr val="bg2">
                    <a:lumMod val="20000"/>
                    <a:lumOff val="80000"/>
                  </a:schemeClr>
                </a:solidFill>
                <a:effectLst/>
                <a:latin typeface="Times New Roman" pitchFamily="18" charset="0"/>
                <a:cs typeface="Times New Roman" pitchFamily="18" charset="0"/>
              </a:rPr>
              <a:t> і перевірити можливість застосовувати цей пристрій на кухні для збору конденсату або на підвіконні - для збору дощової води.</a:t>
            </a:r>
          </a:p>
          <a:p>
            <a:pPr marL="18288" indent="0" algn="just">
              <a:lnSpc>
                <a:spcPct val="120000"/>
              </a:lnSpc>
              <a:buNone/>
            </a:pPr>
            <a:r>
              <a:rPr lang="uk-UA" sz="6800" dirty="0">
                <a:solidFill>
                  <a:schemeClr val="bg2">
                    <a:lumMod val="20000"/>
                    <a:lumOff val="80000"/>
                  </a:schemeClr>
                </a:solidFill>
                <a:effectLst/>
                <a:latin typeface="Times New Roman" pitchFamily="18" charset="0"/>
                <a:cs typeface="Times New Roman" pitchFamily="18" charset="0"/>
              </a:rPr>
              <a:t>        2. Пояснити результат досліду.</a:t>
            </a:r>
          </a:p>
          <a:p>
            <a:pPr marL="18288" indent="0" algn="just">
              <a:lnSpc>
                <a:spcPct val="120000"/>
              </a:lnSpc>
              <a:buNone/>
            </a:pPr>
            <a:r>
              <a:rPr lang="uk-UA" sz="6800" dirty="0">
                <a:solidFill>
                  <a:schemeClr val="bg2">
                    <a:lumMod val="20000"/>
                    <a:lumOff val="80000"/>
                  </a:schemeClr>
                </a:solidFill>
                <a:effectLst/>
                <a:latin typeface="Times New Roman" pitchFamily="18" charset="0"/>
                <a:cs typeface="Times New Roman" pitchFamily="18" charset="0"/>
              </a:rPr>
              <a:t>        3. Зробити висновки.</a:t>
            </a:r>
          </a:p>
          <a:p>
            <a:pPr marL="18288" indent="0" algn="just">
              <a:lnSpc>
                <a:spcPct val="120000"/>
              </a:lnSpc>
              <a:buNone/>
            </a:pPr>
            <a:r>
              <a:rPr lang="uk-UA" sz="6800" dirty="0">
                <a:solidFill>
                  <a:schemeClr val="bg2">
                    <a:lumMod val="20000"/>
                    <a:lumOff val="80000"/>
                  </a:schemeClr>
                </a:solidFill>
                <a:effectLst/>
                <a:latin typeface="Times New Roman" pitchFamily="18" charset="0"/>
                <a:cs typeface="Times New Roman" pitchFamily="18" charset="0"/>
              </a:rPr>
              <a:t>ІV.  1. </a:t>
            </a:r>
            <a:r>
              <a:rPr lang="ru-RU" sz="6800" dirty="0">
                <a:solidFill>
                  <a:schemeClr val="bg2">
                    <a:lumMod val="20000"/>
                    <a:lumOff val="80000"/>
                  </a:schemeClr>
                </a:solidFill>
                <a:effectLst/>
                <a:latin typeface="Times New Roman" pitchFamily="18" charset="0"/>
                <a:cs typeface="Times New Roman" pitchFamily="18" charset="0"/>
              </a:rPr>
              <a:t>Дослідити, </a:t>
            </a:r>
            <a:r>
              <a:rPr lang="ru-RU" sz="6800" dirty="0" err="1">
                <a:solidFill>
                  <a:schemeClr val="bg2">
                    <a:lumMod val="20000"/>
                    <a:lumOff val="80000"/>
                  </a:schemeClr>
                </a:solidFill>
                <a:effectLst/>
                <a:latin typeface="Times New Roman" pitchFamily="18" charset="0"/>
                <a:cs typeface="Times New Roman" pitchFamily="18" charset="0"/>
              </a:rPr>
              <a:t>використовуючи</a:t>
            </a:r>
            <a:r>
              <a:rPr lang="ru-RU" sz="6800" dirty="0">
                <a:solidFill>
                  <a:schemeClr val="bg2">
                    <a:lumMod val="20000"/>
                    <a:lumOff val="80000"/>
                  </a:schemeClr>
                </a:solidFill>
                <a:effectLst/>
                <a:latin typeface="Times New Roman" pitchFamily="18" charset="0"/>
                <a:cs typeface="Times New Roman" pitchFamily="18" charset="0"/>
              </a:rPr>
              <a:t> </a:t>
            </a:r>
            <a:r>
              <a:rPr lang="ru-RU" sz="6800" dirty="0" err="1">
                <a:solidFill>
                  <a:schemeClr val="bg2">
                    <a:lumMod val="20000"/>
                    <a:lumOff val="80000"/>
                  </a:schemeClr>
                </a:solidFill>
                <a:effectLst/>
                <a:latin typeface="Times New Roman" pitchFamily="18" charset="0"/>
                <a:cs typeface="Times New Roman" pitchFamily="18" charset="0"/>
              </a:rPr>
              <a:t>листя</a:t>
            </a:r>
            <a:r>
              <a:rPr lang="ru-RU" sz="6800" dirty="0">
                <a:solidFill>
                  <a:schemeClr val="bg2">
                    <a:lumMod val="20000"/>
                    <a:lumOff val="80000"/>
                  </a:schemeClr>
                </a:solidFill>
                <a:effectLst/>
                <a:latin typeface="Times New Roman" pitchFamily="18" charset="0"/>
                <a:cs typeface="Times New Roman" pitchFamily="18" charset="0"/>
              </a:rPr>
              <a:t> </a:t>
            </a:r>
            <a:r>
              <a:rPr lang="ru-RU" sz="6800" dirty="0" err="1">
                <a:solidFill>
                  <a:schemeClr val="bg2">
                    <a:lumMod val="20000"/>
                    <a:lumOff val="80000"/>
                  </a:schemeClr>
                </a:solidFill>
                <a:effectLst/>
                <a:latin typeface="Times New Roman" pitchFamily="18" charset="0"/>
                <a:cs typeface="Times New Roman" pitchFamily="18" charset="0"/>
              </a:rPr>
              <a:t>пекінської</a:t>
            </a:r>
            <a:r>
              <a:rPr lang="ru-RU" sz="6800" dirty="0">
                <a:solidFill>
                  <a:schemeClr val="bg2">
                    <a:lumMod val="20000"/>
                    <a:lumOff val="80000"/>
                  </a:schemeClr>
                </a:solidFill>
                <a:effectLst/>
                <a:latin typeface="Times New Roman" pitchFamily="18" charset="0"/>
                <a:cs typeface="Times New Roman" pitchFamily="18" charset="0"/>
              </a:rPr>
              <a:t> </a:t>
            </a:r>
            <a:r>
              <a:rPr lang="ru-RU" sz="6800" dirty="0" err="1">
                <a:solidFill>
                  <a:schemeClr val="bg2">
                    <a:lumMod val="20000"/>
                    <a:lumOff val="80000"/>
                  </a:schemeClr>
                </a:solidFill>
                <a:effectLst/>
                <a:latin typeface="Times New Roman" pitchFamily="18" charset="0"/>
                <a:cs typeface="Times New Roman" pitchFamily="18" charset="0"/>
              </a:rPr>
              <a:t>капусти</a:t>
            </a:r>
            <a:r>
              <a:rPr lang="ru-RU" sz="6800" dirty="0">
                <a:solidFill>
                  <a:schemeClr val="bg2">
                    <a:lumMod val="20000"/>
                    <a:lumOff val="80000"/>
                  </a:schemeClr>
                </a:solidFill>
                <a:effectLst/>
                <a:latin typeface="Times New Roman" pitchFamily="18" charset="0"/>
                <a:cs typeface="Times New Roman" pitchFamily="18" charset="0"/>
              </a:rPr>
              <a:t> та воду, </a:t>
            </a:r>
            <a:r>
              <a:rPr lang="ru-RU" sz="6800" dirty="0" err="1">
                <a:solidFill>
                  <a:schemeClr val="bg2">
                    <a:lumMod val="20000"/>
                    <a:lumOff val="80000"/>
                  </a:schemeClr>
                </a:solidFill>
                <a:effectLst/>
                <a:latin typeface="Times New Roman" pitchFamily="18" charset="0"/>
                <a:cs typeface="Times New Roman" pitchFamily="18" charset="0"/>
              </a:rPr>
              <a:t>підфарбовану</a:t>
            </a:r>
            <a:r>
              <a:rPr lang="ru-RU" sz="6800" dirty="0">
                <a:solidFill>
                  <a:schemeClr val="bg2">
                    <a:lumMod val="20000"/>
                    <a:lumOff val="80000"/>
                  </a:schemeClr>
                </a:solidFill>
                <a:effectLst/>
                <a:latin typeface="Times New Roman" pitchFamily="18" charset="0"/>
                <a:cs typeface="Times New Roman" pitchFamily="18" charset="0"/>
              </a:rPr>
              <a:t> </a:t>
            </a:r>
            <a:r>
              <a:rPr lang="ru-RU" sz="6800" dirty="0" err="1">
                <a:solidFill>
                  <a:schemeClr val="bg2">
                    <a:lumMod val="20000"/>
                    <a:lumOff val="80000"/>
                  </a:schemeClr>
                </a:solidFill>
                <a:effectLst/>
                <a:latin typeface="Times New Roman" pitchFamily="18" charset="0"/>
                <a:cs typeface="Times New Roman" pitchFamily="18" charset="0"/>
              </a:rPr>
              <a:t>харчовими</a:t>
            </a:r>
            <a:r>
              <a:rPr lang="ru-RU" sz="6800" dirty="0">
                <a:solidFill>
                  <a:schemeClr val="bg2">
                    <a:lumMod val="20000"/>
                    <a:lumOff val="80000"/>
                  </a:schemeClr>
                </a:solidFill>
                <a:effectLst/>
                <a:latin typeface="Times New Roman" pitchFamily="18" charset="0"/>
                <a:cs typeface="Times New Roman" pitchFamily="18" charset="0"/>
              </a:rPr>
              <a:t> </a:t>
            </a:r>
            <a:r>
              <a:rPr lang="ru-RU" sz="6800" dirty="0" err="1">
                <a:solidFill>
                  <a:schemeClr val="bg2">
                    <a:lumMod val="20000"/>
                    <a:lumOff val="80000"/>
                  </a:schemeClr>
                </a:solidFill>
                <a:effectLst/>
                <a:latin typeface="Times New Roman" pitchFamily="18" charset="0"/>
                <a:cs typeface="Times New Roman" pitchFamily="18" charset="0"/>
              </a:rPr>
              <a:t>барвниками</a:t>
            </a:r>
            <a:r>
              <a:rPr lang="ru-RU" sz="6800" dirty="0">
                <a:solidFill>
                  <a:schemeClr val="bg2">
                    <a:lumMod val="20000"/>
                    <a:lumOff val="80000"/>
                  </a:schemeClr>
                </a:solidFill>
                <a:effectLst/>
                <a:latin typeface="Times New Roman" pitchFamily="18" charset="0"/>
                <a:cs typeface="Times New Roman" pitchFamily="18" charset="0"/>
              </a:rPr>
              <a:t>, </a:t>
            </a:r>
            <a:r>
              <a:rPr lang="ru-RU" sz="6800" dirty="0" err="1">
                <a:solidFill>
                  <a:schemeClr val="bg2">
                    <a:lumMod val="20000"/>
                    <a:lumOff val="80000"/>
                  </a:schemeClr>
                </a:solidFill>
                <a:effectLst/>
                <a:latin typeface="Times New Roman" pitchFamily="18" charset="0"/>
                <a:cs typeface="Times New Roman" pitchFamily="18" charset="0"/>
              </a:rPr>
              <a:t>процес</a:t>
            </a:r>
            <a:r>
              <a:rPr lang="ru-RU" sz="6800" dirty="0">
                <a:solidFill>
                  <a:schemeClr val="bg2">
                    <a:lumMod val="20000"/>
                    <a:lumOff val="80000"/>
                  </a:schemeClr>
                </a:solidFill>
                <a:effectLst/>
                <a:latin typeface="Times New Roman" pitchFamily="18" charset="0"/>
                <a:cs typeface="Times New Roman" pitchFamily="18" charset="0"/>
              </a:rPr>
              <a:t> </a:t>
            </a:r>
            <a:r>
              <a:rPr lang="ru-RU" sz="6800" dirty="0" err="1">
                <a:solidFill>
                  <a:schemeClr val="bg2">
                    <a:lumMod val="20000"/>
                    <a:lumOff val="80000"/>
                  </a:schemeClr>
                </a:solidFill>
                <a:effectLst/>
                <a:latin typeface="Times New Roman" pitchFamily="18" charset="0"/>
                <a:cs typeface="Times New Roman" pitchFamily="18" charset="0"/>
              </a:rPr>
              <a:t>поглинання</a:t>
            </a:r>
            <a:r>
              <a:rPr lang="ru-RU" sz="6800" dirty="0">
                <a:solidFill>
                  <a:schemeClr val="bg2">
                    <a:lumMod val="20000"/>
                    <a:lumOff val="80000"/>
                  </a:schemeClr>
                </a:solidFill>
                <a:effectLst/>
                <a:latin typeface="Times New Roman" pitchFamily="18" charset="0"/>
                <a:cs typeface="Times New Roman" pitchFamily="18" charset="0"/>
              </a:rPr>
              <a:t> води </a:t>
            </a:r>
            <a:r>
              <a:rPr lang="ru-RU" sz="6800" dirty="0" err="1">
                <a:solidFill>
                  <a:schemeClr val="bg2">
                    <a:lumMod val="20000"/>
                    <a:lumOff val="80000"/>
                  </a:schemeClr>
                </a:solidFill>
                <a:effectLst/>
                <a:latin typeface="Times New Roman" pitchFamily="18" charset="0"/>
                <a:cs typeface="Times New Roman" pitchFamily="18" charset="0"/>
              </a:rPr>
              <a:t>рослинами</a:t>
            </a:r>
            <a:r>
              <a:rPr lang="ru-RU" sz="6800" dirty="0">
                <a:solidFill>
                  <a:schemeClr val="bg2">
                    <a:lumMod val="20000"/>
                    <a:lumOff val="80000"/>
                  </a:schemeClr>
                </a:solidFill>
                <a:effectLst/>
                <a:latin typeface="Times New Roman" pitchFamily="18" charset="0"/>
                <a:cs typeface="Times New Roman" pitchFamily="18" charset="0"/>
              </a:rPr>
              <a:t>.</a:t>
            </a:r>
            <a:endParaRPr lang="uk-UA" sz="6800" dirty="0">
              <a:solidFill>
                <a:schemeClr val="bg2">
                  <a:lumMod val="20000"/>
                  <a:lumOff val="80000"/>
                </a:schemeClr>
              </a:solidFill>
              <a:effectLst/>
              <a:latin typeface="Times New Roman" pitchFamily="18" charset="0"/>
              <a:cs typeface="Times New Roman" pitchFamily="18" charset="0"/>
            </a:endParaRPr>
          </a:p>
          <a:p>
            <a:pPr marL="18288" indent="0" algn="just">
              <a:lnSpc>
                <a:spcPct val="120000"/>
              </a:lnSpc>
              <a:buNone/>
            </a:pPr>
            <a:r>
              <a:rPr lang="uk-UA" sz="6800" dirty="0">
                <a:solidFill>
                  <a:schemeClr val="bg2">
                    <a:lumMod val="20000"/>
                    <a:lumOff val="80000"/>
                  </a:schemeClr>
                </a:solidFill>
                <a:effectLst/>
                <a:latin typeface="Times New Roman" pitchFamily="18" charset="0"/>
                <a:cs typeface="Times New Roman" pitchFamily="18" charset="0"/>
              </a:rPr>
              <a:t>        2. Пояснити результат досліду.</a:t>
            </a:r>
          </a:p>
          <a:p>
            <a:pPr marL="18288" indent="0" algn="just">
              <a:lnSpc>
                <a:spcPct val="120000"/>
              </a:lnSpc>
              <a:buNone/>
            </a:pPr>
            <a:r>
              <a:rPr lang="uk-UA" sz="6800" dirty="0">
                <a:solidFill>
                  <a:schemeClr val="bg2">
                    <a:lumMod val="20000"/>
                    <a:lumOff val="80000"/>
                  </a:schemeClr>
                </a:solidFill>
                <a:effectLst/>
                <a:latin typeface="Times New Roman" pitchFamily="18" charset="0"/>
                <a:cs typeface="Times New Roman" pitchFamily="18" charset="0"/>
              </a:rPr>
              <a:t>        3. Зробити висновки.</a:t>
            </a:r>
          </a:p>
          <a:p>
            <a:pPr marL="18288" indent="0" algn="just">
              <a:buNone/>
            </a:pPr>
            <a:endParaRPr lang="uk-UA" sz="1800" dirty="0">
              <a:solidFill>
                <a:schemeClr val="tx2"/>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568190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407368" y="2348880"/>
            <a:ext cx="5494340" cy="3240360"/>
          </a:xfrm>
        </p:spPr>
        <p:txBody>
          <a:bodyPr>
            <a:normAutofit/>
          </a:bodyPr>
          <a:lstStyle/>
          <a:p>
            <a:pPr marL="18288" indent="0" algn="just">
              <a:buNone/>
            </a:pPr>
            <a:r>
              <a:rPr lang="uk-UA" sz="2000" b="1" dirty="0">
                <a:solidFill>
                  <a:schemeClr val="bg2">
                    <a:lumMod val="20000"/>
                    <a:lumOff val="80000"/>
                  </a:schemeClr>
                </a:solidFill>
                <a:effectLst/>
                <a:latin typeface="Times New Roman" pitchFamily="18" charset="0"/>
                <a:cs typeface="Times New Roman" pitchFamily="18" charset="0"/>
              </a:rPr>
              <a:t>І.</a:t>
            </a:r>
            <a:r>
              <a:rPr lang="uk-UA" sz="2000" dirty="0">
                <a:solidFill>
                  <a:schemeClr val="bg2">
                    <a:lumMod val="20000"/>
                    <a:lumOff val="80000"/>
                  </a:schemeClr>
                </a:solidFill>
                <a:effectLst/>
                <a:latin typeface="Times New Roman" pitchFamily="18" charset="0"/>
                <a:cs typeface="Times New Roman" pitchFamily="18" charset="0"/>
              </a:rPr>
              <a:t> Зробимо батарею гальванічних елементів для живлення невеличкої лампочки від ліхтарика. Її можна виготовити з овочів та фруктів (які є на кухні), ізольованих дротів, оцинкованих шурупів та мідних стрижнів. Потрібно підготувати декілька (5-6 шт.) фруктів або овочів, вставити у кожний по одному шурупу та одному мідному стрижню на одній лінії. </a:t>
            </a:r>
            <a:endParaRPr lang="ru-RU" sz="2000" dirty="0">
              <a:solidFill>
                <a:schemeClr val="bg2">
                  <a:lumMod val="20000"/>
                  <a:lumOff val="80000"/>
                </a:schemeClr>
              </a:solidFill>
              <a:effectLst/>
              <a:latin typeface="Times New Roman" pitchFamily="18" charset="0"/>
              <a:cs typeface="Times New Roman" pitchFamily="18" charset="0"/>
            </a:endParaRPr>
          </a:p>
        </p:txBody>
      </p:sp>
      <p:sp>
        <p:nvSpPr>
          <p:cNvPr id="3" name="Заголовок 2"/>
          <p:cNvSpPr>
            <a:spLocks noGrp="1"/>
          </p:cNvSpPr>
          <p:nvPr>
            <p:ph type="title" idx="4294967295"/>
          </p:nvPr>
        </p:nvSpPr>
        <p:spPr>
          <a:xfrm>
            <a:off x="156214" y="188640"/>
            <a:ext cx="6120680" cy="1656184"/>
          </a:xfrm>
        </p:spPr>
        <p:txBody>
          <a:bodyPr/>
          <a:lstStyle/>
          <a:p>
            <a:r>
              <a:rPr lang="uk-UA" sz="2400" dirty="0">
                <a:effectLst/>
                <a:latin typeface="Times New Roman" pitchFamily="18" charset="0"/>
                <a:cs typeface="Times New Roman" pitchFamily="18" charset="0"/>
              </a:rPr>
              <a:t>Я у бабусі головний помічник! </a:t>
            </a:r>
            <a:br>
              <a:rPr lang="uk-UA" sz="2400" dirty="0">
                <a:effectLst/>
                <a:latin typeface="Times New Roman" pitchFamily="18" charset="0"/>
                <a:cs typeface="Times New Roman" pitchFamily="18" charset="0"/>
              </a:rPr>
            </a:br>
            <a:r>
              <a:rPr lang="uk-UA" sz="2400" dirty="0">
                <a:effectLst/>
                <a:latin typeface="Times New Roman" pitchFamily="18" charset="0"/>
                <a:cs typeface="Times New Roman" pitchFamily="18" charset="0"/>
              </a:rPr>
              <a:t>І коли в квартирі немає електрики, вона завжди каже: «Ілля, допоможи! Зроби щось!»</a:t>
            </a:r>
            <a:endParaRPr lang="ru-RU" sz="2400" dirty="0">
              <a:effectLst/>
              <a:latin typeface="Times New Roman" pitchFamily="18" charset="0"/>
              <a:cs typeface="Times New Roman" pitchFamily="18" charset="0"/>
            </a:endParaRPr>
          </a:p>
        </p:txBody>
      </p:sp>
      <p:pic>
        <p:nvPicPr>
          <p:cNvPr id="5" name="Рисунок 4">
            <a:extLst>
              <a:ext uri="{FF2B5EF4-FFF2-40B4-BE49-F238E27FC236}">
                <a16:creationId xmlns:a16="http://schemas.microsoft.com/office/drawing/2014/main" id="{A0306DF7-6219-46D0-93D5-BC525206C9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794139" y="2098781"/>
            <a:ext cx="5663296" cy="2419078"/>
          </a:xfrm>
          <a:prstGeom prst="rect">
            <a:avLst/>
          </a:prstGeom>
        </p:spPr>
      </p:pic>
      <p:pic>
        <p:nvPicPr>
          <p:cNvPr id="7" name="Рисунок 6">
            <a:extLst>
              <a:ext uri="{FF2B5EF4-FFF2-40B4-BE49-F238E27FC236}">
                <a16:creationId xmlns:a16="http://schemas.microsoft.com/office/drawing/2014/main" id="{C4216607-1577-47D9-909D-3B03BE6D77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9844" y="476672"/>
            <a:ext cx="2699426" cy="2664296"/>
          </a:xfrm>
          <a:prstGeom prst="rect">
            <a:avLst/>
          </a:prstGeom>
        </p:spPr>
      </p:pic>
      <p:pic>
        <p:nvPicPr>
          <p:cNvPr id="6" name="Рисунок 5">
            <a:extLst>
              <a:ext uri="{FF2B5EF4-FFF2-40B4-BE49-F238E27FC236}">
                <a16:creationId xmlns:a16="http://schemas.microsoft.com/office/drawing/2014/main" id="{D796EDAB-8B04-4B2B-A6C4-1F044E384FC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709" r="2741"/>
          <a:stretch/>
        </p:blipFill>
        <p:spPr>
          <a:xfrm>
            <a:off x="6449844" y="3405264"/>
            <a:ext cx="2648822" cy="2734704"/>
          </a:xfrm>
          <a:prstGeom prst="rect">
            <a:avLst/>
          </a:prstGeom>
        </p:spPr>
      </p:pic>
    </p:spTree>
    <p:extLst>
      <p:ext uri="{BB962C8B-B14F-4D97-AF65-F5344CB8AC3E}">
        <p14:creationId xmlns:p14="http://schemas.microsoft.com/office/powerpoint/2010/main" val="3331445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80DB23-F5EC-461E-8B5C-213A9987E414}"/>
              </a:ext>
            </a:extLst>
          </p:cNvPr>
          <p:cNvSpPr txBox="1"/>
          <p:nvPr/>
        </p:nvSpPr>
        <p:spPr>
          <a:xfrm>
            <a:off x="378544" y="310825"/>
            <a:ext cx="8021711" cy="1938992"/>
          </a:xfrm>
          <a:prstGeom prst="rect">
            <a:avLst/>
          </a:prstGeom>
          <a:noFill/>
        </p:spPr>
        <p:txBody>
          <a:bodyPr wrap="square">
            <a:spAutoFit/>
          </a:bodyPr>
          <a:lstStyle/>
          <a:p>
            <a:pPr algn="just"/>
            <a:r>
              <a:rPr lang="uk-UA" sz="2000" dirty="0">
                <a:solidFill>
                  <a:schemeClr val="bg2">
                    <a:lumMod val="20000"/>
                    <a:lumOff val="80000"/>
                  </a:schemeClr>
                </a:solidFill>
                <a:latin typeface="Times New Roman" pitchFamily="18" charset="0"/>
                <a:cs typeface="Times New Roman" pitchFamily="18" charset="0"/>
              </a:rPr>
              <a:t>Прикріпити до них проводи та з’єднати послідовно таким чином, щоб мідний стрижень одного фрукта був з’єднаний із шурупом наступного. Лампочку від кишенькового ліхтарика або потрібно приєднати так, щоб мідний стрижень контактував із  полюсом «+» лампочки, а шуруп  – із полюсом « - » лампочки. Отже, ряд з’єднаних овочів або фруктів являє собою батарею живлення.</a:t>
            </a:r>
            <a:endParaRPr lang="ru-RU" sz="2000" dirty="0">
              <a:solidFill>
                <a:schemeClr val="bg2">
                  <a:lumMod val="20000"/>
                  <a:lumOff val="80000"/>
                </a:schemeClr>
              </a:solidFill>
            </a:endParaRPr>
          </a:p>
        </p:txBody>
      </p:sp>
      <p:pic>
        <p:nvPicPr>
          <p:cNvPr id="5" name="Рисунок 4">
            <a:extLst>
              <a:ext uri="{FF2B5EF4-FFF2-40B4-BE49-F238E27FC236}">
                <a16:creationId xmlns:a16="http://schemas.microsoft.com/office/drawing/2014/main" id="{DF66AD9F-70D2-4E37-AA95-7CB832F25C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8288" y="179605"/>
            <a:ext cx="2809875" cy="2124075"/>
          </a:xfrm>
          <a:prstGeom prst="rect">
            <a:avLst/>
          </a:prstGeom>
        </p:spPr>
      </p:pic>
      <p:pic>
        <p:nvPicPr>
          <p:cNvPr id="7" name="Рисунок 6">
            <a:extLst>
              <a:ext uri="{FF2B5EF4-FFF2-40B4-BE49-F238E27FC236}">
                <a16:creationId xmlns:a16="http://schemas.microsoft.com/office/drawing/2014/main" id="{0BFBF3FA-20E6-4AC9-B7E1-1EABBDE3C3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0787"/>
          <a:stretch/>
        </p:blipFill>
        <p:spPr>
          <a:xfrm rot="5400000">
            <a:off x="2679529" y="3166741"/>
            <a:ext cx="3641937" cy="2442366"/>
          </a:xfrm>
          <a:prstGeom prst="rect">
            <a:avLst/>
          </a:prstGeom>
        </p:spPr>
      </p:pic>
      <p:pic>
        <p:nvPicPr>
          <p:cNvPr id="11" name="Рисунок 10">
            <a:extLst>
              <a:ext uri="{FF2B5EF4-FFF2-40B4-BE49-F238E27FC236}">
                <a16:creationId xmlns:a16="http://schemas.microsoft.com/office/drawing/2014/main" id="{C8902204-23D5-4056-AFEB-990D956AEA1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909"/>
          <a:stretch/>
        </p:blipFill>
        <p:spPr>
          <a:xfrm rot="5400000">
            <a:off x="-101557" y="3234664"/>
            <a:ext cx="3629950" cy="2318508"/>
          </a:xfrm>
          <a:prstGeom prst="rect">
            <a:avLst/>
          </a:prstGeom>
        </p:spPr>
      </p:pic>
      <p:pic>
        <p:nvPicPr>
          <p:cNvPr id="13" name="Рисунок 12">
            <a:extLst>
              <a:ext uri="{FF2B5EF4-FFF2-40B4-BE49-F238E27FC236}">
                <a16:creationId xmlns:a16="http://schemas.microsoft.com/office/drawing/2014/main" id="{9332487C-7D31-427A-AF95-B0F12594C4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84981" y="2542210"/>
            <a:ext cx="2750013" cy="3666683"/>
          </a:xfrm>
          <a:prstGeom prst="rect">
            <a:avLst/>
          </a:prstGeom>
        </p:spPr>
      </p:pic>
      <p:pic>
        <p:nvPicPr>
          <p:cNvPr id="15" name="Рисунок 14">
            <a:extLst>
              <a:ext uri="{FF2B5EF4-FFF2-40B4-BE49-F238E27FC236}">
                <a16:creationId xmlns:a16="http://schemas.microsoft.com/office/drawing/2014/main" id="{317BA040-3B2F-413F-83AC-28538264D2A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28324" y="2542209"/>
            <a:ext cx="2750013" cy="3666684"/>
          </a:xfrm>
          <a:prstGeom prst="rect">
            <a:avLst/>
          </a:prstGeom>
        </p:spPr>
      </p:pic>
    </p:spTree>
    <p:extLst>
      <p:ext uri="{BB962C8B-B14F-4D97-AF65-F5344CB8AC3E}">
        <p14:creationId xmlns:p14="http://schemas.microsoft.com/office/powerpoint/2010/main" val="3978186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191344" y="137201"/>
            <a:ext cx="6768752" cy="3435816"/>
          </a:xfrm>
        </p:spPr>
        <p:txBody>
          <a:bodyPr>
            <a:normAutofit/>
          </a:bodyPr>
          <a:lstStyle/>
          <a:p>
            <a:pPr marL="18288" indent="0" algn="just">
              <a:buNone/>
            </a:pPr>
            <a:r>
              <a:rPr lang="ru-RU" sz="1800" dirty="0">
                <a:solidFill>
                  <a:schemeClr val="bg2">
                    <a:lumMod val="20000"/>
                    <a:lumOff val="80000"/>
                  </a:schemeClr>
                </a:solidFill>
                <a:effectLst/>
                <a:latin typeface="Times New Roman" pitchFamily="18" charset="0"/>
                <a:cs typeface="Times New Roman" pitchFamily="18" charset="0"/>
              </a:rPr>
              <a:t>Я проводив </a:t>
            </a:r>
            <a:r>
              <a:rPr lang="ru-RU" sz="1800" dirty="0" err="1">
                <a:solidFill>
                  <a:schemeClr val="bg2">
                    <a:lumMod val="20000"/>
                    <a:lumOff val="80000"/>
                  </a:schemeClr>
                </a:solidFill>
                <a:effectLst/>
                <a:latin typeface="Times New Roman" pitchFamily="18" charset="0"/>
                <a:cs typeface="Times New Roman" pitchFamily="18" charset="0"/>
              </a:rPr>
              <a:t>досліди</a:t>
            </a:r>
            <a:r>
              <a:rPr lang="ru-RU" sz="1800" dirty="0">
                <a:solidFill>
                  <a:schemeClr val="bg2">
                    <a:lumMod val="20000"/>
                    <a:lumOff val="80000"/>
                  </a:schemeClr>
                </a:solidFill>
                <a:effectLst/>
                <a:latin typeface="Times New Roman" pitchFamily="18" charset="0"/>
                <a:cs typeface="Times New Roman" pitchFamily="18" charset="0"/>
              </a:rPr>
              <a:t> з лимонами, </a:t>
            </a:r>
            <a:r>
              <a:rPr lang="ru-RU" sz="1800" dirty="0" err="1">
                <a:solidFill>
                  <a:schemeClr val="bg2">
                    <a:lumMod val="20000"/>
                    <a:lumOff val="80000"/>
                  </a:schemeClr>
                </a:solidFill>
                <a:effectLst/>
                <a:latin typeface="Times New Roman" pitchFamily="18" charset="0"/>
                <a:cs typeface="Times New Roman" pitchFamily="18" charset="0"/>
              </a:rPr>
              <a:t>ківі</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яблуками</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картоплею</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огірками</a:t>
            </a:r>
            <a:r>
              <a:rPr lang="ru-RU" sz="1800" dirty="0">
                <a:solidFill>
                  <a:schemeClr val="bg2">
                    <a:lumMod val="20000"/>
                    <a:lumOff val="80000"/>
                  </a:schemeClr>
                </a:solidFill>
                <a:effectLst/>
                <a:latin typeface="Times New Roman" pitchFamily="18" charset="0"/>
                <a:cs typeface="Times New Roman" pitchFamily="18" charset="0"/>
              </a:rPr>
              <a:t>, цибулею і </a:t>
            </a:r>
            <a:r>
              <a:rPr lang="ru-RU" sz="1800" dirty="0" err="1">
                <a:solidFill>
                  <a:schemeClr val="bg2">
                    <a:lumMod val="20000"/>
                    <a:lumOff val="80000"/>
                  </a:schemeClr>
                </a:solidFill>
                <a:effectLst/>
                <a:latin typeface="Times New Roman" pitchFamily="18" charset="0"/>
                <a:cs typeface="Times New Roman" pitchFamily="18" charset="0"/>
              </a:rPr>
              <a:t>навіть</a:t>
            </a:r>
            <a:r>
              <a:rPr lang="ru-RU" sz="1800" dirty="0">
                <a:solidFill>
                  <a:schemeClr val="bg2">
                    <a:lumMod val="20000"/>
                    <a:lumOff val="80000"/>
                  </a:schemeClr>
                </a:solidFill>
                <a:effectLst/>
                <a:latin typeface="Times New Roman" pitchFamily="18" charset="0"/>
                <a:cs typeface="Times New Roman" pitchFamily="18" charset="0"/>
              </a:rPr>
              <a:t> з редисом! </a:t>
            </a:r>
            <a:r>
              <a:rPr lang="uk-UA" sz="1800" dirty="0">
                <a:solidFill>
                  <a:schemeClr val="bg2">
                    <a:lumMod val="20000"/>
                    <a:lumOff val="80000"/>
                  </a:schemeClr>
                </a:solidFill>
                <a:effectLst/>
                <a:latin typeface="Times New Roman" pitchFamily="18" charset="0"/>
                <a:cs typeface="Times New Roman" pitchFamily="18" charset="0"/>
              </a:rPr>
              <a:t>Світлодіодна лампочка світилася в кожному випадку!</a:t>
            </a:r>
            <a:endParaRPr lang="ru-RU" sz="1800" dirty="0">
              <a:solidFill>
                <a:schemeClr val="bg2">
                  <a:lumMod val="20000"/>
                  <a:lumOff val="80000"/>
                </a:schemeClr>
              </a:solidFill>
              <a:effectLst/>
              <a:latin typeface="Times New Roman" pitchFamily="18" charset="0"/>
              <a:cs typeface="Times New Roman" pitchFamily="18" charset="0"/>
            </a:endParaRPr>
          </a:p>
          <a:p>
            <a:pPr marL="18288" indent="0" algn="just">
              <a:buNone/>
            </a:pPr>
            <a:r>
              <a:rPr lang="uk-UA" sz="2000" b="1" u="sng" dirty="0">
                <a:effectLst/>
                <a:latin typeface="Times New Roman" pitchFamily="18" charset="0"/>
                <a:cs typeface="Times New Roman" pitchFamily="18" charset="0"/>
              </a:rPr>
              <a:t>Пояснення:</a:t>
            </a:r>
            <a:r>
              <a:rPr lang="uk-UA" sz="1800" dirty="0">
                <a:solidFill>
                  <a:schemeClr val="bg2">
                    <a:lumMod val="20000"/>
                    <a:lumOff val="80000"/>
                  </a:schemeClr>
                </a:solidFill>
                <a:effectLst/>
                <a:latin typeface="Times New Roman" pitchFamily="18" charset="0"/>
                <a:cs typeface="Times New Roman" pitchFamily="18" charset="0"/>
              </a:rPr>
              <a:t> атоми цинку віддають електрони, які через сік овочів або фруктів (електроліт) впорядковано рухаються до мідного стрижня; далі електричний струм рухається по дротам і живить світлодіод.</a:t>
            </a:r>
          </a:p>
          <a:p>
            <a:pPr marL="18288" indent="0" algn="just">
              <a:buNone/>
            </a:pPr>
            <a:r>
              <a:rPr lang="uk-UA" sz="2000" b="1" u="sng" dirty="0">
                <a:effectLst/>
                <a:latin typeface="Times New Roman" pitchFamily="18" charset="0"/>
                <a:cs typeface="Times New Roman" pitchFamily="18" charset="0"/>
              </a:rPr>
              <a:t>Висновки:</a:t>
            </a:r>
            <a:r>
              <a:rPr lang="uk-UA" sz="1800" dirty="0">
                <a:solidFill>
                  <a:schemeClr val="bg2">
                    <a:lumMod val="20000"/>
                    <a:lumOff val="80000"/>
                  </a:schemeClr>
                </a:solidFill>
                <a:effectLst/>
                <a:latin typeface="Times New Roman" pitchFamily="18" charset="0"/>
                <a:cs typeface="Times New Roman" pitchFamily="18" charset="0"/>
              </a:rPr>
              <a:t> експеримент на кухні спрацював і дає можливість використовувати овочі та фрукти як джерело енергії під час відсутності світла.</a:t>
            </a:r>
            <a:endParaRPr lang="ru-RU" sz="1800" dirty="0">
              <a:solidFill>
                <a:schemeClr val="bg2">
                  <a:lumMod val="20000"/>
                  <a:lumOff val="80000"/>
                </a:schemeClr>
              </a:solidFill>
              <a:effectLst/>
              <a:latin typeface="Times New Roman" pitchFamily="18" charset="0"/>
              <a:cs typeface="Times New Roman" pitchFamily="18" charset="0"/>
            </a:endParaRPr>
          </a:p>
        </p:txBody>
      </p:sp>
      <p:pic>
        <p:nvPicPr>
          <p:cNvPr id="7" name="Рисунок 6">
            <a:extLst>
              <a:ext uri="{FF2B5EF4-FFF2-40B4-BE49-F238E27FC236}">
                <a16:creationId xmlns:a16="http://schemas.microsoft.com/office/drawing/2014/main" id="{E262D7C3-B0DE-49FD-BD82-58FCE482BF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392368" y="4017171"/>
            <a:ext cx="3095316" cy="2167931"/>
          </a:xfrm>
          <a:prstGeom prst="rect">
            <a:avLst/>
          </a:prstGeom>
        </p:spPr>
      </p:pic>
      <p:pic>
        <p:nvPicPr>
          <p:cNvPr id="9" name="Рисунок 8">
            <a:extLst>
              <a:ext uri="{FF2B5EF4-FFF2-40B4-BE49-F238E27FC236}">
                <a16:creationId xmlns:a16="http://schemas.microsoft.com/office/drawing/2014/main" id="{02D10BB8-45E1-470D-A95C-7F7797C1BA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31002" y="3892111"/>
            <a:ext cx="3131185" cy="2382185"/>
          </a:xfrm>
          <a:prstGeom prst="rect">
            <a:avLst/>
          </a:prstGeom>
        </p:spPr>
      </p:pic>
      <p:pic>
        <p:nvPicPr>
          <p:cNvPr id="11" name="Рисунок 10">
            <a:extLst>
              <a:ext uri="{FF2B5EF4-FFF2-40B4-BE49-F238E27FC236}">
                <a16:creationId xmlns:a16="http://schemas.microsoft.com/office/drawing/2014/main" id="{1B8889D5-00F1-4E5C-83DC-F184AFB8AF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7235" y="360942"/>
            <a:ext cx="4750406" cy="2852034"/>
          </a:xfrm>
          <a:prstGeom prst="rect">
            <a:avLst/>
          </a:prstGeom>
        </p:spPr>
      </p:pic>
      <p:pic>
        <p:nvPicPr>
          <p:cNvPr id="15" name="Рисунок 14">
            <a:extLst>
              <a:ext uri="{FF2B5EF4-FFF2-40B4-BE49-F238E27FC236}">
                <a16:creationId xmlns:a16="http://schemas.microsoft.com/office/drawing/2014/main" id="{825986CB-7529-4DC6-9D51-CF47C754F66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608"/>
          <a:stretch/>
        </p:blipFill>
        <p:spPr>
          <a:xfrm rot="10800000" flipV="1">
            <a:off x="7087235" y="3541867"/>
            <a:ext cx="4750406" cy="2839460"/>
          </a:xfrm>
          <a:prstGeom prst="rect">
            <a:avLst/>
          </a:prstGeom>
        </p:spPr>
      </p:pic>
    </p:spTree>
    <p:extLst>
      <p:ext uri="{BB962C8B-B14F-4D97-AF65-F5344CB8AC3E}">
        <p14:creationId xmlns:p14="http://schemas.microsoft.com/office/powerpoint/2010/main" val="2740628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2567608" y="188640"/>
            <a:ext cx="5400600" cy="6264696"/>
          </a:xfrm>
        </p:spPr>
        <p:txBody>
          <a:bodyPr>
            <a:normAutofit/>
          </a:bodyPr>
          <a:lstStyle/>
          <a:p>
            <a:pPr marL="18288" indent="0" algn="just">
              <a:buNone/>
            </a:pPr>
            <a:r>
              <a:rPr lang="uk-UA" sz="1800" b="1" dirty="0">
                <a:solidFill>
                  <a:schemeClr val="bg2">
                    <a:lumMod val="20000"/>
                    <a:lumOff val="80000"/>
                  </a:schemeClr>
                </a:solidFill>
                <a:effectLst/>
                <a:latin typeface="Times New Roman" pitchFamily="18" charset="0"/>
                <a:cs typeface="Times New Roman" pitchFamily="18" charset="0"/>
              </a:rPr>
              <a:t>ІІ. </a:t>
            </a:r>
            <a:r>
              <a:rPr lang="uk-UA" sz="1800" dirty="0">
                <a:solidFill>
                  <a:schemeClr val="bg2">
                    <a:lumMod val="20000"/>
                    <a:lumOff val="80000"/>
                  </a:schemeClr>
                </a:solidFill>
                <a:effectLst/>
                <a:latin typeface="Times New Roman" pitchFamily="18" charset="0"/>
                <a:cs typeface="Times New Roman" pitchFamily="18" charset="0"/>
              </a:rPr>
              <a:t>Виготовимо лава-лампу з </a:t>
            </a:r>
            <a:r>
              <a:rPr lang="ru-RU" sz="1800" dirty="0">
                <a:solidFill>
                  <a:schemeClr val="bg2">
                    <a:lumMod val="20000"/>
                    <a:lumOff val="80000"/>
                  </a:schemeClr>
                </a:solidFill>
                <a:effectLst/>
                <a:latin typeface="Times New Roman" pitchFamily="18" charset="0"/>
                <a:cs typeface="Times New Roman" pitchFamily="18" charset="0"/>
              </a:rPr>
              <a:t>того, щ</a:t>
            </a:r>
            <a:r>
              <a:rPr lang="uk-UA" sz="1800" dirty="0">
                <a:solidFill>
                  <a:schemeClr val="bg2">
                    <a:lumMod val="20000"/>
                    <a:lumOff val="80000"/>
                  </a:schemeClr>
                </a:solidFill>
                <a:effectLst/>
                <a:latin typeface="Times New Roman" pitchFamily="18" charset="0"/>
                <a:cs typeface="Times New Roman" pitchFamily="18" charset="0"/>
              </a:rPr>
              <a:t>о</a:t>
            </a:r>
            <a:r>
              <a:rPr lang="ru-RU" sz="1800" dirty="0">
                <a:solidFill>
                  <a:schemeClr val="bg2">
                    <a:lumMod val="20000"/>
                    <a:lumOff val="80000"/>
                  </a:schemeClr>
                </a:solidFill>
                <a:effectLst/>
                <a:latin typeface="Times New Roman" pitchFamily="18" charset="0"/>
                <a:cs typeface="Times New Roman" pitchFamily="18" charset="0"/>
              </a:rPr>
              <a:t> за</a:t>
            </a:r>
            <a:r>
              <a:rPr lang="uk-UA" sz="1800" dirty="0" err="1">
                <a:solidFill>
                  <a:schemeClr val="bg2">
                    <a:lumMod val="20000"/>
                    <a:lumOff val="80000"/>
                  </a:schemeClr>
                </a:solidFill>
                <a:effectLst/>
                <a:latin typeface="Times New Roman" pitchFamily="18" charset="0"/>
                <a:cs typeface="Times New Roman" pitchFamily="18" charset="0"/>
              </a:rPr>
              <a:t>вжди</a:t>
            </a:r>
            <a:r>
              <a:rPr lang="uk-UA" sz="1800" dirty="0">
                <a:solidFill>
                  <a:schemeClr val="bg2">
                    <a:lumMod val="20000"/>
                    <a:lumOff val="80000"/>
                  </a:schemeClr>
                </a:solidFill>
                <a:effectLst/>
                <a:latin typeface="Times New Roman" pitchFamily="18" charset="0"/>
                <a:cs typeface="Times New Roman" pitchFamily="18" charset="0"/>
              </a:rPr>
              <a:t> є на кухні!</a:t>
            </a:r>
          </a:p>
          <a:p>
            <a:pPr marL="18288" indent="0" algn="just">
              <a:buNone/>
            </a:pPr>
            <a:br>
              <a:rPr lang="uk-UA" sz="1800" dirty="0">
                <a:solidFill>
                  <a:schemeClr val="bg2">
                    <a:lumMod val="20000"/>
                    <a:lumOff val="80000"/>
                  </a:schemeClr>
                </a:solidFill>
                <a:effectLst/>
                <a:latin typeface="Times New Roman" pitchFamily="18" charset="0"/>
                <a:cs typeface="Times New Roman" pitchFamily="18" charset="0"/>
              </a:rPr>
            </a:br>
            <a:r>
              <a:rPr lang="uk-UA" sz="1800" dirty="0">
                <a:solidFill>
                  <a:schemeClr val="bg2">
                    <a:lumMod val="20000"/>
                    <a:lumOff val="80000"/>
                  </a:schemeClr>
                </a:solidFill>
                <a:effectLst/>
                <a:latin typeface="Times New Roman" pitchFamily="18" charset="0"/>
                <a:cs typeface="Times New Roman" pitchFamily="18" charset="0"/>
              </a:rPr>
              <a:t>Для цього в красиву скляну посудину на 2/3 об’єму </a:t>
            </a:r>
            <a:r>
              <a:rPr lang="uk-UA" sz="1800" dirty="0" err="1">
                <a:solidFill>
                  <a:schemeClr val="bg2">
                    <a:lumMod val="20000"/>
                    <a:lumOff val="80000"/>
                  </a:schemeClr>
                </a:solidFill>
                <a:effectLst/>
                <a:latin typeface="Times New Roman" pitchFamily="18" charset="0"/>
                <a:cs typeface="Times New Roman" pitchFamily="18" charset="0"/>
              </a:rPr>
              <a:t>наллємо</a:t>
            </a:r>
            <a:r>
              <a:rPr lang="uk-UA" sz="1800" dirty="0">
                <a:solidFill>
                  <a:schemeClr val="bg2">
                    <a:lumMod val="20000"/>
                    <a:lumOff val="80000"/>
                  </a:schemeClr>
                </a:solidFill>
                <a:effectLst/>
                <a:latin typeface="Times New Roman" pitchFamily="18" charset="0"/>
                <a:cs typeface="Times New Roman" pitchFamily="18" charset="0"/>
              </a:rPr>
              <a:t> рослинну олію та  обережно </a:t>
            </a:r>
            <a:r>
              <a:rPr lang="uk-UA" sz="1800" dirty="0" err="1">
                <a:solidFill>
                  <a:schemeClr val="bg2">
                    <a:lumMod val="20000"/>
                    <a:lumOff val="80000"/>
                  </a:schemeClr>
                </a:solidFill>
                <a:effectLst/>
                <a:latin typeface="Times New Roman" pitchFamily="18" charset="0"/>
                <a:cs typeface="Times New Roman" pitchFamily="18" charset="0"/>
              </a:rPr>
              <a:t>додамо</a:t>
            </a:r>
            <a:r>
              <a:rPr lang="uk-UA" sz="1800" dirty="0">
                <a:solidFill>
                  <a:schemeClr val="bg2">
                    <a:lumMod val="20000"/>
                    <a:lumOff val="80000"/>
                  </a:schemeClr>
                </a:solidFill>
                <a:effectLst/>
                <a:latin typeface="Times New Roman" pitchFamily="18" charset="0"/>
                <a:cs typeface="Times New Roman" pitchFamily="18" charset="0"/>
              </a:rPr>
              <a:t> підфарбовану воду. Вода опуститься вниз, виштовхуючи на поверхню шар олії.</a:t>
            </a:r>
          </a:p>
          <a:p>
            <a:pPr marL="18288" indent="0" algn="just">
              <a:buNone/>
            </a:pPr>
            <a:r>
              <a:rPr lang="uk-UA" sz="1800" dirty="0">
                <a:solidFill>
                  <a:schemeClr val="bg2">
                    <a:lumMod val="20000"/>
                    <a:lumOff val="80000"/>
                  </a:schemeClr>
                </a:solidFill>
                <a:effectLst/>
                <a:latin typeface="Times New Roman" pitchFamily="18" charset="0"/>
                <a:cs typeface="Times New Roman" pitchFamily="18" charset="0"/>
              </a:rPr>
              <a:t>Якщо кинути у посуд шипучу таблетку аспірину, то можна спостерігати, як кольорові бульбашки води піднімаються крізь олію. </a:t>
            </a:r>
          </a:p>
          <a:p>
            <a:pPr marL="18288" indent="0" algn="just">
              <a:buNone/>
            </a:pPr>
            <a:endParaRPr lang="ru-RU" sz="1600" dirty="0">
              <a:solidFill>
                <a:schemeClr val="bg2">
                  <a:lumMod val="20000"/>
                  <a:lumOff val="80000"/>
                </a:schemeClr>
              </a:solidFill>
              <a:effectLst/>
              <a:latin typeface="Times New Roman" pitchFamily="18" charset="0"/>
              <a:cs typeface="Times New Roman" pitchFamily="18" charset="0"/>
            </a:endParaRPr>
          </a:p>
          <a:p>
            <a:pPr marL="18288" indent="0" algn="just">
              <a:buNone/>
            </a:pPr>
            <a:r>
              <a:rPr lang="uk-UA" sz="1800" b="1" u="sng" dirty="0">
                <a:solidFill>
                  <a:schemeClr val="tx1">
                    <a:lumMod val="95000"/>
                  </a:schemeClr>
                </a:solidFill>
                <a:effectLst/>
                <a:latin typeface="Times New Roman" pitchFamily="18" charset="0"/>
                <a:cs typeface="Times New Roman" pitchFamily="18" charset="0"/>
              </a:rPr>
              <a:t>Пояснення:</a:t>
            </a:r>
            <a:r>
              <a:rPr lang="uk-UA" sz="1600" b="1" dirty="0">
                <a:solidFill>
                  <a:schemeClr val="tx1">
                    <a:lumMod val="95000"/>
                  </a:schemeClr>
                </a:solidFill>
                <a:effectLst/>
                <a:latin typeface="Times New Roman" pitchFamily="18" charset="0"/>
                <a:cs typeface="Times New Roman" pitchFamily="18" charset="0"/>
              </a:rPr>
              <a:t> </a:t>
            </a:r>
            <a:r>
              <a:rPr lang="uk-UA" sz="1800" dirty="0">
                <a:solidFill>
                  <a:schemeClr val="bg2">
                    <a:lumMod val="20000"/>
                    <a:lumOff val="80000"/>
                  </a:schemeClr>
                </a:solidFill>
                <a:effectLst/>
                <a:latin typeface="Times New Roman" pitchFamily="18" charset="0"/>
                <a:cs typeface="Times New Roman" pitchFamily="18" charset="0"/>
              </a:rPr>
              <a:t>олія має густину меншу за густину води і за умовами плавання тіл розташувалась зверху; шипуча таблетка важча від олії, тому падає на дно і від контакту з водою починає розчинятися, вивільняючи вуглекислий газ; бульбашки газу під дією </a:t>
            </a:r>
            <a:r>
              <a:rPr lang="uk-UA" sz="1800" dirty="0" err="1">
                <a:solidFill>
                  <a:schemeClr val="bg2">
                    <a:lumMod val="20000"/>
                    <a:lumOff val="80000"/>
                  </a:schemeClr>
                </a:solidFill>
                <a:effectLst/>
                <a:latin typeface="Times New Roman" pitchFamily="18" charset="0"/>
                <a:cs typeface="Times New Roman" pitchFamily="18" charset="0"/>
              </a:rPr>
              <a:t>виштовхувальної</a:t>
            </a:r>
            <a:r>
              <a:rPr lang="uk-UA" sz="1800" dirty="0">
                <a:solidFill>
                  <a:schemeClr val="bg2">
                    <a:lumMod val="20000"/>
                    <a:lumOff val="80000"/>
                  </a:schemeClr>
                </a:solidFill>
                <a:effectLst/>
                <a:latin typeface="Times New Roman" pitchFamily="18" charset="0"/>
                <a:cs typeface="Times New Roman" pitchFamily="18" charset="0"/>
              </a:rPr>
              <a:t> сили починають підніматися вгору і пливуть крізь олію.</a:t>
            </a:r>
            <a:endParaRPr lang="ru-RU" sz="1800" dirty="0">
              <a:solidFill>
                <a:schemeClr val="bg2">
                  <a:lumMod val="20000"/>
                  <a:lumOff val="80000"/>
                </a:schemeClr>
              </a:solidFill>
              <a:effectLst/>
              <a:latin typeface="Times New Roman" pitchFamily="18" charset="0"/>
              <a:cs typeface="Times New Roman" pitchFamily="18" charset="0"/>
            </a:endParaRPr>
          </a:p>
        </p:txBody>
      </p:sp>
      <p:pic>
        <p:nvPicPr>
          <p:cNvPr id="1026" name="Picture 2" descr="C:\Users\Учитель\Desktop\IMG_20250415_111933_62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392" y="188640"/>
            <a:ext cx="2275125" cy="313421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Учитель\Desktop\IMG_20250415_111608_49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975" y="3535143"/>
            <a:ext cx="2275126" cy="3134218"/>
          </a:xfrm>
          <a:prstGeom prst="rect">
            <a:avLst/>
          </a:prstGeom>
          <a:noFill/>
          <a:extLst>
            <a:ext uri="{909E8E84-426E-40DD-AFC4-6F175D3DCCD1}">
              <a14:hiddenFill xmlns:a14="http://schemas.microsoft.com/office/drawing/2010/main">
                <a:solidFill>
                  <a:srgbClr val="FFFFFF"/>
                </a:solidFill>
              </a14:hiddenFill>
            </a:ext>
          </a:extLst>
        </p:spPr>
      </p:pic>
      <p:pic>
        <p:nvPicPr>
          <p:cNvPr id="3" name="лава-лампа2">
            <a:hlinkClick r:id="" action="ppaction://media"/>
            <a:extLst>
              <a:ext uri="{FF2B5EF4-FFF2-40B4-BE49-F238E27FC236}">
                <a16:creationId xmlns:a16="http://schemas.microsoft.com/office/drawing/2014/main" id="{CD92F407-EB36-42FF-8BC3-833AB2B3302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184232" y="98026"/>
            <a:ext cx="3563888" cy="6661947"/>
          </a:xfrm>
          <a:prstGeom prst="rect">
            <a:avLst/>
          </a:prstGeom>
        </p:spPr>
      </p:pic>
    </p:spTree>
    <p:extLst>
      <p:ext uri="{BB962C8B-B14F-4D97-AF65-F5344CB8AC3E}">
        <p14:creationId xmlns:p14="http://schemas.microsoft.com/office/powerpoint/2010/main" val="1132617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9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767408" y="116632"/>
            <a:ext cx="5781486" cy="2520277"/>
          </a:xfrm>
        </p:spPr>
        <p:txBody>
          <a:bodyPr/>
          <a:lstStyle/>
          <a:p>
            <a:pPr marL="18288" indent="0" algn="just">
              <a:buNone/>
            </a:pPr>
            <a:r>
              <a:rPr lang="uk-UA" sz="2400" b="1" u="sng" dirty="0">
                <a:solidFill>
                  <a:schemeClr val="tx1">
                    <a:lumMod val="95000"/>
                  </a:schemeClr>
                </a:solidFill>
                <a:effectLst/>
                <a:latin typeface="Times New Roman" pitchFamily="18" charset="0"/>
                <a:cs typeface="Times New Roman" pitchFamily="18" charset="0"/>
              </a:rPr>
              <a:t>Висновки</a:t>
            </a:r>
            <a:r>
              <a:rPr lang="uk-UA" b="1" u="sng" dirty="0">
                <a:solidFill>
                  <a:schemeClr val="tx1">
                    <a:lumMod val="95000"/>
                  </a:schemeClr>
                </a:solidFill>
                <a:effectLst/>
                <a:latin typeface="Times New Roman" pitchFamily="18" charset="0"/>
                <a:cs typeface="Times New Roman" pitchFamily="18" charset="0"/>
              </a:rPr>
              <a:t>:</a:t>
            </a:r>
            <a:r>
              <a:rPr lang="uk-UA" b="1" dirty="0">
                <a:solidFill>
                  <a:schemeClr val="accent1">
                    <a:lumMod val="60000"/>
                    <a:lumOff val="40000"/>
                  </a:schemeClr>
                </a:solidFill>
                <a:effectLst/>
                <a:latin typeface="Times New Roman" pitchFamily="18" charset="0"/>
                <a:cs typeface="Times New Roman" pitchFamily="18" charset="0"/>
              </a:rPr>
              <a:t> </a:t>
            </a:r>
            <a:r>
              <a:rPr lang="ru-RU" dirty="0">
                <a:solidFill>
                  <a:schemeClr val="bg2">
                    <a:lumMod val="20000"/>
                    <a:lumOff val="80000"/>
                  </a:schemeClr>
                </a:solidFill>
                <a:effectLst/>
                <a:latin typeface="Times New Roman" pitchFamily="18" charset="0"/>
                <a:cs typeface="Times New Roman" pitchFamily="18" charset="0"/>
              </a:rPr>
              <a:t>для </a:t>
            </a:r>
            <a:r>
              <a:rPr lang="ru-RU" dirty="0" err="1">
                <a:solidFill>
                  <a:schemeClr val="bg2">
                    <a:lumMod val="20000"/>
                    <a:lumOff val="80000"/>
                  </a:schemeClr>
                </a:solidFill>
                <a:effectLst/>
                <a:latin typeface="Times New Roman" pitchFamily="18" charset="0"/>
                <a:cs typeface="Times New Roman" pitchFamily="18" charset="0"/>
              </a:rPr>
              <a:t>такої</a:t>
            </a:r>
            <a:r>
              <a:rPr lang="ru-RU" dirty="0">
                <a:solidFill>
                  <a:schemeClr val="bg2">
                    <a:lumMod val="20000"/>
                    <a:lumOff val="80000"/>
                  </a:schemeClr>
                </a:solidFill>
                <a:effectLst/>
                <a:latin typeface="Times New Roman" pitchFamily="18" charset="0"/>
                <a:cs typeface="Times New Roman" pitchFamily="18" charset="0"/>
              </a:rPr>
              <a:t> лава-</a:t>
            </a:r>
            <a:r>
              <a:rPr lang="ru-RU" dirty="0" err="1">
                <a:solidFill>
                  <a:schemeClr val="bg2">
                    <a:lumMod val="20000"/>
                    <a:lumOff val="80000"/>
                  </a:schemeClr>
                </a:solidFill>
                <a:effectLst/>
                <a:latin typeface="Times New Roman" pitchFamily="18" charset="0"/>
                <a:cs typeface="Times New Roman" pitchFamily="18" charset="0"/>
              </a:rPr>
              <a:t>лампи</a:t>
            </a:r>
            <a:r>
              <a:rPr lang="ru-RU" dirty="0">
                <a:solidFill>
                  <a:schemeClr val="bg2">
                    <a:lumMod val="20000"/>
                    <a:lumOff val="80000"/>
                  </a:schemeClr>
                </a:solidFill>
                <a:effectLst/>
                <a:latin typeface="Times New Roman" pitchFamily="18" charset="0"/>
                <a:cs typeface="Times New Roman" pitchFamily="18" charset="0"/>
              </a:rPr>
              <a:t> не </a:t>
            </a:r>
            <a:r>
              <a:rPr lang="ru-RU" dirty="0" err="1">
                <a:solidFill>
                  <a:schemeClr val="bg2">
                    <a:lumMod val="20000"/>
                    <a:lumOff val="80000"/>
                  </a:schemeClr>
                </a:solidFill>
                <a:effectLst/>
                <a:latin typeface="Times New Roman" pitchFamily="18" charset="0"/>
                <a:cs typeface="Times New Roman" pitchFamily="18" charset="0"/>
              </a:rPr>
              <a:t>потрібна</a:t>
            </a:r>
            <a:r>
              <a:rPr lang="ru-RU" dirty="0">
                <a:solidFill>
                  <a:schemeClr val="bg2">
                    <a:lumMod val="20000"/>
                    <a:lumOff val="80000"/>
                  </a:schemeClr>
                </a:solidFill>
                <a:effectLst/>
                <a:latin typeface="Times New Roman" pitchFamily="18" charset="0"/>
                <a:cs typeface="Times New Roman" pitchFamily="18" charset="0"/>
              </a:rPr>
              <a:t> </a:t>
            </a:r>
            <a:r>
              <a:rPr lang="ru-RU" dirty="0" err="1">
                <a:solidFill>
                  <a:schemeClr val="bg2">
                    <a:lumMod val="20000"/>
                    <a:lumOff val="80000"/>
                  </a:schemeClr>
                </a:solidFill>
                <a:effectLst/>
                <a:latin typeface="Times New Roman" pitchFamily="18" charset="0"/>
                <a:cs typeface="Times New Roman" pitchFamily="18" charset="0"/>
              </a:rPr>
              <a:t>електрика</a:t>
            </a:r>
            <a:r>
              <a:rPr lang="ru-RU" dirty="0">
                <a:solidFill>
                  <a:schemeClr val="bg2">
                    <a:lumMod val="20000"/>
                    <a:lumOff val="80000"/>
                  </a:schemeClr>
                </a:solidFill>
                <a:effectLst/>
                <a:latin typeface="Times New Roman" pitchFamily="18" charset="0"/>
                <a:cs typeface="Times New Roman" pitchFamily="18" charset="0"/>
              </a:rPr>
              <a:t>, і все </a:t>
            </a:r>
            <a:r>
              <a:rPr lang="ru-RU" dirty="0" err="1">
                <a:solidFill>
                  <a:schemeClr val="bg2">
                    <a:lumMod val="20000"/>
                    <a:lumOff val="80000"/>
                  </a:schemeClr>
                </a:solidFill>
                <a:effectLst/>
                <a:latin typeface="Times New Roman" pitchFamily="18" charset="0"/>
                <a:cs typeface="Times New Roman" pitchFamily="18" charset="0"/>
              </a:rPr>
              <a:t>необхідне</a:t>
            </a:r>
            <a:r>
              <a:rPr lang="ru-RU" dirty="0">
                <a:solidFill>
                  <a:schemeClr val="bg2">
                    <a:lumMod val="20000"/>
                    <a:lumOff val="80000"/>
                  </a:schemeClr>
                </a:solidFill>
                <a:effectLst/>
                <a:latin typeface="Times New Roman" pitchFamily="18" charset="0"/>
                <a:cs typeface="Times New Roman" pitchFamily="18" charset="0"/>
              </a:rPr>
              <a:t> для </a:t>
            </a:r>
            <a:r>
              <a:rPr lang="ru-RU" dirty="0" err="1">
                <a:solidFill>
                  <a:schemeClr val="bg2">
                    <a:lumMod val="20000"/>
                    <a:lumOff val="80000"/>
                  </a:schemeClr>
                </a:solidFill>
                <a:effectLst/>
                <a:latin typeface="Times New Roman" pitchFamily="18" charset="0"/>
                <a:cs typeface="Times New Roman" pitchFamily="18" charset="0"/>
              </a:rPr>
              <a:t>її</a:t>
            </a:r>
            <a:r>
              <a:rPr lang="ru-RU" dirty="0">
                <a:solidFill>
                  <a:schemeClr val="bg2">
                    <a:lumMod val="20000"/>
                    <a:lumOff val="80000"/>
                  </a:schemeClr>
                </a:solidFill>
                <a:effectLst/>
                <a:latin typeface="Times New Roman" pitchFamily="18" charset="0"/>
                <a:cs typeface="Times New Roman" pitchFamily="18" charset="0"/>
              </a:rPr>
              <a:t> </a:t>
            </a:r>
            <a:r>
              <a:rPr lang="ru-RU" dirty="0" err="1">
                <a:solidFill>
                  <a:schemeClr val="bg2">
                    <a:lumMod val="20000"/>
                    <a:lumOff val="80000"/>
                  </a:schemeClr>
                </a:solidFill>
                <a:effectLst/>
                <a:latin typeface="Times New Roman" pitchFamily="18" charset="0"/>
                <a:cs typeface="Times New Roman" pitchFamily="18" charset="0"/>
              </a:rPr>
              <a:t>створення</a:t>
            </a:r>
            <a:r>
              <a:rPr lang="ru-RU" dirty="0">
                <a:solidFill>
                  <a:schemeClr val="bg2">
                    <a:lumMod val="20000"/>
                    <a:lumOff val="80000"/>
                  </a:schemeClr>
                </a:solidFill>
                <a:effectLst/>
                <a:latin typeface="Times New Roman" pitchFamily="18" charset="0"/>
                <a:cs typeface="Times New Roman" pitchFamily="18" charset="0"/>
              </a:rPr>
              <a:t> </a:t>
            </a:r>
            <a:r>
              <a:rPr lang="ru-RU" dirty="0" err="1">
                <a:solidFill>
                  <a:schemeClr val="bg2">
                    <a:lumMod val="20000"/>
                    <a:lumOff val="80000"/>
                  </a:schemeClr>
                </a:solidFill>
                <a:effectLst/>
                <a:latin typeface="Times New Roman" pitchFamily="18" charset="0"/>
                <a:cs typeface="Times New Roman" pitchFamily="18" charset="0"/>
              </a:rPr>
              <a:t>завжди</a:t>
            </a:r>
            <a:r>
              <a:rPr lang="ru-RU" dirty="0">
                <a:solidFill>
                  <a:schemeClr val="bg2">
                    <a:lumMod val="20000"/>
                    <a:lumOff val="80000"/>
                  </a:schemeClr>
                </a:solidFill>
                <a:effectLst/>
                <a:latin typeface="Times New Roman" pitchFamily="18" charset="0"/>
                <a:cs typeface="Times New Roman" pitchFamily="18" charset="0"/>
              </a:rPr>
              <a:t> є в </a:t>
            </a:r>
            <a:r>
              <a:rPr lang="ru-RU" dirty="0" err="1">
                <a:solidFill>
                  <a:schemeClr val="bg2">
                    <a:lumMod val="20000"/>
                    <a:lumOff val="80000"/>
                  </a:schemeClr>
                </a:solidFill>
                <a:effectLst/>
                <a:latin typeface="Times New Roman" pitchFamily="18" charset="0"/>
                <a:cs typeface="Times New Roman" pitchFamily="18" charset="0"/>
              </a:rPr>
              <a:t>моєї</a:t>
            </a:r>
            <a:r>
              <a:rPr lang="ru-RU" dirty="0">
                <a:solidFill>
                  <a:schemeClr val="bg2">
                    <a:lumMod val="20000"/>
                    <a:lumOff val="80000"/>
                  </a:schemeClr>
                </a:solidFill>
                <a:effectLst/>
                <a:latin typeface="Times New Roman" pitchFamily="18" charset="0"/>
                <a:cs typeface="Times New Roman" pitchFamily="18" charset="0"/>
              </a:rPr>
              <a:t> </a:t>
            </a:r>
            <a:r>
              <a:rPr lang="ru-RU" dirty="0" err="1">
                <a:solidFill>
                  <a:schemeClr val="bg2">
                    <a:lumMod val="20000"/>
                    <a:lumOff val="80000"/>
                  </a:schemeClr>
                </a:solidFill>
                <a:effectLst/>
                <a:latin typeface="Times New Roman" pitchFamily="18" charset="0"/>
                <a:cs typeface="Times New Roman" pitchFamily="18" charset="0"/>
              </a:rPr>
              <a:t>бабусі</a:t>
            </a:r>
            <a:r>
              <a:rPr lang="ru-RU" dirty="0">
                <a:solidFill>
                  <a:schemeClr val="bg2">
                    <a:lumMod val="20000"/>
                    <a:lumOff val="80000"/>
                  </a:schemeClr>
                </a:solidFill>
                <a:effectLst/>
                <a:latin typeface="Times New Roman" pitchFamily="18" charset="0"/>
                <a:cs typeface="Times New Roman" pitchFamily="18" charset="0"/>
              </a:rPr>
              <a:t> на </a:t>
            </a:r>
            <a:r>
              <a:rPr lang="ru-RU" dirty="0" err="1">
                <a:solidFill>
                  <a:schemeClr val="bg2">
                    <a:lumMod val="20000"/>
                    <a:lumOff val="80000"/>
                  </a:schemeClr>
                </a:solidFill>
                <a:effectLst/>
                <a:latin typeface="Times New Roman" pitchFamily="18" charset="0"/>
                <a:cs typeface="Times New Roman" pitchFamily="18" charset="0"/>
              </a:rPr>
              <a:t>кухні</a:t>
            </a:r>
            <a:r>
              <a:rPr lang="ru-RU" dirty="0">
                <a:solidFill>
                  <a:schemeClr val="bg2">
                    <a:lumMod val="20000"/>
                    <a:lumOff val="80000"/>
                  </a:schemeClr>
                </a:solidFill>
                <a:effectLst/>
                <a:latin typeface="Times New Roman" pitchFamily="18" charset="0"/>
                <a:cs typeface="Times New Roman" pitchFamily="18" charset="0"/>
              </a:rPr>
              <a:t>; для мене </a:t>
            </a:r>
            <a:r>
              <a:rPr lang="ru-RU" dirty="0" err="1">
                <a:solidFill>
                  <a:schemeClr val="bg2">
                    <a:lumMod val="20000"/>
                    <a:lumOff val="80000"/>
                  </a:schemeClr>
                </a:solidFill>
                <a:effectLst/>
                <a:latin typeface="Times New Roman" pitchFamily="18" charset="0"/>
                <a:cs typeface="Times New Roman" pitchFamily="18" charset="0"/>
              </a:rPr>
              <a:t>це</a:t>
            </a:r>
            <a:r>
              <a:rPr lang="ru-RU" dirty="0">
                <a:solidFill>
                  <a:schemeClr val="bg2">
                    <a:lumMod val="20000"/>
                    <a:lumOff val="80000"/>
                  </a:schemeClr>
                </a:solidFill>
                <a:effectLst/>
                <a:latin typeface="Times New Roman" pitchFamily="18" charset="0"/>
                <a:cs typeface="Times New Roman" pitchFamily="18" charset="0"/>
              </a:rPr>
              <a:t> </a:t>
            </a:r>
            <a:r>
              <a:rPr lang="ru-RU" dirty="0" err="1">
                <a:solidFill>
                  <a:schemeClr val="bg2">
                    <a:lumMod val="20000"/>
                    <a:lumOff val="80000"/>
                  </a:schemeClr>
                </a:solidFill>
                <a:effectLst/>
                <a:latin typeface="Times New Roman" pitchFamily="18" charset="0"/>
                <a:cs typeface="Times New Roman" pitchFamily="18" charset="0"/>
              </a:rPr>
              <a:t>дослідження</a:t>
            </a:r>
            <a:r>
              <a:rPr lang="ru-RU" dirty="0">
                <a:solidFill>
                  <a:schemeClr val="bg2">
                    <a:lumMod val="20000"/>
                    <a:lumOff val="80000"/>
                  </a:schemeClr>
                </a:solidFill>
                <a:effectLst/>
                <a:latin typeface="Times New Roman" pitchFamily="18" charset="0"/>
                <a:cs typeface="Times New Roman" pitchFamily="18" charset="0"/>
              </a:rPr>
              <a:t>, а для </a:t>
            </a:r>
            <a:r>
              <a:rPr lang="ru-RU" dirty="0" err="1">
                <a:solidFill>
                  <a:schemeClr val="bg2">
                    <a:lumMod val="20000"/>
                    <a:lumOff val="80000"/>
                  </a:schemeClr>
                </a:solidFill>
                <a:effectLst/>
                <a:latin typeface="Times New Roman" pitchFamily="18" charset="0"/>
                <a:cs typeface="Times New Roman" pitchFamily="18" charset="0"/>
              </a:rPr>
              <a:t>бабусі</a:t>
            </a:r>
            <a:r>
              <a:rPr lang="ru-RU" dirty="0">
                <a:solidFill>
                  <a:schemeClr val="bg2">
                    <a:lumMod val="20000"/>
                    <a:lumOff val="80000"/>
                  </a:schemeClr>
                </a:solidFill>
                <a:effectLst/>
                <a:latin typeface="Times New Roman" pitchFamily="18" charset="0"/>
                <a:cs typeface="Times New Roman" pitchFamily="18" charset="0"/>
              </a:rPr>
              <a:t> – релакс!</a:t>
            </a:r>
          </a:p>
        </p:txBody>
      </p:sp>
      <p:pic>
        <p:nvPicPr>
          <p:cNvPr id="2050" name="Picture 2" descr="C:\Users\Учитель\Desktop\IMG_20250415_111406_54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1504" y="2780928"/>
            <a:ext cx="3744416" cy="3806954"/>
          </a:xfrm>
          <a:prstGeom prst="rect">
            <a:avLst/>
          </a:prstGeom>
          <a:noFill/>
          <a:extLst>
            <a:ext uri="{909E8E84-426E-40DD-AFC4-6F175D3DCCD1}">
              <a14:hiddenFill xmlns:a14="http://schemas.microsoft.com/office/drawing/2010/main">
                <a:solidFill>
                  <a:srgbClr val="FFFFFF"/>
                </a:solidFill>
              </a14:hiddenFill>
            </a:ext>
          </a:extLst>
        </p:spPr>
      </p:pic>
      <p:pic>
        <p:nvPicPr>
          <p:cNvPr id="3" name="VID_20250415_111525_238.mp4">
            <a:hlinkClick r:id="" action="ppaction://media"/>
            <a:extLst>
              <a:ext uri="{FF2B5EF4-FFF2-40B4-BE49-F238E27FC236}">
                <a16:creationId xmlns:a16="http://schemas.microsoft.com/office/drawing/2014/main" id="{3AA08B7C-875F-414A-BE10-114D9FE26CD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032104" y="116632"/>
            <a:ext cx="4207198" cy="6624735"/>
          </a:xfrm>
          <a:prstGeom prst="rect">
            <a:avLst/>
          </a:prstGeom>
        </p:spPr>
      </p:pic>
    </p:spTree>
    <p:extLst>
      <p:ext uri="{BB962C8B-B14F-4D97-AF65-F5344CB8AC3E}">
        <p14:creationId xmlns:p14="http://schemas.microsoft.com/office/powerpoint/2010/main" val="2508696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C44DFC1-6D1E-4964-B54B-C817BC227A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2104" y="96818"/>
            <a:ext cx="4513742" cy="6664363"/>
          </a:xfrm>
          <a:prstGeom prst="rect">
            <a:avLst/>
          </a:prstGeom>
        </p:spPr>
      </p:pic>
      <p:pic>
        <p:nvPicPr>
          <p:cNvPr id="1026" name="Picture 2" descr="Сонячний дистилятор води - «Аквалюкс» Запорожье">
            <a:extLst>
              <a:ext uri="{FF2B5EF4-FFF2-40B4-BE49-F238E27FC236}">
                <a16:creationId xmlns:a16="http://schemas.microsoft.com/office/drawing/2014/main" id="{9C9A9A9A-3B41-4C83-B59B-CF762C81C6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801" y="3965000"/>
            <a:ext cx="5233822" cy="24829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C504287-84B9-4A3B-9DC6-1ED80418B1BE}"/>
              </a:ext>
            </a:extLst>
          </p:cNvPr>
          <p:cNvSpPr txBox="1"/>
          <p:nvPr/>
        </p:nvSpPr>
        <p:spPr>
          <a:xfrm>
            <a:off x="383676" y="410059"/>
            <a:ext cx="6192688" cy="3416320"/>
          </a:xfrm>
          <a:prstGeom prst="rect">
            <a:avLst/>
          </a:prstGeom>
          <a:noFill/>
        </p:spPr>
        <p:txBody>
          <a:bodyPr wrap="square" rtlCol="0">
            <a:spAutoFit/>
          </a:bodyPr>
          <a:lstStyle/>
          <a:p>
            <a:r>
              <a:rPr lang="uk-UA" dirty="0">
                <a:solidFill>
                  <a:schemeClr val="bg2">
                    <a:lumMod val="20000"/>
                    <a:lumOff val="80000"/>
                  </a:schemeClr>
                </a:solidFill>
                <a:latin typeface="Times New Roman" panose="02020603050405020304" pitchFamily="18" charset="0"/>
                <a:cs typeface="Times New Roman" panose="02020603050405020304" pitchFamily="18" charset="0"/>
              </a:rPr>
              <a:t>У 2021 році премію </a:t>
            </a:r>
            <a:r>
              <a:rPr lang="uk-UA" dirty="0" err="1">
                <a:solidFill>
                  <a:schemeClr val="bg2">
                    <a:lumMod val="20000"/>
                    <a:lumOff val="80000"/>
                  </a:schemeClr>
                </a:solidFill>
                <a:latin typeface="Times New Roman" panose="02020603050405020304" pitchFamily="18" charset="0"/>
                <a:cs typeface="Times New Roman" panose="02020603050405020304" pitchFamily="18" charset="0"/>
              </a:rPr>
              <a:t>Lexus</a:t>
            </a:r>
            <a:r>
              <a:rPr lang="uk-UA" dirty="0">
                <a:solidFill>
                  <a:schemeClr val="bg2">
                    <a:lumMod val="20000"/>
                    <a:lumOff val="80000"/>
                  </a:schemeClr>
                </a:solidFill>
                <a:latin typeface="Times New Roman" panose="02020603050405020304" pitchFamily="18" charset="0"/>
                <a:cs typeface="Times New Roman" panose="02020603050405020304" pitchFamily="18" charset="0"/>
              </a:rPr>
              <a:t> </a:t>
            </a:r>
            <a:r>
              <a:rPr lang="uk-UA" dirty="0" err="1">
                <a:solidFill>
                  <a:schemeClr val="bg2">
                    <a:lumMod val="20000"/>
                    <a:lumOff val="80000"/>
                  </a:schemeClr>
                </a:solidFill>
                <a:latin typeface="Times New Roman" panose="02020603050405020304" pitchFamily="18" charset="0"/>
                <a:cs typeface="Times New Roman" panose="02020603050405020304" pitchFamily="18" charset="0"/>
              </a:rPr>
              <a:t>Design</a:t>
            </a:r>
            <a:r>
              <a:rPr lang="uk-UA" dirty="0">
                <a:solidFill>
                  <a:schemeClr val="bg2">
                    <a:lumMod val="20000"/>
                    <a:lumOff val="80000"/>
                  </a:schemeClr>
                </a:solidFill>
                <a:latin typeface="Times New Roman" panose="02020603050405020304" pitchFamily="18" charset="0"/>
                <a:cs typeface="Times New Roman" panose="02020603050405020304" pitchFamily="18" charset="0"/>
              </a:rPr>
              <a:t> </a:t>
            </a:r>
            <a:r>
              <a:rPr lang="uk-UA" dirty="0" err="1">
                <a:solidFill>
                  <a:schemeClr val="bg2">
                    <a:lumMod val="20000"/>
                    <a:lumOff val="80000"/>
                  </a:schemeClr>
                </a:solidFill>
                <a:latin typeface="Times New Roman" panose="02020603050405020304" pitchFamily="18" charset="0"/>
                <a:cs typeface="Times New Roman" panose="02020603050405020304" pitchFamily="18" charset="0"/>
              </a:rPr>
              <a:t>Award</a:t>
            </a:r>
            <a:r>
              <a:rPr lang="uk-UA" dirty="0">
                <a:solidFill>
                  <a:schemeClr val="bg2">
                    <a:lumMod val="20000"/>
                    <a:lumOff val="80000"/>
                  </a:schemeClr>
                </a:solidFill>
                <a:latin typeface="Times New Roman" panose="02020603050405020304" pitchFamily="18" charset="0"/>
                <a:cs typeface="Times New Roman" panose="02020603050405020304" pitchFamily="18" charset="0"/>
              </a:rPr>
              <a:t> отримав </a:t>
            </a:r>
            <a:r>
              <a:rPr lang="uk-UA" dirty="0" err="1">
                <a:solidFill>
                  <a:schemeClr val="bg2">
                    <a:lumMod val="20000"/>
                    <a:lumOff val="80000"/>
                  </a:schemeClr>
                </a:solidFill>
                <a:latin typeface="Times New Roman" panose="02020603050405020304" pitchFamily="18" charset="0"/>
                <a:cs typeface="Times New Roman" panose="02020603050405020304" pitchFamily="18" charset="0"/>
              </a:rPr>
              <a:t>архитектор</a:t>
            </a:r>
            <a:r>
              <a:rPr lang="uk-UA" dirty="0">
                <a:solidFill>
                  <a:schemeClr val="bg2">
                    <a:lumMod val="20000"/>
                    <a:lumOff val="80000"/>
                  </a:schemeClr>
                </a:solidFill>
                <a:latin typeface="Times New Roman" panose="02020603050405020304" pitchFamily="18" charset="0"/>
                <a:cs typeface="Times New Roman" panose="02020603050405020304" pitchFamily="18" charset="0"/>
              </a:rPr>
              <a:t> Генрі </a:t>
            </a:r>
            <a:r>
              <a:rPr lang="uk-UA" dirty="0" err="1">
                <a:solidFill>
                  <a:schemeClr val="bg2">
                    <a:lumMod val="20000"/>
                    <a:lumOff val="80000"/>
                  </a:schemeClr>
                </a:solidFill>
                <a:latin typeface="Times New Roman" panose="02020603050405020304" pitchFamily="18" charset="0"/>
                <a:cs typeface="Times New Roman" panose="02020603050405020304" pitchFamily="18" charset="0"/>
              </a:rPr>
              <a:t>Глогау</a:t>
            </a:r>
            <a:r>
              <a:rPr lang="uk-UA" dirty="0">
                <a:solidFill>
                  <a:schemeClr val="bg2">
                    <a:lumMod val="20000"/>
                    <a:lumOff val="80000"/>
                  </a:schemeClr>
                </a:solidFill>
                <a:latin typeface="Times New Roman" panose="02020603050405020304" pitchFamily="18" charset="0"/>
                <a:cs typeface="Times New Roman" panose="02020603050405020304" pitchFamily="18" charset="0"/>
              </a:rPr>
              <a:t>. Він розробив дистилятор, який очищає воду за допомогою сонячної енергії та може бути зібраний з дешевих і легко доступних матеріалів. Він складається з двошарового пластикового брезенту, який підвішують на бамбуковий каркас. Один такий агрегат з діаметром 2,4 метра може виробляти до 18 літрів чистої питної води в день.</a:t>
            </a:r>
          </a:p>
          <a:p>
            <a:endParaRPr lang="uk-UA" dirty="0">
              <a:solidFill>
                <a:schemeClr val="bg2">
                  <a:lumMod val="20000"/>
                  <a:lumOff val="80000"/>
                </a:schemeClr>
              </a:solidFill>
              <a:latin typeface="Times New Roman" panose="02020603050405020304" pitchFamily="18" charset="0"/>
              <a:cs typeface="Times New Roman" panose="02020603050405020304" pitchFamily="18" charset="0"/>
            </a:endParaRPr>
          </a:p>
          <a:p>
            <a:r>
              <a:rPr lang="uk-UA" dirty="0">
                <a:solidFill>
                  <a:schemeClr val="bg2">
                    <a:lumMod val="20000"/>
                    <a:lumOff val="80000"/>
                  </a:schemeClr>
                </a:solidFill>
                <a:latin typeface="Times New Roman" panose="02020603050405020304" pitchFamily="18" charset="0"/>
                <a:cs typeface="Times New Roman" panose="02020603050405020304" pitchFamily="18" charset="0"/>
              </a:rPr>
              <a:t>Настільки просте рішення актуальне для країн, населення яких має нестачу якісної та безпечної питної води, і ситуація буде загострюватися на тлі глобального потепління.</a:t>
            </a:r>
          </a:p>
          <a:p>
            <a:endParaRPr lang="ru-RU" dirty="0"/>
          </a:p>
        </p:txBody>
      </p:sp>
    </p:spTree>
    <p:extLst>
      <p:ext uri="{BB962C8B-B14F-4D97-AF65-F5344CB8AC3E}">
        <p14:creationId xmlns:p14="http://schemas.microsoft.com/office/powerpoint/2010/main" val="2225134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286424" y="980728"/>
            <a:ext cx="5137542" cy="4416288"/>
          </a:xfrm>
        </p:spPr>
        <p:txBody>
          <a:bodyPr>
            <a:normAutofit/>
          </a:bodyPr>
          <a:lstStyle/>
          <a:p>
            <a:pPr marL="18288" indent="0" algn="just">
              <a:buNone/>
            </a:pPr>
            <a:r>
              <a:rPr lang="uk-UA" sz="1800" b="1" dirty="0">
                <a:solidFill>
                  <a:schemeClr val="bg2">
                    <a:lumMod val="20000"/>
                    <a:lumOff val="80000"/>
                  </a:schemeClr>
                </a:solidFill>
                <a:effectLst/>
                <a:latin typeface="Times New Roman" pitchFamily="18" charset="0"/>
                <a:cs typeface="Times New Roman" pitchFamily="18" charset="0"/>
              </a:rPr>
              <a:t>ІІІ.</a:t>
            </a:r>
            <a:r>
              <a:rPr lang="uk-UA" sz="1800" dirty="0">
                <a:solidFill>
                  <a:schemeClr val="bg2">
                    <a:lumMod val="20000"/>
                    <a:lumOff val="80000"/>
                  </a:schemeClr>
                </a:solidFill>
                <a:effectLst/>
                <a:latin typeface="Times New Roman" pitchFamily="18" charset="0"/>
                <a:cs typeface="Times New Roman" pitchFamily="18" charset="0"/>
              </a:rPr>
              <a:t> Виготовимо за допомогою матеріалів, які використовуються на кухні прототип портативного сонячного  дистилятора архітектора Генрі </a:t>
            </a:r>
            <a:r>
              <a:rPr lang="uk-UA" sz="1800" dirty="0" err="1">
                <a:solidFill>
                  <a:schemeClr val="bg2">
                    <a:lumMod val="20000"/>
                    <a:lumOff val="80000"/>
                  </a:schemeClr>
                </a:solidFill>
                <a:effectLst/>
                <a:latin typeface="Times New Roman" pitchFamily="18" charset="0"/>
                <a:cs typeface="Times New Roman" pitchFamily="18" charset="0"/>
              </a:rPr>
              <a:t>Глогау</a:t>
            </a:r>
            <a:r>
              <a:rPr lang="uk-UA" sz="1800" dirty="0">
                <a:solidFill>
                  <a:schemeClr val="bg2">
                    <a:lumMod val="20000"/>
                    <a:lumOff val="80000"/>
                  </a:schemeClr>
                </a:solidFill>
                <a:effectLst/>
                <a:latin typeface="Times New Roman" pitchFamily="18" charset="0"/>
                <a:cs typeface="Times New Roman" pitchFamily="18" charset="0"/>
              </a:rPr>
              <a:t>. </a:t>
            </a:r>
          </a:p>
          <a:p>
            <a:pPr marL="18288" indent="0" algn="just">
              <a:buNone/>
            </a:pPr>
            <a:endParaRPr lang="uk-UA" sz="1800" dirty="0">
              <a:solidFill>
                <a:schemeClr val="bg2">
                  <a:lumMod val="20000"/>
                  <a:lumOff val="80000"/>
                </a:schemeClr>
              </a:solidFill>
              <a:effectLst/>
              <a:latin typeface="Times New Roman" pitchFamily="18" charset="0"/>
              <a:cs typeface="Times New Roman" pitchFamily="18" charset="0"/>
            </a:endParaRPr>
          </a:p>
          <a:p>
            <a:pPr marL="18288" indent="0" algn="just">
              <a:buNone/>
            </a:pPr>
            <a:r>
              <a:rPr lang="uk-UA" sz="1800" dirty="0">
                <a:solidFill>
                  <a:schemeClr val="bg2">
                    <a:lumMod val="20000"/>
                    <a:lumOff val="80000"/>
                  </a:schemeClr>
                </a:solidFill>
                <a:effectLst/>
                <a:latin typeface="Times New Roman" pitchFamily="18" charset="0"/>
                <a:cs typeface="Times New Roman" pitchFamily="18" charset="0"/>
              </a:rPr>
              <a:t>Для цього візьмемо дерев’яні шпажки (12 шт.), плівку (обкладинку для зошиту або файл), товсті нитки, канцелярські гумки (12 шт.), горнятко для збору води, ножиці та циркуль. </a:t>
            </a:r>
          </a:p>
          <a:p>
            <a:pPr marL="18288" indent="0" algn="just">
              <a:buNone/>
            </a:pPr>
            <a:endParaRPr lang="uk-UA" sz="1800" dirty="0">
              <a:solidFill>
                <a:schemeClr val="bg2">
                  <a:lumMod val="20000"/>
                  <a:lumOff val="80000"/>
                </a:schemeClr>
              </a:solidFill>
              <a:effectLst/>
              <a:latin typeface="Times New Roman" pitchFamily="18" charset="0"/>
              <a:cs typeface="Times New Roman" pitchFamily="18" charset="0"/>
            </a:endParaRPr>
          </a:p>
          <a:p>
            <a:pPr marL="18288" indent="0" algn="just">
              <a:buNone/>
            </a:pPr>
            <a:r>
              <a:rPr lang="ru-RU" sz="1800" dirty="0" err="1">
                <a:solidFill>
                  <a:schemeClr val="bg2">
                    <a:lumMod val="20000"/>
                    <a:lumOff val="80000"/>
                  </a:schemeClr>
                </a:solidFill>
                <a:effectLst/>
                <a:latin typeface="Times New Roman" pitchFamily="18" charset="0"/>
                <a:cs typeface="Times New Roman" pitchFamily="18" charset="0"/>
              </a:rPr>
              <a:t>Застосовуватимемо</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цей</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пристрій</a:t>
            </a:r>
            <a:r>
              <a:rPr lang="ru-RU" sz="1800" dirty="0">
                <a:solidFill>
                  <a:schemeClr val="bg2">
                    <a:lumMod val="20000"/>
                    <a:lumOff val="80000"/>
                  </a:schemeClr>
                </a:solidFill>
                <a:effectLst/>
                <a:latin typeface="Times New Roman" pitchFamily="18" charset="0"/>
                <a:cs typeface="Times New Roman" pitchFamily="18" charset="0"/>
              </a:rPr>
              <a:t> на </a:t>
            </a:r>
            <a:r>
              <a:rPr lang="ru-RU" sz="1800" dirty="0" err="1">
                <a:solidFill>
                  <a:schemeClr val="bg2">
                    <a:lumMod val="20000"/>
                    <a:lumOff val="80000"/>
                  </a:schemeClr>
                </a:solidFill>
                <a:effectLst/>
                <a:latin typeface="Times New Roman" pitchFamily="18" charset="0"/>
                <a:cs typeface="Times New Roman" pitchFamily="18" charset="0"/>
              </a:rPr>
              <a:t>кухні</a:t>
            </a:r>
            <a:r>
              <a:rPr lang="ru-RU" sz="1800" dirty="0">
                <a:solidFill>
                  <a:schemeClr val="bg2">
                    <a:lumMod val="20000"/>
                    <a:lumOff val="80000"/>
                  </a:schemeClr>
                </a:solidFill>
                <a:effectLst/>
                <a:latin typeface="Times New Roman" pitchFamily="18" charset="0"/>
                <a:cs typeface="Times New Roman" pitchFamily="18" charset="0"/>
              </a:rPr>
              <a:t> для </a:t>
            </a:r>
            <a:r>
              <a:rPr lang="ru-RU" sz="1800" dirty="0" err="1">
                <a:solidFill>
                  <a:schemeClr val="bg2">
                    <a:lumMod val="20000"/>
                    <a:lumOff val="80000"/>
                  </a:schemeClr>
                </a:solidFill>
                <a:effectLst/>
                <a:latin typeface="Times New Roman" pitchFamily="18" charset="0"/>
                <a:cs typeface="Times New Roman" pitchFamily="18" charset="0"/>
              </a:rPr>
              <a:t>збору</a:t>
            </a:r>
            <a:r>
              <a:rPr lang="ru-RU" sz="1800" dirty="0">
                <a:solidFill>
                  <a:schemeClr val="bg2">
                    <a:lumMod val="20000"/>
                    <a:lumOff val="80000"/>
                  </a:schemeClr>
                </a:solidFill>
                <a:effectLst/>
                <a:latin typeface="Times New Roman" pitchFamily="18" charset="0"/>
                <a:cs typeface="Times New Roman" pitchFamily="18" charset="0"/>
              </a:rPr>
              <a:t> конденсату </a:t>
            </a:r>
            <a:r>
              <a:rPr lang="ru-RU" sz="1800" dirty="0" err="1">
                <a:solidFill>
                  <a:schemeClr val="bg2">
                    <a:lumMod val="20000"/>
                    <a:lumOff val="80000"/>
                  </a:schemeClr>
                </a:solidFill>
                <a:effectLst/>
                <a:latin typeface="Times New Roman" pitchFamily="18" charset="0"/>
                <a:cs typeface="Times New Roman" pitchFamily="18" charset="0"/>
              </a:rPr>
              <a:t>або</a:t>
            </a:r>
            <a:r>
              <a:rPr lang="ru-RU" sz="1800" dirty="0">
                <a:solidFill>
                  <a:schemeClr val="bg2">
                    <a:lumMod val="20000"/>
                    <a:lumOff val="80000"/>
                  </a:schemeClr>
                </a:solidFill>
                <a:effectLst/>
                <a:latin typeface="Times New Roman" pitchFamily="18" charset="0"/>
                <a:cs typeface="Times New Roman" pitchFamily="18" charset="0"/>
              </a:rPr>
              <a:t> на </a:t>
            </a:r>
            <a:r>
              <a:rPr lang="ru-RU" sz="1800" dirty="0" err="1">
                <a:solidFill>
                  <a:schemeClr val="bg2">
                    <a:lumMod val="20000"/>
                    <a:lumOff val="80000"/>
                  </a:schemeClr>
                </a:solidFill>
                <a:effectLst/>
                <a:latin typeface="Times New Roman" pitchFamily="18" charset="0"/>
                <a:cs typeface="Times New Roman" pitchFamily="18" charset="0"/>
              </a:rPr>
              <a:t>підвіконні</a:t>
            </a:r>
            <a:r>
              <a:rPr lang="ru-RU" sz="1800" dirty="0">
                <a:solidFill>
                  <a:schemeClr val="bg2">
                    <a:lumMod val="20000"/>
                    <a:lumOff val="80000"/>
                  </a:schemeClr>
                </a:solidFill>
                <a:effectLst/>
                <a:latin typeface="Times New Roman" pitchFamily="18" charset="0"/>
                <a:cs typeface="Times New Roman" pitchFamily="18" charset="0"/>
              </a:rPr>
              <a:t> для </a:t>
            </a:r>
            <a:r>
              <a:rPr lang="ru-RU" sz="1800" dirty="0" err="1">
                <a:solidFill>
                  <a:schemeClr val="bg2">
                    <a:lumMod val="20000"/>
                    <a:lumOff val="80000"/>
                  </a:schemeClr>
                </a:solidFill>
                <a:effectLst/>
                <a:latin typeface="Times New Roman" pitchFamily="18" charset="0"/>
                <a:cs typeface="Times New Roman" pitchFamily="18" charset="0"/>
              </a:rPr>
              <a:t>збору</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дощової</a:t>
            </a:r>
            <a:r>
              <a:rPr lang="ru-RU" sz="1800" dirty="0">
                <a:solidFill>
                  <a:schemeClr val="bg2">
                    <a:lumMod val="20000"/>
                    <a:lumOff val="80000"/>
                  </a:schemeClr>
                </a:solidFill>
                <a:effectLst/>
                <a:latin typeface="Times New Roman" pitchFamily="18" charset="0"/>
                <a:cs typeface="Times New Roman" pitchFamily="18" charset="0"/>
              </a:rPr>
              <a:t> води.</a:t>
            </a:r>
          </a:p>
        </p:txBody>
      </p:sp>
      <p:pic>
        <p:nvPicPr>
          <p:cNvPr id="3074" name="Picture 2" descr="C:\Users\Учитель\Desktop\20240201_13473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43913" y="210812"/>
            <a:ext cx="2525298" cy="205606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Учитель\Desktop\20240201_13574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3373"/>
          <a:stretch/>
        </p:blipFill>
        <p:spPr bwMode="auto">
          <a:xfrm>
            <a:off x="6143913" y="2348880"/>
            <a:ext cx="2525298" cy="18131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Учитель\Desktop\20240201_15051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1837"/>
          <a:stretch/>
        </p:blipFill>
        <p:spPr bwMode="auto">
          <a:xfrm rot="5400000">
            <a:off x="6994407" y="4794756"/>
            <a:ext cx="2278376" cy="131501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Учитель\Desktop\20240201_14052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4722"/>
          <a:stretch/>
        </p:blipFill>
        <p:spPr bwMode="auto">
          <a:xfrm>
            <a:off x="5930881" y="4293095"/>
            <a:ext cx="1410603" cy="2298357"/>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a:extLst>
              <a:ext uri="{FF2B5EF4-FFF2-40B4-BE49-F238E27FC236}">
                <a16:creationId xmlns:a16="http://schemas.microsoft.com/office/drawing/2014/main" id="{ECF7956D-4F29-40D5-B9A9-DFC0A4932B6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62314" y="210812"/>
            <a:ext cx="2794326" cy="1970610"/>
          </a:xfrm>
          <a:prstGeom prst="rect">
            <a:avLst/>
          </a:prstGeom>
        </p:spPr>
      </p:pic>
      <p:pic>
        <p:nvPicPr>
          <p:cNvPr id="6" name="Рисунок 5">
            <a:extLst>
              <a:ext uri="{FF2B5EF4-FFF2-40B4-BE49-F238E27FC236}">
                <a16:creationId xmlns:a16="http://schemas.microsoft.com/office/drawing/2014/main" id="{5B28C7C6-344E-4234-BAF0-90B0EF04AEB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5149" y="2279495"/>
            <a:ext cx="2794326" cy="1970610"/>
          </a:xfrm>
          <a:prstGeom prst="rect">
            <a:avLst/>
          </a:prstGeom>
        </p:spPr>
      </p:pic>
      <p:pic>
        <p:nvPicPr>
          <p:cNvPr id="8" name="Рисунок 7">
            <a:extLst>
              <a:ext uri="{FF2B5EF4-FFF2-40B4-BE49-F238E27FC236}">
                <a16:creationId xmlns:a16="http://schemas.microsoft.com/office/drawing/2014/main" id="{5496CB34-6165-4C48-906C-2CEA3EEAB76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60308" y="4415890"/>
            <a:ext cx="2796332" cy="2071561"/>
          </a:xfrm>
          <a:prstGeom prst="rect">
            <a:avLst/>
          </a:prstGeom>
        </p:spPr>
      </p:pic>
    </p:spTree>
    <p:extLst>
      <p:ext uri="{BB962C8B-B14F-4D97-AF65-F5344CB8AC3E}">
        <p14:creationId xmlns:p14="http://schemas.microsoft.com/office/powerpoint/2010/main" val="3993422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839416" y="843750"/>
            <a:ext cx="5112568" cy="5006887"/>
          </a:xfrm>
        </p:spPr>
        <p:txBody>
          <a:bodyPr>
            <a:normAutofit/>
          </a:bodyPr>
          <a:lstStyle/>
          <a:p>
            <a:pPr marL="18288" indent="0" algn="just">
              <a:buNone/>
            </a:pPr>
            <a:r>
              <a:rPr lang="uk-UA" sz="2400" b="1" u="sng" dirty="0">
                <a:effectLst/>
                <a:latin typeface="Times New Roman" pitchFamily="18" charset="0"/>
                <a:cs typeface="Times New Roman" pitchFamily="18" charset="0"/>
              </a:rPr>
              <a:t>Пояснення:</a:t>
            </a:r>
            <a:r>
              <a:rPr lang="uk-UA" sz="1800" b="1" u="sng" dirty="0">
                <a:effectLst/>
                <a:latin typeface="Times New Roman" pitchFamily="18" charset="0"/>
                <a:cs typeface="Times New Roman" pitchFamily="18" charset="0"/>
              </a:rPr>
              <a:t> </a:t>
            </a:r>
          </a:p>
          <a:p>
            <a:pPr marL="18288" indent="0" algn="just">
              <a:lnSpc>
                <a:spcPct val="150000"/>
              </a:lnSpc>
              <a:buNone/>
            </a:pPr>
            <a:r>
              <a:rPr lang="ru-RU" sz="1800" dirty="0">
                <a:solidFill>
                  <a:schemeClr val="bg2">
                    <a:lumMod val="20000"/>
                    <a:lumOff val="80000"/>
                  </a:schemeClr>
                </a:solidFill>
                <a:effectLst/>
                <a:latin typeface="Times New Roman" pitchFamily="18" charset="0"/>
                <a:cs typeface="Times New Roman" pitchFamily="18" charset="0"/>
              </a:rPr>
              <a:t>за </a:t>
            </a:r>
            <a:r>
              <a:rPr lang="ru-RU" sz="1800" dirty="0" err="1">
                <a:solidFill>
                  <a:schemeClr val="bg2">
                    <a:lumMod val="20000"/>
                    <a:lumOff val="80000"/>
                  </a:schemeClr>
                </a:solidFill>
                <a:effectLst/>
                <a:latin typeface="Times New Roman" pitchFamily="18" charset="0"/>
                <a:cs typeface="Times New Roman" pitchFamily="18" charset="0"/>
              </a:rPr>
              <a:t>високого</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вмісту</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водяної</a:t>
            </a:r>
            <a:r>
              <a:rPr lang="ru-RU" sz="1800" dirty="0">
                <a:solidFill>
                  <a:schemeClr val="bg2">
                    <a:lumMod val="20000"/>
                    <a:lumOff val="80000"/>
                  </a:schemeClr>
                </a:solidFill>
                <a:effectLst/>
                <a:latin typeface="Times New Roman" pitchFamily="18" charset="0"/>
                <a:cs typeface="Times New Roman" pitchFamily="18" charset="0"/>
              </a:rPr>
              <a:t> пари в </a:t>
            </a:r>
            <a:r>
              <a:rPr lang="ru-RU" sz="1800" dirty="0" err="1">
                <a:solidFill>
                  <a:schemeClr val="bg2">
                    <a:lumMod val="20000"/>
                    <a:lumOff val="80000"/>
                  </a:schemeClr>
                </a:solidFill>
                <a:effectLst/>
                <a:latin typeface="Times New Roman" pitchFamily="18" charset="0"/>
                <a:cs typeface="Times New Roman" pitchFamily="18" charset="0"/>
              </a:rPr>
              <a:t>повітрі</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кухні</a:t>
            </a:r>
            <a:r>
              <a:rPr lang="ru-RU" sz="1800" dirty="0">
                <a:solidFill>
                  <a:schemeClr val="bg2">
                    <a:lumMod val="20000"/>
                    <a:lumOff val="80000"/>
                  </a:schemeClr>
                </a:solidFill>
                <a:effectLst/>
                <a:latin typeface="Times New Roman" pitchFamily="18" charset="0"/>
                <a:cs typeface="Times New Roman" pitchFamily="18" charset="0"/>
              </a:rPr>
              <a:t> на </a:t>
            </a:r>
            <a:r>
              <a:rPr lang="ru-RU" sz="1800" dirty="0" err="1">
                <a:solidFill>
                  <a:schemeClr val="bg2">
                    <a:lumMod val="20000"/>
                    <a:lumOff val="80000"/>
                  </a:schemeClr>
                </a:solidFill>
                <a:effectLst/>
                <a:latin typeface="Times New Roman" pitchFamily="18" charset="0"/>
                <a:cs typeface="Times New Roman" pitchFamily="18" charset="0"/>
              </a:rPr>
              <a:t>плівці</a:t>
            </a:r>
            <a:r>
              <a:rPr lang="ru-RU" sz="1800" dirty="0">
                <a:solidFill>
                  <a:schemeClr val="bg2">
                    <a:lumMod val="20000"/>
                    <a:lumOff val="80000"/>
                  </a:schemeClr>
                </a:solidFill>
                <a:effectLst/>
                <a:latin typeface="Times New Roman" pitchFamily="18" charset="0"/>
                <a:cs typeface="Times New Roman" pitchFamily="18" charset="0"/>
              </a:rPr>
              <a:t> пристрою </a:t>
            </a:r>
            <a:r>
              <a:rPr lang="ru-RU" sz="1800" dirty="0" err="1">
                <a:solidFill>
                  <a:schemeClr val="bg2">
                    <a:lumMod val="20000"/>
                    <a:lumOff val="80000"/>
                  </a:schemeClr>
                </a:solidFill>
                <a:effectLst/>
                <a:latin typeface="Times New Roman" pitchFamily="18" charset="0"/>
                <a:cs typeface="Times New Roman" pitchFamily="18" charset="0"/>
              </a:rPr>
              <a:t>з’являтиметься</a:t>
            </a:r>
            <a:r>
              <a:rPr lang="ru-RU" sz="1800" dirty="0">
                <a:solidFill>
                  <a:schemeClr val="bg2">
                    <a:lumMod val="20000"/>
                    <a:lumOff val="80000"/>
                  </a:schemeClr>
                </a:solidFill>
                <a:effectLst/>
                <a:latin typeface="Times New Roman" pitchFamily="18" charset="0"/>
                <a:cs typeface="Times New Roman" pitchFamily="18" charset="0"/>
              </a:rPr>
              <a:t> конденсат і </a:t>
            </a:r>
            <a:r>
              <a:rPr lang="ru-RU" sz="1800" dirty="0" err="1">
                <a:solidFill>
                  <a:schemeClr val="bg2">
                    <a:lumMod val="20000"/>
                    <a:lumOff val="80000"/>
                  </a:schemeClr>
                </a:solidFill>
                <a:effectLst/>
                <a:latin typeface="Times New Roman" pitchFamily="18" charset="0"/>
                <a:cs typeface="Times New Roman" pitchFamily="18" charset="0"/>
              </a:rPr>
              <a:t>повільно</a:t>
            </a:r>
            <a:r>
              <a:rPr lang="ru-RU" sz="1800" dirty="0">
                <a:solidFill>
                  <a:schemeClr val="bg2">
                    <a:lumMod val="20000"/>
                    <a:lumOff val="80000"/>
                  </a:schemeClr>
                </a:solidFill>
                <a:effectLst/>
                <a:latin typeface="Times New Roman" pitchFamily="18" charset="0"/>
                <a:cs typeface="Times New Roman" pitchFamily="18" charset="0"/>
              </a:rPr>
              <a:t> </a:t>
            </a:r>
            <a:r>
              <a:rPr lang="ru-RU" sz="1800" dirty="0" err="1">
                <a:solidFill>
                  <a:schemeClr val="bg2">
                    <a:lumMod val="20000"/>
                    <a:lumOff val="80000"/>
                  </a:schemeClr>
                </a:solidFill>
                <a:effectLst/>
                <a:latin typeface="Times New Roman" pitchFamily="18" charset="0"/>
                <a:cs typeface="Times New Roman" pitchFamily="18" charset="0"/>
              </a:rPr>
              <a:t>стікатиме</a:t>
            </a:r>
            <a:r>
              <a:rPr lang="ru-RU" sz="1800" dirty="0">
                <a:solidFill>
                  <a:schemeClr val="bg2">
                    <a:lumMod val="20000"/>
                    <a:lumOff val="80000"/>
                  </a:schemeClr>
                </a:solidFill>
                <a:effectLst/>
                <a:latin typeface="Times New Roman" pitchFamily="18" charset="0"/>
                <a:cs typeface="Times New Roman" pitchFamily="18" charset="0"/>
              </a:rPr>
              <a:t> в </a:t>
            </a:r>
            <a:r>
              <a:rPr lang="ru-RU" sz="1800" dirty="0" err="1">
                <a:solidFill>
                  <a:schemeClr val="bg2">
                    <a:lumMod val="20000"/>
                    <a:lumOff val="80000"/>
                  </a:schemeClr>
                </a:solidFill>
                <a:effectLst/>
                <a:latin typeface="Times New Roman" pitchFamily="18" charset="0"/>
                <a:cs typeface="Times New Roman" pitchFamily="18" charset="0"/>
              </a:rPr>
              <a:t>горнятко</a:t>
            </a:r>
            <a:r>
              <a:rPr lang="ru-RU" sz="1800" dirty="0">
                <a:solidFill>
                  <a:schemeClr val="bg2">
                    <a:lumMod val="20000"/>
                    <a:lumOff val="80000"/>
                  </a:schemeClr>
                </a:solidFill>
                <a:effectLst/>
                <a:latin typeface="Times New Roman" pitchFamily="18" charset="0"/>
                <a:cs typeface="Times New Roman" pitchFamily="18" charset="0"/>
              </a:rPr>
              <a:t>.</a:t>
            </a:r>
            <a:endParaRPr lang="ru-RU" sz="1800" dirty="0">
              <a:solidFill>
                <a:schemeClr val="accent1">
                  <a:lumMod val="60000"/>
                  <a:lumOff val="40000"/>
                </a:schemeClr>
              </a:solidFill>
              <a:effectLst/>
              <a:latin typeface="Times New Roman" pitchFamily="18" charset="0"/>
              <a:cs typeface="Times New Roman" pitchFamily="18" charset="0"/>
            </a:endParaRPr>
          </a:p>
          <a:p>
            <a:pPr marL="18288" indent="0" algn="just">
              <a:buNone/>
            </a:pPr>
            <a:r>
              <a:rPr lang="uk-UA" sz="2400" b="1" u="sng" dirty="0">
                <a:effectLst/>
                <a:latin typeface="Times New Roman" pitchFamily="18" charset="0"/>
                <a:cs typeface="Times New Roman" pitchFamily="18" charset="0"/>
              </a:rPr>
              <a:t>Висновки:</a:t>
            </a:r>
            <a:r>
              <a:rPr lang="uk-UA" sz="1800" dirty="0">
                <a:effectLst/>
                <a:latin typeface="Times New Roman" pitchFamily="18" charset="0"/>
                <a:cs typeface="Times New Roman" pitchFamily="18" charset="0"/>
              </a:rPr>
              <a:t> </a:t>
            </a:r>
          </a:p>
          <a:p>
            <a:pPr marL="18288" indent="0" algn="just">
              <a:lnSpc>
                <a:spcPct val="150000"/>
              </a:lnSpc>
              <a:buNone/>
            </a:pPr>
            <a:r>
              <a:rPr lang="uk-UA" sz="1800" dirty="0">
                <a:solidFill>
                  <a:schemeClr val="bg2">
                    <a:lumMod val="20000"/>
                    <a:lumOff val="80000"/>
                  </a:schemeClr>
                </a:solidFill>
                <a:effectLst/>
                <a:latin typeface="Times New Roman" pitchFamily="18" charset="0"/>
                <a:cs typeface="Times New Roman" pitchFamily="18" charset="0"/>
              </a:rPr>
              <a:t>пристрій дійсно збирає вологу, і тепер у бабусі буде м</a:t>
            </a:r>
            <a:r>
              <a:rPr lang="ru-RU" sz="1800" dirty="0">
                <a:solidFill>
                  <a:schemeClr val="bg2">
                    <a:lumMod val="20000"/>
                    <a:lumOff val="80000"/>
                  </a:schemeClr>
                </a:solidFill>
                <a:effectLst/>
                <a:latin typeface="Times New Roman" pitchFamily="18" charset="0"/>
                <a:cs typeface="Times New Roman" pitchFamily="18" charset="0"/>
              </a:rPr>
              <a:t>’</a:t>
            </a:r>
            <a:r>
              <a:rPr lang="uk-UA" sz="1800" dirty="0">
                <a:solidFill>
                  <a:schemeClr val="bg2">
                    <a:lumMod val="20000"/>
                    <a:lumOff val="80000"/>
                  </a:schemeClr>
                </a:solidFill>
                <a:effectLst/>
                <a:latin typeface="Times New Roman" pitchFamily="18" charset="0"/>
                <a:cs typeface="Times New Roman" pitchFamily="18" charset="0"/>
              </a:rPr>
              <a:t>яка вода для поливу квітів!</a:t>
            </a:r>
            <a:endParaRPr lang="ru-RU" sz="1800" dirty="0">
              <a:solidFill>
                <a:schemeClr val="bg2">
                  <a:lumMod val="20000"/>
                  <a:lumOff val="80000"/>
                </a:schemeClr>
              </a:solidFill>
              <a:effectLst/>
              <a:latin typeface="Times New Roman" pitchFamily="18" charset="0"/>
              <a:cs typeface="Times New Roman" pitchFamily="18" charset="0"/>
            </a:endParaRPr>
          </a:p>
        </p:txBody>
      </p:sp>
      <p:pic>
        <p:nvPicPr>
          <p:cNvPr id="3" name="VID_20250420_114412_679.mp4">
            <a:hlinkClick r:id="" action="ppaction://media"/>
            <a:extLst>
              <a:ext uri="{FF2B5EF4-FFF2-40B4-BE49-F238E27FC236}">
                <a16:creationId xmlns:a16="http://schemas.microsoft.com/office/drawing/2014/main" id="{E3222CD0-FCE3-43FC-AA11-B48C67CC6D0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104112" y="116632"/>
            <a:ext cx="3829276" cy="6461125"/>
          </a:xfrm>
          <a:prstGeom prst="rect">
            <a:avLst/>
          </a:prstGeom>
        </p:spPr>
      </p:pic>
    </p:spTree>
    <p:extLst>
      <p:ext uri="{BB962C8B-B14F-4D97-AF65-F5344CB8AC3E}">
        <p14:creationId xmlns:p14="http://schemas.microsoft.com/office/powerpoint/2010/main" val="284488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78A6793-73DE-4178-9F26-41D770921D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7968" y="194743"/>
            <a:ext cx="3312368" cy="3016833"/>
          </a:xfrm>
          <a:prstGeom prst="rect">
            <a:avLst/>
          </a:prstGeom>
        </p:spPr>
      </p:pic>
      <p:pic>
        <p:nvPicPr>
          <p:cNvPr id="7" name="Рисунок 6">
            <a:extLst>
              <a:ext uri="{FF2B5EF4-FFF2-40B4-BE49-F238E27FC236}">
                <a16:creationId xmlns:a16="http://schemas.microsoft.com/office/drawing/2014/main" id="{847E2D7D-D851-4F98-9C77-888FAF7C02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9768" y="1268760"/>
            <a:ext cx="3432896" cy="2613331"/>
          </a:xfrm>
          <a:prstGeom prst="rect">
            <a:avLst/>
          </a:prstGeom>
        </p:spPr>
      </p:pic>
      <p:pic>
        <p:nvPicPr>
          <p:cNvPr id="9" name="Рисунок 8">
            <a:extLst>
              <a:ext uri="{FF2B5EF4-FFF2-40B4-BE49-F238E27FC236}">
                <a16:creationId xmlns:a16="http://schemas.microsoft.com/office/drawing/2014/main" id="{BA78C99C-4314-484A-9426-A9031A18CD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79976" y="3736627"/>
            <a:ext cx="4677737" cy="2895304"/>
          </a:xfrm>
          <a:prstGeom prst="rect">
            <a:avLst/>
          </a:prstGeom>
        </p:spPr>
      </p:pic>
      <p:sp>
        <p:nvSpPr>
          <p:cNvPr id="6" name="TextBox 5">
            <a:extLst>
              <a:ext uri="{FF2B5EF4-FFF2-40B4-BE49-F238E27FC236}">
                <a16:creationId xmlns:a16="http://schemas.microsoft.com/office/drawing/2014/main" id="{B914E608-26D3-47A9-AC90-A300CA02A15E}"/>
              </a:ext>
            </a:extLst>
          </p:cNvPr>
          <p:cNvSpPr txBox="1"/>
          <p:nvPr/>
        </p:nvSpPr>
        <p:spPr>
          <a:xfrm>
            <a:off x="119336" y="222598"/>
            <a:ext cx="5400600" cy="3371885"/>
          </a:xfrm>
          <a:prstGeom prst="rect">
            <a:avLst/>
          </a:prstGeom>
          <a:noFill/>
        </p:spPr>
        <p:txBody>
          <a:bodyPr wrap="square">
            <a:spAutoFit/>
          </a:bodyPr>
          <a:lstStyle/>
          <a:p>
            <a:pPr algn="just">
              <a:lnSpc>
                <a:spcPct val="150000"/>
              </a:lnSpc>
            </a:pPr>
            <a:r>
              <a:rPr lang="uk-UA" b="1" dirty="0">
                <a:solidFill>
                  <a:schemeClr val="bg2">
                    <a:lumMod val="20000"/>
                    <a:lumOff val="80000"/>
                  </a:schemeClr>
                </a:solidFill>
                <a:latin typeface="Times New Roman" panose="02020603050405020304" pitchFamily="18" charset="0"/>
                <a:ea typeface="Calibri" panose="020F0502020204030204" pitchFamily="34" charset="0"/>
                <a:cs typeface="Times New Roman" panose="02020603050405020304" pitchFamily="18" charset="0"/>
              </a:rPr>
              <a:t>І</a:t>
            </a:r>
            <a:r>
              <a:rPr lang="en-US" b="1" dirty="0">
                <a:solidFill>
                  <a:schemeClr val="bg2">
                    <a:lumMod val="20000"/>
                    <a:lumOff val="80000"/>
                  </a:schemeClr>
                </a:solidFill>
                <a:latin typeface="Times New Roman" panose="02020603050405020304" pitchFamily="18" charset="0"/>
                <a:ea typeface="Calibri" panose="020F0502020204030204" pitchFamily="34" charset="0"/>
                <a:cs typeface="Times New Roman" panose="02020603050405020304" pitchFamily="18" charset="0"/>
              </a:rPr>
              <a:t>V</a:t>
            </a:r>
            <a:r>
              <a:rPr lang="ru-RU" b="1" dirty="0">
                <a:solidFill>
                  <a:schemeClr val="bg2">
                    <a:lumMod val="20000"/>
                    <a:lumOff val="8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uk-UA" dirty="0">
                <a:solidFill>
                  <a:schemeClr val="bg2">
                    <a:lumMod val="20000"/>
                    <a:lumOff val="80000"/>
                  </a:schemeClr>
                </a:solidFill>
                <a:latin typeface="Times New Roman" panose="02020603050405020304" pitchFamily="18" charset="0"/>
                <a:ea typeface="Calibri" panose="020F0502020204030204" pitchFamily="34" charset="0"/>
                <a:cs typeface="Times New Roman" panose="02020603050405020304" pitchFamily="18" charset="0"/>
              </a:rPr>
              <a:t>Моя бабуся дуже любить доглядати за кімнатними квітами, і я вирішив продемонструвати їй, як рослини п</a:t>
            </a:r>
            <a:r>
              <a:rPr lang="ru-RU" dirty="0">
                <a:solidFill>
                  <a:schemeClr val="bg2">
                    <a:lumMod val="20000"/>
                    <a:lumOff val="80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uk-UA" dirty="0" err="1">
                <a:solidFill>
                  <a:schemeClr val="bg2">
                    <a:lumMod val="20000"/>
                    <a:lumOff val="80000"/>
                  </a:schemeClr>
                </a:solidFill>
                <a:latin typeface="Times New Roman" panose="02020603050405020304" pitchFamily="18" charset="0"/>
                <a:ea typeface="Calibri" panose="020F0502020204030204" pitchFamily="34" charset="0"/>
                <a:cs typeface="Times New Roman" panose="02020603050405020304" pitchFamily="18" charset="0"/>
              </a:rPr>
              <a:t>ють</a:t>
            </a:r>
            <a:r>
              <a:rPr lang="uk-UA" dirty="0">
                <a:solidFill>
                  <a:schemeClr val="bg2">
                    <a:lumMod val="20000"/>
                    <a:lumOff val="80000"/>
                  </a:schemeClr>
                </a:solidFill>
                <a:latin typeface="Times New Roman" panose="02020603050405020304" pitchFamily="18" charset="0"/>
                <a:ea typeface="Calibri" panose="020F0502020204030204" pitchFamily="34" charset="0"/>
                <a:cs typeface="Times New Roman" panose="02020603050405020304" pitchFamily="18" charset="0"/>
              </a:rPr>
              <a:t> воду. Які рослини обрати? Ті, які швидко поглинають воду та завжди є в холодильнику. У кожен стаканчик з підфарбованою водою я помістив листя пекінської капусти і залишив їх там на добу. Результат: забарвилися усі частини рослини. </a:t>
            </a:r>
            <a:endParaRPr lang="ru-RU" sz="1400" dirty="0">
              <a:solidFill>
                <a:schemeClr val="bg2">
                  <a:lumMod val="20000"/>
                  <a:lumOff val="80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4F6A1CBD-8639-4A89-BADF-949D915D196D}"/>
              </a:ext>
            </a:extLst>
          </p:cNvPr>
          <p:cNvSpPr txBox="1"/>
          <p:nvPr/>
        </p:nvSpPr>
        <p:spPr>
          <a:xfrm>
            <a:off x="191344" y="3645024"/>
            <a:ext cx="5400600" cy="2679388"/>
          </a:xfrm>
          <a:prstGeom prst="rect">
            <a:avLst/>
          </a:prstGeom>
          <a:noFill/>
        </p:spPr>
        <p:txBody>
          <a:bodyPr wrap="square">
            <a:spAutoFit/>
          </a:bodyPr>
          <a:lstStyle/>
          <a:p>
            <a:pPr algn="just">
              <a:lnSpc>
                <a:spcPct val="150000"/>
              </a:lnSpc>
            </a:pPr>
            <a:r>
              <a:rPr lang="uk-UA" sz="2400" u="sng" dirty="0">
                <a:latin typeface="Times New Roman" panose="02020603050405020304" pitchFamily="18" charset="0"/>
                <a:ea typeface="Calibri" panose="020F0502020204030204" pitchFamily="34" charset="0"/>
                <a:cs typeface="Times New Roman" panose="02020603050405020304" pitchFamily="18" charset="0"/>
              </a:rPr>
              <a:t>Пояснення:</a:t>
            </a:r>
            <a:r>
              <a:rPr lang="uk-UA" dirty="0">
                <a:latin typeface="Times New Roman" panose="02020603050405020304" pitchFamily="18" charset="0"/>
                <a:ea typeface="Calibri" panose="020F0502020204030204" pitchFamily="34" charset="0"/>
                <a:cs typeface="Times New Roman" panose="02020603050405020304" pitchFamily="18" charset="0"/>
              </a:rPr>
              <a:t> </a:t>
            </a:r>
            <a:r>
              <a:rPr lang="uk-UA" dirty="0">
                <a:solidFill>
                  <a:schemeClr val="bg2">
                    <a:lumMod val="20000"/>
                    <a:lumOff val="80000"/>
                  </a:schemeClr>
                </a:solidFill>
                <a:latin typeface="Times New Roman" panose="02020603050405020304" pitchFamily="18" charset="0"/>
                <a:ea typeface="Calibri" panose="020F0502020204030204" pitchFamily="34" charset="0"/>
                <a:cs typeface="Times New Roman" panose="02020603050405020304" pitchFamily="18" charset="0"/>
              </a:rPr>
              <a:t>у пекінської капусти добре видно, як по жилках піднімається вода з розчиненими барвниками; це можливо тому, що жилки рослини є тоненькими капілярами, і рідина завдяки капілярному ефекту та дифузії доносить поживні речовини до стовбура, гілок, стебла та листя рослин.</a:t>
            </a:r>
            <a:endParaRPr lang="ru-RU" sz="1400" dirty="0">
              <a:solidFill>
                <a:schemeClr val="bg2">
                  <a:lumMod val="20000"/>
                  <a:lumOff val="8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3672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DF2875F-0887-47C3-8ED8-8D7B2D21CB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9976" y="449949"/>
            <a:ext cx="5904656" cy="5745742"/>
          </a:xfrm>
          <a:prstGeom prst="rect">
            <a:avLst/>
          </a:prstGeom>
        </p:spPr>
      </p:pic>
      <p:sp>
        <p:nvSpPr>
          <p:cNvPr id="6" name="TextBox 5">
            <a:extLst>
              <a:ext uri="{FF2B5EF4-FFF2-40B4-BE49-F238E27FC236}">
                <a16:creationId xmlns:a16="http://schemas.microsoft.com/office/drawing/2014/main" id="{40DD2B01-7590-4CFA-8A31-2D184372A4B4}"/>
              </a:ext>
            </a:extLst>
          </p:cNvPr>
          <p:cNvSpPr txBox="1"/>
          <p:nvPr/>
        </p:nvSpPr>
        <p:spPr>
          <a:xfrm>
            <a:off x="431958" y="1053221"/>
            <a:ext cx="5112568" cy="4884479"/>
          </a:xfrm>
          <a:prstGeom prst="rect">
            <a:avLst/>
          </a:prstGeom>
          <a:noFill/>
        </p:spPr>
        <p:txBody>
          <a:bodyPr wrap="square">
            <a:spAutoFit/>
          </a:bodyPr>
          <a:lstStyle/>
          <a:p>
            <a:pPr algn="just">
              <a:lnSpc>
                <a:spcPct val="150000"/>
              </a:lnSpc>
            </a:pPr>
            <a:r>
              <a:rPr lang="uk-UA" sz="2400" dirty="0">
                <a:solidFill>
                  <a:schemeClr val="tx1">
                    <a:lumMod val="95000"/>
                  </a:schemeClr>
                </a:solidFill>
                <a:latin typeface="Times New Roman" panose="02020603050405020304" pitchFamily="18" charset="0"/>
                <a:cs typeface="Times New Roman" panose="02020603050405020304" pitchFamily="18" charset="0"/>
              </a:rPr>
              <a:t>Висновки:</a:t>
            </a:r>
            <a:r>
              <a:rPr lang="uk-UA" dirty="0">
                <a:solidFill>
                  <a:schemeClr val="tx2"/>
                </a:solidFill>
              </a:rPr>
              <a:t> </a:t>
            </a:r>
            <a:r>
              <a:rPr lang="uk-UA" dirty="0">
                <a:solidFill>
                  <a:schemeClr val="bg2">
                    <a:lumMod val="20000"/>
                    <a:lumOff val="80000"/>
                  </a:schemeClr>
                </a:solidFill>
                <a:latin typeface="Times New Roman" panose="02020603050405020304" pitchFamily="18" charset="0"/>
                <a:cs typeface="Times New Roman" panose="02020603050405020304" pitchFamily="18" charset="0"/>
              </a:rPr>
              <a:t>цей дослід наочно підтвердив бабусі, що для життя будь-якої рослини треба вода, поживні речовини і кисень; а якщо використати замість харчових барвників сік шпинату та моркви, </a:t>
            </a:r>
            <a:r>
              <a:rPr lang="uk-UA" dirty="0" err="1">
                <a:solidFill>
                  <a:schemeClr val="bg2">
                    <a:lumMod val="20000"/>
                    <a:lumOff val="80000"/>
                  </a:schemeClr>
                </a:solidFill>
                <a:latin typeface="Times New Roman" panose="02020603050405020304" pitchFamily="18" charset="0"/>
                <a:cs typeface="Times New Roman" panose="02020603050405020304" pitchFamily="18" charset="0"/>
              </a:rPr>
              <a:t>куркуму</a:t>
            </a:r>
            <a:r>
              <a:rPr lang="uk-UA" dirty="0">
                <a:solidFill>
                  <a:schemeClr val="bg2">
                    <a:lumMod val="20000"/>
                    <a:lumOff val="80000"/>
                  </a:schemeClr>
                </a:solidFill>
                <a:latin typeface="Times New Roman" panose="02020603050405020304" pitchFamily="18" charset="0"/>
                <a:cs typeface="Times New Roman" panose="02020603050405020304" pitchFamily="18" charset="0"/>
              </a:rPr>
              <a:t> і чай </a:t>
            </a:r>
            <a:r>
              <a:rPr lang="uk-UA" dirty="0" err="1">
                <a:solidFill>
                  <a:schemeClr val="bg2">
                    <a:lumMod val="20000"/>
                    <a:lumOff val="80000"/>
                  </a:schemeClr>
                </a:solidFill>
                <a:latin typeface="Times New Roman" panose="02020603050405020304" pitchFamily="18" charset="0"/>
                <a:cs typeface="Times New Roman" panose="02020603050405020304" pitchFamily="18" charset="0"/>
              </a:rPr>
              <a:t>каркаде</a:t>
            </a:r>
            <a:r>
              <a:rPr lang="uk-UA" dirty="0">
                <a:solidFill>
                  <a:schemeClr val="bg2">
                    <a:lumMod val="20000"/>
                    <a:lumOff val="80000"/>
                  </a:schemeClr>
                </a:solidFill>
                <a:latin typeface="Times New Roman" panose="02020603050405020304" pitchFamily="18" charset="0"/>
                <a:cs typeface="Times New Roman" panose="02020603050405020304" pitchFamily="18" charset="0"/>
              </a:rPr>
              <a:t>, то з цього листя пекінської капусти бабуся зможе приготувати різнокольорову й корисну страву!</a:t>
            </a:r>
          </a:p>
          <a:p>
            <a:pPr algn="just">
              <a:lnSpc>
                <a:spcPct val="150000"/>
              </a:lnSpc>
            </a:pPr>
            <a:endParaRPr lang="uk-UA" dirty="0">
              <a:solidFill>
                <a:schemeClr val="tx1">
                  <a:lumMod val="95000"/>
                </a:schemeClr>
              </a:solidFill>
              <a:latin typeface="Times New Roman" panose="02020603050405020304" pitchFamily="18" charset="0"/>
              <a:cs typeface="Times New Roman" panose="02020603050405020304" pitchFamily="18" charset="0"/>
            </a:endParaRPr>
          </a:p>
          <a:p>
            <a:pPr algn="just">
              <a:lnSpc>
                <a:spcPct val="150000"/>
              </a:lnSpc>
            </a:pPr>
            <a:r>
              <a:rPr lang="uk-UA" sz="2000" dirty="0">
                <a:solidFill>
                  <a:schemeClr val="tx1">
                    <a:lumMod val="95000"/>
                  </a:schemeClr>
                </a:solidFill>
                <a:latin typeface="Times New Roman" panose="02020603050405020304" pitchFamily="18" charset="0"/>
                <a:cs typeface="Times New Roman" panose="02020603050405020304" pitchFamily="18" charset="0"/>
              </a:rPr>
              <a:t>Якщо в нашому будинку відсутня електрика, ці цікаві й корисні досліди допоможуть дати відповіді на багато запитань моєї бабусі!</a:t>
            </a:r>
          </a:p>
        </p:txBody>
      </p:sp>
    </p:spTree>
    <p:extLst>
      <p:ext uri="{BB962C8B-B14F-4D97-AF65-F5344CB8AC3E}">
        <p14:creationId xmlns:p14="http://schemas.microsoft.com/office/powerpoint/2010/main" val="2519373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591132C-DE0C-443D-A630-5474EF0828DC}"/>
              </a:ext>
            </a:extLst>
          </p:cNvPr>
          <p:cNvSpPr txBox="1"/>
          <p:nvPr/>
        </p:nvSpPr>
        <p:spPr>
          <a:xfrm>
            <a:off x="911424" y="1170803"/>
            <a:ext cx="10585176" cy="923330"/>
          </a:xfrm>
          <a:prstGeom prst="rect">
            <a:avLst/>
          </a:prstGeom>
          <a:noFill/>
        </p:spPr>
        <p:txBody>
          <a:bodyPr wrap="square">
            <a:spAutoFit/>
          </a:bodyPr>
          <a:lstStyle/>
          <a:p>
            <a:pPr marL="342900" indent="-342900">
              <a:buAutoNum type="arabicPeriod"/>
            </a:pPr>
            <a:r>
              <a:rPr lang="uk-UA" dirty="0">
                <a:solidFill>
                  <a:schemeClr val="bg2">
                    <a:lumMod val="20000"/>
                    <a:lumOff val="80000"/>
                  </a:schemeClr>
                </a:solidFill>
                <a:latin typeface="Times New Roman" panose="02020603050405020304" pitchFamily="18" charset="0"/>
                <a:cs typeface="Times New Roman" panose="02020603050405020304" pitchFamily="18" charset="0"/>
              </a:rPr>
              <a:t>Дайджест новин зі світу води № 2</a:t>
            </a:r>
          </a:p>
          <a:p>
            <a:r>
              <a:rPr lang="en-US" dirty="0">
                <a:solidFill>
                  <a:schemeClr val="bg2">
                    <a:lumMod val="20000"/>
                    <a:lumOff val="80000"/>
                  </a:schemeClr>
                </a:solidFill>
                <a:latin typeface="Times New Roman" panose="02020603050405020304" pitchFamily="18" charset="0"/>
                <a:cs typeface="Times New Roman" panose="02020603050405020304" pitchFamily="18" charset="0"/>
              </a:rPr>
              <a:t>https://ecosoft.ua/ua/blog/daydzhest-novostey-iz-mira-vody-2-gune-2021/?srsltid=AfmBOornaDw1VXt7gtgtXpIE46VkIXGuyO9Z2wVJSxZkTr3bgl6H_dVQ</a:t>
            </a:r>
            <a:endParaRPr lang="ru-RU" dirty="0">
              <a:solidFill>
                <a:schemeClr val="bg2">
                  <a:lumMod val="20000"/>
                  <a:lumOff val="80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B4E636F5-A9DB-406F-85AE-E59BDF39F4C8}"/>
              </a:ext>
            </a:extLst>
          </p:cNvPr>
          <p:cNvSpPr txBox="1"/>
          <p:nvPr/>
        </p:nvSpPr>
        <p:spPr>
          <a:xfrm>
            <a:off x="911424" y="2202683"/>
            <a:ext cx="8136904" cy="646331"/>
          </a:xfrm>
          <a:prstGeom prst="rect">
            <a:avLst/>
          </a:prstGeom>
          <a:noFill/>
        </p:spPr>
        <p:txBody>
          <a:bodyPr wrap="square">
            <a:spAutoFit/>
          </a:bodyPr>
          <a:lstStyle/>
          <a:p>
            <a:r>
              <a:rPr lang="uk-UA" dirty="0">
                <a:solidFill>
                  <a:schemeClr val="bg2">
                    <a:lumMod val="20000"/>
                    <a:lumOff val="80000"/>
                  </a:schemeClr>
                </a:solidFill>
                <a:latin typeface="Times New Roman" panose="02020603050405020304" pitchFamily="18" charset="0"/>
                <a:cs typeface="Times New Roman" panose="02020603050405020304" pitchFamily="18" charset="0"/>
              </a:rPr>
              <a:t>2. Цікаві досліди з хімії у школі та вдома </a:t>
            </a:r>
          </a:p>
          <a:p>
            <a:r>
              <a:rPr lang="en-US" dirty="0">
                <a:solidFill>
                  <a:schemeClr val="bg2">
                    <a:lumMod val="20000"/>
                    <a:lumOff val="80000"/>
                  </a:schemeClr>
                </a:solidFill>
                <a:latin typeface="Times New Roman" panose="02020603050405020304" pitchFamily="18" charset="0"/>
                <a:cs typeface="Times New Roman" panose="02020603050405020304" pitchFamily="18" charset="0"/>
              </a:rPr>
              <a:t>https://naurok.com.ua/cikavi-doslidi-z-himi-v-shkoli-ta-vdoma-400404.html</a:t>
            </a:r>
            <a:endParaRPr lang="ru-RU" dirty="0">
              <a:solidFill>
                <a:schemeClr val="bg2">
                  <a:lumMod val="20000"/>
                  <a:lumOff val="80000"/>
                </a:schemeClr>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FC2295F4-45A4-4272-A021-8021217F7609}"/>
              </a:ext>
            </a:extLst>
          </p:cNvPr>
          <p:cNvSpPr txBox="1"/>
          <p:nvPr/>
        </p:nvSpPr>
        <p:spPr>
          <a:xfrm>
            <a:off x="911424" y="582358"/>
            <a:ext cx="6552728" cy="461665"/>
          </a:xfrm>
          <a:prstGeom prst="rect">
            <a:avLst/>
          </a:prstGeom>
          <a:noFill/>
        </p:spPr>
        <p:txBody>
          <a:bodyPr wrap="square" rtlCol="0">
            <a:spAutoFit/>
          </a:bodyPr>
          <a:lstStyle/>
          <a:p>
            <a:r>
              <a:rPr lang="uk-UA" sz="2400" dirty="0">
                <a:solidFill>
                  <a:schemeClr val="tx1">
                    <a:lumMod val="95000"/>
                  </a:schemeClr>
                </a:solidFill>
                <a:latin typeface="Times New Roman" panose="02020603050405020304" pitchFamily="18" charset="0"/>
                <a:cs typeface="Times New Roman" panose="02020603050405020304" pitchFamily="18" charset="0"/>
              </a:rPr>
              <a:t>Використані джерела:</a:t>
            </a:r>
            <a:endParaRPr lang="ru-RU" sz="2400" dirty="0">
              <a:solidFill>
                <a:schemeClr val="tx1">
                  <a:lumMod val="95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C89361D-8CA3-4F05-B5D2-E3834312CA98}"/>
              </a:ext>
            </a:extLst>
          </p:cNvPr>
          <p:cNvSpPr txBox="1"/>
          <p:nvPr/>
        </p:nvSpPr>
        <p:spPr>
          <a:xfrm>
            <a:off x="869355" y="5502508"/>
            <a:ext cx="8856984" cy="369332"/>
          </a:xfrm>
          <a:prstGeom prst="rect">
            <a:avLst/>
          </a:prstGeom>
          <a:noFill/>
        </p:spPr>
        <p:txBody>
          <a:bodyPr wrap="square" rtlCol="0">
            <a:spAutoFit/>
          </a:bodyPr>
          <a:lstStyle/>
          <a:p>
            <a:r>
              <a:rPr lang="uk-UA" dirty="0">
                <a:solidFill>
                  <a:schemeClr val="bg2">
                    <a:lumMod val="20000"/>
                    <a:lumOff val="80000"/>
                  </a:schemeClr>
                </a:solidFill>
                <a:latin typeface="Times New Roman" panose="02020603050405020304" pitchFamily="18" charset="0"/>
                <a:cs typeface="Times New Roman" panose="02020603050405020304" pitchFamily="18" charset="0"/>
              </a:rPr>
              <a:t>6. Фото і відеоматеріали з власного архіву.</a:t>
            </a:r>
            <a:endParaRPr lang="ru-RU" dirty="0">
              <a:solidFill>
                <a:schemeClr val="bg2">
                  <a:lumMod val="20000"/>
                  <a:lumOff val="80000"/>
                </a:schemeClr>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929D43DF-E838-4660-ACC6-662B423FAF0A}"/>
              </a:ext>
            </a:extLst>
          </p:cNvPr>
          <p:cNvSpPr txBox="1"/>
          <p:nvPr/>
        </p:nvSpPr>
        <p:spPr>
          <a:xfrm>
            <a:off x="899295" y="3774785"/>
            <a:ext cx="7920880" cy="646331"/>
          </a:xfrm>
          <a:prstGeom prst="rect">
            <a:avLst/>
          </a:prstGeom>
          <a:noFill/>
        </p:spPr>
        <p:txBody>
          <a:bodyPr wrap="square">
            <a:spAutoFit/>
          </a:bodyPr>
          <a:lstStyle/>
          <a:p>
            <a:r>
              <a:rPr lang="ru-RU" dirty="0">
                <a:solidFill>
                  <a:schemeClr val="bg2">
                    <a:lumMod val="20000"/>
                    <a:lumOff val="80000"/>
                  </a:schemeClr>
                </a:solidFill>
                <a:latin typeface="Times New Roman" panose="02020603050405020304" pitchFamily="18" charset="0"/>
                <a:cs typeface="Times New Roman" panose="02020603050405020304" pitchFamily="18" charset="0"/>
              </a:rPr>
              <a:t>4. </a:t>
            </a:r>
            <a:r>
              <a:rPr lang="ru-RU" dirty="0" err="1">
                <a:solidFill>
                  <a:schemeClr val="bg2">
                    <a:lumMod val="20000"/>
                    <a:lumOff val="80000"/>
                  </a:schemeClr>
                </a:solidFill>
                <a:latin typeface="Times New Roman" panose="02020603050405020304" pitchFamily="18" charset="0"/>
                <a:cs typeface="Times New Roman" panose="02020603050405020304" pitchFamily="18" charset="0"/>
              </a:rPr>
              <a:t>Чарівний</a:t>
            </a:r>
            <a:r>
              <a:rPr lang="ru-RU" dirty="0">
                <a:solidFill>
                  <a:schemeClr val="bg2">
                    <a:lumMod val="20000"/>
                    <a:lumOff val="80000"/>
                  </a:schemeClr>
                </a:solidFill>
                <a:latin typeface="Times New Roman" panose="02020603050405020304" pitchFamily="18" charset="0"/>
                <a:cs typeface="Times New Roman" panose="02020603050405020304" pitchFamily="18" charset="0"/>
              </a:rPr>
              <a:t> вулкан </a:t>
            </a:r>
            <a:r>
              <a:rPr lang="ru-RU" dirty="0" err="1">
                <a:solidFill>
                  <a:schemeClr val="bg2">
                    <a:lumMod val="20000"/>
                    <a:lumOff val="80000"/>
                  </a:schemeClr>
                </a:solidFill>
                <a:latin typeface="Times New Roman" panose="02020603050405020304" pitchFamily="18" charset="0"/>
                <a:cs typeface="Times New Roman" panose="02020603050405020304" pitchFamily="18" charset="0"/>
              </a:rPr>
              <a:t>із</a:t>
            </a:r>
            <a:r>
              <a:rPr lang="ru-RU" dirty="0">
                <a:solidFill>
                  <a:schemeClr val="bg2">
                    <a:lumMod val="20000"/>
                    <a:lumOff val="80000"/>
                  </a:schemeClr>
                </a:solidFill>
                <a:latin typeface="Times New Roman" panose="02020603050405020304" pitchFamily="18" charset="0"/>
                <a:cs typeface="Times New Roman" panose="02020603050405020304" pitchFamily="18" charset="0"/>
              </a:rPr>
              <a:t> </a:t>
            </a:r>
            <a:r>
              <a:rPr lang="ru-RU" dirty="0" err="1">
                <a:solidFill>
                  <a:schemeClr val="bg2">
                    <a:lumMod val="20000"/>
                    <a:lumOff val="80000"/>
                  </a:schemeClr>
                </a:solidFill>
                <a:latin typeface="Times New Roman" panose="02020603050405020304" pitchFamily="18" charset="0"/>
                <a:cs typeface="Times New Roman" panose="02020603050405020304" pitchFamily="18" charset="0"/>
              </a:rPr>
              <a:t>олії</a:t>
            </a:r>
            <a:r>
              <a:rPr lang="ru-RU" dirty="0">
                <a:solidFill>
                  <a:schemeClr val="bg2">
                    <a:lumMod val="20000"/>
                    <a:lumOff val="80000"/>
                  </a:schemeClr>
                </a:solidFill>
                <a:latin typeface="Times New Roman" panose="02020603050405020304" pitchFamily="18" charset="0"/>
                <a:cs typeface="Times New Roman" panose="02020603050405020304" pitchFamily="18" charset="0"/>
              </a:rPr>
              <a:t> та води. </a:t>
            </a:r>
            <a:r>
              <a:rPr lang="ru-RU" dirty="0" err="1">
                <a:solidFill>
                  <a:schemeClr val="bg2">
                    <a:lumMod val="20000"/>
                    <a:lumOff val="80000"/>
                  </a:schemeClr>
                </a:solidFill>
                <a:latin typeface="Times New Roman" panose="02020603050405020304" pitchFamily="18" charset="0"/>
                <a:cs typeface="Times New Roman" panose="02020603050405020304" pitchFamily="18" charset="0"/>
              </a:rPr>
              <a:t>Цікаві</a:t>
            </a:r>
            <a:r>
              <a:rPr lang="ru-RU" dirty="0">
                <a:solidFill>
                  <a:schemeClr val="bg2">
                    <a:lumMod val="20000"/>
                    <a:lumOff val="80000"/>
                  </a:schemeClr>
                </a:solidFill>
                <a:latin typeface="Times New Roman" panose="02020603050405020304" pitchFamily="18" charset="0"/>
                <a:cs typeface="Times New Roman" panose="02020603050405020304" pitchFamily="18" charset="0"/>
              </a:rPr>
              <a:t> </a:t>
            </a:r>
            <a:r>
              <a:rPr lang="ru-RU" dirty="0" err="1">
                <a:solidFill>
                  <a:schemeClr val="bg2">
                    <a:lumMod val="20000"/>
                    <a:lumOff val="80000"/>
                  </a:schemeClr>
                </a:solidFill>
                <a:latin typeface="Times New Roman" panose="02020603050405020304" pitchFamily="18" charset="0"/>
                <a:cs typeface="Times New Roman" panose="02020603050405020304" pitchFamily="18" charset="0"/>
              </a:rPr>
              <a:t>досліди</a:t>
            </a:r>
            <a:r>
              <a:rPr lang="ru-RU" dirty="0">
                <a:solidFill>
                  <a:schemeClr val="bg2">
                    <a:lumMod val="20000"/>
                    <a:lumOff val="80000"/>
                  </a:schemeClr>
                </a:solidFill>
                <a:latin typeface="Times New Roman" panose="02020603050405020304" pitchFamily="18" charset="0"/>
                <a:cs typeface="Times New Roman" panose="02020603050405020304" pitchFamily="18" charset="0"/>
              </a:rPr>
              <a:t> для </a:t>
            </a:r>
            <a:r>
              <a:rPr lang="ru-RU" dirty="0" err="1">
                <a:solidFill>
                  <a:schemeClr val="bg2">
                    <a:lumMod val="20000"/>
                    <a:lumOff val="80000"/>
                  </a:schemeClr>
                </a:solidFill>
                <a:latin typeface="Times New Roman" panose="02020603050405020304" pitchFamily="18" charset="0"/>
                <a:cs typeface="Times New Roman" panose="02020603050405020304" pitchFamily="18" charset="0"/>
              </a:rPr>
              <a:t>дітей</a:t>
            </a:r>
            <a:r>
              <a:rPr lang="ru-RU" dirty="0">
                <a:solidFill>
                  <a:schemeClr val="bg2">
                    <a:lumMod val="20000"/>
                    <a:lumOff val="80000"/>
                  </a:schemeClr>
                </a:solidFill>
                <a:latin typeface="Times New Roman" panose="02020603050405020304" pitchFamily="18" charset="0"/>
                <a:cs typeface="Times New Roman" panose="02020603050405020304" pitchFamily="18" charset="0"/>
              </a:rPr>
              <a:t>.</a:t>
            </a:r>
          </a:p>
          <a:p>
            <a:r>
              <a:rPr lang="en-US" dirty="0">
                <a:solidFill>
                  <a:schemeClr val="bg2">
                    <a:lumMod val="20000"/>
                    <a:lumOff val="80000"/>
                  </a:schemeClr>
                </a:solidFill>
                <a:latin typeface="Times New Roman" panose="02020603050405020304" pitchFamily="18" charset="0"/>
                <a:cs typeface="Times New Roman" panose="02020603050405020304" pitchFamily="18" charset="0"/>
              </a:rPr>
              <a:t>https://youtu.be/NgHpX0C6tko?si=Lq9S2KrwF_W3gy2r</a:t>
            </a:r>
            <a:endParaRPr lang="ru-RU" dirty="0">
              <a:solidFill>
                <a:schemeClr val="bg2">
                  <a:lumMod val="20000"/>
                  <a:lumOff val="80000"/>
                </a:schemeClr>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0A813CE1-501F-439E-A933-06572EEC5527}"/>
              </a:ext>
            </a:extLst>
          </p:cNvPr>
          <p:cNvSpPr txBox="1"/>
          <p:nvPr/>
        </p:nvSpPr>
        <p:spPr>
          <a:xfrm>
            <a:off x="899295" y="4569650"/>
            <a:ext cx="7632848" cy="646331"/>
          </a:xfrm>
          <a:prstGeom prst="rect">
            <a:avLst/>
          </a:prstGeom>
          <a:noFill/>
        </p:spPr>
        <p:txBody>
          <a:bodyPr wrap="square">
            <a:spAutoFit/>
          </a:bodyPr>
          <a:lstStyle/>
          <a:p>
            <a:r>
              <a:rPr lang="uk-UA" dirty="0">
                <a:solidFill>
                  <a:schemeClr val="bg2">
                    <a:lumMod val="20000"/>
                    <a:lumOff val="80000"/>
                  </a:schemeClr>
                </a:solidFill>
                <a:latin typeface="Times New Roman" panose="02020603050405020304" pitchFamily="18" charset="0"/>
                <a:cs typeface="Times New Roman" panose="02020603050405020304" pitchFamily="18" charset="0"/>
              </a:rPr>
              <a:t>5. Підручники фізики для 8, 10 класу</a:t>
            </a:r>
          </a:p>
          <a:p>
            <a:r>
              <a:rPr lang="uk-UA" dirty="0">
                <a:solidFill>
                  <a:schemeClr val="bg2">
                    <a:lumMod val="20000"/>
                    <a:lumOff val="80000"/>
                  </a:schemeClr>
                </a:solidFill>
                <a:latin typeface="Times New Roman" panose="02020603050405020304" pitchFamily="18" charset="0"/>
                <a:cs typeface="Times New Roman" panose="02020603050405020304" pitchFamily="18" charset="0"/>
              </a:rPr>
              <a:t> </a:t>
            </a:r>
            <a:r>
              <a:rPr lang="en-US" dirty="0">
                <a:solidFill>
                  <a:schemeClr val="bg2">
                    <a:lumMod val="20000"/>
                    <a:lumOff val="80000"/>
                  </a:schemeClr>
                </a:solidFill>
                <a:latin typeface="Times New Roman" panose="02020603050405020304" pitchFamily="18" charset="0"/>
                <a:cs typeface="Times New Roman" panose="02020603050405020304" pitchFamily="18" charset="0"/>
              </a:rPr>
              <a:t>https://shkola.in.ua/1954-fizyka-8-klas-bar-iakhtar-2021.html#google_vignette</a:t>
            </a:r>
            <a:endParaRPr lang="ru-RU" dirty="0">
              <a:solidFill>
                <a:schemeClr val="bg2">
                  <a:lumMod val="20000"/>
                  <a:lumOff val="80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518A506-4AEC-495A-B309-18367C8C22DB}"/>
              </a:ext>
            </a:extLst>
          </p:cNvPr>
          <p:cNvSpPr txBox="1"/>
          <p:nvPr/>
        </p:nvSpPr>
        <p:spPr>
          <a:xfrm flipH="1">
            <a:off x="899295" y="3041273"/>
            <a:ext cx="8797105" cy="646331"/>
          </a:xfrm>
          <a:prstGeom prst="rect">
            <a:avLst/>
          </a:prstGeom>
          <a:noFill/>
        </p:spPr>
        <p:txBody>
          <a:bodyPr wrap="square" rtlCol="0">
            <a:spAutoFit/>
          </a:bodyPr>
          <a:lstStyle/>
          <a:p>
            <a:r>
              <a:rPr lang="uk-UA" dirty="0">
                <a:solidFill>
                  <a:schemeClr val="bg2">
                    <a:lumMod val="20000"/>
                    <a:lumOff val="80000"/>
                  </a:schemeClr>
                </a:solidFill>
                <a:latin typeface="Times New Roman" panose="02020603050405020304" pitchFamily="18" charset="0"/>
                <a:cs typeface="Times New Roman" panose="02020603050405020304" pitchFamily="18" charset="0"/>
              </a:rPr>
              <a:t>3. Світ дослідників.</a:t>
            </a:r>
          </a:p>
          <a:p>
            <a:r>
              <a:rPr lang="en-US" dirty="0">
                <a:solidFill>
                  <a:schemeClr val="bg2">
                    <a:lumMod val="20000"/>
                    <a:lumOff val="80000"/>
                  </a:schemeClr>
                </a:solidFill>
                <a:latin typeface="Times New Roman" panose="02020603050405020304" pitchFamily="18" charset="0"/>
                <a:cs typeface="Times New Roman" panose="02020603050405020304" pitchFamily="18" charset="0"/>
              </a:rPr>
              <a:t>https://www.svitdoslidnykiv.henkel.ua/experiments/additional-topics/lemon-battery</a:t>
            </a:r>
            <a:endParaRPr lang="ru-RU" dirty="0">
              <a:solidFill>
                <a:schemeClr val="bg2">
                  <a:lumMod val="20000"/>
                  <a:lumOff val="8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58046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Elemental</Template>
  <TotalTime>776</TotalTime>
  <Words>1265</Words>
  <Application>Microsoft Office PowerPoint</Application>
  <PresentationFormat>Широкий екран</PresentationFormat>
  <Paragraphs>79</Paragraphs>
  <Slides>14</Slides>
  <Notes>1</Notes>
  <HiddenSlides>0</HiddenSlides>
  <MMClips>3</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14</vt:i4>
      </vt:variant>
    </vt:vector>
  </HeadingPairs>
  <TitlesOfParts>
    <vt:vector size="20" baseType="lpstr">
      <vt:lpstr>Calibri</vt:lpstr>
      <vt:lpstr>Kanit</vt:lpstr>
      <vt:lpstr>Palatino Linotype</vt:lpstr>
      <vt:lpstr>Times New Roman</vt:lpstr>
      <vt:lpstr>Wingdings</vt:lpstr>
      <vt:lpstr>Базовая</vt:lpstr>
      <vt:lpstr>Досліди на кухні. Фізика очима бабусі.</vt:lpstr>
      <vt:lpstr>Презентація PowerPoint</vt:lpstr>
      <vt:lpstr>Презентація PowerPoint</vt:lpstr>
      <vt:lpstr>Я у бабусі головний помічник!  І коли в квартирі немає електрики, вона завжди каже: «Ілля, допоможи! Зроби щось!»</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Учитель</dc:creator>
  <cp:lastModifiedBy>Лiцей 52</cp:lastModifiedBy>
  <cp:revision>68</cp:revision>
  <dcterms:created xsi:type="dcterms:W3CDTF">2025-04-09T09:02:28Z</dcterms:created>
  <dcterms:modified xsi:type="dcterms:W3CDTF">2025-04-21T19:20:08Z</dcterms:modified>
</cp:coreProperties>
</file>