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8247C-9C84-2FD7-1B55-4F1036CC0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97A1DC-A65B-3881-043F-AEE90A9B9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027E4E-009D-3584-C1F7-2143EDAD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5EA703-8F34-1630-A119-3D4728E34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16CBAC-72A2-F6F9-D311-0B13AC431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2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8A6DE-C693-B278-7857-62C0053C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3606D5-FCBC-89DC-7C9A-56911272B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8CAC8A-EC60-7EC9-4D35-CEE60B9F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D19374-F403-288F-3463-366C87EC2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0A6D2E-61EE-068F-7022-A998B3F3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30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467B3-E27F-21B4-480C-47A419B3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E16716-CC96-D7F8-694B-FD9DC99B5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8FF99-F8AF-F96C-4ED4-1447D92F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B8D932-3C44-E1E5-FD65-70CA26C4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3C4DE0-3BC5-A1F7-7E1C-406E7AF66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0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486FFC-6173-547A-3629-54FFA2F5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3FB7A5-491F-DFEB-F92C-0D06282A63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9DD443-E29E-F2E8-DAAF-8196FC756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A9D01B-AEA3-A9D9-4BF0-078120A80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92A388-34BF-693C-6BE0-0D2B616F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8714E8-52F6-6E69-8B1C-D1745475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5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8F9BC-18F5-3601-AD52-215144EAC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494B64-D5D0-699B-7C45-4550D82D6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B1D420-6726-CA6B-1BBD-CA4A8A37A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0EC70-7691-A1BF-3281-68B4C41CF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ACB153-6DDF-FA01-B4EA-C366F0B0C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754F52-FBE4-F1AD-04AF-92FE483D8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6B770-5DA7-E975-F1A6-17586DB13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39BD4C3-C7B4-49C9-3152-D58F7839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0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88FFC-F78E-488C-AC4B-6F7D8A77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80C603-AF93-742D-6FFE-0807E8D85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9D91E8-0388-086A-99DE-DC72DF2C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F04E7B-8E9D-34FC-6F0F-9D787AA2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9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71F4BB-FE7B-4B5A-F1FD-7139E1DB2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90D64B-9C80-4D97-97C9-6CBCFF97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598C9B-569C-DE07-8F51-46EB2844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3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8FC6A-9567-6483-4B6B-218B23120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80F7BD-90D0-9DD2-EBBC-BBCE5311E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299712-6CEC-650A-EB09-94E9DC3CC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3CC085-8C7B-C715-CAB6-AC77ADFB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B45F3E-FFF5-F387-A987-BB24CCDF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C601F2-D552-8FC3-1511-2FC314DB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6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29F88-73E6-9027-6934-01316394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C4EED3-600A-9476-C540-FA0B4B8E1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71ADF6-EF2E-47C6-CF8B-E4CC7E81D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1AB74B-554F-2D97-6119-E8EF1E258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F3AEFB-138C-3B84-D646-D858CF9F0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130F9-ACD9-EF05-F495-6310AA175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6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8F99E-8ABE-D1FA-9F17-EDA09B0A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C52EA4-172E-5612-A78A-0832AD4C5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475D80-A9C1-DBF3-805E-6E208B1E7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3C11E-3D80-8628-ABA5-1FABFFF5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1F7F00-7652-D729-4848-9B325281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83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284AE77-1082-378E-2294-75182B44D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AFCE45-7F11-2513-314E-193A5079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4AAD7-3679-F5ED-A160-8B88963AB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183DD-D279-DA81-875D-58A13FF9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F5F45B-0135-BD4D-169C-90128F6B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66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5D2A0-8D42-EEA0-3A9C-B5A6B46DE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DB3C5-E06A-9406-C611-E822FD22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790706-4184-D370-7670-C6FAEA739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795B42-675D-45A4-B612-ACA601D244B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F43F03-1545-2187-D91E-C410779D3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362471-2076-C4AF-C50E-C70B00519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B1A579-1095-4CB4-AAE7-58C7B1321F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4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4A7FA1-88D1-2761-9310-F844B67241ED}"/>
              </a:ext>
            </a:extLst>
          </p:cNvPr>
          <p:cNvSpPr txBox="1"/>
          <p:nvPr/>
        </p:nvSpPr>
        <p:spPr>
          <a:xfrm>
            <a:off x="2093943" y="1768979"/>
            <a:ext cx="800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</a:rPr>
              <a:t>Історія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розвитку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індустрії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міста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Краматорська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7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131BEB-ED50-09FB-9657-975BE61A5E6A}"/>
              </a:ext>
            </a:extLst>
          </p:cNvPr>
          <p:cNvSpPr txBox="1"/>
          <p:nvPr/>
        </p:nvSpPr>
        <p:spPr>
          <a:xfrm>
            <a:off x="5024927" y="94004"/>
            <a:ext cx="1489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err="1">
                <a:solidFill>
                  <a:schemeClr val="bg1"/>
                </a:solidFill>
              </a:rPr>
              <a:t>Вступ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F5143D-7474-8434-96AC-3D53CBE91A5C}"/>
              </a:ext>
            </a:extLst>
          </p:cNvPr>
          <p:cNvSpPr txBox="1"/>
          <p:nvPr/>
        </p:nvSpPr>
        <p:spPr>
          <a:xfrm>
            <a:off x="225065" y="1264777"/>
            <a:ext cx="1174186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 - </a:t>
            </a:r>
            <a:r>
              <a:rPr lang="ru-RU" dirty="0" err="1">
                <a:solidFill>
                  <a:schemeClr val="bg1"/>
                </a:solidFill>
              </a:rPr>
              <a:t>місто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Донецькій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засноване</a:t>
            </a:r>
            <a:r>
              <a:rPr lang="ru-RU" dirty="0">
                <a:solidFill>
                  <a:schemeClr val="bg1"/>
                </a:solidFill>
              </a:rPr>
              <a:t> 1868 року. </a:t>
            </a:r>
            <a:r>
              <a:rPr lang="ru-RU" dirty="0" err="1">
                <a:solidFill>
                  <a:schemeClr val="bg1"/>
                </a:solidFill>
              </a:rPr>
              <a:t>Він</a:t>
            </a:r>
            <a:r>
              <a:rPr lang="ru-RU" dirty="0">
                <a:solidFill>
                  <a:schemeClr val="bg1"/>
                </a:solidFill>
              </a:rPr>
              <a:t> є </a:t>
            </a:r>
            <a:r>
              <a:rPr lang="ru-RU" dirty="0" err="1">
                <a:solidFill>
                  <a:schemeClr val="bg1"/>
                </a:solidFill>
              </a:rPr>
              <a:t>важливим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промисловим</a:t>
            </a:r>
            <a:r>
              <a:rPr lang="ru-RU" dirty="0">
                <a:solidFill>
                  <a:schemeClr val="bg1"/>
                </a:solidFill>
              </a:rPr>
              <a:t> центром, </a:t>
            </a:r>
          </a:p>
          <a:p>
            <a:r>
              <a:rPr lang="ru-RU" dirty="0">
                <a:solidFill>
                  <a:schemeClr val="bg1"/>
                </a:solidFill>
              </a:rPr>
              <a:t>особливо у </a:t>
            </a:r>
            <a:r>
              <a:rPr lang="ru-RU" dirty="0" err="1">
                <a:solidFill>
                  <a:schemeClr val="bg1"/>
                </a:solidFill>
              </a:rPr>
              <a:t>сфері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металообробки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Місто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відіграє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ключову</a:t>
            </a:r>
            <a:r>
              <a:rPr lang="ru-RU" dirty="0">
                <a:solidFill>
                  <a:schemeClr val="bg1"/>
                </a:solidFill>
              </a:rPr>
              <a:t> роль в </a:t>
            </a:r>
            <a:r>
              <a:rPr lang="ru-RU" dirty="0" err="1">
                <a:solidFill>
                  <a:schemeClr val="bg1"/>
                </a:solidFill>
              </a:rPr>
              <a:t>економіці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регіону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забезпечуючи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значне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оборонної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Крім</a:t>
            </a:r>
            <a:r>
              <a:rPr lang="ru-RU" dirty="0">
                <a:solidFill>
                  <a:schemeClr val="bg1"/>
                </a:solidFill>
              </a:rPr>
              <a:t> того,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 є </a:t>
            </a:r>
            <a:r>
              <a:rPr lang="ru-RU" dirty="0" err="1">
                <a:solidFill>
                  <a:schemeClr val="bg1"/>
                </a:solidFill>
              </a:rPr>
              <a:t>важливим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транспортним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вузлом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завдяки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своєму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розташуванню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залізничній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автомобільній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сітці</a:t>
            </a:r>
            <a:r>
              <a:rPr lang="ru-RU" dirty="0">
                <a:solidFill>
                  <a:schemeClr val="bg1"/>
                </a:solidFill>
              </a:rPr>
              <a:t>, а також </a:t>
            </a:r>
            <a:r>
              <a:rPr lang="ru-RU" dirty="0" err="1">
                <a:solidFill>
                  <a:schemeClr val="bg1"/>
                </a:solidFill>
              </a:rPr>
              <a:t>близькості</a:t>
            </a:r>
            <a:r>
              <a:rPr lang="ru-RU" dirty="0">
                <a:solidFill>
                  <a:schemeClr val="bg1"/>
                </a:solidFill>
              </a:rPr>
              <a:t> до великих </a:t>
            </a:r>
            <a:r>
              <a:rPr lang="ru-RU" dirty="0" err="1">
                <a:solidFill>
                  <a:schemeClr val="bg1"/>
                </a:solidFill>
              </a:rPr>
              <a:t>промислових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районів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Місто</a:t>
            </a:r>
            <a:r>
              <a:rPr lang="ru-RU" dirty="0">
                <a:solidFill>
                  <a:schemeClr val="bg1"/>
                </a:solidFill>
              </a:rPr>
              <a:t> також </a:t>
            </a:r>
            <a:r>
              <a:rPr lang="ru-RU" dirty="0" err="1">
                <a:solidFill>
                  <a:schemeClr val="bg1"/>
                </a:solidFill>
              </a:rPr>
              <a:t>має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розвинену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хімічну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та </a:t>
            </a:r>
            <a:r>
              <a:rPr lang="ru-RU" dirty="0" err="1">
                <a:solidFill>
                  <a:schemeClr val="bg1"/>
                </a:solidFill>
              </a:rPr>
              <a:t>енергетичну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промисловість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В </a:t>
            </a:r>
            <a:r>
              <a:rPr lang="ru-RU" dirty="0" err="1">
                <a:solidFill>
                  <a:schemeClr val="bg1"/>
                </a:solidFill>
              </a:rPr>
              <a:t>останні</a:t>
            </a:r>
            <a:r>
              <a:rPr lang="ru-RU" dirty="0">
                <a:solidFill>
                  <a:schemeClr val="bg1"/>
                </a:solidFill>
              </a:rPr>
              <a:t> роки </a:t>
            </a:r>
            <a:r>
              <a:rPr lang="ru-RU" dirty="0" err="1">
                <a:solidFill>
                  <a:schemeClr val="bg1"/>
                </a:solidFill>
              </a:rPr>
              <a:t>місто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зіткнулося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економічними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соціальними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викликами</a:t>
            </a:r>
            <a:r>
              <a:rPr lang="ru-RU" dirty="0">
                <a:solidFill>
                  <a:schemeClr val="bg1"/>
                </a:solidFill>
              </a:rPr>
              <a:t>, особливо </a:t>
            </a:r>
            <a:r>
              <a:rPr lang="ru-RU" dirty="0" err="1">
                <a:solidFill>
                  <a:schemeClr val="bg1"/>
                </a:solidFill>
              </a:rPr>
              <a:t>після</a:t>
            </a:r>
            <a:r>
              <a:rPr lang="ru-RU" dirty="0">
                <a:solidFill>
                  <a:schemeClr val="bg1"/>
                </a:solidFill>
              </a:rPr>
              <a:t> початку </a:t>
            </a:r>
            <a:r>
              <a:rPr lang="ru-RU" dirty="0" err="1">
                <a:solidFill>
                  <a:schemeClr val="bg1"/>
                </a:solidFill>
              </a:rPr>
              <a:t>збройного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конфлікту</a:t>
            </a:r>
            <a:r>
              <a:rPr lang="ru-RU" dirty="0">
                <a:solidFill>
                  <a:schemeClr val="bg1"/>
                </a:solidFill>
              </a:rPr>
              <a:t> у 2014 </a:t>
            </a:r>
            <a:r>
              <a:rPr lang="ru-RU" dirty="0" err="1">
                <a:solidFill>
                  <a:schemeClr val="bg1"/>
                </a:solidFill>
              </a:rPr>
              <a:t>році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проте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воно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продовжує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залишатися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важливим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регіону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країни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207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5A11A-3412-4380-54CF-0D3DB4AD3624}"/>
              </a:ext>
            </a:extLst>
          </p:cNvPr>
          <p:cNvSpPr txBox="1"/>
          <p:nvPr/>
        </p:nvSpPr>
        <p:spPr>
          <a:xfrm>
            <a:off x="2521944" y="0"/>
            <a:ext cx="780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Краматорський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металургійний</a:t>
            </a:r>
            <a:r>
              <a:rPr lang="ru-RU" sz="2800" b="1" i="1" dirty="0">
                <a:solidFill>
                  <a:schemeClr val="bg1"/>
                </a:solidFill>
              </a:rPr>
              <a:t> завод (КМЗ)</a:t>
            </a:r>
          </a:p>
        </p:txBody>
      </p:sp>
      <p:pic>
        <p:nvPicPr>
          <p:cNvPr id="6" name="Рисунок 5" descr="Изображение выглядит как завод, небо, на открытом воздухе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02A38976-B6C8-1624-4BBE-A5BE76F47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122"/>
            <a:ext cx="6024127" cy="2715877"/>
          </a:xfrm>
          <a:prstGeom prst="rect">
            <a:avLst/>
          </a:prstGeom>
        </p:spPr>
      </p:pic>
      <p:pic>
        <p:nvPicPr>
          <p:cNvPr id="8" name="Рисунок 7" descr="Изображение выглядит как небо, на открытом воздухе, дерев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D360029D-D9F7-959F-15FC-8E1493A45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27" y="3217345"/>
            <a:ext cx="6167873" cy="36406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D84EB-14EE-3FD5-73E0-DE3C608DEEB0}"/>
              </a:ext>
            </a:extLst>
          </p:cNvPr>
          <p:cNvSpPr txBox="1"/>
          <p:nvPr/>
        </p:nvSpPr>
        <p:spPr>
          <a:xfrm>
            <a:off x="6420411" y="1270118"/>
            <a:ext cx="5375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Місцезнаходження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м.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Рік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1934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Галузь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чорна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металургія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F4F0ADF-FA67-4C23-2C72-EA0A0BDE5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16" y="-1965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Місцезнаходження: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м. Краматорськ, Донецька область, Україна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C98580-B973-39AC-F476-4A6B195C3F43}"/>
              </a:ext>
            </a:extLst>
          </p:cNvPr>
          <p:cNvSpPr txBox="1"/>
          <p:nvPr/>
        </p:nvSpPr>
        <p:spPr>
          <a:xfrm>
            <a:off x="361416" y="4437508"/>
            <a:ext cx="5819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Одне з </a:t>
            </a:r>
            <a:r>
              <a:rPr lang="ru-RU" sz="2400" dirty="0" err="1">
                <a:solidFill>
                  <a:schemeClr val="bg1"/>
                </a:solidFill>
              </a:rPr>
              <a:t>найстаріших</a:t>
            </a:r>
            <a:r>
              <a:rPr lang="ru-RU" sz="2400" dirty="0">
                <a:solidFill>
                  <a:schemeClr val="bg1"/>
                </a:solidFill>
              </a:rPr>
              <a:t> і </a:t>
            </a:r>
            <a:r>
              <a:rPr lang="ru-RU" sz="2400" dirty="0" err="1">
                <a:solidFill>
                  <a:schemeClr val="bg1"/>
                </a:solidFill>
              </a:rPr>
              <a:t>найпотужніших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err="1">
                <a:solidFill>
                  <a:schemeClr val="bg1"/>
                </a:solidFill>
              </a:rPr>
              <a:t>металургійних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підприємств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Східної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України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24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83028A-81A4-E26E-E02E-6DED827BDD66}"/>
              </a:ext>
            </a:extLst>
          </p:cNvPr>
          <p:cNvSpPr txBox="1"/>
          <p:nvPr/>
        </p:nvSpPr>
        <p:spPr>
          <a:xfrm>
            <a:off x="404812" y="1066799"/>
            <a:ext cx="113823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Основна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діяльність</a:t>
            </a:r>
            <a:r>
              <a:rPr lang="ru-RU" b="1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чавуну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сталі</a:t>
            </a:r>
            <a:r>
              <a:rPr lang="ru-RU" dirty="0">
                <a:solidFill>
                  <a:schemeClr val="bg1"/>
                </a:solidFill>
              </a:rPr>
              <a:t> та прокату, </a:t>
            </a:r>
            <a:r>
              <a:rPr lang="ru-RU" dirty="0" err="1">
                <a:solidFill>
                  <a:schemeClr val="bg1"/>
                </a:solidFill>
              </a:rPr>
              <a:t>Лиття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металевих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конструкцій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		        </a:t>
            </a:r>
            <a:r>
              <a:rPr lang="ru-RU" dirty="0" err="1">
                <a:solidFill>
                  <a:schemeClr val="bg1"/>
                </a:solidFill>
              </a:rPr>
              <a:t>Постачання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продукції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важкого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енергетики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оборонної</a:t>
            </a:r>
            <a:r>
              <a:rPr lang="ru-RU" dirty="0">
                <a:solidFill>
                  <a:schemeClr val="bg1"/>
                </a:solidFill>
              </a:rPr>
              <a:t>      	 	                           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err="1">
                <a:solidFill>
                  <a:schemeClr val="bg1"/>
                </a:solidFill>
              </a:rPr>
              <a:t>Заснований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період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індустріалізації</a:t>
            </a:r>
            <a:r>
              <a:rPr lang="ru-RU" dirty="0">
                <a:solidFill>
                  <a:schemeClr val="bg1"/>
                </a:solidFill>
              </a:rPr>
              <a:t> СРСР як </a:t>
            </a:r>
            <a:r>
              <a:rPr lang="ru-RU" dirty="0" err="1">
                <a:solidFill>
                  <a:schemeClr val="bg1"/>
                </a:solidFill>
              </a:rPr>
              <a:t>частина</a:t>
            </a:r>
            <a:r>
              <a:rPr lang="ru-RU" dirty="0">
                <a:solidFill>
                  <a:schemeClr val="bg1"/>
                </a:solidFill>
              </a:rPr>
              <a:t> масштабного </a:t>
            </a:r>
            <a:r>
              <a:rPr lang="ru-RU" dirty="0" err="1">
                <a:solidFill>
                  <a:schemeClr val="bg1"/>
                </a:solidFill>
              </a:rPr>
              <a:t>розвитку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Донбасу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Завод став одним з </a:t>
            </a:r>
            <a:r>
              <a:rPr lang="ru-RU" dirty="0" err="1">
                <a:solidFill>
                  <a:schemeClr val="bg1"/>
                </a:solidFill>
              </a:rPr>
              <a:t>основних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центрів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металургії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Україні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після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заснування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кінці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XIX </a:t>
            </a:r>
            <a:r>
              <a:rPr lang="ru-RU" dirty="0" err="1">
                <a:solidFill>
                  <a:schemeClr val="bg1"/>
                </a:solidFill>
              </a:rPr>
              <a:t>століття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Протягом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десятиліть</a:t>
            </a:r>
            <a:r>
              <a:rPr lang="ru-RU" dirty="0">
                <a:solidFill>
                  <a:schemeClr val="bg1"/>
                </a:solidFill>
              </a:rPr>
              <a:t> КМЗ пережив </a:t>
            </a:r>
            <a:r>
              <a:rPr lang="ru-RU" dirty="0" err="1">
                <a:solidFill>
                  <a:schemeClr val="bg1"/>
                </a:solidFill>
              </a:rPr>
              <a:t>багато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етапів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розвитку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включаючи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періоди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модернізації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реконструкції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Один з </a:t>
            </a:r>
            <a:r>
              <a:rPr lang="ru-RU" dirty="0" err="1">
                <a:solidFill>
                  <a:schemeClr val="bg1"/>
                </a:solidFill>
              </a:rPr>
              <a:t>найбільших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металургійних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заводів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забезпечує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продукцією</a:t>
            </a:r>
            <a:r>
              <a:rPr lang="ru-RU" dirty="0">
                <a:solidFill>
                  <a:schemeClr val="bg1"/>
                </a:solidFill>
              </a:rPr>
              <a:t> як </a:t>
            </a:r>
            <a:r>
              <a:rPr lang="ru-RU" dirty="0" err="1">
                <a:solidFill>
                  <a:schemeClr val="bg1"/>
                </a:solidFill>
              </a:rPr>
              <a:t>внутрішній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ринок</a:t>
            </a:r>
            <a:r>
              <a:rPr lang="ru-RU" dirty="0">
                <a:solidFill>
                  <a:schemeClr val="bg1"/>
                </a:solidFill>
              </a:rPr>
              <a:t>, так і </a:t>
            </a:r>
            <a:r>
              <a:rPr lang="ru-RU" dirty="0" err="1">
                <a:solidFill>
                  <a:schemeClr val="bg1"/>
                </a:solidFill>
              </a:rPr>
              <a:t>експорт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Ключове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підприємство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Донбасу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робочі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місця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тисяч</a:t>
            </a:r>
            <a:r>
              <a:rPr lang="ru-RU" dirty="0">
                <a:solidFill>
                  <a:schemeClr val="bg1"/>
                </a:solidFill>
              </a:rPr>
              <a:t> людей.</a:t>
            </a:r>
          </a:p>
          <a:p>
            <a:r>
              <a:rPr lang="ru-RU" dirty="0">
                <a:solidFill>
                  <a:schemeClr val="bg1"/>
                </a:solidFill>
              </a:rPr>
              <a:t>КМЗ є </a:t>
            </a:r>
            <a:r>
              <a:rPr lang="ru-RU" dirty="0" err="1">
                <a:solidFill>
                  <a:schemeClr val="bg1"/>
                </a:solidFill>
              </a:rPr>
              <a:t>стратегічно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підприємством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забезпечує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робочими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місцями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тисячі</a:t>
            </a:r>
            <a:r>
              <a:rPr lang="ru-RU" dirty="0">
                <a:solidFill>
                  <a:schemeClr val="bg1"/>
                </a:solidFill>
              </a:rPr>
              <a:t> людей, а також </a:t>
            </a:r>
            <a:r>
              <a:rPr lang="ru-RU" dirty="0" err="1">
                <a:solidFill>
                  <a:schemeClr val="bg1"/>
                </a:solidFill>
              </a:rPr>
              <a:t>постачає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різних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:  </a:t>
            </a:r>
            <a:r>
              <a:rPr lang="ru-RU" dirty="0" err="1">
                <a:solidFill>
                  <a:schemeClr val="bg1"/>
                </a:solidFill>
              </a:rPr>
              <a:t>будівництво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енергетика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інші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Важливе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підприємство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умовах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військової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ситуації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Україні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зазнало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пошкоджень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</a:t>
            </a:r>
            <a:r>
              <a:rPr lang="ru-RU" dirty="0">
                <a:solidFill>
                  <a:schemeClr val="bg1"/>
                </a:solidFill>
              </a:rPr>
              <a:t> час </a:t>
            </a:r>
            <a:r>
              <a:rPr lang="ru-RU" dirty="0" err="1">
                <a:solidFill>
                  <a:schemeClr val="bg1"/>
                </a:solidFill>
              </a:rPr>
              <a:t>війни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65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F07765-BF57-5AE3-31A8-C148BC2DB68B}"/>
              </a:ext>
            </a:extLst>
          </p:cNvPr>
          <p:cNvSpPr txBox="1"/>
          <p:nvPr/>
        </p:nvSpPr>
        <p:spPr>
          <a:xfrm>
            <a:off x="1341333" y="0"/>
            <a:ext cx="95093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Старокраматорський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машинобудівний</a:t>
            </a:r>
            <a:r>
              <a:rPr lang="ru-RU" sz="2800" b="1" i="1" dirty="0">
                <a:solidFill>
                  <a:schemeClr val="bg1"/>
                </a:solidFill>
              </a:rPr>
              <a:t> завод (СКМЗ)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Изображение выглядит как ночь, на открытом воздухе, строительство, свет&#10;&#10;Автоматически созданное описание">
            <a:extLst>
              <a:ext uri="{FF2B5EF4-FFF2-40B4-BE49-F238E27FC236}">
                <a16:creationId xmlns:a16="http://schemas.microsoft.com/office/drawing/2014/main" id="{C26972FA-48A1-F994-C47F-31C2E5920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739"/>
            <a:ext cx="5895409" cy="3537245"/>
          </a:xfrm>
          <a:prstGeom prst="rect">
            <a:avLst/>
          </a:prstGeom>
        </p:spPr>
      </p:pic>
      <p:pic>
        <p:nvPicPr>
          <p:cNvPr id="8" name="Рисунок 7" descr="Изображение выглядит как небо, на открытом воздухе, черно-белый, завод&#10;&#10;Автоматически созданное описание">
            <a:extLst>
              <a:ext uri="{FF2B5EF4-FFF2-40B4-BE49-F238E27FC236}">
                <a16:creationId xmlns:a16="http://schemas.microsoft.com/office/drawing/2014/main" id="{C48F1265-8EE8-682B-C7F3-F0DA64C7D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09" y="3301677"/>
            <a:ext cx="6296591" cy="35563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734373-2EE5-D575-F28B-3E79EF5702C1}"/>
              </a:ext>
            </a:extLst>
          </p:cNvPr>
          <p:cNvSpPr txBox="1"/>
          <p:nvPr/>
        </p:nvSpPr>
        <p:spPr>
          <a:xfrm>
            <a:off x="6191249" y="1162050"/>
            <a:ext cx="5895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Дата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1854 </a:t>
            </a:r>
            <a:r>
              <a:rPr lang="ru-RU" dirty="0" err="1">
                <a:solidFill>
                  <a:schemeClr val="bg1"/>
                </a:solidFill>
              </a:rPr>
              <a:t>рік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Місто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Галузь</a:t>
            </a:r>
            <a:r>
              <a:rPr lang="ru-RU" b="1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Гірниче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Металургійне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Енергетичне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Підйомно-транспортне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53AA3D-5446-3720-9B69-46EC655D6535}"/>
              </a:ext>
            </a:extLst>
          </p:cNvPr>
          <p:cNvSpPr txBox="1"/>
          <p:nvPr/>
        </p:nvSpPr>
        <p:spPr>
          <a:xfrm>
            <a:off x="194065" y="4372830"/>
            <a:ext cx="55072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Провідний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</a:t>
            </a:r>
            <a:r>
              <a:rPr lang="ru-RU" dirty="0">
                <a:solidFill>
                  <a:schemeClr val="bg1"/>
                </a:solidFill>
              </a:rPr>
              <a:t> машин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гірничої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та </a:t>
            </a:r>
            <a:r>
              <a:rPr lang="ru-RU" dirty="0" err="1">
                <a:solidFill>
                  <a:schemeClr val="bg1"/>
                </a:solidFill>
              </a:rPr>
              <a:t>інших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Основний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напрямок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діяльності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важкого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машинобудівного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>
                <a:solidFill>
                  <a:schemeClr val="bg1"/>
                </a:solidFill>
              </a:rPr>
              <a:t>а також машин для </a:t>
            </a:r>
            <a:r>
              <a:rPr lang="ru-RU" dirty="0" err="1">
                <a:solidFill>
                  <a:schemeClr val="bg1"/>
                </a:solidFill>
              </a:rPr>
              <a:t>гірничодобувної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24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2C8B13-573A-D81F-BFC5-FA7E55F7CE90}"/>
              </a:ext>
            </a:extLst>
          </p:cNvPr>
          <p:cNvSpPr txBox="1"/>
          <p:nvPr/>
        </p:nvSpPr>
        <p:spPr>
          <a:xfrm>
            <a:off x="204787" y="1859339"/>
            <a:ext cx="117824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СКМЗ є одним з </a:t>
            </a:r>
            <a:r>
              <a:rPr lang="ru-RU" dirty="0" err="1">
                <a:solidFill>
                  <a:schemeClr val="bg1"/>
                </a:solidFill>
              </a:rPr>
              <a:t>найбільших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машинобудівного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Україні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має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потужності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великогабаритних</a:t>
            </a:r>
            <a:r>
              <a:rPr lang="ru-RU" dirty="0">
                <a:solidFill>
                  <a:schemeClr val="bg1"/>
                </a:solidFill>
              </a:rPr>
              <a:t> машин і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Завод активно </a:t>
            </a:r>
            <a:r>
              <a:rPr lang="ru-RU" dirty="0" err="1">
                <a:solidFill>
                  <a:schemeClr val="bg1"/>
                </a:solidFill>
              </a:rPr>
              <a:t>постачає</a:t>
            </a:r>
            <a:r>
              <a:rPr lang="ru-RU" dirty="0">
                <a:solidFill>
                  <a:schemeClr val="bg1"/>
                </a:solidFill>
              </a:rPr>
              <a:t> свою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гірничо-металургійних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комбінатів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енергетичних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компаній</a:t>
            </a:r>
            <a:r>
              <a:rPr lang="ru-RU" dirty="0">
                <a:solidFill>
                  <a:schemeClr val="bg1"/>
                </a:solidFill>
              </a:rPr>
              <a:t>, а також для </a:t>
            </a:r>
            <a:r>
              <a:rPr lang="ru-RU" dirty="0" err="1">
                <a:solidFill>
                  <a:schemeClr val="bg1"/>
                </a:solidFill>
              </a:rPr>
              <a:t>інших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секторів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забезпечуючи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їх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необхідним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обладнанням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роботи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Заснований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середині</a:t>
            </a:r>
            <a:r>
              <a:rPr lang="ru-RU" dirty="0">
                <a:solidFill>
                  <a:schemeClr val="bg1"/>
                </a:solidFill>
              </a:rPr>
              <a:t> XIX </a:t>
            </a:r>
            <a:r>
              <a:rPr lang="ru-RU" dirty="0" err="1">
                <a:solidFill>
                  <a:schemeClr val="bg1"/>
                </a:solidFill>
              </a:rPr>
              <a:t>століття</a:t>
            </a:r>
            <a:r>
              <a:rPr lang="ru-RU" dirty="0">
                <a:solidFill>
                  <a:schemeClr val="bg1"/>
                </a:solidFill>
              </a:rPr>
              <a:t>, СКМЗ </a:t>
            </a:r>
            <a:r>
              <a:rPr lang="ru-RU" dirty="0" err="1">
                <a:solidFill>
                  <a:schemeClr val="bg1"/>
                </a:solidFill>
              </a:rPr>
              <a:t>пройшов</a:t>
            </a:r>
            <a:r>
              <a:rPr lang="ru-RU" dirty="0">
                <a:solidFill>
                  <a:schemeClr val="bg1"/>
                </a:solidFill>
              </a:rPr>
              <a:t> через </a:t>
            </a:r>
            <a:r>
              <a:rPr lang="ru-RU" dirty="0" err="1">
                <a:solidFill>
                  <a:schemeClr val="bg1"/>
                </a:solidFill>
              </a:rPr>
              <a:t>кілька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етапів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розвитку</a:t>
            </a:r>
            <a:r>
              <a:rPr lang="ru-RU" dirty="0">
                <a:solidFill>
                  <a:schemeClr val="bg1"/>
                </a:solidFill>
              </a:rPr>
              <a:t>, ставши </a:t>
            </a:r>
            <a:r>
              <a:rPr lang="ru-RU" dirty="0" err="1">
                <a:solidFill>
                  <a:schemeClr val="bg1"/>
                </a:solidFill>
              </a:rPr>
              <a:t>важливим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підприємством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лише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Донбасу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але</a:t>
            </a:r>
            <a:r>
              <a:rPr lang="ru-RU" dirty="0">
                <a:solidFill>
                  <a:schemeClr val="bg1"/>
                </a:solidFill>
              </a:rPr>
              <a:t> й для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цілому</a:t>
            </a:r>
            <a:r>
              <a:rPr lang="ru-RU" dirty="0">
                <a:solidFill>
                  <a:schemeClr val="bg1"/>
                </a:solidFill>
              </a:rPr>
              <a:t>. СКМЗ </a:t>
            </a:r>
            <a:r>
              <a:rPr lang="ru-RU" dirty="0" err="1">
                <a:solidFill>
                  <a:schemeClr val="bg1"/>
                </a:solidFill>
              </a:rPr>
              <a:t>постійно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оновлює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потужності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впроваджуючи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новітні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технології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сучасного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активно </a:t>
            </a:r>
            <a:r>
              <a:rPr lang="ru-RU" dirty="0" err="1">
                <a:solidFill>
                  <a:schemeClr val="bg1"/>
                </a:solidFill>
              </a:rPr>
              <a:t>працює</a:t>
            </a:r>
            <a:r>
              <a:rPr lang="ru-RU" dirty="0">
                <a:solidFill>
                  <a:schemeClr val="bg1"/>
                </a:solidFill>
              </a:rPr>
              <a:t> над </a:t>
            </a:r>
            <a:r>
              <a:rPr lang="ru-RU" dirty="0" err="1">
                <a:solidFill>
                  <a:schemeClr val="bg1"/>
                </a:solidFill>
              </a:rPr>
              <a:t>розробкою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технологій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сфері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орієнтуючись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підвищення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ефективності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зниження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витрат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активно </a:t>
            </a:r>
            <a:r>
              <a:rPr lang="ru-RU" dirty="0" err="1">
                <a:solidFill>
                  <a:schemeClr val="bg1"/>
                </a:solidFill>
              </a:rPr>
              <a:t>підтримує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розвиток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регіону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інвестує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інфраструктуру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освіту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соціальні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проекти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місцевих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жителів</a:t>
            </a:r>
            <a:r>
              <a:rPr lang="ru-RU" dirty="0">
                <a:solidFill>
                  <a:schemeClr val="bg1"/>
                </a:solidFill>
              </a:rPr>
              <a:t>, а також </a:t>
            </a:r>
            <a:r>
              <a:rPr lang="ru-RU" dirty="0" err="1">
                <a:solidFill>
                  <a:schemeClr val="bg1"/>
                </a:solidFill>
              </a:rPr>
              <a:t>створює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робочі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місця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великої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кількості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працівників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32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D33D59-DA1A-C5AC-30A0-999BFE1B9EA9}"/>
              </a:ext>
            </a:extLst>
          </p:cNvPr>
          <p:cNvSpPr txBox="1"/>
          <p:nvPr/>
        </p:nvSpPr>
        <p:spPr>
          <a:xfrm>
            <a:off x="1501633" y="0"/>
            <a:ext cx="9188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Новокраматорський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машинобудівний</a:t>
            </a:r>
            <a:r>
              <a:rPr lang="ru-RU" sz="2800" b="1" i="1" dirty="0">
                <a:solidFill>
                  <a:schemeClr val="bg1"/>
                </a:solidFill>
              </a:rPr>
              <a:t> завод (НКМЗ)</a:t>
            </a:r>
          </a:p>
        </p:txBody>
      </p:sp>
      <p:pic>
        <p:nvPicPr>
          <p:cNvPr id="6" name="Рисунок 5" descr="Изображение выглядит как облако, на открытом воздухе, неб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B7A07846-453E-5DF6-25D2-CC1AF28EB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3193"/>
            <a:ext cx="7742491" cy="4064808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нжиниринг, машина, промышленность, стальной&#10;&#10;Автоматически созданное описание">
            <a:extLst>
              <a:ext uri="{FF2B5EF4-FFF2-40B4-BE49-F238E27FC236}">
                <a16:creationId xmlns:a16="http://schemas.microsoft.com/office/drawing/2014/main" id="{E0BC47E8-ED97-9484-135F-C9FC02620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91" y="523219"/>
            <a:ext cx="4449510" cy="63458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2F9B0E-70CC-7A9F-4DA0-FA40D01D4C63}"/>
              </a:ext>
            </a:extLst>
          </p:cNvPr>
          <p:cNvSpPr txBox="1"/>
          <p:nvPr/>
        </p:nvSpPr>
        <p:spPr>
          <a:xfrm>
            <a:off x="564088" y="919542"/>
            <a:ext cx="66143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Дата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1934 </a:t>
            </a:r>
            <a:r>
              <a:rPr lang="ru-RU" dirty="0" err="1">
                <a:solidFill>
                  <a:schemeClr val="bg1"/>
                </a:solidFill>
              </a:rPr>
              <a:t>рік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Місто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Лідер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вітчизняного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>
                <a:solidFill>
                  <a:schemeClr val="bg1"/>
                </a:solidFill>
              </a:rPr>
              <a:t>один з </a:t>
            </a:r>
            <a:r>
              <a:rPr lang="ru-RU" dirty="0" err="1">
                <a:solidFill>
                  <a:schemeClr val="bg1"/>
                </a:solidFill>
              </a:rPr>
              <a:t>найпотужніших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найсучасніших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важкого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Україні</a:t>
            </a:r>
            <a:r>
              <a:rPr lang="ru-RU" dirty="0">
                <a:solidFill>
                  <a:schemeClr val="bg1"/>
                </a:solidFill>
              </a:rPr>
              <a:t> та за </a:t>
            </a:r>
            <a:r>
              <a:rPr lang="ru-RU" dirty="0" err="1">
                <a:solidFill>
                  <a:schemeClr val="bg1"/>
                </a:solidFill>
              </a:rPr>
              <a:t>її</a:t>
            </a:r>
            <a:r>
              <a:rPr lang="ru-RU" dirty="0">
                <a:solidFill>
                  <a:schemeClr val="bg1"/>
                </a:solidFill>
              </a:rPr>
              <a:t> межами.</a:t>
            </a:r>
          </a:p>
        </p:txBody>
      </p:sp>
    </p:spTree>
    <p:extLst>
      <p:ext uri="{BB962C8B-B14F-4D97-AF65-F5344CB8AC3E}">
        <p14:creationId xmlns:p14="http://schemas.microsoft.com/office/powerpoint/2010/main" val="850625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E5583B-A6C4-1F4A-5DA6-102E5CCFE5CA}"/>
              </a:ext>
            </a:extLst>
          </p:cNvPr>
          <p:cNvSpPr txBox="1"/>
          <p:nvPr/>
        </p:nvSpPr>
        <p:spPr>
          <a:xfrm>
            <a:off x="229650" y="1443841"/>
            <a:ext cx="1173269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використовує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найсучасніші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автоматизовані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управління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виробництвом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цифрові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рішення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підвищення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ефективності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НКМЗ активно </a:t>
            </a:r>
            <a:r>
              <a:rPr lang="ru-RU" dirty="0" err="1">
                <a:solidFill>
                  <a:schemeClr val="bg1"/>
                </a:solidFill>
              </a:rPr>
              <a:t>впроваджує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роботизовані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автоматичні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лінії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дозволяє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значно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знижувати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витрати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та </a:t>
            </a:r>
            <a:r>
              <a:rPr lang="ru-RU" dirty="0" err="1">
                <a:solidFill>
                  <a:schemeClr val="bg1"/>
                </a:solidFill>
              </a:rPr>
              <a:t>підвищувати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точність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якість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виготовленої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продукції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НКМЗ є </a:t>
            </a:r>
            <a:r>
              <a:rPr lang="ru-RU" dirty="0" err="1">
                <a:solidFill>
                  <a:schemeClr val="bg1"/>
                </a:solidFill>
              </a:rPr>
              <a:t>справжнім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експортером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світового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рівня</a:t>
            </a:r>
            <a:r>
              <a:rPr lang="ru-RU" dirty="0">
                <a:solidFill>
                  <a:schemeClr val="bg1"/>
                </a:solidFill>
              </a:rPr>
              <a:t>. Завод </a:t>
            </a:r>
            <a:r>
              <a:rPr lang="ru-RU" dirty="0" err="1">
                <a:solidFill>
                  <a:schemeClr val="bg1"/>
                </a:solidFill>
              </a:rPr>
              <a:t>постачає</a:t>
            </a:r>
            <a:r>
              <a:rPr lang="ru-RU" dirty="0">
                <a:solidFill>
                  <a:schemeClr val="bg1"/>
                </a:solidFill>
              </a:rPr>
              <a:t> свою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понад</a:t>
            </a:r>
            <a:r>
              <a:rPr lang="ru-RU" dirty="0">
                <a:solidFill>
                  <a:schemeClr val="bg1"/>
                </a:solidFill>
              </a:rPr>
              <a:t> 50 </a:t>
            </a:r>
            <a:r>
              <a:rPr lang="ru-RU" dirty="0" err="1">
                <a:solidFill>
                  <a:schemeClr val="bg1"/>
                </a:solidFill>
              </a:rPr>
              <a:t>країн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світу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Європу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Азію</a:t>
            </a:r>
            <a:r>
              <a:rPr lang="ru-RU" dirty="0">
                <a:solidFill>
                  <a:schemeClr val="bg1"/>
                </a:solidFill>
              </a:rPr>
              <a:t>, Африку та Америку. </a:t>
            </a:r>
            <a:r>
              <a:rPr lang="ru-RU" dirty="0" err="1">
                <a:solidFill>
                  <a:schemeClr val="bg1"/>
                </a:solidFill>
              </a:rPr>
              <a:t>Він</a:t>
            </a:r>
            <a:r>
              <a:rPr lang="ru-RU" dirty="0">
                <a:solidFill>
                  <a:schemeClr val="bg1"/>
                </a:solidFill>
              </a:rPr>
              <a:t> активно </a:t>
            </a:r>
            <a:r>
              <a:rPr lang="ru-RU" dirty="0" err="1">
                <a:solidFill>
                  <a:schemeClr val="bg1"/>
                </a:solidFill>
              </a:rPr>
              <a:t>співпрацює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провідними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світовими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компаніями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>
                <a:solidFill>
                  <a:schemeClr val="bg1"/>
                </a:solidFill>
              </a:rPr>
              <a:t>входить до </a:t>
            </a:r>
            <a:r>
              <a:rPr lang="ru-RU" dirty="0" err="1">
                <a:solidFill>
                  <a:schemeClr val="bg1"/>
                </a:solidFill>
              </a:rPr>
              <a:t>топових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постачальників</a:t>
            </a:r>
            <a:r>
              <a:rPr lang="ru-RU" dirty="0">
                <a:solidFill>
                  <a:schemeClr val="bg1"/>
                </a:solidFill>
              </a:rPr>
              <a:t> для таких </a:t>
            </a:r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, як </a:t>
            </a:r>
            <a:r>
              <a:rPr lang="ru-RU" dirty="0" err="1">
                <a:solidFill>
                  <a:schemeClr val="bg1"/>
                </a:solidFill>
              </a:rPr>
              <a:t>металургія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енергетика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гірничодобувна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промисловість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Новокраматорський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машинобудівний</a:t>
            </a:r>
            <a:r>
              <a:rPr lang="ru-RU" dirty="0">
                <a:solidFill>
                  <a:schemeClr val="bg1"/>
                </a:solidFill>
              </a:rPr>
              <a:t> завод активно </a:t>
            </a:r>
            <a:r>
              <a:rPr lang="ru-RU" dirty="0" err="1">
                <a:solidFill>
                  <a:schemeClr val="bg1"/>
                </a:solidFill>
              </a:rPr>
              <a:t>інвестує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розвиток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регіону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надаючи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робочі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місця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підтримуючи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освітні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проекти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b="1" dirty="0" err="1">
                <a:solidFill>
                  <a:schemeClr val="bg1"/>
                </a:solidFill>
              </a:rPr>
              <a:t>соціальні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ініціативи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Він</a:t>
            </a:r>
            <a:r>
              <a:rPr lang="ru-RU" dirty="0">
                <a:solidFill>
                  <a:schemeClr val="bg1"/>
                </a:solidFill>
              </a:rPr>
              <a:t> є одним з </a:t>
            </a:r>
            <a:r>
              <a:rPr lang="ru-RU" dirty="0" err="1">
                <a:solidFill>
                  <a:schemeClr val="bg1"/>
                </a:solidFill>
              </a:rPr>
              <a:t>основних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роботодавців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Краматорську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Донбасі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b="1" dirty="0">
                <a:solidFill>
                  <a:schemeClr val="bg1"/>
                </a:solidFill>
              </a:rPr>
              <a:t>НКМЗ</a:t>
            </a:r>
            <a:r>
              <a:rPr lang="ru-RU" dirty="0">
                <a:solidFill>
                  <a:schemeClr val="bg1"/>
                </a:solidFill>
              </a:rPr>
              <a:t> – </a:t>
            </a:r>
            <a:r>
              <a:rPr lang="ru-RU" dirty="0" err="1">
                <a:solidFill>
                  <a:schemeClr val="bg1"/>
                </a:solidFill>
              </a:rPr>
              <a:t>це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приклад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 нового </a:t>
            </a:r>
            <a:r>
              <a:rPr lang="ru-RU" b="1" dirty="0" err="1">
                <a:solidFill>
                  <a:schemeClr val="bg1"/>
                </a:solidFill>
              </a:rPr>
              <a:t>покоління</a:t>
            </a:r>
            <a:r>
              <a:rPr lang="ru-RU" dirty="0">
                <a:solidFill>
                  <a:schemeClr val="bg1"/>
                </a:solidFill>
              </a:rPr>
              <a:t>, яке </a:t>
            </a:r>
            <a:r>
              <a:rPr lang="ru-RU" dirty="0" err="1">
                <a:solidFill>
                  <a:schemeClr val="bg1"/>
                </a:solidFill>
              </a:rPr>
              <a:t>поєднує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багатовікову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історію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традиційного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інноваційними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підходами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Це</a:t>
            </a:r>
            <a:r>
              <a:rPr lang="ru-RU" dirty="0">
                <a:solidFill>
                  <a:schemeClr val="bg1"/>
                </a:solidFill>
              </a:rPr>
              <a:t> завод, </a:t>
            </a:r>
            <a:r>
              <a:rPr lang="ru-RU" dirty="0" err="1">
                <a:solidFill>
                  <a:schemeClr val="bg1"/>
                </a:solidFill>
              </a:rPr>
              <a:t>який</a:t>
            </a:r>
            <a:r>
              <a:rPr lang="ru-RU" dirty="0">
                <a:solidFill>
                  <a:schemeClr val="bg1"/>
                </a:solidFill>
              </a:rPr>
              <a:t> не просто </a:t>
            </a:r>
            <a:r>
              <a:rPr lang="ru-RU" dirty="0" err="1">
                <a:solidFill>
                  <a:schemeClr val="bg1"/>
                </a:solidFill>
              </a:rPr>
              <a:t>підтримує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високу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конкурентоспроможність</a:t>
            </a:r>
            <a:r>
              <a:rPr lang="ru-RU" dirty="0">
                <a:solidFill>
                  <a:schemeClr val="bg1"/>
                </a:solidFill>
              </a:rPr>
              <a:t>, а й активно </a:t>
            </a:r>
            <a:r>
              <a:rPr lang="ru-RU" dirty="0" err="1">
                <a:solidFill>
                  <a:schemeClr val="bg1"/>
                </a:solidFill>
              </a:rPr>
              <a:t>визначає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майбутнє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вітчизняного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світовій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арені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344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CD9837-6883-4DC6-0EFB-9BF810AC8AC1}"/>
              </a:ext>
            </a:extLst>
          </p:cNvPr>
          <p:cNvSpPr txBox="1"/>
          <p:nvPr/>
        </p:nvSpPr>
        <p:spPr>
          <a:xfrm>
            <a:off x="902110" y="104775"/>
            <a:ext cx="10387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Краматорський</a:t>
            </a:r>
            <a:r>
              <a:rPr lang="ru-RU" sz="2800" b="1" i="1" dirty="0">
                <a:solidFill>
                  <a:schemeClr val="bg1"/>
                </a:solidFill>
              </a:rPr>
              <a:t> завод </a:t>
            </a:r>
            <a:r>
              <a:rPr lang="ru-RU" sz="2800" b="1" i="1" dirty="0" err="1">
                <a:solidFill>
                  <a:schemeClr val="bg1"/>
                </a:solidFill>
              </a:rPr>
              <a:t>важкого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верстатобудування</a:t>
            </a:r>
            <a:r>
              <a:rPr lang="ru-RU" sz="2800" b="1" i="1" dirty="0">
                <a:solidFill>
                  <a:schemeClr val="bg1"/>
                </a:solidFill>
              </a:rPr>
              <a:t> (КЗВЗ)</a:t>
            </a:r>
          </a:p>
        </p:txBody>
      </p:sp>
      <p:pic>
        <p:nvPicPr>
          <p:cNvPr id="6" name="Рисунок 5" descr="Изображение выглядит как текст, на открытом воздухе, строительство, небо&#10;&#10;Автоматически созданное описание">
            <a:extLst>
              <a:ext uri="{FF2B5EF4-FFF2-40B4-BE49-F238E27FC236}">
                <a16:creationId xmlns:a16="http://schemas.microsoft.com/office/drawing/2014/main" id="{7883B6FA-16A7-852D-AB04-C3738CA6D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995"/>
            <a:ext cx="6298250" cy="4726436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ромышленность, машина, стальной, инжиниринг&#10;&#10;Автоматически созданное описание">
            <a:extLst>
              <a:ext uri="{FF2B5EF4-FFF2-40B4-BE49-F238E27FC236}">
                <a16:creationId xmlns:a16="http://schemas.microsoft.com/office/drawing/2014/main" id="{02CAE834-C4E5-468D-243C-07DA54ABB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250" y="2474936"/>
            <a:ext cx="5908361" cy="4431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4C027B-63F1-8A17-45DA-CB45A7877544}"/>
              </a:ext>
            </a:extLst>
          </p:cNvPr>
          <p:cNvSpPr txBox="1"/>
          <p:nvPr/>
        </p:nvSpPr>
        <p:spPr>
          <a:xfrm>
            <a:off x="6489975" y="812801"/>
            <a:ext cx="55249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Дата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1957 </a:t>
            </a:r>
            <a:r>
              <a:rPr lang="ru-RU" dirty="0" err="1">
                <a:solidFill>
                  <a:schemeClr val="bg1"/>
                </a:solidFill>
              </a:rPr>
              <a:t>рік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Місто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Один з </a:t>
            </a:r>
            <a:r>
              <a:rPr lang="ru-RU" dirty="0" err="1">
                <a:solidFill>
                  <a:schemeClr val="bg1"/>
                </a:solidFill>
              </a:rPr>
              <a:t>найбільших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виробників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важких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верстатів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та </a:t>
            </a:r>
            <a:r>
              <a:rPr lang="ru-RU" dirty="0" err="1">
                <a:solidFill>
                  <a:schemeClr val="bg1"/>
                </a:solidFill>
              </a:rPr>
              <a:t>інших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 та СНД.</a:t>
            </a:r>
          </a:p>
        </p:txBody>
      </p:sp>
    </p:spTree>
    <p:extLst>
      <p:ext uri="{BB962C8B-B14F-4D97-AF65-F5344CB8AC3E}">
        <p14:creationId xmlns:p14="http://schemas.microsoft.com/office/powerpoint/2010/main" val="2561543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3BD99C-E74E-3B3D-7A7C-B3536779D715}"/>
              </a:ext>
            </a:extLst>
          </p:cNvPr>
          <p:cNvSpPr txBox="1"/>
          <p:nvPr/>
        </p:nvSpPr>
        <p:spPr>
          <a:xfrm>
            <a:off x="25336" y="1305341"/>
            <a:ext cx="1216666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випускає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токарні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фрезерні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шліфувальні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верстати</a:t>
            </a:r>
            <a:r>
              <a:rPr lang="ru-RU" dirty="0">
                <a:solidFill>
                  <a:schemeClr val="bg1"/>
                </a:solidFill>
              </a:rPr>
              <a:t>, а також </a:t>
            </a:r>
            <a:r>
              <a:rPr lang="ru-RU" dirty="0" err="1">
                <a:solidFill>
                  <a:schemeClr val="bg1"/>
                </a:solidFill>
              </a:rPr>
              <a:t>спеціалізоване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металів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складних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конструкцій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КЗВЗ </a:t>
            </a:r>
            <a:r>
              <a:rPr lang="ru-RU" dirty="0" err="1">
                <a:solidFill>
                  <a:schemeClr val="bg1"/>
                </a:solidFill>
              </a:rPr>
              <a:t>постачає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верстати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які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використовуються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 деталей і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компонентів</a:t>
            </a:r>
            <a:r>
              <a:rPr lang="ru-RU" dirty="0">
                <a:solidFill>
                  <a:schemeClr val="bg1"/>
                </a:solidFill>
              </a:rPr>
              <a:t> для </a:t>
            </a:r>
          </a:p>
          <a:p>
            <a:r>
              <a:rPr lang="ru-RU" dirty="0" err="1">
                <a:solidFill>
                  <a:schemeClr val="bg1"/>
                </a:solidFill>
              </a:rPr>
              <a:t>автомобільної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авіаційної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виробляє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енергетичних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підприємств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включаючи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верстати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 деталей для </a:t>
            </a:r>
          </a:p>
          <a:p>
            <a:r>
              <a:rPr lang="ru-RU" dirty="0" err="1">
                <a:solidFill>
                  <a:schemeClr val="bg1"/>
                </a:solidFill>
              </a:rPr>
              <a:t>енергетичних</a:t>
            </a:r>
            <a:r>
              <a:rPr lang="ru-RU" dirty="0">
                <a:solidFill>
                  <a:schemeClr val="bg1"/>
                </a:solidFill>
              </a:rPr>
              <a:t> установок та </a:t>
            </a:r>
            <a:r>
              <a:rPr lang="ru-RU" dirty="0" err="1">
                <a:solidFill>
                  <a:schemeClr val="bg1"/>
                </a:solidFill>
              </a:rPr>
              <a:t>іншого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активно </a:t>
            </a:r>
            <a:r>
              <a:rPr lang="ru-RU" dirty="0" err="1">
                <a:solidFill>
                  <a:schemeClr val="bg1"/>
                </a:solidFill>
              </a:rPr>
              <a:t>розробляє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впроваджує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автоматизовані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лінії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роботизовані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комплекси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металу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значно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підвищує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ефективність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використовує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найсучасніше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верстатів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високою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точністю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обробки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дозволяє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створювати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мінімальними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похибками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постійно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розширює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асортимент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адаптуючи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його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вимоги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сучасного</a:t>
            </a:r>
            <a:r>
              <a:rPr lang="ru-RU" dirty="0">
                <a:solidFill>
                  <a:schemeClr val="bg1"/>
                </a:solidFill>
              </a:rPr>
              <a:t> ринку і з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урахуванням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новітніх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досягнень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матеріалознавстві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КЗВЗ активно </a:t>
            </a:r>
            <a:r>
              <a:rPr lang="ru-RU" dirty="0" err="1">
                <a:solidFill>
                  <a:schemeClr val="bg1"/>
                </a:solidFill>
              </a:rPr>
              <a:t>працює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міжнародному</a:t>
            </a:r>
            <a:r>
              <a:rPr lang="ru-RU" dirty="0">
                <a:solidFill>
                  <a:schemeClr val="bg1"/>
                </a:solidFill>
              </a:rPr>
              <a:t> ринку, </a:t>
            </a:r>
            <a:r>
              <a:rPr lang="ru-RU" dirty="0" err="1">
                <a:solidFill>
                  <a:schemeClr val="bg1"/>
                </a:solidFill>
              </a:rPr>
              <a:t>постачаючи</a:t>
            </a:r>
            <a:r>
              <a:rPr lang="ru-RU" dirty="0">
                <a:solidFill>
                  <a:schemeClr val="bg1"/>
                </a:solidFill>
              </a:rPr>
              <a:t> свою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багатьох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країн</a:t>
            </a:r>
            <a:r>
              <a:rPr lang="ru-RU" dirty="0">
                <a:solidFill>
                  <a:schemeClr val="bg1"/>
                </a:solidFill>
              </a:rPr>
              <a:t> СНД, </a:t>
            </a:r>
            <a:r>
              <a:rPr lang="ru-RU" dirty="0" err="1">
                <a:solidFill>
                  <a:schemeClr val="bg1"/>
                </a:solidFill>
              </a:rPr>
              <a:t>Європи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Азії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має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стабільні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контракти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міжнародними</a:t>
            </a:r>
            <a:r>
              <a:rPr lang="ru-RU" dirty="0">
                <a:solidFill>
                  <a:schemeClr val="bg1"/>
                </a:solidFill>
              </a:rPr>
              <a:t> партнерами та активно </a:t>
            </a:r>
            <a:r>
              <a:rPr lang="ru-RU" dirty="0" err="1">
                <a:solidFill>
                  <a:schemeClr val="bg1"/>
                </a:solidFill>
              </a:rPr>
              <a:t>бере</a:t>
            </a:r>
            <a:r>
              <a:rPr lang="ru-RU" dirty="0">
                <a:solidFill>
                  <a:schemeClr val="bg1"/>
                </a:solidFill>
              </a:rPr>
              <a:t> участь у </a:t>
            </a:r>
            <a:r>
              <a:rPr lang="ru-RU" dirty="0" err="1">
                <a:solidFill>
                  <a:schemeClr val="bg1"/>
                </a:solidFill>
              </a:rPr>
              <a:t>міжнародних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виставках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машинобудування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дозволяє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укріплювати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позиції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світовому</a:t>
            </a:r>
            <a:r>
              <a:rPr lang="ru-RU" dirty="0">
                <a:solidFill>
                  <a:schemeClr val="bg1"/>
                </a:solidFill>
              </a:rPr>
              <a:t> ринку.</a:t>
            </a:r>
          </a:p>
        </p:txBody>
      </p:sp>
    </p:spTree>
    <p:extLst>
      <p:ext uri="{BB962C8B-B14F-4D97-AF65-F5344CB8AC3E}">
        <p14:creationId xmlns:p14="http://schemas.microsoft.com/office/powerpoint/2010/main" val="1161052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5F3B24-22A8-84A2-948E-AF8FE80ED28A}"/>
              </a:ext>
            </a:extLst>
          </p:cNvPr>
          <p:cNvSpPr txBox="1"/>
          <p:nvPr/>
        </p:nvSpPr>
        <p:spPr>
          <a:xfrm>
            <a:off x="4058422" y="161925"/>
            <a:ext cx="40751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Енергомашспецсталь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Изображение выглядит как на открытом воздухе, трава, дерево, небо&#10;&#10;Автоматически созданное описание">
            <a:extLst>
              <a:ext uri="{FF2B5EF4-FFF2-40B4-BE49-F238E27FC236}">
                <a16:creationId xmlns:a16="http://schemas.microsoft.com/office/drawing/2014/main" id="{996F32CA-21D1-8194-263B-8E88B1922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7951"/>
            <a:ext cx="5715700" cy="3000743"/>
          </a:xfrm>
          <a:prstGeom prst="rect">
            <a:avLst/>
          </a:prstGeom>
        </p:spPr>
      </p:pic>
      <p:pic>
        <p:nvPicPr>
          <p:cNvPr id="8" name="Рисунок 7" descr="Изображение выглядит как завод, промышленность, стальной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C9905B5-D6A4-7B6E-4178-C765107C2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326" y="3501245"/>
            <a:ext cx="6475674" cy="33567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BFD2D4-FAEA-193F-4927-6B26D6AF5827}"/>
              </a:ext>
            </a:extLst>
          </p:cNvPr>
          <p:cNvSpPr txBox="1"/>
          <p:nvPr/>
        </p:nvSpPr>
        <p:spPr>
          <a:xfrm>
            <a:off x="6020117" y="1493030"/>
            <a:ext cx="61718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Дата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2002 </a:t>
            </a:r>
            <a:r>
              <a:rPr lang="ru-RU" dirty="0" err="1">
                <a:solidFill>
                  <a:schemeClr val="bg1"/>
                </a:solidFill>
              </a:rPr>
              <a:t>рік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Місцезнаходження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м.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</a:p>
          <a:p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CA305-310A-3E79-7ECE-F524A555A002}"/>
              </a:ext>
            </a:extLst>
          </p:cNvPr>
          <p:cNvSpPr txBox="1"/>
          <p:nvPr/>
        </p:nvSpPr>
        <p:spPr>
          <a:xfrm>
            <a:off x="0" y="4579458"/>
            <a:ext cx="57583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Металургійне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>
                <a:solidFill>
                  <a:schemeClr val="bg1"/>
                </a:solidFill>
              </a:rPr>
              <a:t>яке </a:t>
            </a:r>
            <a:r>
              <a:rPr lang="ru-RU" dirty="0" err="1">
                <a:solidFill>
                  <a:schemeClr val="bg1"/>
                </a:solidFill>
              </a:rPr>
              <a:t>спеціалізується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виготовленні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високоякісних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сталей і </a:t>
            </a:r>
            <a:r>
              <a:rPr lang="ru-RU" dirty="0" err="1">
                <a:solidFill>
                  <a:schemeClr val="bg1"/>
                </a:solidFill>
              </a:rPr>
              <a:t>сплавів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енергетичних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інших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важливих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128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8F43F8-7CBD-C72A-CFC0-8D86F9FB451F}"/>
              </a:ext>
            </a:extLst>
          </p:cNvPr>
          <p:cNvSpPr txBox="1"/>
          <p:nvPr/>
        </p:nvSpPr>
        <p:spPr>
          <a:xfrm>
            <a:off x="91792" y="1028343"/>
            <a:ext cx="1200841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Енергомашспецсталь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виготовляє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високоякісні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спеціальні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сталі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використання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енергетичному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машинобудівному</a:t>
            </a:r>
            <a:r>
              <a:rPr lang="ru-RU" dirty="0">
                <a:solidFill>
                  <a:schemeClr val="bg1"/>
                </a:solidFill>
              </a:rPr>
              <a:t> секторах, </a:t>
            </a:r>
            <a:r>
              <a:rPr lang="ru-RU" dirty="0" err="1">
                <a:solidFill>
                  <a:schemeClr val="bg1"/>
                </a:solidFill>
              </a:rPr>
              <a:t>включаючи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сталі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турбін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генераторів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насосних</a:t>
            </a:r>
            <a:r>
              <a:rPr lang="ru-RU" dirty="0">
                <a:solidFill>
                  <a:schemeClr val="bg1"/>
                </a:solidFill>
              </a:rPr>
              <a:t> установок і </a:t>
            </a:r>
          </a:p>
          <a:p>
            <a:r>
              <a:rPr lang="ru-RU" dirty="0" err="1">
                <a:solidFill>
                  <a:schemeClr val="bg1"/>
                </a:solidFill>
              </a:rPr>
              <a:t>іншого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важливого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енергетичного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. Завод </a:t>
            </a:r>
            <a:r>
              <a:rPr lang="ru-RU" dirty="0" err="1">
                <a:solidFill>
                  <a:schemeClr val="bg1"/>
                </a:solidFill>
              </a:rPr>
              <a:t>виробляє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високоякісні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сплави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металургійної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хімічної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нафтогазової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транспортної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галузей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Підприємство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спеціалізується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виробництві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важких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великогабаритних</a:t>
            </a:r>
            <a:r>
              <a:rPr lang="ru-RU" dirty="0">
                <a:solidFill>
                  <a:schemeClr val="bg1"/>
                </a:solidFill>
              </a:rPr>
              <a:t> деталей, </a:t>
            </a:r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вальців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високоточних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валів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корпусних</a:t>
            </a:r>
            <a:r>
              <a:rPr lang="ru-RU" dirty="0">
                <a:solidFill>
                  <a:schemeClr val="bg1"/>
                </a:solidFill>
              </a:rPr>
              <a:t> деталей для </a:t>
            </a:r>
            <a:r>
              <a:rPr lang="ru-RU" dirty="0" err="1">
                <a:solidFill>
                  <a:schemeClr val="bg1"/>
                </a:solidFill>
              </a:rPr>
              <a:t>різноманітних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промислових</a:t>
            </a:r>
            <a:r>
              <a:rPr lang="ru-RU" dirty="0">
                <a:solidFill>
                  <a:schemeClr val="bg1"/>
                </a:solidFill>
              </a:rPr>
              <a:t> машин.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забезпечує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енергетичні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компанії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високоякісними</a:t>
            </a:r>
            <a:r>
              <a:rPr lang="ru-RU" dirty="0">
                <a:solidFill>
                  <a:schemeClr val="bg1"/>
                </a:solidFill>
              </a:rPr>
              <a:t> сталями, </a:t>
            </a:r>
            <a:r>
              <a:rPr lang="ru-RU" dirty="0" err="1">
                <a:solidFill>
                  <a:schemeClr val="bg1"/>
                </a:solidFill>
              </a:rPr>
              <a:t>необхідними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ru-RU" dirty="0" err="1">
                <a:solidFill>
                  <a:schemeClr val="bg1"/>
                </a:solidFill>
              </a:rPr>
              <a:t>теплових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атомних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електростанцій</a:t>
            </a:r>
            <a:r>
              <a:rPr lang="ru-RU" dirty="0">
                <a:solidFill>
                  <a:schemeClr val="bg1"/>
                </a:solidFill>
              </a:rPr>
              <a:t>, таких як </a:t>
            </a:r>
            <a:r>
              <a:rPr lang="ru-RU" dirty="0" err="1">
                <a:solidFill>
                  <a:schemeClr val="bg1"/>
                </a:solidFill>
              </a:rPr>
              <a:t>парогенератори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турбінні</a:t>
            </a:r>
            <a:r>
              <a:rPr lang="ru-RU" dirty="0">
                <a:solidFill>
                  <a:schemeClr val="bg1"/>
                </a:solidFill>
              </a:rPr>
              <a:t> лопатки та </a:t>
            </a:r>
            <a:r>
              <a:rPr lang="ru-RU" dirty="0" err="1">
                <a:solidFill>
                  <a:schemeClr val="bg1"/>
                </a:solidFill>
              </a:rPr>
              <a:t>інше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Підприємство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матеріали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хімічної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нафтової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промисловості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спеціальні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корозійностійкі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сталі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виготовлення</a:t>
            </a:r>
            <a:r>
              <a:rPr lang="ru-RU" dirty="0">
                <a:solidFill>
                  <a:schemeClr val="bg1"/>
                </a:solidFill>
              </a:rPr>
              <a:t> труб, </a:t>
            </a:r>
            <a:r>
              <a:rPr lang="ru-RU" dirty="0" err="1">
                <a:solidFill>
                  <a:schemeClr val="bg1"/>
                </a:solidFill>
              </a:rPr>
              <a:t>контейнерів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реакторів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Продукція</a:t>
            </a:r>
            <a:r>
              <a:rPr lang="ru-RU" dirty="0">
                <a:solidFill>
                  <a:schemeClr val="bg1"/>
                </a:solidFill>
              </a:rPr>
              <a:t> проходить строгий контроль </a:t>
            </a:r>
            <a:r>
              <a:rPr lang="ru-RU" dirty="0" err="1">
                <a:solidFill>
                  <a:schemeClr val="bg1"/>
                </a:solidFill>
              </a:rPr>
              <a:t>якості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відповідаючи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міжнародним</a:t>
            </a:r>
            <a:r>
              <a:rPr lang="ru-RU" dirty="0">
                <a:solidFill>
                  <a:schemeClr val="bg1"/>
                </a:solidFill>
              </a:rPr>
              <a:t> стандартам. Завод </a:t>
            </a:r>
            <a:r>
              <a:rPr lang="ru-RU" dirty="0" err="1">
                <a:solidFill>
                  <a:schemeClr val="bg1"/>
                </a:solidFill>
              </a:rPr>
              <a:t>сертифікований</a:t>
            </a:r>
            <a:r>
              <a:rPr lang="ru-RU" dirty="0">
                <a:solidFill>
                  <a:schemeClr val="bg1"/>
                </a:solidFill>
              </a:rPr>
              <a:t> за </a:t>
            </a:r>
          </a:p>
          <a:p>
            <a:r>
              <a:rPr lang="ru-RU" dirty="0">
                <a:solidFill>
                  <a:schemeClr val="bg1"/>
                </a:solidFill>
              </a:rPr>
              <a:t>системою </a:t>
            </a:r>
            <a:r>
              <a:rPr lang="ru-RU" dirty="0" err="1">
                <a:solidFill>
                  <a:schemeClr val="bg1"/>
                </a:solidFill>
              </a:rPr>
              <a:t>управління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якістю</a:t>
            </a:r>
            <a:r>
              <a:rPr lang="ru-RU" dirty="0">
                <a:solidFill>
                  <a:schemeClr val="bg1"/>
                </a:solidFill>
              </a:rPr>
              <a:t> ISO 9001.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застосовує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новітні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технології</a:t>
            </a:r>
            <a:r>
              <a:rPr lang="ru-RU" dirty="0">
                <a:solidFill>
                  <a:schemeClr val="bg1"/>
                </a:solidFill>
              </a:rPr>
              <a:t> для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 сталей,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дозволяє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досягати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високої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точності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надійності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в </a:t>
            </a:r>
            <a:r>
              <a:rPr lang="ru-RU" dirty="0" err="1">
                <a:solidFill>
                  <a:schemeClr val="bg1"/>
                </a:solidFill>
              </a:rPr>
              <a:t>вироблених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виробах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Енергомашспецсталь</a:t>
            </a:r>
            <a:r>
              <a:rPr lang="ru-RU" dirty="0">
                <a:solidFill>
                  <a:schemeClr val="bg1"/>
                </a:solidFill>
              </a:rPr>
              <a:t> активно </a:t>
            </a:r>
            <a:r>
              <a:rPr lang="ru-RU" dirty="0" err="1">
                <a:solidFill>
                  <a:schemeClr val="bg1"/>
                </a:solidFill>
              </a:rPr>
              <a:t>працює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міжнародному</a:t>
            </a:r>
            <a:r>
              <a:rPr lang="ru-RU" dirty="0">
                <a:solidFill>
                  <a:schemeClr val="bg1"/>
                </a:solidFill>
              </a:rPr>
              <a:t> ринку, </a:t>
            </a:r>
            <a:r>
              <a:rPr lang="ru-RU" dirty="0" err="1">
                <a:solidFill>
                  <a:schemeClr val="bg1"/>
                </a:solidFill>
              </a:rPr>
              <a:t>постачаючи</a:t>
            </a:r>
            <a:r>
              <a:rPr lang="ru-RU" dirty="0">
                <a:solidFill>
                  <a:schemeClr val="bg1"/>
                </a:solidFill>
              </a:rPr>
              <a:t> свою </a:t>
            </a:r>
            <a:r>
              <a:rPr lang="ru-RU" dirty="0" err="1">
                <a:solidFill>
                  <a:schemeClr val="bg1"/>
                </a:solidFill>
              </a:rPr>
              <a:t>продукцію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країни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Європи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Азії</a:t>
            </a:r>
            <a:r>
              <a:rPr lang="ru-RU" dirty="0">
                <a:solidFill>
                  <a:schemeClr val="bg1"/>
                </a:solidFill>
              </a:rPr>
              <a:t>, а також на ринки СНД. Завод активно </a:t>
            </a:r>
            <a:r>
              <a:rPr lang="ru-RU" dirty="0" err="1">
                <a:solidFill>
                  <a:schemeClr val="bg1"/>
                </a:solidFill>
              </a:rPr>
              <a:t>співпрацює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провідними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енергетичними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машинобудівними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компаніями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243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811E62-E827-5D05-DB7D-2AE61E8F0233}"/>
              </a:ext>
            </a:extLst>
          </p:cNvPr>
          <p:cNvSpPr txBox="1"/>
          <p:nvPr/>
        </p:nvSpPr>
        <p:spPr>
          <a:xfrm>
            <a:off x="1941675" y="178530"/>
            <a:ext cx="83086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Краматорський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цементний</a:t>
            </a:r>
            <a:r>
              <a:rPr lang="ru-RU" sz="2800" b="1" i="1" dirty="0">
                <a:solidFill>
                  <a:schemeClr val="bg1"/>
                </a:solidFill>
              </a:rPr>
              <a:t> завод "</a:t>
            </a:r>
            <a:r>
              <a:rPr lang="ru-RU" sz="2800" b="1" i="1" dirty="0" err="1">
                <a:solidFill>
                  <a:schemeClr val="bg1"/>
                </a:solidFill>
              </a:rPr>
              <a:t>Гармата</a:t>
            </a:r>
            <a:r>
              <a:rPr lang="ru-RU" sz="2800" b="1" i="1" dirty="0">
                <a:solidFill>
                  <a:schemeClr val="bg1"/>
                </a:solidFill>
              </a:rPr>
              <a:t>"</a:t>
            </a:r>
          </a:p>
        </p:txBody>
      </p:sp>
      <p:pic>
        <p:nvPicPr>
          <p:cNvPr id="7" name="Рисунок 6" descr="Изображение выглядит как завод, небо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64D2C6AB-8FFB-61FF-4AB9-98E426FCC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0" y="701750"/>
            <a:ext cx="6407827" cy="2866402"/>
          </a:xfrm>
          <a:prstGeom prst="rect">
            <a:avLst/>
          </a:prstGeom>
        </p:spPr>
      </p:pic>
      <p:pic>
        <p:nvPicPr>
          <p:cNvPr id="9" name="Рисунок 8" descr="Изображение выглядит как небо, облако, на открытом воздухе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3152B70B-4390-F232-10FD-872D591ED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313" y="3568152"/>
            <a:ext cx="4877622" cy="32517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C7054-FFFC-F655-423B-712F603FAEB8}"/>
              </a:ext>
            </a:extLst>
          </p:cNvPr>
          <p:cNvSpPr txBox="1"/>
          <p:nvPr/>
        </p:nvSpPr>
        <p:spPr>
          <a:xfrm>
            <a:off x="7372350" y="1295400"/>
            <a:ext cx="43877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Дата </a:t>
            </a:r>
            <a:r>
              <a:rPr lang="ru-RU" b="1" dirty="0" err="1">
                <a:solidFill>
                  <a:schemeClr val="bg1"/>
                </a:solidFill>
              </a:rPr>
              <a:t>заснування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1961 </a:t>
            </a:r>
            <a:r>
              <a:rPr lang="ru-RU" dirty="0" err="1">
                <a:solidFill>
                  <a:schemeClr val="bg1"/>
                </a:solidFill>
              </a:rPr>
              <a:t>рік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Місто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Краматорськ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Донецька</a:t>
            </a:r>
            <a:r>
              <a:rPr lang="ru-RU" dirty="0">
                <a:solidFill>
                  <a:schemeClr val="bg1"/>
                </a:solidFill>
              </a:rPr>
              <a:t> область, </a:t>
            </a:r>
          </a:p>
          <a:p>
            <a:r>
              <a:rPr lang="ru-RU" dirty="0" err="1">
                <a:solidFill>
                  <a:schemeClr val="bg1"/>
                </a:solidFill>
              </a:rPr>
              <a:t>Україна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DACF2B-EACB-D227-995B-DE014162F9C3}"/>
              </a:ext>
            </a:extLst>
          </p:cNvPr>
          <p:cNvSpPr txBox="1"/>
          <p:nvPr/>
        </p:nvSpPr>
        <p:spPr>
          <a:xfrm>
            <a:off x="342900" y="5257800"/>
            <a:ext cx="591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 err="1">
                <a:solidFill>
                  <a:schemeClr val="bg1"/>
                </a:solidFill>
              </a:rPr>
              <a:t>підприємства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Виробник</a:t>
            </a:r>
            <a:r>
              <a:rPr lang="ru-RU" dirty="0">
                <a:solidFill>
                  <a:schemeClr val="bg1"/>
                </a:solidFill>
              </a:rPr>
              <a:t> цементу для </a:t>
            </a:r>
            <a:r>
              <a:rPr lang="ru-RU" dirty="0" err="1">
                <a:solidFill>
                  <a:schemeClr val="bg1"/>
                </a:solidFill>
              </a:rPr>
              <a:t>будівництва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42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2749E2-DD62-06CB-C984-188815DE9A4B}"/>
              </a:ext>
            </a:extLst>
          </p:cNvPr>
          <p:cNvSpPr txBox="1"/>
          <p:nvPr/>
        </p:nvSpPr>
        <p:spPr>
          <a:xfrm>
            <a:off x="366327" y="1466850"/>
            <a:ext cx="118256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спеціалізується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виготовленні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різних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видів</a:t>
            </a:r>
            <a:r>
              <a:rPr lang="ru-RU" dirty="0">
                <a:solidFill>
                  <a:schemeClr val="bg1"/>
                </a:solidFill>
              </a:rPr>
              <a:t> цементу, </a:t>
            </a:r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портландцементу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швидкотвердеючих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цементів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використовуються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будівництві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інфраструктурних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об'єктів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житлових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будівель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дорожніх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споруд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Вироблені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цементи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застосовуються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будівництві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мостів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доріг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висотних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будівель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інших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конструкцій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Завод </a:t>
            </a:r>
            <a:r>
              <a:rPr lang="ru-RU" dirty="0" err="1">
                <a:solidFill>
                  <a:schemeClr val="bg1"/>
                </a:solidFill>
              </a:rPr>
              <a:t>забезпечує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наявність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необхідного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обсягу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продукції</a:t>
            </a:r>
            <a:r>
              <a:rPr lang="ru-RU" dirty="0">
                <a:solidFill>
                  <a:schemeClr val="bg1"/>
                </a:solidFill>
              </a:rPr>
              <a:t> для великих </a:t>
            </a:r>
            <a:r>
              <a:rPr lang="ru-RU" dirty="0" err="1">
                <a:solidFill>
                  <a:schemeClr val="bg1"/>
                </a:solidFill>
              </a:rPr>
              <a:t>національних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міжнародних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будівельних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проектів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Керамізовані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швидкотвердіючі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види</a:t>
            </a:r>
            <a:r>
              <a:rPr lang="ru-RU" dirty="0">
                <a:solidFill>
                  <a:schemeClr val="bg1"/>
                </a:solidFill>
              </a:rPr>
              <a:t> цементу </a:t>
            </a:r>
            <a:r>
              <a:rPr lang="ru-RU" dirty="0" err="1">
                <a:solidFill>
                  <a:schemeClr val="bg1"/>
                </a:solidFill>
              </a:rPr>
              <a:t>мають</a:t>
            </a:r>
            <a:r>
              <a:rPr lang="ru-RU" dirty="0">
                <a:solidFill>
                  <a:schemeClr val="bg1"/>
                </a:solidFill>
              </a:rPr>
              <a:t> попит </a:t>
            </a:r>
            <a:r>
              <a:rPr lang="ru-RU" dirty="0" err="1">
                <a:solidFill>
                  <a:schemeClr val="bg1"/>
                </a:solidFill>
              </a:rPr>
              <a:t>серед</a:t>
            </a:r>
            <a:r>
              <a:rPr lang="ru-RU" dirty="0">
                <a:solidFill>
                  <a:schemeClr val="bg1"/>
                </a:solidFill>
              </a:rPr>
              <a:t> великих </a:t>
            </a:r>
            <a:r>
              <a:rPr lang="ru-RU" dirty="0" err="1">
                <a:solidFill>
                  <a:schemeClr val="bg1"/>
                </a:solidFill>
              </a:rPr>
              <a:t>компаній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займаються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житловим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промисловим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будівництвом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ru-RU" dirty="0" err="1">
                <a:solidFill>
                  <a:schemeClr val="bg1"/>
                </a:solidFill>
              </a:rPr>
              <a:t>підвищення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якості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енергоефективності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виробництва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Гармата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використовує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сучасне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обладнання</a:t>
            </a:r>
            <a:r>
              <a:rPr lang="ru-RU" dirty="0">
                <a:solidFill>
                  <a:schemeClr val="bg1"/>
                </a:solidFill>
              </a:rPr>
              <a:t> та </a:t>
            </a:r>
          </a:p>
          <a:p>
            <a:r>
              <a:rPr lang="ru-RU" dirty="0" err="1">
                <a:solidFill>
                  <a:schemeClr val="bg1"/>
                </a:solidFill>
              </a:rPr>
              <a:t>методи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Підприємство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постійно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працює</a:t>
            </a:r>
            <a:r>
              <a:rPr lang="ru-RU" dirty="0">
                <a:solidFill>
                  <a:schemeClr val="bg1"/>
                </a:solidFill>
              </a:rPr>
              <a:t> над </a:t>
            </a:r>
            <a:r>
              <a:rPr lang="ru-RU" dirty="0" err="1">
                <a:solidFill>
                  <a:schemeClr val="bg1"/>
                </a:solidFill>
              </a:rPr>
              <a:t>оптимізацією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виробничих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процесів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що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дозволяє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знижувати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>
                <a:solidFill>
                  <a:schemeClr val="bg1"/>
                </a:solidFill>
              </a:rPr>
              <a:t>витрати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підвищувати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ефективність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Продукція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Краматорського</a:t>
            </a:r>
            <a:r>
              <a:rPr lang="ru-RU" b="1" dirty="0">
                <a:solidFill>
                  <a:schemeClr val="bg1"/>
                </a:solidFill>
              </a:rPr>
              <a:t> цементного заводу "</a:t>
            </a:r>
            <a:r>
              <a:rPr lang="ru-RU" b="1" dirty="0" err="1">
                <a:solidFill>
                  <a:schemeClr val="bg1"/>
                </a:solidFill>
              </a:rPr>
              <a:t>Гармата</a:t>
            </a:r>
            <a:r>
              <a:rPr lang="ru-RU" b="1" dirty="0">
                <a:solidFill>
                  <a:schemeClr val="bg1"/>
                </a:solidFill>
              </a:rPr>
              <a:t>"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поставляється</a:t>
            </a:r>
            <a:r>
              <a:rPr lang="ru-RU" dirty="0">
                <a:solidFill>
                  <a:schemeClr val="bg1"/>
                </a:solidFill>
              </a:rPr>
              <a:t> не </a:t>
            </a:r>
            <a:r>
              <a:rPr lang="ru-RU" dirty="0" err="1">
                <a:solidFill>
                  <a:schemeClr val="bg1"/>
                </a:solidFill>
              </a:rPr>
              <a:t>лише</a:t>
            </a:r>
            <a:r>
              <a:rPr lang="ru-RU" dirty="0">
                <a:solidFill>
                  <a:schemeClr val="bg1"/>
                </a:solidFill>
              </a:rPr>
              <a:t> в межах </a:t>
            </a:r>
            <a:r>
              <a:rPr lang="ru-RU" dirty="0" err="1">
                <a:solidFill>
                  <a:schemeClr val="bg1"/>
                </a:solidFill>
              </a:rPr>
              <a:t>України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dirty="0" err="1">
                <a:solidFill>
                  <a:schemeClr val="bg1"/>
                </a:solidFill>
              </a:rPr>
              <a:t>але</a:t>
            </a:r>
            <a:r>
              <a:rPr lang="ru-RU" dirty="0">
                <a:solidFill>
                  <a:schemeClr val="bg1"/>
                </a:solidFill>
              </a:rPr>
              <a:t> й на </a:t>
            </a:r>
            <a:r>
              <a:rPr lang="ru-RU" dirty="0" err="1">
                <a:solidFill>
                  <a:schemeClr val="bg1"/>
                </a:solidFill>
              </a:rPr>
              <a:t>міжнародні</a:t>
            </a:r>
            <a:r>
              <a:rPr lang="ru-RU" dirty="0">
                <a:solidFill>
                  <a:schemeClr val="bg1"/>
                </a:solidFill>
              </a:rPr>
              <a:t> ринки. Завод активно </a:t>
            </a:r>
            <a:r>
              <a:rPr lang="ru-RU" dirty="0" err="1">
                <a:solidFill>
                  <a:schemeClr val="bg1"/>
                </a:solidFill>
              </a:rPr>
              <a:t>працює</a:t>
            </a:r>
            <a:r>
              <a:rPr lang="ru-RU" dirty="0">
                <a:solidFill>
                  <a:schemeClr val="bg1"/>
                </a:solidFill>
              </a:rPr>
              <a:t> на ринках </a:t>
            </a:r>
            <a:r>
              <a:rPr lang="ru-RU" dirty="0" err="1">
                <a:solidFill>
                  <a:schemeClr val="bg1"/>
                </a:solidFill>
              </a:rPr>
              <a:t>країн</a:t>
            </a:r>
            <a:r>
              <a:rPr lang="ru-RU" dirty="0">
                <a:solidFill>
                  <a:schemeClr val="bg1"/>
                </a:solidFill>
              </a:rPr>
              <a:t> СНД та </a:t>
            </a:r>
            <a:r>
              <a:rPr lang="ru-RU" dirty="0" err="1">
                <a:solidFill>
                  <a:schemeClr val="bg1"/>
                </a:solidFill>
              </a:rPr>
              <a:t>Європи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поставляючи</a:t>
            </a:r>
            <a:r>
              <a:rPr lang="ru-RU" dirty="0">
                <a:solidFill>
                  <a:schemeClr val="bg1"/>
                </a:solidFill>
              </a:rPr>
              <a:t> цемент </a:t>
            </a:r>
          </a:p>
          <a:p>
            <a:r>
              <a:rPr lang="ru-RU" dirty="0">
                <a:solidFill>
                  <a:schemeClr val="bg1"/>
                </a:solidFill>
              </a:rPr>
              <a:t>для великих </a:t>
            </a:r>
            <a:r>
              <a:rPr lang="ru-RU" dirty="0" err="1">
                <a:solidFill>
                  <a:schemeClr val="bg1"/>
                </a:solidFill>
              </a:rPr>
              <a:t>будівельних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об'єктів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проектів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8348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65A98DAE-4DFA-FA09-1CA8-0B92B4E71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37" y="2684299"/>
            <a:ext cx="1195436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Попри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всі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випробування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випали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на долю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Краматорська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місто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залишається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незламним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Наші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заводи —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не просто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виробництво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серце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української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промисловості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яке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продовжує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битися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навіть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у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найтемніші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часи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Ми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вистоїмо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цю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війну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Ми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відновимо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зруйноване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І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Краматорськ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як і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раніше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залишиться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серцем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важкого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машинобудування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оборонної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хімічної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промисловості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України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Це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наше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майбутнє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і ми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його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обов’язково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збудуємо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28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1388</Words>
  <Application>Microsoft Office PowerPoint</Application>
  <PresentationFormat>Широкоэкранный</PresentationFormat>
  <Paragraphs>133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MayorMakaken</dc:creator>
  <cp:lastModifiedBy>MayorMakaken</cp:lastModifiedBy>
  <cp:revision>6</cp:revision>
  <dcterms:created xsi:type="dcterms:W3CDTF">2025-04-05T13:12:51Z</dcterms:created>
  <dcterms:modified xsi:type="dcterms:W3CDTF">2025-04-14T12:54:03Z</dcterms:modified>
</cp:coreProperties>
</file>