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71" r:id="rId4"/>
    <p:sldId id="272" r:id="rId5"/>
    <p:sldId id="258" r:id="rId6"/>
    <p:sldId id="259" r:id="rId7"/>
    <p:sldId id="260" r:id="rId8"/>
    <p:sldId id="261" r:id="rId9"/>
    <p:sldId id="262" r:id="rId10"/>
    <p:sldId id="263" r:id="rId11"/>
    <p:sldId id="265" r:id="rId12"/>
    <p:sldId id="266" r:id="rId13"/>
    <p:sldId id="267" r:id="rId14"/>
    <p:sldId id="268" r:id="rId15"/>
    <p:sldId id="269" r:id="rId16"/>
  </p:sldIdLst>
  <p:sldSz cx="18288000" cy="10287000"/>
  <p:notesSz cx="6858000" cy="9144000"/>
  <p:embeddedFontLst>
    <p:embeddedFont>
      <p:font typeface="Barlow Condensed Bold" panose="020B0604020202020204" charset="0"/>
      <p:regular r:id="rId17"/>
    </p:embeddedFont>
    <p:embeddedFont>
      <p:font typeface="Calibri" panose="020F0502020204030204" pitchFamily="34" charset="0"/>
      <p:regular r:id="rId18"/>
      <p:bold r:id="rId19"/>
      <p:italic r:id="rId20"/>
      <p:boldItalic r:id="rId21"/>
    </p:embeddedFont>
    <p:embeddedFont>
      <p:font typeface="Canva Sans" panose="020B0604020202020204" charset="0"/>
      <p:regular r:id="rId22"/>
    </p:embeddedFont>
    <p:embeddedFont>
      <p:font typeface="Open Sans" panose="020B0606030504020204" pitchFamily="34" charset="0"/>
      <p:regular r:id="rId23"/>
      <p:bold r:id="rId24"/>
      <p:italic r:id="rId25"/>
      <p:boldItalic r:id="rId26"/>
    </p:embeddedFont>
    <p:embeddedFont>
      <p:font typeface="Roboto" panose="02000000000000000000" pitchFamily="2" charset="0"/>
      <p:regular r:id="rId27"/>
      <p:bold r:id="rId28"/>
    </p:embeddedFont>
    <p:embeddedFont>
      <p:font typeface="Times New Roman Bold"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Марина В. Килимник" initials="МВК" lastIdx="1" clrIdx="0">
    <p:extLst>
      <p:ext uri="{19B8F6BF-5375-455C-9EA6-DF929625EA0E}">
        <p15:presenceInfo xmlns:p15="http://schemas.microsoft.com/office/powerpoint/2012/main" userId="S-1-5-21-65372508-2986447303-1345731814-11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69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commentAuthors" Target="commentAuthor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4/8/2025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slide" Target="slide15.xml"/><Relationship Id="rId4" Type="http://schemas.openxmlformats.org/officeDocument/2006/relationships/slide" Target="slide1.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slide" Target="slide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slide" Target="slide15.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slide" Target="slide15.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slide" Target="slide1.xml"/><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slide" Target="slide1.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slide" Target="slide15.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slide" Target="slide15.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slide" Target="slide1.xml"/><Relationship Id="rId5" Type="http://schemas.openxmlformats.org/officeDocument/2006/relationships/image" Target="../media/image17.pn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slide" Target="slide15.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slide" Target="slide1.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slide" Target="slide15.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slide" Target="slide1.xml"/><Relationship Id="rId5" Type="http://schemas.openxmlformats.org/officeDocument/2006/relationships/image" Target="../media/image23.pn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slide" Target="slide1.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26.jpeg"/><Relationship Id="rId7" Type="http://schemas.openxmlformats.org/officeDocument/2006/relationships/slide" Target="slide15.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slide" Target="slide1.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slide" Target="slide15.xml"/><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eg"/><Relationship Id="rId9" Type="http://schemas.openxmlformats.org/officeDocument/2006/relationships/slide" Target="slide1.xml"/></Relationships>
</file>

<file path=ppt/slides/_rels/slide15.xml.rels><?xml version="1.0" encoding="UTF-8" standalone="yes"?>
<Relationships xmlns="http://schemas.openxmlformats.org/package/2006/relationships"><Relationship Id="rId8" Type="http://schemas.openxmlformats.org/officeDocument/2006/relationships/hyperlink" Target="https://oldmaps.com.ua/img/2019-night-Dnipro.jpg" TargetMode="External"/><Relationship Id="rId3" Type="http://schemas.openxmlformats.org/officeDocument/2006/relationships/image" Target="../media/image37.jpeg"/><Relationship Id="rId7" Type="http://schemas.openxmlformats.org/officeDocument/2006/relationships/hyperlink" Target="https://midnipro.museum/vulytsi-dnipra/monastyrskyj-ostriv/"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hyperlink" Target="https://www.dniprotoday.com/dnipro/dnipro-kosmicna-stolica-ukraini-2643" TargetMode="External"/><Relationship Id="rId5" Type="http://schemas.openxmlformats.org/officeDocument/2006/relationships/slide" Target="slide15.xml"/><Relationship Id="rId4" Type="http://schemas.openxmlformats.org/officeDocument/2006/relationships/slide" Target="slide1.xml"/><Relationship Id="rId9" Type="http://schemas.openxmlformats.org/officeDocument/2006/relationships/hyperlink" Target="https://oldmaps.com.ua/blog/satellite/dnipro-nichna-fotografiya-mista-z-suputnyk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0" y="0"/>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17293116" y="453800"/>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9" name="Group 9"/>
          <p:cNvGrpSpPr/>
          <p:nvPr/>
        </p:nvGrpSpPr>
        <p:grpSpPr>
          <a:xfrm>
            <a:off x="17293116" y="545903"/>
            <a:ext cx="397367" cy="28996"/>
            <a:chOff x="0" y="0"/>
            <a:chExt cx="128243" cy="9358"/>
          </a:xfrm>
        </p:grpSpPr>
        <p:sp>
          <p:nvSpPr>
            <p:cNvPr id="10" name="Freeform 1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1" name="TextBox 11"/>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2" name="Group 12"/>
          <p:cNvGrpSpPr/>
          <p:nvPr/>
        </p:nvGrpSpPr>
        <p:grpSpPr>
          <a:xfrm>
            <a:off x="762000" y="3206076"/>
            <a:ext cx="7034127" cy="6391686"/>
            <a:chOff x="0" y="0"/>
            <a:chExt cx="1716707" cy="1559917"/>
          </a:xfrm>
        </p:grpSpPr>
        <p:sp>
          <p:nvSpPr>
            <p:cNvPr id="13" name="Freeform 13"/>
            <p:cNvSpPr/>
            <p:nvPr/>
          </p:nvSpPr>
          <p:spPr>
            <a:xfrm>
              <a:off x="0" y="0"/>
              <a:ext cx="1716707" cy="1559917"/>
            </a:xfrm>
            <a:custGeom>
              <a:avLst/>
              <a:gdLst/>
              <a:ahLst/>
              <a:cxnLst/>
              <a:rect l="l" t="t" r="r" b="b"/>
              <a:pathLst>
                <a:path w="1716707" h="1559917">
                  <a:moveTo>
                    <a:pt x="31918" y="0"/>
                  </a:moveTo>
                  <a:lnTo>
                    <a:pt x="1684789" y="0"/>
                  </a:lnTo>
                  <a:cubicBezTo>
                    <a:pt x="1693254" y="0"/>
                    <a:pt x="1701373" y="3363"/>
                    <a:pt x="1707359" y="9349"/>
                  </a:cubicBezTo>
                  <a:cubicBezTo>
                    <a:pt x="1713344" y="15334"/>
                    <a:pt x="1716707" y="23453"/>
                    <a:pt x="1716707" y="31918"/>
                  </a:cubicBezTo>
                  <a:lnTo>
                    <a:pt x="1716707" y="1527999"/>
                  </a:lnTo>
                  <a:cubicBezTo>
                    <a:pt x="1716707" y="1545627"/>
                    <a:pt x="1702417" y="1559917"/>
                    <a:pt x="1684789" y="1559917"/>
                  </a:cubicBezTo>
                  <a:lnTo>
                    <a:pt x="31918" y="1559917"/>
                  </a:lnTo>
                  <a:cubicBezTo>
                    <a:pt x="14290" y="1559917"/>
                    <a:pt x="0" y="1545627"/>
                    <a:pt x="0" y="1527999"/>
                  </a:cubicBezTo>
                  <a:lnTo>
                    <a:pt x="0" y="31918"/>
                  </a:lnTo>
                  <a:cubicBezTo>
                    <a:pt x="0" y="14290"/>
                    <a:pt x="14290" y="0"/>
                    <a:pt x="31918" y="0"/>
                  </a:cubicBezTo>
                  <a:close/>
                </a:path>
              </a:pathLst>
            </a:custGeom>
            <a:blipFill>
              <a:blip r:embed="rId3"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txBody>
            <a:bodyPr/>
            <a:lstStyle/>
            <a:p>
              <a:endParaRPr lang="ru-RU" dirty="0"/>
            </a:p>
          </p:txBody>
        </p:sp>
      </p:grpSp>
      <p:sp>
        <p:nvSpPr>
          <p:cNvPr id="15" name="TextBox 15"/>
          <p:cNvSpPr txBox="1"/>
          <p:nvPr/>
        </p:nvSpPr>
        <p:spPr>
          <a:xfrm>
            <a:off x="455377" y="1236980"/>
            <a:ext cx="17377246" cy="1341882"/>
          </a:xfrm>
          <a:prstGeom prst="rect">
            <a:avLst/>
          </a:prstGeom>
        </p:spPr>
        <p:txBody>
          <a:bodyPr lIns="0" tIns="0" rIns="0" bIns="0" rtlCol="0" anchor="t">
            <a:spAutoFit/>
          </a:bodyPr>
          <a:lstStyle/>
          <a:p>
            <a:pPr algn="ctr">
              <a:lnSpc>
                <a:spcPts val="2573"/>
              </a:lnSpc>
            </a:pPr>
            <a:r>
              <a:rPr lang="en-US" sz="2199"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Times New Roman Bold"/>
              </a:rPr>
              <a:t>КОМУНАЛЬНИЙ ПОЗАШКІЛЬНИЙ НАВЧАЛЬНИЙ ЗАКЛАД «МАЛА АКАДЕМІЯ НАУК УЧНІВСЬКОЇ МОЛОДІ» </a:t>
            </a:r>
            <a:endParaRPr lang="uk-UA" sz="2199"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Times New Roman Bold"/>
            </a:endParaRPr>
          </a:p>
          <a:p>
            <a:pPr algn="ctr">
              <a:lnSpc>
                <a:spcPts val="2573"/>
              </a:lnSpc>
            </a:pPr>
            <a:r>
              <a:rPr lang="en-US" sz="2199"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Times New Roman Bold"/>
              </a:rPr>
              <a:t>ДНІПРОПЕТРОВСЬКОЇ ОБЛАСНОЇ РАДИ»</a:t>
            </a:r>
          </a:p>
          <a:p>
            <a:pPr algn="ctr">
              <a:lnSpc>
                <a:spcPts val="2573"/>
              </a:lnSpc>
            </a:pPr>
            <a:endParaRPr lang="en-US" sz="2199" b="1" dirty="0">
              <a:solidFill>
                <a:srgbClr val="66CCFF"/>
              </a:solidFill>
              <a:latin typeface="Roboto" panose="02000000000000000000" pitchFamily="2" charset="0"/>
              <a:ea typeface="Roboto" panose="02000000000000000000" pitchFamily="2" charset="0"/>
              <a:cs typeface="Times New Roman Bold"/>
              <a:sym typeface="Times New Roman Bold"/>
            </a:endParaRPr>
          </a:p>
          <a:p>
            <a:pPr algn="ctr">
              <a:lnSpc>
                <a:spcPts val="2573"/>
              </a:lnSpc>
            </a:pPr>
            <a:r>
              <a:rPr lang="en-US" sz="2199"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Times New Roman Bold"/>
              </a:rPr>
              <a:t>ВСЕУКРАЇНСЬКИЙ ІНТЕРАКТИВНИЙ КОНКУРС «МАН-ЮНІОР ДОСЛІДНИК»</a:t>
            </a:r>
          </a:p>
        </p:txBody>
      </p:sp>
      <p:sp>
        <p:nvSpPr>
          <p:cNvPr id="16" name="TextBox 16"/>
          <p:cNvSpPr txBox="1"/>
          <p:nvPr/>
        </p:nvSpPr>
        <p:spPr>
          <a:xfrm>
            <a:off x="9203288" y="8594882"/>
            <a:ext cx="7714560" cy="1520031"/>
          </a:xfrm>
          <a:prstGeom prst="rect">
            <a:avLst/>
          </a:prstGeom>
        </p:spPr>
        <p:txBody>
          <a:bodyPr wrap="square" lIns="0" tIns="0" rIns="0" bIns="0" rtlCol="0" anchor="t">
            <a:spAutoFit/>
          </a:bodyPr>
          <a:lstStyle/>
          <a:p>
            <a:pPr algn="ctr">
              <a:lnSpc>
                <a:spcPts val="2400"/>
              </a:lnSpc>
              <a:spcBef>
                <a:spcPct val="0"/>
              </a:spcBef>
            </a:pPr>
            <a:r>
              <a:rPr lang="en-US" sz="2000" b="1" dirty="0">
                <a:solidFill>
                  <a:srgbClr val="66CCFF"/>
                </a:solidFill>
                <a:latin typeface="Times New Roman" panose="02020603050405020304" pitchFamily="18" charset="0"/>
                <a:cs typeface="Times New Roman" panose="02020603050405020304" pitchFamily="18" charset="0"/>
                <a:sym typeface="Times New Roman Bold"/>
              </a:rPr>
              <a:t>КЕРІВНИК:</a:t>
            </a:r>
          </a:p>
          <a:p>
            <a:pPr algn="ctr">
              <a:lnSpc>
                <a:spcPts val="2400"/>
              </a:lnSpc>
              <a:spcBef>
                <a:spcPct val="0"/>
              </a:spcBef>
            </a:pPr>
            <a:r>
              <a:rPr lang="en-US" sz="2000" b="1" dirty="0">
                <a:solidFill>
                  <a:srgbClr val="66CCFF"/>
                </a:solidFill>
                <a:latin typeface="Times New Roman" panose="02020603050405020304" pitchFamily="18" charset="0"/>
                <a:cs typeface="Times New Roman" panose="02020603050405020304" pitchFamily="18" charset="0"/>
                <a:sym typeface="Times New Roman Bold"/>
              </a:rPr>
              <a:t>ПЕТРУШИНА НАТАЛІЯ МИХАЙЛІВНА, </a:t>
            </a:r>
          </a:p>
          <a:p>
            <a:pPr algn="ctr">
              <a:lnSpc>
                <a:spcPts val="2400"/>
              </a:lnSpc>
              <a:spcBef>
                <a:spcPct val="0"/>
              </a:spcBef>
            </a:pPr>
            <a:r>
              <a:rPr lang="uk-UA" sz="2000" b="1" dirty="0">
                <a:solidFill>
                  <a:srgbClr val="66CCFF"/>
                </a:solidFill>
                <a:latin typeface="Times New Roman" panose="02020603050405020304" pitchFamily="18" charset="0"/>
                <a:cs typeface="Times New Roman" panose="02020603050405020304" pitchFamily="18" charset="0"/>
                <a:sym typeface="Times New Roman Bold"/>
              </a:rPr>
              <a:t>учитель</a:t>
            </a:r>
            <a:r>
              <a:rPr lang="en-US" sz="2000" b="1" dirty="0">
                <a:solidFill>
                  <a:srgbClr val="66CCFF"/>
                </a:solidFill>
                <a:latin typeface="Times New Roman" panose="02020603050405020304" pitchFamily="18" charset="0"/>
                <a:cs typeface="Times New Roman" panose="02020603050405020304" pitchFamily="18" charset="0"/>
                <a:sym typeface="Times New Roman Bold"/>
              </a:rPr>
              <a:t> </a:t>
            </a:r>
            <a:r>
              <a:rPr lang="uk-UA" sz="2000" b="1" dirty="0">
                <a:solidFill>
                  <a:srgbClr val="66CCFF"/>
                </a:solidFill>
                <a:latin typeface="Times New Roman" panose="02020603050405020304" pitchFamily="18" charset="0"/>
                <a:cs typeface="Times New Roman" panose="02020603050405020304" pitchFamily="18" charset="0"/>
                <a:sym typeface="Times New Roman Bold"/>
              </a:rPr>
              <a:t>історії</a:t>
            </a:r>
            <a:r>
              <a:rPr lang="en-US" sz="2000" b="1" dirty="0">
                <a:solidFill>
                  <a:srgbClr val="66CCFF"/>
                </a:solidFill>
                <a:latin typeface="Times New Roman" panose="02020603050405020304" pitchFamily="18" charset="0"/>
                <a:cs typeface="Times New Roman" panose="02020603050405020304" pitchFamily="18" charset="0"/>
                <a:sym typeface="Times New Roman Bold"/>
              </a:rPr>
              <a:t> </a:t>
            </a:r>
            <a:r>
              <a:rPr lang="uk-UA" sz="2000" b="1" dirty="0">
                <a:solidFill>
                  <a:srgbClr val="66CCFF"/>
                </a:solidFill>
                <a:latin typeface="Times New Roman" panose="02020603050405020304" pitchFamily="18" charset="0"/>
                <a:cs typeface="Times New Roman" panose="02020603050405020304" pitchFamily="18" charset="0"/>
                <a:sym typeface="Times New Roman Bold"/>
              </a:rPr>
              <a:t>Дніпровського</a:t>
            </a:r>
            <a:r>
              <a:rPr lang="en-US" sz="2000" b="1" dirty="0">
                <a:solidFill>
                  <a:srgbClr val="66CCFF"/>
                </a:solidFill>
                <a:latin typeface="Times New Roman" panose="02020603050405020304" pitchFamily="18" charset="0"/>
                <a:cs typeface="Times New Roman" panose="02020603050405020304" pitchFamily="18" charset="0"/>
                <a:sym typeface="Times New Roman Bold"/>
              </a:rPr>
              <a:t> </a:t>
            </a:r>
            <a:r>
              <a:rPr lang="uk-UA" sz="2000" b="1" dirty="0">
                <a:solidFill>
                  <a:srgbClr val="66CCFF"/>
                </a:solidFill>
                <a:latin typeface="Times New Roman" panose="02020603050405020304" pitchFamily="18" charset="0"/>
                <a:cs typeface="Times New Roman" panose="02020603050405020304" pitchFamily="18" charset="0"/>
                <a:sym typeface="Times New Roman Bold"/>
              </a:rPr>
              <a:t>ліцею</a:t>
            </a:r>
            <a:r>
              <a:rPr lang="en-US" sz="2000" b="1" dirty="0">
                <a:solidFill>
                  <a:srgbClr val="66CCFF"/>
                </a:solidFill>
                <a:latin typeface="Times New Roman" panose="02020603050405020304" pitchFamily="18" charset="0"/>
                <a:cs typeface="Times New Roman" panose="02020603050405020304" pitchFamily="18" charset="0"/>
                <a:sym typeface="Times New Roman Bold"/>
              </a:rPr>
              <a:t> № </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a:t>
            </a:r>
            <a:r>
              <a:rPr lang="uk-UA" sz="2000" b="1"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П</a:t>
            </a:r>
            <a:r>
              <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ріоритет</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 </a:t>
            </a:r>
            <a:endPar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endParaRPr>
          </a:p>
          <a:p>
            <a:pPr algn="ctr">
              <a:lnSpc>
                <a:spcPts val="2400"/>
              </a:lnSpc>
              <a:spcBef>
                <a:spcPct val="0"/>
              </a:spcBef>
            </a:pPr>
            <a:r>
              <a:rPr lang="uk-UA" sz="2000" b="1"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Д</a:t>
            </a:r>
            <a:r>
              <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ніпровської</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 </a:t>
            </a:r>
            <a:r>
              <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міської</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 </a:t>
            </a:r>
            <a:r>
              <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ради</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 </a:t>
            </a:r>
            <a:endParaRPr lang="en-US" sz="2000" b="1" dirty="0">
              <a:solidFill>
                <a:srgbClr val="66CCFF"/>
              </a:solidFill>
              <a:latin typeface="Times New Roman" panose="02020603050405020304" pitchFamily="18" charset="0"/>
              <a:cs typeface="Times New Roman" panose="02020603050405020304" pitchFamily="18" charset="0"/>
              <a:sym typeface="Times New Roman Bold"/>
            </a:endParaRPr>
          </a:p>
          <a:p>
            <a:pPr marL="0" lvl="0" indent="0" algn="ctr">
              <a:lnSpc>
                <a:spcPts val="2400"/>
              </a:lnSpc>
              <a:spcBef>
                <a:spcPct val="0"/>
              </a:spcBef>
            </a:pPr>
            <a:endParaRPr lang="en-US" sz="1600" b="1" u="none" strike="noStrike" dirty="0">
              <a:solidFill>
                <a:srgbClr val="FFFFFF"/>
              </a:solidFill>
              <a:latin typeface="Times New Roman Bold"/>
              <a:ea typeface="Times New Roman Bold"/>
              <a:cs typeface="Times New Roman Bold"/>
              <a:sym typeface="Times New Roman Bold"/>
            </a:endParaRPr>
          </a:p>
        </p:txBody>
      </p:sp>
      <p:sp>
        <p:nvSpPr>
          <p:cNvPr id="17" name="TextBox 17"/>
          <p:cNvSpPr txBox="1"/>
          <p:nvPr/>
        </p:nvSpPr>
        <p:spPr>
          <a:xfrm>
            <a:off x="9144000" y="7046117"/>
            <a:ext cx="7714560" cy="1520031"/>
          </a:xfrm>
          <a:prstGeom prst="rect">
            <a:avLst/>
          </a:prstGeom>
        </p:spPr>
        <p:txBody>
          <a:bodyPr wrap="square" lIns="0" tIns="0" rIns="0" bIns="0" rtlCol="0" anchor="t">
            <a:spAutoFit/>
          </a:bodyPr>
          <a:lstStyle/>
          <a:p>
            <a:pPr marL="0" lvl="0" indent="0" algn="ctr">
              <a:lnSpc>
                <a:spcPts val="2400"/>
              </a:lnSpc>
            </a:pP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АВТОР: </a:t>
            </a:r>
          </a:p>
          <a:p>
            <a:pPr marL="0" lvl="0" indent="0" algn="ctr">
              <a:lnSpc>
                <a:spcPts val="2400"/>
              </a:lnSpc>
            </a:pP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КИЛИМНИК МАТВІЙ ВОЛОДИМИРОВИЧ, </a:t>
            </a:r>
          </a:p>
          <a:p>
            <a:pPr marL="0" lvl="0" indent="0" algn="ctr">
              <a:lnSpc>
                <a:spcPts val="2400"/>
              </a:lnSpc>
            </a:pPr>
            <a:r>
              <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учень</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 10-мі </a:t>
            </a:r>
            <a:r>
              <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класу</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 </a:t>
            </a:r>
            <a:r>
              <a:rPr lang="uk-UA" sz="2000" b="1"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Д</a:t>
            </a:r>
            <a:r>
              <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ніпровського</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 </a:t>
            </a:r>
            <a:r>
              <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ліцею</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 № 31 «</a:t>
            </a:r>
            <a:r>
              <a:rPr lang="uk-UA" sz="2000" b="1"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П</a:t>
            </a:r>
            <a:r>
              <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ріоритет</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 </a:t>
            </a:r>
            <a:r>
              <a:rPr lang="uk-UA" sz="2000" b="1"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Д</a:t>
            </a:r>
            <a:r>
              <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ніпровської</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 </a:t>
            </a:r>
            <a:r>
              <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міської</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 </a:t>
            </a:r>
            <a:r>
              <a:rPr lang="uk-UA"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ради</a:t>
            </a:r>
            <a:r>
              <a:rPr lang="en-US" sz="2000" b="1" u="none" strike="noStrike" dirty="0">
                <a:solidFill>
                  <a:srgbClr val="66CCFF"/>
                </a:solidFill>
                <a:latin typeface="Times New Roman" panose="02020603050405020304" pitchFamily="18" charset="0"/>
                <a:ea typeface="Times New Roman Bold"/>
                <a:cs typeface="Times New Roman" panose="02020603050405020304" pitchFamily="18" charset="0"/>
                <a:sym typeface="Times New Roman Bold"/>
              </a:rPr>
              <a:t> </a:t>
            </a:r>
          </a:p>
          <a:p>
            <a:pPr marL="0" lvl="0" indent="0" algn="ctr">
              <a:lnSpc>
                <a:spcPts val="2400"/>
              </a:lnSpc>
            </a:pPr>
            <a:endParaRPr lang="en-US" sz="1600" b="1" u="none" strike="noStrike" dirty="0">
              <a:solidFill>
                <a:srgbClr val="FFFFFF"/>
              </a:solidFill>
              <a:latin typeface="Times New Roman Bold"/>
              <a:ea typeface="Times New Roman Bold"/>
              <a:cs typeface="Times New Roman Bold"/>
              <a:sym typeface="Times New Roman Bold"/>
            </a:endParaRPr>
          </a:p>
        </p:txBody>
      </p:sp>
      <p:sp>
        <p:nvSpPr>
          <p:cNvPr id="18" name="TextBox 18"/>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4" action="ppaction://hlinksldjump"/>
              </a:rPr>
              <a:t>В</a:t>
            </a:r>
            <a:r>
              <a:rPr lang="en-US" sz="1200" u="sng" dirty="0">
                <a:solidFill>
                  <a:srgbClr val="FFFFFF"/>
                </a:solidFill>
                <a:latin typeface="Open Sans"/>
                <a:ea typeface="Open Sans"/>
                <a:cs typeface="Open Sans"/>
                <a:sym typeface="Open Sans"/>
                <a:hlinkClick r:id="rId4" action="ppaction://hlinksldjump"/>
              </a:rPr>
              <a:t>ступ</a:t>
            </a:r>
          </a:p>
        </p:txBody>
      </p:sp>
      <p:sp>
        <p:nvSpPr>
          <p:cNvPr id="19" name="TextBox 19"/>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5" action="ppaction://hlinksldjump"/>
              </a:rPr>
              <a:t>Посилання</a:t>
            </a:r>
          </a:p>
        </p:txBody>
      </p:sp>
      <p:sp>
        <p:nvSpPr>
          <p:cNvPr id="20" name="TextBox 14">
            <a:extLst>
              <a:ext uri="{FF2B5EF4-FFF2-40B4-BE49-F238E27FC236}">
                <a16:creationId xmlns:a16="http://schemas.microsoft.com/office/drawing/2014/main" id="{2DEB7CD1-613D-45FC-AD4E-CEA9B9173C8D}"/>
              </a:ext>
            </a:extLst>
          </p:cNvPr>
          <p:cNvSpPr txBox="1"/>
          <p:nvPr/>
        </p:nvSpPr>
        <p:spPr>
          <a:xfrm>
            <a:off x="8991599" y="3822988"/>
            <a:ext cx="8137937" cy="1979003"/>
          </a:xfrm>
          <a:prstGeom prst="rect">
            <a:avLst/>
          </a:prstGeom>
        </p:spPr>
        <p:txBody>
          <a:bodyPr wrap="square" lIns="0" tIns="0" rIns="0" bIns="0" rtlCol="0" anchor="t">
            <a:spAutoFit/>
          </a:bodyPr>
          <a:lstStyle/>
          <a:p>
            <a:pPr algn="ctr">
              <a:lnSpc>
                <a:spcPct val="115000"/>
              </a:lnSpc>
              <a:spcAft>
                <a:spcPts val="1000"/>
              </a:spcAft>
            </a:pPr>
            <a:r>
              <a:rPr lang="uk-UA" sz="5400" b="1" kern="0" dirty="0">
                <a:solidFill>
                  <a:srgbClr val="66CCFF"/>
                </a:solidFill>
                <a:latin typeface="Roboto" pitchFamily="2" charset="0"/>
                <a:ea typeface="Roboto" pitchFamily="2" charset="0"/>
              </a:rPr>
              <a:t>Подорож </a:t>
            </a:r>
          </a:p>
          <a:p>
            <a:pPr algn="ctr">
              <a:lnSpc>
                <a:spcPct val="115000"/>
              </a:lnSpc>
              <a:spcAft>
                <a:spcPts val="1000"/>
              </a:spcAft>
            </a:pPr>
            <a:r>
              <a:rPr lang="uk-UA" sz="5400" b="1" kern="0" dirty="0">
                <a:solidFill>
                  <a:srgbClr val="66CCFF"/>
                </a:solidFill>
                <a:latin typeface="Roboto" pitchFamily="2" charset="0"/>
                <a:ea typeface="Roboto" pitchFamily="2" charset="0"/>
              </a:rPr>
              <a:t>космічним Дніпром</a:t>
            </a:r>
            <a:endParaRPr lang="ru-RU" sz="5400" b="1" kern="0" dirty="0">
              <a:solidFill>
                <a:srgbClr val="66CCFF"/>
              </a:solidFill>
              <a:latin typeface="Roboto" pitchFamily="2" charset="0"/>
              <a:ea typeface="Roboto"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0" y="0"/>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17293116" y="453800"/>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9" name="Group 9"/>
          <p:cNvGrpSpPr/>
          <p:nvPr/>
        </p:nvGrpSpPr>
        <p:grpSpPr>
          <a:xfrm>
            <a:off x="17293116" y="545903"/>
            <a:ext cx="397367" cy="28996"/>
            <a:chOff x="0" y="0"/>
            <a:chExt cx="128243" cy="9358"/>
          </a:xfrm>
        </p:grpSpPr>
        <p:sp>
          <p:nvSpPr>
            <p:cNvPr id="10" name="Freeform 1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1" name="TextBox 11"/>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sp>
        <p:nvSpPr>
          <p:cNvPr id="19" name="TextBox 19">
            <a:hlinkClick r:id="rId3" action="ppaction://hlinksldjump"/>
          </p:cNvPr>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u="sng" dirty="0" err="1">
                <a:solidFill>
                  <a:srgbClr val="FFFFFF"/>
                </a:solidFill>
                <a:latin typeface="Open Sans"/>
                <a:ea typeface="Open Sans"/>
                <a:cs typeface="Open Sans"/>
                <a:sym typeface="Open Sans"/>
                <a:hlinkClick r:id="rId3" action="ppaction://hlinksldjump"/>
              </a:rPr>
              <a:t>Вступ</a:t>
            </a:r>
            <a:endParaRPr lang="en-US" sz="1200" u="sng" dirty="0">
              <a:solidFill>
                <a:srgbClr val="FFFFFF"/>
              </a:solidFill>
              <a:latin typeface="Open Sans"/>
              <a:ea typeface="Open Sans"/>
              <a:cs typeface="Open Sans"/>
              <a:sym typeface="Open Sans"/>
              <a:hlinkClick r:id="rId3" action="ppaction://hlinksldjump">
                <a:extLst>
                  <a:ext uri="{A12FA001-AC4F-418D-AE19-62706E023703}">
                    <ahyp:hlinkClr xmlns:ahyp="http://schemas.microsoft.com/office/drawing/2018/hyperlinkcolor" val="tx"/>
                  </a:ext>
                </a:extLst>
              </a:hlinkClick>
            </a:endParaRPr>
          </a:p>
        </p:txBody>
      </p:sp>
      <p:sp>
        <p:nvSpPr>
          <p:cNvPr id="20" name="TextBox 20"/>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4" action="ppaction://hlinksldjump"/>
              </a:rPr>
              <a:t>Посилання</a:t>
            </a:r>
          </a:p>
        </p:txBody>
      </p:sp>
      <p:sp>
        <p:nvSpPr>
          <p:cNvPr id="24" name="TextBox 12">
            <a:extLst>
              <a:ext uri="{FF2B5EF4-FFF2-40B4-BE49-F238E27FC236}">
                <a16:creationId xmlns:a16="http://schemas.microsoft.com/office/drawing/2014/main" id="{A46B6B1F-8B94-4252-BE76-30EEB9F9EE2D}"/>
              </a:ext>
            </a:extLst>
          </p:cNvPr>
          <p:cNvSpPr txBox="1"/>
          <p:nvPr/>
        </p:nvSpPr>
        <p:spPr>
          <a:xfrm>
            <a:off x="386106" y="1435426"/>
            <a:ext cx="17080884" cy="8295348"/>
          </a:xfrm>
          <a:prstGeom prst="rect">
            <a:avLst/>
          </a:prstGeom>
        </p:spPr>
        <p:txBody>
          <a:bodyPr wrap="square" lIns="0" tIns="0" rIns="0" bIns="0" rtlCol="0" anchor="t">
            <a:spAutoFit/>
          </a:bodyPr>
          <a:lstStyle/>
          <a:p>
            <a:pPr indent="449580" algn="just">
              <a:spcAft>
                <a:spcPts val="1000"/>
              </a:spcAft>
            </a:pPr>
            <a:r>
              <a:rPr lang="uk-UA" sz="4000" b="1" dirty="0">
                <a:solidFill>
                  <a:srgbClr val="66CCFF"/>
                </a:solidFill>
                <a:latin typeface="Roboto" panose="02000000000000000000" pitchFamily="2" charset="0"/>
                <a:ea typeface="Roboto" panose="02000000000000000000" pitchFamily="2" charset="0"/>
                <a:cs typeface="Times New Roman" panose="02020603050405020304" pitchFamily="18" charset="0"/>
              </a:rPr>
              <a:t>Актуальність творчої роботи: </a:t>
            </a:r>
          </a:p>
          <a:p>
            <a:pPr marL="446088" indent="3175" algn="just">
              <a:lnSpc>
                <a:spcPct val="115000"/>
              </a:lnSpc>
              <a:spcAft>
                <a:spcPts val="1000"/>
              </a:spcAft>
            </a:pP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rPr>
              <a:t>створення маршруту «Подорож космічним Дніпром» дозволить ознайомитися з підприємствами, аерокосмічними локаціями та побачити унікальні зразки ракетно-космічної техніки, зробити їх доступними для широкого загалу населення, сприяючи підвищенню туристичної привабливості міста та розвитку місцевої економіки, а також проведенню освітньо-профорієнтаційної роботи, спрямованої на популяризацію космічної діяльності в Україні.</a:t>
            </a:r>
            <a:endParaRPr lang="ru-RU" sz="2800" b="1" dirty="0">
              <a:solidFill>
                <a:srgbClr val="66CCFF"/>
              </a:solidFill>
              <a:latin typeface="Roboto" panose="02000000000000000000" pitchFamily="2" charset="0"/>
              <a:ea typeface="Roboto" panose="02000000000000000000" pitchFamily="2" charset="0"/>
              <a:cs typeface="Times New Roman" panose="02020603050405020304" pitchFamily="18" charset="0"/>
            </a:endParaRPr>
          </a:p>
          <a:p>
            <a:pPr indent="449580" algn="just"/>
            <a:r>
              <a:rPr lang="uk-UA" sz="4000" b="1" dirty="0">
                <a:solidFill>
                  <a:srgbClr val="66CCFF"/>
                </a:solidFill>
                <a:latin typeface="Roboto" panose="02000000000000000000" pitchFamily="2" charset="0"/>
                <a:ea typeface="Roboto" panose="02000000000000000000" pitchFamily="2" charset="0"/>
                <a:cs typeface="Times New Roman" panose="02020603050405020304" pitchFamily="18" charset="0"/>
              </a:rPr>
              <a:t>Мета дослідження: </a:t>
            </a:r>
          </a:p>
          <a:p>
            <a:pPr marL="446088" indent="3175" algn="just"/>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rPr>
              <a:t>розкрити історичне значення підприємств та видатних особистостей ракетно-космічної галузі України, їхній вплив на розвиток Дніпра та популяризувати космічний туризм.</a:t>
            </a:r>
            <a:endParaRPr lang="ru-RU" sz="2800" b="1" dirty="0">
              <a:solidFill>
                <a:srgbClr val="66CCFF"/>
              </a:solidFill>
              <a:latin typeface="Roboto" panose="02000000000000000000" pitchFamily="2" charset="0"/>
              <a:ea typeface="Roboto" panose="02000000000000000000" pitchFamily="2" charset="0"/>
              <a:cs typeface="Times New Roman" panose="02020603050405020304" pitchFamily="18" charset="0"/>
            </a:endParaRPr>
          </a:p>
          <a:p>
            <a:pPr indent="449580" algn="just">
              <a:lnSpc>
                <a:spcPct val="150000"/>
              </a:lnSpc>
              <a:spcAft>
                <a:spcPts val="1000"/>
              </a:spcAft>
            </a:pPr>
            <a:r>
              <a:rPr lang="uk-UA" sz="4000" b="1" dirty="0">
                <a:solidFill>
                  <a:srgbClr val="66CCFF"/>
                </a:solidFill>
                <a:latin typeface="Roboto" panose="02000000000000000000" pitchFamily="2" charset="0"/>
                <a:ea typeface="Roboto" panose="02000000000000000000" pitchFamily="2" charset="0"/>
                <a:cs typeface="Times New Roman" panose="02020603050405020304" pitchFamily="18" charset="0"/>
              </a:rPr>
              <a:t>Маршрут та об’єкти дослідження: </a:t>
            </a:r>
          </a:p>
          <a:p>
            <a:pPr indent="449580" algn="just">
              <a:lnSpc>
                <a:spcPct val="115000"/>
              </a:lnSpc>
              <a:spcAft>
                <a:spcPts val="1000"/>
              </a:spcAft>
            </a:pP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rPr>
              <a:t>популярні місця та локації Дніпра, пов'язані з ракетно-космічною тематикою.</a:t>
            </a:r>
            <a:endParaRPr lang="ru-RU" sz="2800" b="1" dirty="0">
              <a:solidFill>
                <a:srgbClr val="66CCFF"/>
              </a:solidFill>
              <a:latin typeface="Roboto" panose="02000000000000000000" pitchFamily="2" charset="0"/>
              <a:ea typeface="Roboto" panose="02000000000000000000" pitchFamily="2" charset="0"/>
              <a:cs typeface="Times New Roman" panose="02020603050405020304" pitchFamily="18" charset="0"/>
            </a:endParaRPr>
          </a:p>
          <a:p>
            <a:pPr indent="449580" algn="just">
              <a:lnSpc>
                <a:spcPct val="115000"/>
              </a:lnSpc>
              <a:spcAft>
                <a:spcPts val="1000"/>
              </a:spcAft>
            </a:pPr>
            <a:r>
              <a:rPr lang="uk-UA" sz="4000" b="1" dirty="0">
                <a:solidFill>
                  <a:srgbClr val="66CCFF"/>
                </a:solidFill>
                <a:latin typeface="Roboto" panose="02000000000000000000" pitchFamily="2" charset="0"/>
                <a:ea typeface="Roboto" panose="02000000000000000000" pitchFamily="2" charset="0"/>
                <a:cs typeface="Times New Roman" panose="02020603050405020304" pitchFamily="18" charset="0"/>
              </a:rPr>
              <a:t>Предмет дослідження: </a:t>
            </a:r>
          </a:p>
          <a:p>
            <a:pPr marL="446088" indent="3175" algn="just">
              <a:lnSpc>
                <a:spcPct val="115000"/>
              </a:lnSpc>
              <a:spcAft>
                <a:spcPts val="1000"/>
              </a:spcAft>
            </a:pP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rPr>
              <a:t>підприємства, експонати, місця та топоніміка, пов'язані з розробкою, виробництвом та популяризацією ракетно-космічної техніки (зокрема, в </a:t>
            </a:r>
            <a:r>
              <a:rPr lang="uk-UA" sz="2800" b="1" dirty="0" err="1">
                <a:solidFill>
                  <a:srgbClr val="66CCFF"/>
                </a:solidFill>
                <a:latin typeface="Roboto" panose="02000000000000000000" pitchFamily="2" charset="0"/>
                <a:ea typeface="Roboto" panose="02000000000000000000" pitchFamily="2" charset="0"/>
                <a:cs typeface="Times New Roman" panose="02020603050405020304" pitchFamily="18" charset="0"/>
              </a:rPr>
              <a:t>Чечелівському</a:t>
            </a: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rPr>
              <a:t> районі Дніпра).</a:t>
            </a:r>
            <a:endParaRPr lang="ru-RU" sz="2800" b="1" dirty="0">
              <a:solidFill>
                <a:srgbClr val="66CCFF"/>
              </a:solidFill>
              <a:latin typeface="Roboto" panose="02000000000000000000" pitchFamily="2" charset="0"/>
              <a:ea typeface="Roboto" panose="02000000000000000000" pitchFamily="2"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0" y="-341209"/>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17293116" y="453800"/>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9" name="Group 9"/>
          <p:cNvGrpSpPr/>
          <p:nvPr/>
        </p:nvGrpSpPr>
        <p:grpSpPr>
          <a:xfrm>
            <a:off x="17293116" y="545903"/>
            <a:ext cx="397367" cy="28996"/>
            <a:chOff x="0" y="0"/>
            <a:chExt cx="128243" cy="9358"/>
          </a:xfrm>
        </p:grpSpPr>
        <p:sp>
          <p:nvSpPr>
            <p:cNvPr id="10" name="Freeform 1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1" name="TextBox 11"/>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sp>
        <p:nvSpPr>
          <p:cNvPr id="12" name="TextBox 12"/>
          <p:cNvSpPr txBox="1"/>
          <p:nvPr/>
        </p:nvSpPr>
        <p:spPr>
          <a:xfrm>
            <a:off x="-1219200" y="814498"/>
            <a:ext cx="14518546" cy="1654299"/>
          </a:xfrm>
          <a:prstGeom prst="rect">
            <a:avLst/>
          </a:prstGeom>
        </p:spPr>
        <p:txBody>
          <a:bodyPr wrap="square" lIns="0" tIns="0" rIns="0" bIns="0" rtlCol="0" anchor="t">
            <a:spAutoFit/>
          </a:bodyPr>
          <a:lstStyle/>
          <a:p>
            <a:pPr algn="ctr">
              <a:lnSpc>
                <a:spcPts val="6552"/>
              </a:lnSpc>
            </a:pPr>
            <a:r>
              <a:rPr lang="en-US" sz="5400" b="1" kern="0" dirty="0">
                <a:solidFill>
                  <a:srgbClr val="66CCFF"/>
                </a:solidFill>
                <a:latin typeface="Roboto" pitchFamily="2" charset="0"/>
                <a:ea typeface="Roboto" pitchFamily="2" charset="0"/>
                <a:sym typeface="Barlow Condensed Bold"/>
              </a:rPr>
              <a:t>ДНІПРО – ВСЕСВІТНЬО ВІДОМИЙ</a:t>
            </a:r>
          </a:p>
          <a:p>
            <a:pPr algn="ctr">
              <a:lnSpc>
                <a:spcPts val="6552"/>
              </a:lnSpc>
            </a:pPr>
            <a:r>
              <a:rPr lang="en-US" sz="5400" b="1" kern="0" dirty="0">
                <a:solidFill>
                  <a:srgbClr val="66CCFF"/>
                </a:solidFill>
                <a:latin typeface="Roboto" pitchFamily="2" charset="0"/>
                <a:ea typeface="Roboto" pitchFamily="2" charset="0"/>
                <a:sym typeface="Barlow Condensed Bold"/>
              </a:rPr>
              <a:t>ЦЕНТР РАКЕТОБУДУВАННЯ</a:t>
            </a:r>
          </a:p>
        </p:txBody>
      </p:sp>
      <p:grpSp>
        <p:nvGrpSpPr>
          <p:cNvPr id="13" name="Group 13"/>
          <p:cNvGrpSpPr/>
          <p:nvPr/>
        </p:nvGrpSpPr>
        <p:grpSpPr>
          <a:xfrm>
            <a:off x="10466320" y="2482088"/>
            <a:ext cx="7034127" cy="6391686"/>
            <a:chOff x="0" y="0"/>
            <a:chExt cx="1716707" cy="1559917"/>
          </a:xfrm>
        </p:grpSpPr>
        <p:sp>
          <p:nvSpPr>
            <p:cNvPr id="14" name="Freeform 14"/>
            <p:cNvSpPr/>
            <p:nvPr/>
          </p:nvSpPr>
          <p:spPr>
            <a:xfrm>
              <a:off x="0" y="0"/>
              <a:ext cx="1716707" cy="1559917"/>
            </a:xfrm>
            <a:custGeom>
              <a:avLst/>
              <a:gdLst/>
              <a:ahLst/>
              <a:cxnLst/>
              <a:rect l="l" t="t" r="r" b="b"/>
              <a:pathLst>
                <a:path w="1716707" h="1559917">
                  <a:moveTo>
                    <a:pt x="31918" y="0"/>
                  </a:moveTo>
                  <a:lnTo>
                    <a:pt x="1684789" y="0"/>
                  </a:lnTo>
                  <a:cubicBezTo>
                    <a:pt x="1693254" y="0"/>
                    <a:pt x="1701373" y="3363"/>
                    <a:pt x="1707359" y="9349"/>
                  </a:cubicBezTo>
                  <a:cubicBezTo>
                    <a:pt x="1713344" y="15334"/>
                    <a:pt x="1716707" y="23453"/>
                    <a:pt x="1716707" y="31918"/>
                  </a:cubicBezTo>
                  <a:lnTo>
                    <a:pt x="1716707" y="1527999"/>
                  </a:lnTo>
                  <a:cubicBezTo>
                    <a:pt x="1716707" y="1545627"/>
                    <a:pt x="1702417" y="1559917"/>
                    <a:pt x="1684789" y="1559917"/>
                  </a:cubicBezTo>
                  <a:lnTo>
                    <a:pt x="31918" y="1559917"/>
                  </a:lnTo>
                  <a:cubicBezTo>
                    <a:pt x="14290" y="1559917"/>
                    <a:pt x="0" y="1545627"/>
                    <a:pt x="0" y="1527999"/>
                  </a:cubicBezTo>
                  <a:lnTo>
                    <a:pt x="0" y="31918"/>
                  </a:lnTo>
                  <a:cubicBezTo>
                    <a:pt x="0" y="14290"/>
                    <a:pt x="14290" y="0"/>
                    <a:pt x="31918" y="0"/>
                  </a:cubicBezTo>
                  <a:close/>
                </a:path>
              </a:pathLst>
            </a:custGeom>
            <a:blipFill>
              <a:blip r:embed="rId3"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sp>
      </p:grpSp>
      <p:grpSp>
        <p:nvGrpSpPr>
          <p:cNvPr id="15" name="Group 15"/>
          <p:cNvGrpSpPr/>
          <p:nvPr/>
        </p:nvGrpSpPr>
        <p:grpSpPr>
          <a:xfrm>
            <a:off x="3054799" y="3927855"/>
            <a:ext cx="5108091" cy="4641559"/>
            <a:chOff x="0" y="0"/>
            <a:chExt cx="1716707" cy="1559917"/>
          </a:xfrm>
        </p:grpSpPr>
        <p:sp>
          <p:nvSpPr>
            <p:cNvPr id="16" name="Freeform 16"/>
            <p:cNvSpPr/>
            <p:nvPr/>
          </p:nvSpPr>
          <p:spPr>
            <a:xfrm>
              <a:off x="0" y="0"/>
              <a:ext cx="1716707" cy="1559917"/>
            </a:xfrm>
            <a:custGeom>
              <a:avLst/>
              <a:gdLst/>
              <a:ahLst/>
              <a:cxnLst/>
              <a:rect l="l" t="t" r="r" b="b"/>
              <a:pathLst>
                <a:path w="1716707" h="1559917">
                  <a:moveTo>
                    <a:pt x="43953" y="0"/>
                  </a:moveTo>
                  <a:lnTo>
                    <a:pt x="1672754" y="0"/>
                  </a:lnTo>
                  <a:cubicBezTo>
                    <a:pt x="1684411" y="0"/>
                    <a:pt x="1695591" y="4631"/>
                    <a:pt x="1703834" y="12874"/>
                  </a:cubicBezTo>
                  <a:cubicBezTo>
                    <a:pt x="1712077" y="21116"/>
                    <a:pt x="1716707" y="32296"/>
                    <a:pt x="1716707" y="43953"/>
                  </a:cubicBezTo>
                  <a:lnTo>
                    <a:pt x="1716707" y="1515964"/>
                  </a:lnTo>
                  <a:cubicBezTo>
                    <a:pt x="1716707" y="1540239"/>
                    <a:pt x="1697029" y="1559917"/>
                    <a:pt x="1672754" y="1559917"/>
                  </a:cubicBezTo>
                  <a:lnTo>
                    <a:pt x="43953" y="1559917"/>
                  </a:lnTo>
                  <a:cubicBezTo>
                    <a:pt x="19678" y="1559917"/>
                    <a:pt x="0" y="1540239"/>
                    <a:pt x="0" y="1515964"/>
                  </a:cubicBezTo>
                  <a:lnTo>
                    <a:pt x="0" y="43953"/>
                  </a:lnTo>
                  <a:cubicBezTo>
                    <a:pt x="0" y="19678"/>
                    <a:pt x="19678" y="0"/>
                    <a:pt x="43953" y="0"/>
                  </a:cubicBezTo>
                  <a:close/>
                </a:path>
              </a:pathLst>
            </a:custGeom>
            <a:blipFill>
              <a:blip r:embed="rId4"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sp>
      </p:grpSp>
      <p:sp>
        <p:nvSpPr>
          <p:cNvPr id="18" name="TextBox 18"/>
          <p:cNvSpPr txBox="1"/>
          <p:nvPr/>
        </p:nvSpPr>
        <p:spPr>
          <a:xfrm>
            <a:off x="6858000" y="9214983"/>
            <a:ext cx="5951786" cy="561051"/>
          </a:xfrm>
          <a:prstGeom prst="rect">
            <a:avLst/>
          </a:prstGeom>
        </p:spPr>
        <p:txBody>
          <a:bodyPr lIns="0" tIns="0" rIns="0" bIns="0" rtlCol="0" anchor="t">
            <a:spAutoFit/>
          </a:bodyPr>
          <a:lstStyle/>
          <a:p>
            <a:pPr algn="ctr">
              <a:lnSpc>
                <a:spcPts val="4899"/>
              </a:lnSpc>
              <a:spcBef>
                <a:spcPct val="0"/>
              </a:spcBef>
            </a:pP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Bold"/>
              </a:rPr>
              <a:t>ФОТО ДНІПРА З КОСМОСУ</a:t>
            </a:r>
          </a:p>
        </p:txBody>
      </p:sp>
      <p:sp>
        <p:nvSpPr>
          <p:cNvPr id="19" name="TextBox 19"/>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5" action="ppaction://hlinksldjump"/>
              </a:rPr>
              <a:t>В</a:t>
            </a:r>
            <a:r>
              <a:rPr lang="en-US" sz="1200" u="sng" dirty="0">
                <a:solidFill>
                  <a:srgbClr val="FFFFFF"/>
                </a:solidFill>
                <a:latin typeface="Open Sans"/>
                <a:ea typeface="Open Sans"/>
                <a:cs typeface="Open Sans"/>
                <a:sym typeface="Open Sans"/>
                <a:hlinkClick r:id="rId5" action="ppaction://hlinksldjump"/>
              </a:rPr>
              <a:t>ступ</a:t>
            </a:r>
          </a:p>
        </p:txBody>
      </p:sp>
      <p:sp>
        <p:nvSpPr>
          <p:cNvPr id="20" name="TextBox 20"/>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6" action="ppaction://hlinksldjump"/>
              </a:rPr>
              <a:t>Посилання</a:t>
            </a:r>
          </a:p>
        </p:txBody>
      </p:sp>
    </p:spTree>
    <p:extLst>
      <p:ext uri="{BB962C8B-B14F-4D97-AF65-F5344CB8AC3E}">
        <p14:creationId xmlns:p14="http://schemas.microsoft.com/office/powerpoint/2010/main" val="3313230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0" y="-341209"/>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17293116" y="453800"/>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9" name="Group 9"/>
          <p:cNvGrpSpPr/>
          <p:nvPr/>
        </p:nvGrpSpPr>
        <p:grpSpPr>
          <a:xfrm>
            <a:off x="17293116" y="545903"/>
            <a:ext cx="397367" cy="28996"/>
            <a:chOff x="0" y="0"/>
            <a:chExt cx="128243" cy="9358"/>
          </a:xfrm>
        </p:grpSpPr>
        <p:sp>
          <p:nvSpPr>
            <p:cNvPr id="10" name="Freeform 1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1" name="TextBox 11"/>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sp>
        <p:nvSpPr>
          <p:cNvPr id="12" name="TextBox 12"/>
          <p:cNvSpPr txBox="1"/>
          <p:nvPr/>
        </p:nvSpPr>
        <p:spPr>
          <a:xfrm>
            <a:off x="3124198" y="934075"/>
            <a:ext cx="12039600" cy="830997"/>
          </a:xfrm>
          <a:prstGeom prst="rect">
            <a:avLst/>
          </a:prstGeom>
        </p:spPr>
        <p:txBody>
          <a:bodyPr wrap="square" lIns="0" tIns="0" rIns="0" bIns="0" rtlCol="0" anchor="t">
            <a:spAutoFit/>
          </a:bodyPr>
          <a:lstStyle/>
          <a:p>
            <a:pPr algn="ctr" eaLnBrk="1" hangingPunct="1"/>
            <a:r>
              <a:rPr lang="uk-UA" sz="5400" b="1" kern="0" dirty="0">
                <a:solidFill>
                  <a:srgbClr val="88E2FE"/>
                </a:solidFill>
                <a:latin typeface="Roboto" pitchFamily="2" charset="0"/>
                <a:ea typeface="Roboto" pitchFamily="2" charset="0"/>
                <a:cs typeface="Roboto" pitchFamily="2" charset="0"/>
              </a:rPr>
              <a:t>Дніпро – космічна столиця України</a:t>
            </a:r>
          </a:p>
        </p:txBody>
      </p:sp>
      <p:sp>
        <p:nvSpPr>
          <p:cNvPr id="18" name="TextBox 18"/>
          <p:cNvSpPr txBox="1"/>
          <p:nvPr/>
        </p:nvSpPr>
        <p:spPr>
          <a:xfrm>
            <a:off x="1309970" y="8484327"/>
            <a:ext cx="5951786" cy="861774"/>
          </a:xfrm>
          <a:prstGeom prst="rect">
            <a:avLst/>
          </a:prstGeom>
        </p:spPr>
        <p:txBody>
          <a:bodyPr lIns="0" tIns="0" rIns="0" bIns="0" rtlCol="0" anchor="t">
            <a:spAutoFit/>
          </a:bodyPr>
          <a:lstStyle/>
          <a:p>
            <a:pPr algn="ctr" eaLnBrk="1" hangingPunct="1">
              <a:spcBef>
                <a:spcPct val="0"/>
              </a:spcBef>
              <a:buClrTx/>
              <a:buSzTx/>
              <a:buFontTx/>
              <a:buNone/>
            </a:pPr>
            <a:r>
              <a:rPr lang="uk-UA" sz="2800" b="1" dirty="0">
                <a:solidFill>
                  <a:srgbClr val="66CCFF"/>
                </a:solidFill>
                <a:effectLst>
                  <a:outerShdw blurRad="38100" dist="38100" dir="2700000" algn="tl">
                    <a:srgbClr val="000000"/>
                  </a:outerShdw>
                </a:effectLst>
                <a:latin typeface="Roboto" pitchFamily="2" charset="0"/>
                <a:ea typeface="Roboto" pitchFamily="2" charset="0"/>
                <a:cs typeface="Roboto" pitchFamily="2" charset="0"/>
              </a:rPr>
              <a:t>ДП «Конструкторське бюро «Південне» імені М.К. Янгеля»</a:t>
            </a:r>
            <a:endParaRPr lang="ru-RU" sz="2800" dirty="0">
              <a:solidFill>
                <a:srgbClr val="66CCFF"/>
              </a:solidFill>
              <a:effectLst>
                <a:outerShdw blurRad="38100" dist="38100" dir="2700000" algn="tl">
                  <a:srgbClr val="000000"/>
                </a:outerShdw>
              </a:effectLst>
              <a:latin typeface="Roboto" pitchFamily="2" charset="0"/>
              <a:ea typeface="Roboto" pitchFamily="2" charset="0"/>
              <a:cs typeface="Roboto" pitchFamily="2" charset="0"/>
            </a:endParaRPr>
          </a:p>
        </p:txBody>
      </p:sp>
      <p:sp>
        <p:nvSpPr>
          <p:cNvPr id="19" name="TextBox 19"/>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3" action="ppaction://hlinksldjump"/>
              </a:rPr>
              <a:t>В</a:t>
            </a:r>
            <a:r>
              <a:rPr lang="en-US" sz="1200" u="sng" dirty="0">
                <a:solidFill>
                  <a:srgbClr val="FFFFFF"/>
                </a:solidFill>
                <a:latin typeface="Open Sans"/>
                <a:ea typeface="Open Sans"/>
                <a:cs typeface="Open Sans"/>
                <a:sym typeface="Open Sans"/>
                <a:hlinkClick r:id="rId3" action="ppaction://hlinksldjump"/>
              </a:rPr>
              <a:t>ступ</a:t>
            </a:r>
          </a:p>
        </p:txBody>
      </p:sp>
      <p:sp>
        <p:nvSpPr>
          <p:cNvPr id="20" name="TextBox 20"/>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4" action="ppaction://hlinksldjump"/>
              </a:rPr>
              <a:t>Посилання</a:t>
            </a:r>
          </a:p>
        </p:txBody>
      </p:sp>
      <p:pic>
        <p:nvPicPr>
          <p:cNvPr id="21" name="Рисунок 20">
            <a:extLst>
              <a:ext uri="{FF2B5EF4-FFF2-40B4-BE49-F238E27FC236}">
                <a16:creationId xmlns:a16="http://schemas.microsoft.com/office/drawing/2014/main" id="{B3BAEA6A-B045-4359-A89A-BAB81F0CA1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2154" y="2835361"/>
            <a:ext cx="7667418" cy="5111611"/>
          </a:xfrm>
          <a:prstGeom prst="round2DiagRect">
            <a:avLst>
              <a:gd name="adj1" fmla="val 11041"/>
              <a:gd name="adj2" fmla="val 0"/>
            </a:avLst>
          </a:prstGeom>
          <a:ln w="88900" cap="sq">
            <a:solidFill>
              <a:srgbClr val="FEFEFE"/>
            </a:solidFill>
            <a:miter lim="800000"/>
          </a:ln>
          <a:effectLst>
            <a:outerShdw blurRad="254000" algn="tl" rotWithShape="0">
              <a:srgbClr val="000000">
                <a:alpha val="43000"/>
              </a:srgbClr>
            </a:outerShdw>
          </a:effectLst>
        </p:spPr>
      </p:pic>
      <p:pic>
        <p:nvPicPr>
          <p:cNvPr id="22" name="Рисунок 21">
            <a:extLst>
              <a:ext uri="{FF2B5EF4-FFF2-40B4-BE49-F238E27FC236}">
                <a16:creationId xmlns:a16="http://schemas.microsoft.com/office/drawing/2014/main" id="{8D5CD771-2E44-4463-BBC8-C2D5A2F1EFC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748541" y="2845109"/>
            <a:ext cx="9087305" cy="5111610"/>
          </a:xfrm>
          <a:prstGeom prst="round2DiagRect">
            <a:avLst>
              <a:gd name="adj1" fmla="val 0"/>
              <a:gd name="adj2" fmla="val 10035"/>
            </a:avLst>
          </a:prstGeom>
          <a:ln w="88900" cap="sq">
            <a:solidFill>
              <a:srgbClr val="FEFEFE"/>
            </a:solidFill>
            <a:miter lim="800000"/>
          </a:ln>
          <a:effectLst>
            <a:outerShdw blurRad="254000" algn="tl" rotWithShape="0">
              <a:srgbClr val="000000">
                <a:alpha val="43000"/>
              </a:srgbClr>
            </a:outerShdw>
          </a:effectLst>
        </p:spPr>
      </p:pic>
      <p:sp>
        <p:nvSpPr>
          <p:cNvPr id="23" name="TextBox 18">
            <a:extLst>
              <a:ext uri="{FF2B5EF4-FFF2-40B4-BE49-F238E27FC236}">
                <a16:creationId xmlns:a16="http://schemas.microsoft.com/office/drawing/2014/main" id="{9F525472-8A61-49BD-83D1-B52DDF84C9E4}"/>
              </a:ext>
            </a:extLst>
          </p:cNvPr>
          <p:cNvSpPr txBox="1"/>
          <p:nvPr/>
        </p:nvSpPr>
        <p:spPr>
          <a:xfrm>
            <a:off x="9018951" y="8484327"/>
            <a:ext cx="8546483" cy="861774"/>
          </a:xfrm>
          <a:prstGeom prst="rect">
            <a:avLst/>
          </a:prstGeom>
        </p:spPr>
        <p:txBody>
          <a:bodyPr wrap="square" lIns="0" tIns="0" rIns="0" bIns="0" rtlCol="0" anchor="t">
            <a:spAutoFit/>
          </a:bodyPr>
          <a:lstStyle/>
          <a:p>
            <a:pPr algn="ctr" eaLnBrk="1" hangingPunct="1">
              <a:spcBef>
                <a:spcPct val="0"/>
              </a:spcBef>
              <a:buClrTx/>
              <a:buSzTx/>
              <a:buFontTx/>
              <a:buNone/>
            </a:pPr>
            <a:r>
              <a:rPr lang="uk-UA" sz="2800" b="1" dirty="0">
                <a:solidFill>
                  <a:srgbClr val="66CCFF"/>
                </a:solidFill>
                <a:effectLst>
                  <a:outerShdw blurRad="38100" dist="38100" dir="2700000" algn="tl">
                    <a:srgbClr val="000000"/>
                  </a:outerShdw>
                </a:effectLst>
                <a:latin typeface="Roboto" pitchFamily="2" charset="0"/>
                <a:ea typeface="Roboto" pitchFamily="2" charset="0"/>
                <a:cs typeface="Roboto" pitchFamily="2" charset="0"/>
              </a:rPr>
              <a:t>ДП «Виробниче об’єднання «Південний машинобудівний завод імені О.М. Макарова»</a:t>
            </a:r>
            <a:endParaRPr lang="ru-RU" sz="2800" dirty="0">
              <a:solidFill>
                <a:srgbClr val="66CCFF"/>
              </a:solidFill>
              <a:effectLst>
                <a:outerShdw blurRad="38100" dist="38100" dir="2700000" algn="tl">
                  <a:srgbClr val="000000"/>
                </a:outerShdw>
              </a:effectLst>
              <a:latin typeface="Roboto" pitchFamily="2" charset="0"/>
              <a:ea typeface="Roboto" pitchFamily="2" charset="0"/>
              <a:cs typeface="Roboto" pitchFamily="2" charset="0"/>
            </a:endParaRPr>
          </a:p>
        </p:txBody>
      </p:sp>
    </p:spTree>
    <p:extLst>
      <p:ext uri="{BB962C8B-B14F-4D97-AF65-F5344CB8AC3E}">
        <p14:creationId xmlns:p14="http://schemas.microsoft.com/office/powerpoint/2010/main" val="2018018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0" y="0"/>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17293116" y="453800"/>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9" name="Group 9"/>
          <p:cNvGrpSpPr/>
          <p:nvPr/>
        </p:nvGrpSpPr>
        <p:grpSpPr>
          <a:xfrm>
            <a:off x="17293116" y="545903"/>
            <a:ext cx="397367" cy="28996"/>
            <a:chOff x="0" y="0"/>
            <a:chExt cx="128243" cy="9358"/>
          </a:xfrm>
        </p:grpSpPr>
        <p:sp>
          <p:nvSpPr>
            <p:cNvPr id="10" name="Freeform 1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1" name="TextBox 11"/>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2" name="Group 12"/>
          <p:cNvGrpSpPr>
            <a:grpSpLocks noChangeAspect="1"/>
          </p:cNvGrpSpPr>
          <p:nvPr/>
        </p:nvGrpSpPr>
        <p:grpSpPr>
          <a:xfrm>
            <a:off x="12940663" y="3570056"/>
            <a:ext cx="3576808" cy="3576808"/>
            <a:chOff x="0" y="0"/>
            <a:chExt cx="6350000" cy="6350000"/>
          </a:xfrm>
        </p:grpSpPr>
        <p:sp>
          <p:nvSpPr>
            <p:cNvPr id="13" name="Freeform 13"/>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4" name="Freeform 14"/>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cstate="email">
                <a:extLst>
                  <a:ext uri="{28A0092B-C50C-407E-A947-70E740481C1C}">
                    <a14:useLocalDpi xmlns:a14="http://schemas.microsoft.com/office/drawing/2010/main"/>
                  </a:ext>
                </a:extLst>
              </a:blip>
              <a:stretch>
                <a:fillRect l="223" r="223"/>
              </a:stretch>
            </a:blipFill>
          </p:spPr>
        </p:sp>
      </p:grpSp>
      <p:grpSp>
        <p:nvGrpSpPr>
          <p:cNvPr id="15" name="Group 15"/>
          <p:cNvGrpSpPr>
            <a:grpSpLocks noChangeAspect="1"/>
          </p:cNvGrpSpPr>
          <p:nvPr/>
        </p:nvGrpSpPr>
        <p:grpSpPr>
          <a:xfrm>
            <a:off x="1769321" y="3570056"/>
            <a:ext cx="3576808" cy="3576808"/>
            <a:chOff x="0" y="0"/>
            <a:chExt cx="6350000" cy="6350000"/>
          </a:xfrm>
        </p:grpSpPr>
        <p:sp>
          <p:nvSpPr>
            <p:cNvPr id="16" name="Freeform 16"/>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7" name="Freeform 17"/>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4" cstate="email">
                <a:extLst>
                  <a:ext uri="{28A0092B-C50C-407E-A947-70E740481C1C}">
                    <a14:useLocalDpi xmlns:a14="http://schemas.microsoft.com/office/drawing/2010/main"/>
                  </a:ext>
                </a:extLst>
              </a:blip>
              <a:stretch>
                <a:fillRect l="223" r="223"/>
              </a:stretch>
            </a:blipFill>
          </p:spPr>
        </p:sp>
      </p:grpSp>
      <p:grpSp>
        <p:nvGrpSpPr>
          <p:cNvPr id="18" name="Group 18"/>
          <p:cNvGrpSpPr/>
          <p:nvPr/>
        </p:nvGrpSpPr>
        <p:grpSpPr>
          <a:xfrm>
            <a:off x="6219583" y="3470557"/>
            <a:ext cx="5851168" cy="5316769"/>
            <a:chOff x="0" y="0"/>
            <a:chExt cx="1716707" cy="1559917"/>
          </a:xfrm>
        </p:grpSpPr>
        <p:sp>
          <p:nvSpPr>
            <p:cNvPr id="19" name="Freeform 19"/>
            <p:cNvSpPr/>
            <p:nvPr/>
          </p:nvSpPr>
          <p:spPr>
            <a:xfrm>
              <a:off x="0" y="0"/>
              <a:ext cx="1716707" cy="1559917"/>
            </a:xfrm>
            <a:custGeom>
              <a:avLst/>
              <a:gdLst/>
              <a:ahLst/>
              <a:cxnLst/>
              <a:rect l="l" t="t" r="r" b="b"/>
              <a:pathLst>
                <a:path w="1716707" h="1559917">
                  <a:moveTo>
                    <a:pt x="38371" y="0"/>
                  </a:moveTo>
                  <a:lnTo>
                    <a:pt x="1678336" y="0"/>
                  </a:lnTo>
                  <a:cubicBezTo>
                    <a:pt x="1688513" y="0"/>
                    <a:pt x="1698273" y="4043"/>
                    <a:pt x="1705469" y="11239"/>
                  </a:cubicBezTo>
                  <a:cubicBezTo>
                    <a:pt x="1712665" y="18435"/>
                    <a:pt x="1716707" y="28194"/>
                    <a:pt x="1716707" y="38371"/>
                  </a:cubicBezTo>
                  <a:lnTo>
                    <a:pt x="1716707" y="1521546"/>
                  </a:lnTo>
                  <a:cubicBezTo>
                    <a:pt x="1716707" y="1542738"/>
                    <a:pt x="1699528" y="1559917"/>
                    <a:pt x="1678336" y="1559917"/>
                  </a:cubicBezTo>
                  <a:lnTo>
                    <a:pt x="38371" y="1559917"/>
                  </a:lnTo>
                  <a:cubicBezTo>
                    <a:pt x="28194" y="1559917"/>
                    <a:pt x="18435" y="1555874"/>
                    <a:pt x="11239" y="1548678"/>
                  </a:cubicBezTo>
                  <a:cubicBezTo>
                    <a:pt x="4043" y="1541482"/>
                    <a:pt x="0" y="1531723"/>
                    <a:pt x="0" y="1521546"/>
                  </a:cubicBezTo>
                  <a:lnTo>
                    <a:pt x="0" y="38371"/>
                  </a:lnTo>
                  <a:cubicBezTo>
                    <a:pt x="0" y="28194"/>
                    <a:pt x="4043" y="18435"/>
                    <a:pt x="11239" y="11239"/>
                  </a:cubicBezTo>
                  <a:cubicBezTo>
                    <a:pt x="18435" y="4043"/>
                    <a:pt x="28194" y="0"/>
                    <a:pt x="38371" y="0"/>
                  </a:cubicBezTo>
                  <a:close/>
                </a:path>
              </a:pathLst>
            </a:custGeom>
            <a:blipFill>
              <a:blip r:embed="rId5" cstate="email">
                <a:extLst>
                  <a:ext uri="{28A0092B-C50C-407E-A947-70E740481C1C}">
                    <a14:useLocalDpi xmlns:a14="http://schemas.microsoft.com/office/drawing/2010/main"/>
                  </a:ext>
                </a:extLst>
              </a:blip>
              <a:stretch>
                <a:fillRect l="-866" r="-866"/>
              </a:stretch>
            </a:blipFill>
            <a:ln w="76200" cap="rnd">
              <a:solidFill>
                <a:srgbClr val="FFFFFF"/>
              </a:solidFill>
              <a:prstDash val="solid"/>
              <a:round/>
            </a:ln>
          </p:spPr>
        </p:sp>
      </p:grpSp>
      <p:sp>
        <p:nvSpPr>
          <p:cNvPr id="21" name="TextBox 21"/>
          <p:cNvSpPr txBox="1"/>
          <p:nvPr/>
        </p:nvSpPr>
        <p:spPr>
          <a:xfrm>
            <a:off x="5734653" y="60960"/>
            <a:ext cx="6817482" cy="904094"/>
          </a:xfrm>
          <a:prstGeom prst="rect">
            <a:avLst/>
          </a:prstGeom>
        </p:spPr>
        <p:txBody>
          <a:bodyPr lIns="0" tIns="0" rIns="0" bIns="0" rtlCol="0" anchor="t">
            <a:spAutoFit/>
          </a:bodyPr>
          <a:lstStyle/>
          <a:p>
            <a:pPr algn="ctr">
              <a:lnSpc>
                <a:spcPts val="7605"/>
              </a:lnSpc>
            </a:pPr>
            <a:r>
              <a:rPr lang="en-US" sz="54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Barlow Condensed Bold"/>
              </a:rPr>
              <a:t>О. М. МАКАРОВ</a:t>
            </a:r>
          </a:p>
        </p:txBody>
      </p:sp>
      <p:sp>
        <p:nvSpPr>
          <p:cNvPr id="22" name="TextBox 22"/>
          <p:cNvSpPr txBox="1"/>
          <p:nvPr/>
        </p:nvSpPr>
        <p:spPr>
          <a:xfrm>
            <a:off x="533400" y="1304614"/>
            <a:ext cx="17157083" cy="1723549"/>
          </a:xfrm>
          <a:prstGeom prst="rect">
            <a:avLst/>
          </a:prstGeom>
        </p:spPr>
        <p:txBody>
          <a:bodyPr wrap="square" lIns="0" tIns="0" rIns="0" bIns="0" rtlCol="0" anchor="t">
            <a:spAutoFit/>
          </a:bodyPr>
          <a:lstStyle/>
          <a:p>
            <a:pPr algn="ctr">
              <a:spcBef>
                <a:spcPct val="0"/>
              </a:spcBef>
            </a:pP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О.М. Макаров видатний конструктор і організатор виробництва ракетно-космічної техніки. Генеральний директор ВО «</a:t>
            </a:r>
            <a:r>
              <a:rPr lang="uk-UA" sz="2800" b="1" dirty="0" err="1">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Південмаш</a:t>
            </a: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 професор, Заслужений машинобудівник України. Лауреат Ленінської і Державної премій, двічі Герой Соціалістичної Праці. </a:t>
            </a:r>
          </a:p>
          <a:p>
            <a:pPr algn="ctr">
              <a:spcBef>
                <a:spcPct val="0"/>
              </a:spcBef>
            </a:pP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Почесний громадянин м. Дніпра.</a:t>
            </a:r>
          </a:p>
        </p:txBody>
      </p:sp>
      <p:sp>
        <p:nvSpPr>
          <p:cNvPr id="23" name="TextBox 23"/>
          <p:cNvSpPr txBox="1"/>
          <p:nvPr/>
        </p:nvSpPr>
        <p:spPr>
          <a:xfrm>
            <a:off x="4495195" y="9139841"/>
            <a:ext cx="9296399" cy="743793"/>
          </a:xfrm>
          <a:prstGeom prst="rect">
            <a:avLst/>
          </a:prstGeom>
        </p:spPr>
        <p:txBody>
          <a:bodyPr wrap="square" lIns="0" tIns="0" rIns="0" bIns="0" rtlCol="0" anchor="t">
            <a:spAutoFit/>
          </a:bodyPr>
          <a:lstStyle/>
          <a:p>
            <a:pPr marL="0" lvl="0" indent="0" algn="ctr">
              <a:lnSpc>
                <a:spcPts val="2939"/>
              </a:lnSpc>
              <a:spcBef>
                <a:spcPct val="0"/>
              </a:spcBef>
            </a:pP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Bold"/>
              </a:rPr>
              <a:t>Вул. Макарова</a:t>
            </a:r>
          </a:p>
          <a:p>
            <a:pPr marL="0" lvl="0" indent="0" algn="ctr">
              <a:lnSpc>
                <a:spcPts val="2939"/>
              </a:lnSpc>
              <a:spcBef>
                <a:spcPct val="0"/>
              </a:spcBef>
            </a:pP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Bold"/>
              </a:rPr>
              <a:t>Чечелівський район, колишня вулиця </a:t>
            </a:r>
            <a:r>
              <a:rPr lang="uk-UA" sz="2800" b="1" dirty="0" err="1">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Bold"/>
              </a:rPr>
              <a:t>Більшовицьк</a:t>
            </a: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Bold"/>
              </a:rPr>
              <a:t>а </a:t>
            </a:r>
          </a:p>
        </p:txBody>
      </p:sp>
      <p:sp>
        <p:nvSpPr>
          <p:cNvPr id="24" name="TextBox 24"/>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6" action="ppaction://hlinksldjump"/>
              </a:rPr>
              <a:t>В</a:t>
            </a:r>
            <a:r>
              <a:rPr lang="en-US" sz="1200" u="sng" dirty="0">
                <a:solidFill>
                  <a:srgbClr val="FFFFFF"/>
                </a:solidFill>
                <a:latin typeface="Open Sans"/>
                <a:ea typeface="Open Sans"/>
                <a:cs typeface="Open Sans"/>
                <a:sym typeface="Open Sans"/>
                <a:hlinkClick r:id="rId6" action="ppaction://hlinksldjump"/>
              </a:rPr>
              <a:t>ступ</a:t>
            </a:r>
          </a:p>
        </p:txBody>
      </p:sp>
      <p:sp>
        <p:nvSpPr>
          <p:cNvPr id="25" name="TextBox 25"/>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7" action="ppaction://hlinksldjump"/>
              </a:rPr>
              <a:t>Посилання</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0" y="0"/>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17293116" y="453800"/>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9" name="Group 9"/>
          <p:cNvGrpSpPr/>
          <p:nvPr/>
        </p:nvGrpSpPr>
        <p:grpSpPr>
          <a:xfrm>
            <a:off x="17293116" y="545903"/>
            <a:ext cx="397367" cy="28996"/>
            <a:chOff x="0" y="0"/>
            <a:chExt cx="128243" cy="9358"/>
          </a:xfrm>
        </p:grpSpPr>
        <p:sp>
          <p:nvSpPr>
            <p:cNvPr id="10" name="Freeform 1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1" name="TextBox 11"/>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2" name="Group 12"/>
          <p:cNvGrpSpPr>
            <a:grpSpLocks noChangeAspect="1"/>
          </p:cNvGrpSpPr>
          <p:nvPr/>
        </p:nvGrpSpPr>
        <p:grpSpPr>
          <a:xfrm>
            <a:off x="1028700" y="2431263"/>
            <a:ext cx="5902350" cy="5902350"/>
            <a:chOff x="0" y="0"/>
            <a:chExt cx="6350000" cy="6350000"/>
          </a:xfrm>
        </p:grpSpPr>
        <p:sp>
          <p:nvSpPr>
            <p:cNvPr id="13" name="Freeform 13"/>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4" name="Freeform 14"/>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cstate="email">
                <a:extLst>
                  <a:ext uri="{28A0092B-C50C-407E-A947-70E740481C1C}">
                    <a14:useLocalDpi xmlns:a14="http://schemas.microsoft.com/office/drawing/2010/main"/>
                  </a:ext>
                </a:extLst>
              </a:blip>
              <a:stretch>
                <a:fillRect/>
              </a:stretch>
            </a:blipFill>
          </p:spPr>
        </p:sp>
      </p:grpSp>
      <p:sp>
        <p:nvSpPr>
          <p:cNvPr id="15" name="TextBox 15"/>
          <p:cNvSpPr txBox="1"/>
          <p:nvPr/>
        </p:nvSpPr>
        <p:spPr>
          <a:xfrm>
            <a:off x="1400750" y="8831580"/>
            <a:ext cx="15486500" cy="852798"/>
          </a:xfrm>
          <a:prstGeom prst="rect">
            <a:avLst/>
          </a:prstGeom>
        </p:spPr>
        <p:txBody>
          <a:bodyPr wrap="square" lIns="0" tIns="0" rIns="0" bIns="0" rtlCol="0" anchor="t">
            <a:spAutoFit/>
          </a:bodyPr>
          <a:lstStyle/>
          <a:p>
            <a:pPr algn="ctr">
              <a:lnSpc>
                <a:spcPts val="3359"/>
              </a:lnSpc>
              <a:spcBef>
                <a:spcPct val="0"/>
              </a:spcBef>
            </a:pP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Площа </a:t>
            </a:r>
            <a:r>
              <a:rPr lang="en-US" sz="2800" b="1" dirty="0" err="1">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Макарова</a:t>
            </a: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 </a:t>
            </a:r>
            <a:r>
              <a:rPr lang="en-US" sz="2800" b="1" dirty="0" err="1">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біля</a:t>
            </a: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 </a:t>
            </a: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будинку культури</a:t>
            </a: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 Машинобудівників на вулиці Робочій – </a:t>
            </a:r>
            <a:endPar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endParaRPr>
          </a:p>
          <a:p>
            <a:pPr algn="ctr">
              <a:lnSpc>
                <a:spcPts val="3359"/>
              </a:lnSpc>
              <a:spcBef>
                <a:spcPct val="0"/>
              </a:spcBef>
            </a:pPr>
            <a:r>
              <a:rPr lang="en-US" sz="2800" b="1" dirty="0" err="1">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одній</a:t>
            </a: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 </a:t>
            </a: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і</a:t>
            </a: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з найстаріших вулиць Дніпра, яка була заснована у 1885 </a:t>
            </a:r>
            <a:r>
              <a:rPr lang="en-US" sz="2800" b="1" dirty="0" err="1">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році</a:t>
            </a: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a:t>
            </a:r>
            <a:endPar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endParaRPr>
          </a:p>
        </p:txBody>
      </p:sp>
      <p:grpSp>
        <p:nvGrpSpPr>
          <p:cNvPr id="16" name="Group 16"/>
          <p:cNvGrpSpPr>
            <a:grpSpLocks noChangeAspect="1"/>
          </p:cNvGrpSpPr>
          <p:nvPr/>
        </p:nvGrpSpPr>
        <p:grpSpPr>
          <a:xfrm>
            <a:off x="11356950" y="2431263"/>
            <a:ext cx="5902350" cy="5902350"/>
            <a:chOff x="0" y="0"/>
            <a:chExt cx="6350000" cy="6350000"/>
          </a:xfrm>
        </p:grpSpPr>
        <p:sp>
          <p:nvSpPr>
            <p:cNvPr id="17" name="Freeform 17"/>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8" name="Freeform 18"/>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4" cstate="email">
                <a:extLst>
                  <a:ext uri="{28A0092B-C50C-407E-A947-70E740481C1C}">
                    <a14:useLocalDpi xmlns:a14="http://schemas.microsoft.com/office/drawing/2010/main"/>
                  </a:ext>
                </a:extLst>
              </a:blip>
              <a:stretch>
                <a:fillRect l="223" r="223"/>
              </a:stretch>
            </a:blipFill>
          </p:spPr>
        </p:sp>
      </p:grpSp>
      <p:sp>
        <p:nvSpPr>
          <p:cNvPr id="20" name="TextBox 20"/>
          <p:cNvSpPr txBox="1"/>
          <p:nvPr/>
        </p:nvSpPr>
        <p:spPr>
          <a:xfrm>
            <a:off x="4987450" y="1173361"/>
            <a:ext cx="8313093" cy="904094"/>
          </a:xfrm>
          <a:prstGeom prst="rect">
            <a:avLst/>
          </a:prstGeom>
        </p:spPr>
        <p:txBody>
          <a:bodyPr lIns="0" tIns="0" rIns="0" bIns="0" rtlCol="0" anchor="t">
            <a:spAutoFit/>
          </a:bodyPr>
          <a:lstStyle/>
          <a:p>
            <a:pPr marL="0" lvl="0" indent="0" algn="ctr">
              <a:lnSpc>
                <a:spcPts val="7605"/>
              </a:lnSpc>
              <a:spcBef>
                <a:spcPct val="0"/>
              </a:spcBef>
            </a:pPr>
            <a:r>
              <a:rPr lang="en-US" sz="5400" b="1" u="none" strike="noStrike" dirty="0">
                <a:solidFill>
                  <a:srgbClr val="66CCFF"/>
                </a:solidFill>
                <a:latin typeface="Roboto" panose="02000000000000000000" pitchFamily="2" charset="0"/>
                <a:ea typeface="Roboto" panose="02000000000000000000" pitchFamily="2" charset="0"/>
                <a:cs typeface="Times New Roman" panose="02020603050405020304" pitchFamily="18" charset="0"/>
                <a:sym typeface="Barlow Condensed Bold"/>
              </a:rPr>
              <a:t>ПЛОЩА МАКАРОВА</a:t>
            </a:r>
          </a:p>
        </p:txBody>
      </p:sp>
      <p:sp>
        <p:nvSpPr>
          <p:cNvPr id="21" name="TextBox 21"/>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5" action="ppaction://hlinksldjump"/>
              </a:rPr>
              <a:t>В</a:t>
            </a:r>
            <a:r>
              <a:rPr lang="en-US" sz="1200" u="sng" dirty="0">
                <a:solidFill>
                  <a:srgbClr val="FFFFFF"/>
                </a:solidFill>
                <a:latin typeface="Open Sans"/>
                <a:ea typeface="Open Sans"/>
                <a:cs typeface="Open Sans"/>
                <a:sym typeface="Open Sans"/>
                <a:hlinkClick r:id="rId5" action="ppaction://hlinksldjump"/>
              </a:rPr>
              <a:t>ступ</a:t>
            </a:r>
          </a:p>
        </p:txBody>
      </p:sp>
      <p:sp>
        <p:nvSpPr>
          <p:cNvPr id="22" name="TextBox 22"/>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6" action="ppaction://hlinksldjump"/>
              </a:rPr>
              <a:t>Посилання</a:t>
            </a:r>
          </a:p>
        </p:txBody>
      </p:sp>
      <p:sp>
        <p:nvSpPr>
          <p:cNvPr id="23" name="TextBox 23">
            <a:extLst>
              <a:ext uri="{FF2B5EF4-FFF2-40B4-BE49-F238E27FC236}">
                <a16:creationId xmlns:a16="http://schemas.microsoft.com/office/drawing/2014/main" id="{8F52109B-6B03-473A-9090-DF42CC6B2B04}"/>
              </a:ext>
            </a:extLst>
          </p:cNvPr>
          <p:cNvSpPr txBox="1"/>
          <p:nvPr/>
        </p:nvSpPr>
        <p:spPr>
          <a:xfrm>
            <a:off x="6327946" y="2613496"/>
            <a:ext cx="5632103" cy="346249"/>
          </a:xfrm>
          <a:prstGeom prst="rect">
            <a:avLst/>
          </a:prstGeom>
        </p:spPr>
        <p:txBody>
          <a:bodyPr lIns="0" tIns="0" rIns="0" bIns="0" rtlCol="0" anchor="t">
            <a:spAutoFit/>
          </a:bodyPr>
          <a:lstStyle/>
          <a:p>
            <a:pPr marL="0" lvl="0" indent="0" algn="ctr">
              <a:lnSpc>
                <a:spcPts val="2659"/>
              </a:lnSpc>
              <a:spcBef>
                <a:spcPct val="0"/>
              </a:spcBef>
            </a:pPr>
            <a:r>
              <a:rPr lang="en-US" sz="2800" b="1" dirty="0" err="1">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Чечелівський</a:t>
            </a: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 </a:t>
            </a:r>
            <a:r>
              <a:rPr lang="en-US" sz="2800" b="1" dirty="0" err="1">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район</a:t>
            </a:r>
            <a:endPar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0" y="0"/>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17293116" y="453800"/>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9" name="Group 9"/>
          <p:cNvGrpSpPr/>
          <p:nvPr/>
        </p:nvGrpSpPr>
        <p:grpSpPr>
          <a:xfrm>
            <a:off x="17293116" y="545903"/>
            <a:ext cx="397367" cy="28996"/>
            <a:chOff x="0" y="0"/>
            <a:chExt cx="128243" cy="9358"/>
          </a:xfrm>
        </p:grpSpPr>
        <p:sp>
          <p:nvSpPr>
            <p:cNvPr id="10" name="Freeform 1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1" name="TextBox 11"/>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2" name="Group 12"/>
          <p:cNvGrpSpPr>
            <a:grpSpLocks noChangeAspect="1"/>
          </p:cNvGrpSpPr>
          <p:nvPr/>
        </p:nvGrpSpPr>
        <p:grpSpPr>
          <a:xfrm>
            <a:off x="7932103" y="3397788"/>
            <a:ext cx="4287761" cy="4287761"/>
            <a:chOff x="0" y="0"/>
            <a:chExt cx="6350000" cy="6350000"/>
          </a:xfrm>
        </p:grpSpPr>
        <p:sp>
          <p:nvSpPr>
            <p:cNvPr id="13" name="Freeform 13"/>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4" name="Freeform 14"/>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cstate="email">
                <a:extLst>
                  <a:ext uri="{28A0092B-C50C-407E-A947-70E740481C1C}">
                    <a14:useLocalDpi xmlns:a14="http://schemas.microsoft.com/office/drawing/2010/main"/>
                  </a:ext>
                </a:extLst>
              </a:blip>
              <a:stretch>
                <a:fillRect l="223" r="223"/>
              </a:stretch>
            </a:blipFill>
          </p:spPr>
        </p:sp>
      </p:grpSp>
      <p:grpSp>
        <p:nvGrpSpPr>
          <p:cNvPr id="15" name="Group 15"/>
          <p:cNvGrpSpPr>
            <a:grpSpLocks noChangeAspect="1"/>
          </p:cNvGrpSpPr>
          <p:nvPr/>
        </p:nvGrpSpPr>
        <p:grpSpPr>
          <a:xfrm>
            <a:off x="12959876" y="3424964"/>
            <a:ext cx="4409221" cy="4409221"/>
            <a:chOff x="0" y="0"/>
            <a:chExt cx="6350000" cy="6350000"/>
          </a:xfrm>
        </p:grpSpPr>
        <p:sp>
          <p:nvSpPr>
            <p:cNvPr id="16" name="Freeform 16"/>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7" name="Freeform 17"/>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4" cstate="email">
                <a:extLst>
                  <a:ext uri="{28A0092B-C50C-407E-A947-70E740481C1C}">
                    <a14:useLocalDpi xmlns:a14="http://schemas.microsoft.com/office/drawing/2010/main"/>
                  </a:ext>
                </a:extLst>
              </a:blip>
              <a:stretch>
                <a:fillRect/>
              </a:stretch>
            </a:blipFill>
          </p:spPr>
        </p:sp>
      </p:grpSp>
      <p:grpSp>
        <p:nvGrpSpPr>
          <p:cNvPr id="18" name="Group 18"/>
          <p:cNvGrpSpPr/>
          <p:nvPr/>
        </p:nvGrpSpPr>
        <p:grpSpPr>
          <a:xfrm>
            <a:off x="519885" y="3397788"/>
            <a:ext cx="6121721" cy="5562612"/>
            <a:chOff x="0" y="0"/>
            <a:chExt cx="1716707" cy="1559917"/>
          </a:xfrm>
        </p:grpSpPr>
        <p:sp>
          <p:nvSpPr>
            <p:cNvPr id="19" name="Freeform 19"/>
            <p:cNvSpPr/>
            <p:nvPr/>
          </p:nvSpPr>
          <p:spPr>
            <a:xfrm>
              <a:off x="0" y="0"/>
              <a:ext cx="1716707" cy="1559917"/>
            </a:xfrm>
            <a:custGeom>
              <a:avLst/>
              <a:gdLst/>
              <a:ahLst/>
              <a:cxnLst/>
              <a:rect l="l" t="t" r="r" b="b"/>
              <a:pathLst>
                <a:path w="1716707" h="1559917">
                  <a:moveTo>
                    <a:pt x="36675" y="0"/>
                  </a:moveTo>
                  <a:lnTo>
                    <a:pt x="1680032" y="0"/>
                  </a:lnTo>
                  <a:cubicBezTo>
                    <a:pt x="1689759" y="0"/>
                    <a:pt x="1699087" y="3864"/>
                    <a:pt x="1705965" y="10742"/>
                  </a:cubicBezTo>
                  <a:cubicBezTo>
                    <a:pt x="1712843" y="17620"/>
                    <a:pt x="1716707" y="26948"/>
                    <a:pt x="1716707" y="36675"/>
                  </a:cubicBezTo>
                  <a:lnTo>
                    <a:pt x="1716707" y="1523242"/>
                  </a:lnTo>
                  <a:cubicBezTo>
                    <a:pt x="1716707" y="1543497"/>
                    <a:pt x="1700287" y="1559917"/>
                    <a:pt x="1680032" y="1559917"/>
                  </a:cubicBezTo>
                  <a:lnTo>
                    <a:pt x="36675" y="1559917"/>
                  </a:lnTo>
                  <a:cubicBezTo>
                    <a:pt x="16420" y="1559917"/>
                    <a:pt x="0" y="1543497"/>
                    <a:pt x="0" y="1523242"/>
                  </a:cubicBezTo>
                  <a:lnTo>
                    <a:pt x="0" y="36675"/>
                  </a:lnTo>
                  <a:cubicBezTo>
                    <a:pt x="0" y="16420"/>
                    <a:pt x="16420" y="0"/>
                    <a:pt x="36675" y="0"/>
                  </a:cubicBezTo>
                  <a:close/>
                </a:path>
              </a:pathLst>
            </a:custGeom>
            <a:blipFill>
              <a:blip r:embed="rId5"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sp>
      </p:grpSp>
      <p:sp>
        <p:nvSpPr>
          <p:cNvPr id="20" name="TextBox 20"/>
          <p:cNvSpPr txBox="1"/>
          <p:nvPr/>
        </p:nvSpPr>
        <p:spPr>
          <a:xfrm>
            <a:off x="3580745" y="16251"/>
            <a:ext cx="10363257" cy="904094"/>
          </a:xfrm>
          <a:prstGeom prst="rect">
            <a:avLst/>
          </a:prstGeom>
        </p:spPr>
        <p:txBody>
          <a:bodyPr wrap="square" lIns="0" tIns="0" rIns="0" bIns="0" rtlCol="0" anchor="t">
            <a:spAutoFit/>
          </a:bodyPr>
          <a:lstStyle/>
          <a:p>
            <a:pPr algn="ctr">
              <a:lnSpc>
                <a:spcPts val="7605"/>
              </a:lnSpc>
            </a:pPr>
            <a:r>
              <a:rPr lang="en-US" sz="5400" b="1" dirty="0">
                <a:solidFill>
                  <a:srgbClr val="66CCFF"/>
                </a:solidFill>
                <a:latin typeface="Roboto" panose="02000000000000000000" pitchFamily="2" charset="0"/>
                <a:ea typeface="Roboto" panose="02000000000000000000" pitchFamily="2" charset="0"/>
                <a:cs typeface="Barlow Condensed Bold"/>
                <a:sym typeface="Barlow Condensed Bold"/>
              </a:rPr>
              <a:t>ВУЛ. АКАДЕМІКА ЯНГЕЛЯ</a:t>
            </a:r>
            <a:endParaRPr lang="en-US" sz="54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Barlow Condensed Bold"/>
            </a:endParaRPr>
          </a:p>
        </p:txBody>
      </p:sp>
      <p:sp>
        <p:nvSpPr>
          <p:cNvPr id="22" name="TextBox 22"/>
          <p:cNvSpPr txBox="1"/>
          <p:nvPr/>
        </p:nvSpPr>
        <p:spPr>
          <a:xfrm>
            <a:off x="2576850" y="2118168"/>
            <a:ext cx="13792479" cy="416781"/>
          </a:xfrm>
          <a:prstGeom prst="rect">
            <a:avLst/>
          </a:prstGeom>
        </p:spPr>
        <p:txBody>
          <a:bodyPr wrap="square" lIns="0" tIns="0" rIns="0" bIns="0" rtlCol="0" anchor="t">
            <a:spAutoFit/>
          </a:bodyPr>
          <a:lstStyle/>
          <a:p>
            <a:pPr marL="0" lvl="0" indent="0" algn="just">
              <a:lnSpc>
                <a:spcPts val="3359"/>
              </a:lnSpc>
              <a:spcBef>
                <a:spcPct val="0"/>
              </a:spcBef>
            </a:pP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У 1985 </a:t>
            </a: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році вулиця Свободи була</a:t>
            </a: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 </a:t>
            </a:r>
            <a:r>
              <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перейменована</a:t>
            </a: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Open Sans"/>
              </a:rPr>
              <a:t> на  честь академіка Янгеля </a:t>
            </a:r>
          </a:p>
        </p:txBody>
      </p:sp>
      <p:sp>
        <p:nvSpPr>
          <p:cNvPr id="23" name="TextBox 23"/>
          <p:cNvSpPr txBox="1"/>
          <p:nvPr/>
        </p:nvSpPr>
        <p:spPr>
          <a:xfrm>
            <a:off x="7135981" y="7910389"/>
            <a:ext cx="10157135" cy="2155205"/>
          </a:xfrm>
          <a:prstGeom prst="rect">
            <a:avLst/>
          </a:prstGeom>
        </p:spPr>
        <p:txBody>
          <a:bodyPr wrap="square" lIns="0" tIns="0" rIns="0" bIns="0" rtlCol="0" anchor="t">
            <a:spAutoFit/>
          </a:bodyPr>
          <a:lstStyle/>
          <a:p>
            <a:pPr algn="ctr">
              <a:lnSpc>
                <a:spcPts val="3359"/>
              </a:lnSpc>
              <a:spcBef>
                <a:spcPct val="0"/>
              </a:spcBef>
            </a:pP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М.К. Янгель видатний вчений та конструктор у галузі ракетно-космічної техніки, засновник та перший Головний конструктор ОКБ-586 (КБ «Південне»), академік АН СРСР, двічі Герой Соціалістичної Праці, лауреат Ленінської та Державної премій.</a:t>
            </a:r>
          </a:p>
        </p:txBody>
      </p:sp>
      <p:sp>
        <p:nvSpPr>
          <p:cNvPr id="24" name="TextBox 24"/>
          <p:cNvSpPr txBox="1"/>
          <p:nvPr/>
        </p:nvSpPr>
        <p:spPr>
          <a:xfrm>
            <a:off x="6547361" y="1366218"/>
            <a:ext cx="5193274" cy="346249"/>
          </a:xfrm>
          <a:prstGeom prst="rect">
            <a:avLst/>
          </a:prstGeom>
        </p:spPr>
        <p:txBody>
          <a:bodyPr wrap="square" lIns="0" tIns="0" rIns="0" bIns="0" rtlCol="0" anchor="t">
            <a:spAutoFit/>
          </a:bodyPr>
          <a:lstStyle/>
          <a:p>
            <a:pPr marL="0" lvl="0" indent="0" algn="ctr">
              <a:lnSpc>
                <a:spcPts val="2659"/>
              </a:lnSpc>
              <a:spcBef>
                <a:spcPct val="0"/>
              </a:spcBef>
            </a:pPr>
            <a:r>
              <a:rPr lang="en-US" sz="2800" b="1" u="none" strike="noStrike"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Чечелівський район</a:t>
            </a:r>
          </a:p>
        </p:txBody>
      </p:sp>
      <p:sp>
        <p:nvSpPr>
          <p:cNvPr id="25" name="TextBox 25"/>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6" action="ppaction://hlinksldjump"/>
              </a:rPr>
              <a:t>В</a:t>
            </a:r>
            <a:r>
              <a:rPr lang="en-US" sz="1200" u="sng" dirty="0">
                <a:solidFill>
                  <a:srgbClr val="FFFFFF"/>
                </a:solidFill>
                <a:latin typeface="Open Sans"/>
                <a:ea typeface="Open Sans"/>
                <a:cs typeface="Open Sans"/>
                <a:sym typeface="Open Sans"/>
                <a:hlinkClick r:id="rId6" action="ppaction://hlinksldjump"/>
              </a:rPr>
              <a:t>ступ</a:t>
            </a:r>
          </a:p>
        </p:txBody>
      </p:sp>
      <p:sp>
        <p:nvSpPr>
          <p:cNvPr id="26" name="TextBox 26"/>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7" action="ppaction://hlinksldjump"/>
              </a:rPr>
              <a:t>Посилання</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251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1772" y="89610"/>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17293116" y="453800"/>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9" name="Group 9"/>
          <p:cNvGrpSpPr/>
          <p:nvPr/>
        </p:nvGrpSpPr>
        <p:grpSpPr>
          <a:xfrm>
            <a:off x="17293116" y="545903"/>
            <a:ext cx="397367" cy="28996"/>
            <a:chOff x="0" y="0"/>
            <a:chExt cx="128243" cy="9358"/>
          </a:xfrm>
        </p:grpSpPr>
        <p:sp>
          <p:nvSpPr>
            <p:cNvPr id="10" name="Freeform 1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1" name="TextBox 11"/>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2" name="Group 12"/>
          <p:cNvGrpSpPr>
            <a:grpSpLocks noChangeAspect="1"/>
          </p:cNvGrpSpPr>
          <p:nvPr/>
        </p:nvGrpSpPr>
        <p:grpSpPr>
          <a:xfrm>
            <a:off x="13331331" y="3750059"/>
            <a:ext cx="3927969" cy="3927969"/>
            <a:chOff x="0" y="0"/>
            <a:chExt cx="6350000" cy="6350000"/>
          </a:xfrm>
        </p:grpSpPr>
        <p:sp>
          <p:nvSpPr>
            <p:cNvPr id="13" name="Freeform 13"/>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4" name="Freeform 14"/>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cstate="email">
                <a:extLst>
                  <a:ext uri="{28A0092B-C50C-407E-A947-70E740481C1C}">
                    <a14:useLocalDpi xmlns:a14="http://schemas.microsoft.com/office/drawing/2010/main"/>
                  </a:ext>
                </a:extLst>
              </a:blip>
              <a:stretch>
                <a:fillRect l="223" r="223"/>
              </a:stretch>
            </a:blipFill>
          </p:spPr>
        </p:sp>
      </p:grpSp>
      <p:grpSp>
        <p:nvGrpSpPr>
          <p:cNvPr id="15" name="Group 15"/>
          <p:cNvGrpSpPr>
            <a:grpSpLocks noChangeAspect="1"/>
          </p:cNvGrpSpPr>
          <p:nvPr/>
        </p:nvGrpSpPr>
        <p:grpSpPr>
          <a:xfrm>
            <a:off x="1028700" y="3750059"/>
            <a:ext cx="3927969" cy="3927969"/>
            <a:chOff x="0" y="0"/>
            <a:chExt cx="6350000" cy="6350000"/>
          </a:xfrm>
        </p:grpSpPr>
        <p:sp>
          <p:nvSpPr>
            <p:cNvPr id="16" name="Freeform 16"/>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7" name="Freeform 17"/>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4" cstate="email">
                <a:extLst>
                  <a:ext uri="{28A0092B-C50C-407E-A947-70E740481C1C}">
                    <a14:useLocalDpi xmlns:a14="http://schemas.microsoft.com/office/drawing/2010/main"/>
                  </a:ext>
                </a:extLst>
              </a:blip>
              <a:stretch>
                <a:fillRect/>
              </a:stretch>
            </a:blipFill>
          </p:spPr>
        </p:sp>
      </p:grpSp>
      <p:grpSp>
        <p:nvGrpSpPr>
          <p:cNvPr id="18" name="Group 18"/>
          <p:cNvGrpSpPr/>
          <p:nvPr/>
        </p:nvGrpSpPr>
        <p:grpSpPr>
          <a:xfrm>
            <a:off x="6171622" y="4075816"/>
            <a:ext cx="6121721" cy="5562612"/>
            <a:chOff x="0" y="0"/>
            <a:chExt cx="1716707" cy="1559917"/>
          </a:xfrm>
        </p:grpSpPr>
        <p:sp>
          <p:nvSpPr>
            <p:cNvPr id="19" name="Freeform 19"/>
            <p:cNvSpPr/>
            <p:nvPr/>
          </p:nvSpPr>
          <p:spPr>
            <a:xfrm>
              <a:off x="0" y="0"/>
              <a:ext cx="1716707" cy="1559917"/>
            </a:xfrm>
            <a:custGeom>
              <a:avLst/>
              <a:gdLst/>
              <a:ahLst/>
              <a:cxnLst/>
              <a:rect l="l" t="t" r="r" b="b"/>
              <a:pathLst>
                <a:path w="1716707" h="1559917">
                  <a:moveTo>
                    <a:pt x="36675" y="0"/>
                  </a:moveTo>
                  <a:lnTo>
                    <a:pt x="1680032" y="0"/>
                  </a:lnTo>
                  <a:cubicBezTo>
                    <a:pt x="1689759" y="0"/>
                    <a:pt x="1699087" y="3864"/>
                    <a:pt x="1705965" y="10742"/>
                  </a:cubicBezTo>
                  <a:cubicBezTo>
                    <a:pt x="1712843" y="17620"/>
                    <a:pt x="1716707" y="26948"/>
                    <a:pt x="1716707" y="36675"/>
                  </a:cubicBezTo>
                  <a:lnTo>
                    <a:pt x="1716707" y="1523242"/>
                  </a:lnTo>
                  <a:cubicBezTo>
                    <a:pt x="1716707" y="1543497"/>
                    <a:pt x="1700287" y="1559917"/>
                    <a:pt x="1680032" y="1559917"/>
                  </a:cubicBezTo>
                  <a:lnTo>
                    <a:pt x="36675" y="1559917"/>
                  </a:lnTo>
                  <a:cubicBezTo>
                    <a:pt x="16420" y="1559917"/>
                    <a:pt x="0" y="1543497"/>
                    <a:pt x="0" y="1523242"/>
                  </a:cubicBezTo>
                  <a:lnTo>
                    <a:pt x="0" y="36675"/>
                  </a:lnTo>
                  <a:cubicBezTo>
                    <a:pt x="0" y="16420"/>
                    <a:pt x="16420" y="0"/>
                    <a:pt x="36675" y="0"/>
                  </a:cubicBezTo>
                  <a:close/>
                </a:path>
              </a:pathLst>
            </a:custGeom>
            <a:blipFill>
              <a:blip r:embed="rId5"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sp>
      </p:grpSp>
      <p:sp>
        <p:nvSpPr>
          <p:cNvPr id="21" name="TextBox 21"/>
          <p:cNvSpPr txBox="1"/>
          <p:nvPr/>
        </p:nvSpPr>
        <p:spPr>
          <a:xfrm>
            <a:off x="5579708" y="67721"/>
            <a:ext cx="7128580" cy="904094"/>
          </a:xfrm>
          <a:prstGeom prst="rect">
            <a:avLst/>
          </a:prstGeom>
        </p:spPr>
        <p:txBody>
          <a:bodyPr lIns="0" tIns="0" rIns="0" bIns="0" rtlCol="0" anchor="t">
            <a:spAutoFit/>
          </a:bodyPr>
          <a:lstStyle/>
          <a:p>
            <a:pPr algn="ctr">
              <a:lnSpc>
                <a:spcPts val="7605"/>
              </a:lnSpc>
            </a:pPr>
            <a:r>
              <a:rPr lang="en-US" sz="54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Barlow Condensed Bold"/>
              </a:rPr>
              <a:t>ВУЛ. ТИТОВА</a:t>
            </a:r>
          </a:p>
        </p:txBody>
      </p:sp>
      <p:sp>
        <p:nvSpPr>
          <p:cNvPr id="22" name="TextBox 22"/>
          <p:cNvSpPr txBox="1"/>
          <p:nvPr/>
        </p:nvSpPr>
        <p:spPr>
          <a:xfrm>
            <a:off x="2895600" y="2437577"/>
            <a:ext cx="12673767" cy="1041952"/>
          </a:xfrm>
          <a:prstGeom prst="rect">
            <a:avLst/>
          </a:prstGeom>
        </p:spPr>
        <p:txBody>
          <a:bodyPr wrap="square" lIns="0" tIns="0" rIns="0" bIns="0" rtlCol="0" anchor="t">
            <a:spAutoFit/>
          </a:bodyPr>
          <a:lstStyle/>
          <a:p>
            <a:pPr marL="0" lvl="0" indent="0" algn="ctr">
              <a:lnSpc>
                <a:spcPts val="2659"/>
              </a:lnSpc>
              <a:spcBef>
                <a:spcPct val="0"/>
              </a:spcBef>
            </a:pP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Герман Титов другий космонавт планети, здійснив політ 7 серпня 1961 року, який тривав 25 годин 10 11 хвилин. Понад 17 обертів навколо Землі здійснив КА «Восток-2», пройшовши відстань 770 тис. км.</a:t>
            </a:r>
          </a:p>
        </p:txBody>
      </p:sp>
      <p:sp>
        <p:nvSpPr>
          <p:cNvPr id="23" name="TextBox 23"/>
          <p:cNvSpPr txBox="1"/>
          <p:nvPr/>
        </p:nvSpPr>
        <p:spPr>
          <a:xfrm>
            <a:off x="6823544" y="1630850"/>
            <a:ext cx="4640907" cy="346249"/>
          </a:xfrm>
          <a:prstGeom prst="rect">
            <a:avLst/>
          </a:prstGeom>
        </p:spPr>
        <p:txBody>
          <a:bodyPr wrap="square" lIns="0" tIns="0" rIns="0" bIns="0" rtlCol="0" anchor="t">
            <a:spAutoFit/>
          </a:bodyPr>
          <a:lstStyle/>
          <a:p>
            <a:pPr marL="0" lvl="0" indent="0" algn="ctr">
              <a:lnSpc>
                <a:spcPts val="2659"/>
              </a:lnSpc>
              <a:spcBef>
                <a:spcPct val="0"/>
              </a:spcBef>
            </a:pP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Чечелівський район</a:t>
            </a:r>
          </a:p>
        </p:txBody>
      </p:sp>
      <p:sp>
        <p:nvSpPr>
          <p:cNvPr id="24" name="TextBox 24"/>
          <p:cNvSpPr txBox="1"/>
          <p:nvPr/>
        </p:nvSpPr>
        <p:spPr>
          <a:xfrm>
            <a:off x="12708288" y="8642754"/>
            <a:ext cx="5274912" cy="349455"/>
          </a:xfrm>
          <a:prstGeom prst="rect">
            <a:avLst/>
          </a:prstGeom>
        </p:spPr>
        <p:txBody>
          <a:bodyPr wrap="square" lIns="0" tIns="0" rIns="0" bIns="0" rtlCol="0" anchor="t">
            <a:spAutoFit/>
          </a:bodyPr>
          <a:lstStyle/>
          <a:p>
            <a:pPr algn="l">
              <a:lnSpc>
                <a:spcPts val="2659"/>
              </a:lnSpc>
              <a:spcBef>
                <a:spcPct val="0"/>
              </a:spcBef>
            </a:pP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Bold"/>
              </a:rPr>
              <a:t>З 2024 року вул. Незалежності</a:t>
            </a:r>
          </a:p>
        </p:txBody>
      </p:sp>
      <p:sp>
        <p:nvSpPr>
          <p:cNvPr id="25" name="TextBox 25"/>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6" action="ppaction://hlinksldjump"/>
              </a:rPr>
              <a:t>В</a:t>
            </a:r>
            <a:r>
              <a:rPr lang="en-US" sz="1200" u="sng" dirty="0">
                <a:solidFill>
                  <a:srgbClr val="FFFFFF"/>
                </a:solidFill>
                <a:latin typeface="Open Sans"/>
                <a:ea typeface="Open Sans"/>
                <a:cs typeface="Open Sans"/>
                <a:sym typeface="Open Sans"/>
                <a:hlinkClick r:id="rId6" action="ppaction://hlinksldjump"/>
              </a:rPr>
              <a:t>ступ</a:t>
            </a:r>
          </a:p>
        </p:txBody>
      </p:sp>
      <p:sp>
        <p:nvSpPr>
          <p:cNvPr id="26" name="TextBox 26"/>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7" action="ppaction://hlinksldjump"/>
              </a:rPr>
              <a:t>Посилання</a:t>
            </a:r>
          </a:p>
        </p:txBody>
      </p:sp>
      <p:sp>
        <p:nvSpPr>
          <p:cNvPr id="27" name="TextBox 24"/>
          <p:cNvSpPr txBox="1"/>
          <p:nvPr/>
        </p:nvSpPr>
        <p:spPr>
          <a:xfrm>
            <a:off x="597517" y="8469630"/>
            <a:ext cx="4982191" cy="695703"/>
          </a:xfrm>
          <a:prstGeom prst="rect">
            <a:avLst/>
          </a:prstGeom>
        </p:spPr>
        <p:txBody>
          <a:bodyPr wrap="square" lIns="0" tIns="0" rIns="0" bIns="0" rtlCol="0" anchor="t">
            <a:spAutoFit/>
          </a:bodyPr>
          <a:lstStyle/>
          <a:p>
            <a:pPr algn="l">
              <a:lnSpc>
                <a:spcPts val="2659"/>
              </a:lnSpc>
              <a:spcBef>
                <a:spcPct val="0"/>
              </a:spcBef>
            </a:pP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Bold"/>
              </a:rPr>
              <a:t>До 1961 року вул. Паркова </a:t>
            </a:r>
            <a:endPar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Bold"/>
            </a:endParaRPr>
          </a:p>
          <a:p>
            <a:pPr algn="l">
              <a:lnSpc>
                <a:spcPts val="2659"/>
              </a:lnSpc>
              <a:spcBef>
                <a:spcPct val="0"/>
              </a:spcBef>
            </a:pP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Bold"/>
              </a:rPr>
              <a:t>1961-2024 роки вул. Титова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0" y="0"/>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17293116" y="453800"/>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9" name="Group 9"/>
          <p:cNvGrpSpPr/>
          <p:nvPr/>
        </p:nvGrpSpPr>
        <p:grpSpPr>
          <a:xfrm>
            <a:off x="17293116" y="545903"/>
            <a:ext cx="397367" cy="28996"/>
            <a:chOff x="0" y="0"/>
            <a:chExt cx="128243" cy="9358"/>
          </a:xfrm>
        </p:grpSpPr>
        <p:sp>
          <p:nvSpPr>
            <p:cNvPr id="10" name="Freeform 1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1" name="TextBox 11"/>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2" name="Group 12"/>
          <p:cNvGrpSpPr>
            <a:grpSpLocks noChangeAspect="1"/>
          </p:cNvGrpSpPr>
          <p:nvPr/>
        </p:nvGrpSpPr>
        <p:grpSpPr>
          <a:xfrm>
            <a:off x="2078585" y="3271768"/>
            <a:ext cx="3141849" cy="3141849"/>
            <a:chOff x="0" y="0"/>
            <a:chExt cx="6350000" cy="6350000"/>
          </a:xfrm>
        </p:grpSpPr>
        <p:sp>
          <p:nvSpPr>
            <p:cNvPr id="13" name="Freeform 13"/>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4" name="Freeform 14"/>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cstate="email">
                <a:extLst>
                  <a:ext uri="{28A0092B-C50C-407E-A947-70E740481C1C}">
                    <a14:useLocalDpi xmlns:a14="http://schemas.microsoft.com/office/drawing/2010/main"/>
                  </a:ext>
                </a:extLst>
              </a:blip>
              <a:stretch>
                <a:fillRect l="223" r="223"/>
              </a:stretch>
            </a:blipFill>
          </p:spPr>
        </p:sp>
      </p:grpSp>
      <p:grpSp>
        <p:nvGrpSpPr>
          <p:cNvPr id="15" name="Group 15"/>
          <p:cNvGrpSpPr>
            <a:grpSpLocks noChangeAspect="1"/>
          </p:cNvGrpSpPr>
          <p:nvPr/>
        </p:nvGrpSpPr>
        <p:grpSpPr>
          <a:xfrm>
            <a:off x="13070021" y="3273494"/>
            <a:ext cx="3140124" cy="3140124"/>
            <a:chOff x="0" y="0"/>
            <a:chExt cx="6350000" cy="6350000"/>
          </a:xfrm>
        </p:grpSpPr>
        <p:sp>
          <p:nvSpPr>
            <p:cNvPr id="16" name="Freeform 16"/>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7" name="Freeform 17"/>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4" cstate="email">
                <a:extLst>
                  <a:ext uri="{28A0092B-C50C-407E-A947-70E740481C1C}">
                    <a14:useLocalDpi xmlns:a14="http://schemas.microsoft.com/office/drawing/2010/main"/>
                  </a:ext>
                </a:extLst>
              </a:blip>
              <a:stretch>
                <a:fillRect l="223" r="223"/>
              </a:stretch>
            </a:blipFill>
          </p:spPr>
        </p:sp>
      </p:grpSp>
      <p:grpSp>
        <p:nvGrpSpPr>
          <p:cNvPr id="18" name="Group 18"/>
          <p:cNvGrpSpPr/>
          <p:nvPr/>
        </p:nvGrpSpPr>
        <p:grpSpPr>
          <a:xfrm>
            <a:off x="6306284" y="2859012"/>
            <a:ext cx="5675433" cy="5157084"/>
            <a:chOff x="0" y="0"/>
            <a:chExt cx="1716707" cy="1559917"/>
          </a:xfrm>
        </p:grpSpPr>
        <p:sp>
          <p:nvSpPr>
            <p:cNvPr id="19" name="Freeform 19"/>
            <p:cNvSpPr/>
            <p:nvPr/>
          </p:nvSpPr>
          <p:spPr>
            <a:xfrm>
              <a:off x="0" y="0"/>
              <a:ext cx="1716707" cy="1559917"/>
            </a:xfrm>
            <a:custGeom>
              <a:avLst/>
              <a:gdLst/>
              <a:ahLst/>
              <a:cxnLst/>
              <a:rect l="l" t="t" r="r" b="b"/>
              <a:pathLst>
                <a:path w="1716707" h="1559917">
                  <a:moveTo>
                    <a:pt x="39559" y="0"/>
                  </a:moveTo>
                  <a:lnTo>
                    <a:pt x="1677148" y="0"/>
                  </a:lnTo>
                  <a:cubicBezTo>
                    <a:pt x="1687640" y="0"/>
                    <a:pt x="1697702" y="4168"/>
                    <a:pt x="1705121" y="11587"/>
                  </a:cubicBezTo>
                  <a:cubicBezTo>
                    <a:pt x="1712539" y="19005"/>
                    <a:pt x="1716707" y="29067"/>
                    <a:pt x="1716707" y="39559"/>
                  </a:cubicBezTo>
                  <a:lnTo>
                    <a:pt x="1716707" y="1520358"/>
                  </a:lnTo>
                  <a:cubicBezTo>
                    <a:pt x="1716707" y="1542206"/>
                    <a:pt x="1698996" y="1559917"/>
                    <a:pt x="1677148" y="1559917"/>
                  </a:cubicBezTo>
                  <a:lnTo>
                    <a:pt x="39559" y="1559917"/>
                  </a:lnTo>
                  <a:cubicBezTo>
                    <a:pt x="29067" y="1559917"/>
                    <a:pt x="19005" y="1555749"/>
                    <a:pt x="11587" y="1548330"/>
                  </a:cubicBezTo>
                  <a:cubicBezTo>
                    <a:pt x="4168" y="1540912"/>
                    <a:pt x="0" y="1530850"/>
                    <a:pt x="0" y="1520358"/>
                  </a:cubicBezTo>
                  <a:lnTo>
                    <a:pt x="0" y="39559"/>
                  </a:lnTo>
                  <a:cubicBezTo>
                    <a:pt x="0" y="17711"/>
                    <a:pt x="17711" y="0"/>
                    <a:pt x="39559" y="0"/>
                  </a:cubicBezTo>
                  <a:close/>
                </a:path>
              </a:pathLst>
            </a:custGeom>
            <a:blipFill>
              <a:blip r:embed="rId5"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sp>
      </p:grpSp>
      <p:sp>
        <p:nvSpPr>
          <p:cNvPr id="21" name="TextBox 21"/>
          <p:cNvSpPr txBox="1"/>
          <p:nvPr/>
        </p:nvSpPr>
        <p:spPr>
          <a:xfrm>
            <a:off x="2000998" y="8270197"/>
            <a:ext cx="14286691" cy="1384995"/>
          </a:xfrm>
          <a:prstGeom prst="rect">
            <a:avLst/>
          </a:prstGeom>
        </p:spPr>
        <p:txBody>
          <a:bodyPr wrap="square" lIns="0" tIns="0" rIns="0" bIns="0" rtlCol="0" anchor="t">
            <a:spAutoFit/>
          </a:bodyPr>
          <a:lstStyle/>
          <a:p>
            <a:pPr marL="0" lvl="0" indent="0" algn="ctr">
              <a:lnSpc>
                <a:spcPts val="2659"/>
              </a:lnSpc>
              <a:spcBef>
                <a:spcPct val="0"/>
              </a:spcBef>
            </a:pPr>
            <a:r>
              <a:rPr lang="en-US" sz="2800" b="1" u="none" strike="noStrike"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М.Ф. Герасюта заступник головного конструктора КБ «Південне», засновник української науково-технічної школи теорії польоту ракет, один з організаторів КБ «Південне», доктор технічних • наук, професор, член-кореспондент АН УРСР, Герой Соціалістичної праці, Лауреат Ленінської й Державної премій.</a:t>
            </a:r>
          </a:p>
        </p:txBody>
      </p:sp>
      <p:sp>
        <p:nvSpPr>
          <p:cNvPr id="22" name="TextBox 22"/>
          <p:cNvSpPr txBox="1"/>
          <p:nvPr/>
        </p:nvSpPr>
        <p:spPr>
          <a:xfrm>
            <a:off x="2873673" y="60960"/>
            <a:ext cx="12266005" cy="904094"/>
          </a:xfrm>
          <a:prstGeom prst="rect">
            <a:avLst/>
          </a:prstGeom>
        </p:spPr>
        <p:txBody>
          <a:bodyPr lIns="0" tIns="0" rIns="0" bIns="0" rtlCol="0" anchor="t">
            <a:spAutoFit/>
          </a:bodyPr>
          <a:lstStyle/>
          <a:p>
            <a:pPr algn="ctr">
              <a:lnSpc>
                <a:spcPts val="7605"/>
              </a:lnSpc>
            </a:pPr>
            <a:r>
              <a:rPr lang="en-US" sz="5400" b="1" dirty="0">
                <a:solidFill>
                  <a:srgbClr val="66CCFF"/>
                </a:solidFill>
                <a:latin typeface="Roboto" panose="02000000000000000000" pitchFamily="2" charset="0"/>
                <a:ea typeface="Roboto" panose="02000000000000000000" pitchFamily="2" charset="0"/>
                <a:cs typeface="Barlow Condensed Bold"/>
                <a:sym typeface="Barlow Condensed Bold"/>
              </a:rPr>
              <a:t>ВУЛ. ПРОФЕСОРА ГЕРАСЮТИ</a:t>
            </a:r>
          </a:p>
        </p:txBody>
      </p:sp>
      <p:sp>
        <p:nvSpPr>
          <p:cNvPr id="23" name="TextBox 23"/>
          <p:cNvSpPr txBox="1"/>
          <p:nvPr/>
        </p:nvSpPr>
        <p:spPr>
          <a:xfrm>
            <a:off x="6306284" y="1510784"/>
            <a:ext cx="5632103" cy="692497"/>
          </a:xfrm>
          <a:prstGeom prst="rect">
            <a:avLst/>
          </a:prstGeom>
        </p:spPr>
        <p:txBody>
          <a:bodyPr lIns="0" tIns="0" rIns="0" bIns="0" rtlCol="0" anchor="t">
            <a:spAutoFit/>
          </a:bodyPr>
          <a:lstStyle/>
          <a:p>
            <a:pPr marL="0" lvl="0" indent="0" algn="ctr">
              <a:lnSpc>
                <a:spcPts val="2659"/>
              </a:lnSpc>
              <a:spcBef>
                <a:spcPct val="0"/>
              </a:spcBef>
            </a:pP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Чечелівський район, </a:t>
            </a:r>
            <a:endParaRPr lang="uk-UA"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endParaRPr>
          </a:p>
          <a:p>
            <a:pPr marL="0" lvl="0" indent="0" algn="ctr">
              <a:lnSpc>
                <a:spcPts val="2659"/>
              </a:lnSpc>
              <a:spcBef>
                <a:spcPct val="0"/>
              </a:spcBef>
            </a:pPr>
            <a:r>
              <a:rPr lang="en-US" sz="2800" b="1" dirty="0" err="1">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колишня</a:t>
            </a: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 вулиця Каверіна</a:t>
            </a:r>
          </a:p>
        </p:txBody>
      </p:sp>
      <p:sp>
        <p:nvSpPr>
          <p:cNvPr id="24" name="TextBox 24"/>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6" action="ppaction://hlinksldjump"/>
              </a:rPr>
              <a:t>В</a:t>
            </a:r>
            <a:r>
              <a:rPr lang="en-US" sz="1200" u="sng" dirty="0">
                <a:solidFill>
                  <a:srgbClr val="FFFFFF"/>
                </a:solidFill>
                <a:latin typeface="Open Sans"/>
                <a:ea typeface="Open Sans"/>
                <a:cs typeface="Open Sans"/>
                <a:sym typeface="Open Sans"/>
                <a:hlinkClick r:id="rId6" action="ppaction://hlinksldjump"/>
              </a:rPr>
              <a:t>ступ</a:t>
            </a:r>
          </a:p>
        </p:txBody>
      </p:sp>
      <p:sp>
        <p:nvSpPr>
          <p:cNvPr id="25" name="TextBox 25"/>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7" action="ppaction://hlinksldjump"/>
              </a:rPr>
              <a:t>Посилання</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0" y="0"/>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17293116" y="453800"/>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9" name="Group 9"/>
          <p:cNvGrpSpPr/>
          <p:nvPr/>
        </p:nvGrpSpPr>
        <p:grpSpPr>
          <a:xfrm>
            <a:off x="17293116" y="545903"/>
            <a:ext cx="397367" cy="28996"/>
            <a:chOff x="0" y="0"/>
            <a:chExt cx="128243" cy="9358"/>
          </a:xfrm>
        </p:grpSpPr>
        <p:sp>
          <p:nvSpPr>
            <p:cNvPr id="10" name="Freeform 1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1" name="TextBox 11"/>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2" name="Group 12"/>
          <p:cNvGrpSpPr>
            <a:grpSpLocks noChangeAspect="1"/>
          </p:cNvGrpSpPr>
          <p:nvPr/>
        </p:nvGrpSpPr>
        <p:grpSpPr>
          <a:xfrm>
            <a:off x="12362926" y="3012965"/>
            <a:ext cx="3659456" cy="3659456"/>
            <a:chOff x="0" y="0"/>
            <a:chExt cx="6350000" cy="6350000"/>
          </a:xfrm>
        </p:grpSpPr>
        <p:sp>
          <p:nvSpPr>
            <p:cNvPr id="13" name="Freeform 13"/>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4" name="Freeform 14"/>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cstate="email">
                <a:extLst>
                  <a:ext uri="{28A0092B-C50C-407E-A947-70E740481C1C}">
                    <a14:useLocalDpi xmlns:a14="http://schemas.microsoft.com/office/drawing/2010/main"/>
                  </a:ext>
                </a:extLst>
              </a:blip>
              <a:stretch>
                <a:fillRect/>
              </a:stretch>
            </a:blipFill>
          </p:spPr>
        </p:sp>
      </p:grpSp>
      <p:grpSp>
        <p:nvGrpSpPr>
          <p:cNvPr id="15" name="Group 15"/>
          <p:cNvGrpSpPr>
            <a:grpSpLocks noChangeAspect="1"/>
          </p:cNvGrpSpPr>
          <p:nvPr/>
        </p:nvGrpSpPr>
        <p:grpSpPr>
          <a:xfrm>
            <a:off x="2175482" y="3012965"/>
            <a:ext cx="3659456" cy="3659456"/>
            <a:chOff x="0" y="0"/>
            <a:chExt cx="6350000" cy="6350000"/>
          </a:xfrm>
        </p:grpSpPr>
        <p:sp>
          <p:nvSpPr>
            <p:cNvPr id="16" name="Freeform 16"/>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7" name="Freeform 17"/>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4" cstate="email">
                <a:extLst>
                  <a:ext uri="{28A0092B-C50C-407E-A947-70E740481C1C}">
                    <a14:useLocalDpi xmlns:a14="http://schemas.microsoft.com/office/drawing/2010/main"/>
                  </a:ext>
                </a:extLst>
              </a:blip>
              <a:stretch>
                <a:fillRect l="223" r="223"/>
              </a:stretch>
            </a:blipFill>
          </p:spPr>
        </p:sp>
      </p:grpSp>
      <p:grpSp>
        <p:nvGrpSpPr>
          <p:cNvPr id="18" name="Group 18"/>
          <p:cNvGrpSpPr/>
          <p:nvPr/>
        </p:nvGrpSpPr>
        <p:grpSpPr>
          <a:xfrm>
            <a:off x="6306284" y="2859012"/>
            <a:ext cx="5675433" cy="5157084"/>
            <a:chOff x="0" y="0"/>
            <a:chExt cx="1716707" cy="1559917"/>
          </a:xfrm>
        </p:grpSpPr>
        <p:sp>
          <p:nvSpPr>
            <p:cNvPr id="19" name="Freeform 19"/>
            <p:cNvSpPr/>
            <p:nvPr/>
          </p:nvSpPr>
          <p:spPr>
            <a:xfrm>
              <a:off x="0" y="0"/>
              <a:ext cx="1716707" cy="1559917"/>
            </a:xfrm>
            <a:custGeom>
              <a:avLst/>
              <a:gdLst/>
              <a:ahLst/>
              <a:cxnLst/>
              <a:rect l="l" t="t" r="r" b="b"/>
              <a:pathLst>
                <a:path w="1716707" h="1559917">
                  <a:moveTo>
                    <a:pt x="39559" y="0"/>
                  </a:moveTo>
                  <a:lnTo>
                    <a:pt x="1677148" y="0"/>
                  </a:lnTo>
                  <a:cubicBezTo>
                    <a:pt x="1687640" y="0"/>
                    <a:pt x="1697702" y="4168"/>
                    <a:pt x="1705121" y="11587"/>
                  </a:cubicBezTo>
                  <a:cubicBezTo>
                    <a:pt x="1712539" y="19005"/>
                    <a:pt x="1716707" y="29067"/>
                    <a:pt x="1716707" y="39559"/>
                  </a:cubicBezTo>
                  <a:lnTo>
                    <a:pt x="1716707" y="1520358"/>
                  </a:lnTo>
                  <a:cubicBezTo>
                    <a:pt x="1716707" y="1542206"/>
                    <a:pt x="1698996" y="1559917"/>
                    <a:pt x="1677148" y="1559917"/>
                  </a:cubicBezTo>
                  <a:lnTo>
                    <a:pt x="39559" y="1559917"/>
                  </a:lnTo>
                  <a:cubicBezTo>
                    <a:pt x="29067" y="1559917"/>
                    <a:pt x="19005" y="1555749"/>
                    <a:pt x="11587" y="1548330"/>
                  </a:cubicBezTo>
                  <a:cubicBezTo>
                    <a:pt x="4168" y="1540912"/>
                    <a:pt x="0" y="1530850"/>
                    <a:pt x="0" y="1520358"/>
                  </a:cubicBezTo>
                  <a:lnTo>
                    <a:pt x="0" y="39559"/>
                  </a:lnTo>
                  <a:cubicBezTo>
                    <a:pt x="0" y="17711"/>
                    <a:pt x="17711" y="0"/>
                    <a:pt x="39559" y="0"/>
                  </a:cubicBezTo>
                  <a:close/>
                </a:path>
              </a:pathLst>
            </a:custGeom>
            <a:blipFill>
              <a:blip r:embed="rId5"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sp>
      </p:grpSp>
      <p:sp>
        <p:nvSpPr>
          <p:cNvPr id="21" name="TextBox 21"/>
          <p:cNvSpPr txBox="1"/>
          <p:nvPr/>
        </p:nvSpPr>
        <p:spPr>
          <a:xfrm>
            <a:off x="1524000" y="8658139"/>
            <a:ext cx="15163800" cy="1041952"/>
          </a:xfrm>
          <a:prstGeom prst="rect">
            <a:avLst/>
          </a:prstGeom>
        </p:spPr>
        <p:txBody>
          <a:bodyPr wrap="square" lIns="0" tIns="0" rIns="0" bIns="0" rtlCol="0" anchor="t">
            <a:spAutoFit/>
          </a:bodyPr>
          <a:lstStyle/>
          <a:p>
            <a:pPr algn="ctr">
              <a:lnSpc>
                <a:spcPts val="2659"/>
              </a:lnSpc>
              <a:spcBef>
                <a:spcPct val="0"/>
              </a:spcBef>
            </a:pPr>
            <a:r>
              <a:rPr lang="en-US" sz="2800" b="1" dirty="0" err="1">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Американський</a:t>
            </a:r>
            <a:r>
              <a:rPr lang="en-US" sz="28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 астронавт, контрадмірал ВМС США. Перший американець, що виконав суборбітальний космічний політ. Другий космічний політ Шепард виконав командиром космічного корабля «Аполлон-14», один із 12 осіб, які побували на Місяці.</a:t>
            </a:r>
          </a:p>
        </p:txBody>
      </p:sp>
      <p:sp>
        <p:nvSpPr>
          <p:cNvPr id="22" name="TextBox 22"/>
          <p:cNvSpPr txBox="1"/>
          <p:nvPr/>
        </p:nvSpPr>
        <p:spPr>
          <a:xfrm>
            <a:off x="2752219" y="30480"/>
            <a:ext cx="12266005" cy="904094"/>
          </a:xfrm>
          <a:prstGeom prst="rect">
            <a:avLst/>
          </a:prstGeom>
        </p:spPr>
        <p:txBody>
          <a:bodyPr lIns="0" tIns="0" rIns="0" bIns="0" rtlCol="0" anchor="t">
            <a:spAutoFit/>
          </a:bodyPr>
          <a:lstStyle/>
          <a:p>
            <a:pPr algn="ctr">
              <a:lnSpc>
                <a:spcPts val="7605"/>
              </a:lnSpc>
            </a:pPr>
            <a:r>
              <a:rPr lang="en-US" sz="5400" b="1" dirty="0">
                <a:solidFill>
                  <a:srgbClr val="66CCFF"/>
                </a:solidFill>
                <a:latin typeface="Roboto" panose="02000000000000000000" pitchFamily="2" charset="0"/>
                <a:ea typeface="Roboto" panose="02000000000000000000" pitchFamily="2" charset="0"/>
                <a:cs typeface="Times New Roman" panose="02020603050405020304" pitchFamily="18" charset="0"/>
                <a:sym typeface="Barlow Condensed Bold"/>
              </a:rPr>
              <a:t>ВУЛ. АЛАНА ШЕПАРДА </a:t>
            </a:r>
          </a:p>
        </p:txBody>
      </p:sp>
      <p:sp>
        <p:nvSpPr>
          <p:cNvPr id="23" name="TextBox 23"/>
          <p:cNvSpPr txBox="1"/>
          <p:nvPr/>
        </p:nvSpPr>
        <p:spPr>
          <a:xfrm>
            <a:off x="6279665" y="1418428"/>
            <a:ext cx="5702052" cy="692497"/>
          </a:xfrm>
          <a:prstGeom prst="rect">
            <a:avLst/>
          </a:prstGeom>
        </p:spPr>
        <p:txBody>
          <a:bodyPr lIns="0" tIns="0" rIns="0" bIns="0" rtlCol="0" anchor="t">
            <a:spAutoFit/>
          </a:bodyPr>
          <a:lstStyle/>
          <a:p>
            <a:pPr marL="0" lvl="0" indent="0" algn="ctr">
              <a:lnSpc>
                <a:spcPts val="2659"/>
              </a:lnSpc>
              <a:spcBef>
                <a:spcPct val="0"/>
              </a:spcBef>
            </a:pPr>
            <a:r>
              <a:rPr lang="en-US" sz="2800" b="1" u="none" strike="noStrike"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Чечелівський район, </a:t>
            </a:r>
            <a:endParaRPr lang="uk-UA" sz="2800" b="1" u="none" strike="noStrike"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endParaRPr>
          </a:p>
          <a:p>
            <a:pPr marL="0" lvl="0" indent="0" algn="ctr">
              <a:lnSpc>
                <a:spcPts val="2659"/>
              </a:lnSpc>
              <a:spcBef>
                <a:spcPct val="0"/>
              </a:spcBef>
            </a:pPr>
            <a:r>
              <a:rPr lang="en-US" sz="2800" b="1" u="none" strike="noStrike" dirty="0" err="1">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колишня</a:t>
            </a:r>
            <a:r>
              <a:rPr lang="en-US" sz="2800" b="1" u="none" strike="noStrike" dirty="0">
                <a:solidFill>
                  <a:srgbClr val="66CCFF"/>
                </a:solidFill>
                <a:latin typeface="Roboto" panose="02000000000000000000" pitchFamily="2" charset="0"/>
                <a:ea typeface="Roboto" panose="02000000000000000000" pitchFamily="2" charset="0"/>
                <a:cs typeface="Times New Roman" panose="02020603050405020304" pitchFamily="18" charset="0"/>
                <a:sym typeface="Canva Sans"/>
              </a:rPr>
              <a:t> вулиця Суворова</a:t>
            </a:r>
          </a:p>
        </p:txBody>
      </p:sp>
      <p:sp>
        <p:nvSpPr>
          <p:cNvPr id="24" name="TextBox 24"/>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6" action="ppaction://hlinksldjump"/>
              </a:rPr>
              <a:t>В</a:t>
            </a:r>
            <a:r>
              <a:rPr lang="en-US" sz="1200" u="sng" dirty="0">
                <a:solidFill>
                  <a:srgbClr val="FFFFFF"/>
                </a:solidFill>
                <a:latin typeface="Open Sans"/>
                <a:ea typeface="Open Sans"/>
                <a:cs typeface="Open Sans"/>
                <a:sym typeface="Open Sans"/>
                <a:hlinkClick r:id="rId6" action="ppaction://hlinksldjump"/>
              </a:rPr>
              <a:t>ступ</a:t>
            </a:r>
          </a:p>
        </p:txBody>
      </p:sp>
      <p:sp>
        <p:nvSpPr>
          <p:cNvPr id="25" name="TextBox 25"/>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7" action="ppaction://hlinksldjump"/>
              </a:rPr>
              <a:t>Посилання</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0" y="0"/>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17293116" y="453800"/>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9" name="Group 9"/>
          <p:cNvGrpSpPr/>
          <p:nvPr/>
        </p:nvGrpSpPr>
        <p:grpSpPr>
          <a:xfrm>
            <a:off x="17293116" y="545903"/>
            <a:ext cx="397367" cy="28996"/>
            <a:chOff x="0" y="0"/>
            <a:chExt cx="128243" cy="9358"/>
          </a:xfrm>
        </p:grpSpPr>
        <p:sp>
          <p:nvSpPr>
            <p:cNvPr id="10" name="Freeform 1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1" name="TextBox 11"/>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2" name="Group 12"/>
          <p:cNvGrpSpPr>
            <a:grpSpLocks noChangeAspect="1"/>
          </p:cNvGrpSpPr>
          <p:nvPr/>
        </p:nvGrpSpPr>
        <p:grpSpPr>
          <a:xfrm>
            <a:off x="2061969" y="2079432"/>
            <a:ext cx="5606162" cy="5606162"/>
            <a:chOff x="0" y="0"/>
            <a:chExt cx="6350000" cy="6350000"/>
          </a:xfrm>
        </p:grpSpPr>
        <p:sp>
          <p:nvSpPr>
            <p:cNvPr id="13" name="Freeform 13"/>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4" name="Freeform 14"/>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cstate="email">
                <a:extLst>
                  <a:ext uri="{28A0092B-C50C-407E-A947-70E740481C1C}">
                    <a14:useLocalDpi xmlns:a14="http://schemas.microsoft.com/office/drawing/2010/main"/>
                  </a:ext>
                </a:extLst>
              </a:blip>
              <a:stretch>
                <a:fillRect l="223" r="223"/>
              </a:stretch>
            </a:blipFill>
          </p:spPr>
        </p:sp>
      </p:grpSp>
      <p:sp>
        <p:nvSpPr>
          <p:cNvPr id="15" name="TextBox 15"/>
          <p:cNvSpPr txBox="1"/>
          <p:nvPr/>
        </p:nvSpPr>
        <p:spPr>
          <a:xfrm>
            <a:off x="1" y="1047750"/>
            <a:ext cx="10447535" cy="904094"/>
          </a:xfrm>
          <a:prstGeom prst="rect">
            <a:avLst/>
          </a:prstGeom>
        </p:spPr>
        <p:txBody>
          <a:bodyPr wrap="square" lIns="0" tIns="0" rIns="0" bIns="0" rtlCol="0" anchor="t">
            <a:spAutoFit/>
          </a:bodyPr>
          <a:lstStyle/>
          <a:p>
            <a:pPr algn="ctr">
              <a:lnSpc>
                <a:spcPts val="7605"/>
              </a:lnSpc>
            </a:pPr>
            <a:r>
              <a:rPr lang="en-US" sz="5400" b="1" dirty="0">
                <a:solidFill>
                  <a:srgbClr val="66CCFF"/>
                </a:solidFill>
                <a:latin typeface="Roboto" panose="02000000000000000000" pitchFamily="2" charset="0"/>
                <a:ea typeface="Roboto" panose="02000000000000000000" pitchFamily="2" charset="0"/>
                <a:cs typeface="Barlow Condensed Bold"/>
                <a:sym typeface="Barlow Condensed Bold"/>
              </a:rPr>
              <a:t>БУЛЬВАР ЗОРЯНИЙ</a:t>
            </a:r>
          </a:p>
        </p:txBody>
      </p:sp>
      <p:grpSp>
        <p:nvGrpSpPr>
          <p:cNvPr id="16" name="Group 16"/>
          <p:cNvGrpSpPr/>
          <p:nvPr/>
        </p:nvGrpSpPr>
        <p:grpSpPr>
          <a:xfrm>
            <a:off x="10447536" y="1522095"/>
            <a:ext cx="6845579" cy="6220359"/>
            <a:chOff x="0" y="0"/>
            <a:chExt cx="1716707" cy="1559917"/>
          </a:xfrm>
        </p:grpSpPr>
        <p:sp>
          <p:nvSpPr>
            <p:cNvPr id="17" name="Freeform 17"/>
            <p:cNvSpPr/>
            <p:nvPr/>
          </p:nvSpPr>
          <p:spPr>
            <a:xfrm>
              <a:off x="0" y="0"/>
              <a:ext cx="1716707" cy="1559917"/>
            </a:xfrm>
            <a:custGeom>
              <a:avLst/>
              <a:gdLst/>
              <a:ahLst/>
              <a:cxnLst/>
              <a:rect l="l" t="t" r="r" b="b"/>
              <a:pathLst>
                <a:path w="1716707" h="1559917">
                  <a:moveTo>
                    <a:pt x="32797" y="0"/>
                  </a:moveTo>
                  <a:lnTo>
                    <a:pt x="1683910" y="0"/>
                  </a:lnTo>
                  <a:cubicBezTo>
                    <a:pt x="1692609" y="0"/>
                    <a:pt x="1700950" y="3455"/>
                    <a:pt x="1707101" y="9606"/>
                  </a:cubicBezTo>
                  <a:cubicBezTo>
                    <a:pt x="1713252" y="15757"/>
                    <a:pt x="1716707" y="24099"/>
                    <a:pt x="1716707" y="32797"/>
                  </a:cubicBezTo>
                  <a:lnTo>
                    <a:pt x="1716707" y="1527120"/>
                  </a:lnTo>
                  <a:cubicBezTo>
                    <a:pt x="1716707" y="1545233"/>
                    <a:pt x="1702023" y="1559917"/>
                    <a:pt x="1683910" y="1559917"/>
                  </a:cubicBezTo>
                  <a:lnTo>
                    <a:pt x="32797" y="1559917"/>
                  </a:lnTo>
                  <a:cubicBezTo>
                    <a:pt x="24099" y="1559917"/>
                    <a:pt x="15757" y="1556462"/>
                    <a:pt x="9606" y="1550311"/>
                  </a:cubicBezTo>
                  <a:cubicBezTo>
                    <a:pt x="3455" y="1544160"/>
                    <a:pt x="0" y="1535818"/>
                    <a:pt x="0" y="1527120"/>
                  </a:cubicBezTo>
                  <a:lnTo>
                    <a:pt x="0" y="32797"/>
                  </a:lnTo>
                  <a:cubicBezTo>
                    <a:pt x="0" y="14684"/>
                    <a:pt x="14684" y="0"/>
                    <a:pt x="32797" y="0"/>
                  </a:cubicBezTo>
                  <a:close/>
                </a:path>
              </a:pathLst>
            </a:custGeom>
            <a:blipFill>
              <a:blip r:embed="rId4"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sp>
      </p:grpSp>
      <p:sp>
        <p:nvSpPr>
          <p:cNvPr id="19" name="TextBox 19"/>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5" action="ppaction://hlinksldjump"/>
              </a:rPr>
              <a:t>В</a:t>
            </a:r>
            <a:r>
              <a:rPr lang="en-US" sz="1200" u="sng" dirty="0">
                <a:solidFill>
                  <a:srgbClr val="FFFFFF"/>
                </a:solidFill>
                <a:latin typeface="Open Sans"/>
                <a:ea typeface="Open Sans"/>
                <a:cs typeface="Open Sans"/>
                <a:sym typeface="Open Sans"/>
                <a:hlinkClick r:id="rId5" action="ppaction://hlinksldjump"/>
              </a:rPr>
              <a:t>ступ</a:t>
            </a:r>
          </a:p>
        </p:txBody>
      </p:sp>
      <p:sp>
        <p:nvSpPr>
          <p:cNvPr id="20" name="TextBox 20"/>
          <p:cNvSpPr txBox="1"/>
          <p:nvPr/>
        </p:nvSpPr>
        <p:spPr>
          <a:xfrm>
            <a:off x="762000" y="8191500"/>
            <a:ext cx="11232735" cy="875240"/>
          </a:xfrm>
          <a:prstGeom prst="rect">
            <a:avLst/>
          </a:prstGeom>
        </p:spPr>
        <p:txBody>
          <a:bodyPr lIns="0" tIns="0" rIns="0" bIns="0" rtlCol="0" anchor="t">
            <a:spAutoFit/>
          </a:bodyPr>
          <a:lstStyle/>
          <a:p>
            <a:pPr algn="just">
              <a:lnSpc>
                <a:spcPts val="3470"/>
              </a:lnSpc>
            </a:pPr>
            <a:r>
              <a:rPr lang="en-US" sz="2800" b="1" dirty="0">
                <a:solidFill>
                  <a:srgbClr val="66CCFF"/>
                </a:solidFill>
                <a:latin typeface="Roboto" panose="02000000000000000000" pitchFamily="2" charset="0"/>
                <a:ea typeface="Roboto" panose="02000000000000000000" pitchFamily="2" charset="0"/>
                <a:cs typeface="Open Sans Bold"/>
                <a:sym typeface="Open Sans Bold"/>
              </a:rPr>
              <a:t>Монумент «Дніпропетровщина – космічна епоха України»</a:t>
            </a:r>
            <a:r>
              <a:rPr lang="uk-UA" sz="2800" b="1" dirty="0">
                <a:solidFill>
                  <a:srgbClr val="66CCFF"/>
                </a:solidFill>
                <a:latin typeface="Roboto" panose="02000000000000000000" pitchFamily="2" charset="0"/>
                <a:ea typeface="Roboto" panose="02000000000000000000" pitchFamily="2" charset="0"/>
                <a:cs typeface="Open Sans Bold"/>
                <a:sym typeface="Open Sans Bold"/>
              </a:rPr>
              <a:t>,</a:t>
            </a:r>
            <a:endParaRPr lang="en-US" sz="2800" b="1" dirty="0">
              <a:solidFill>
                <a:srgbClr val="66CCFF"/>
              </a:solidFill>
              <a:latin typeface="Roboto" panose="02000000000000000000" pitchFamily="2" charset="0"/>
              <a:ea typeface="Roboto" panose="02000000000000000000" pitchFamily="2" charset="0"/>
              <a:cs typeface="Open Sans Bold"/>
              <a:sym typeface="Open Sans Bold"/>
            </a:endParaRPr>
          </a:p>
          <a:p>
            <a:pPr algn="just">
              <a:lnSpc>
                <a:spcPts val="3470"/>
              </a:lnSpc>
            </a:pPr>
            <a:r>
              <a:rPr lang="en-US" sz="2800" b="1" dirty="0">
                <a:solidFill>
                  <a:srgbClr val="66CCFF"/>
                </a:solidFill>
                <a:latin typeface="Roboto" panose="02000000000000000000" pitchFamily="2" charset="0"/>
                <a:ea typeface="Roboto" panose="02000000000000000000" pitchFamily="2" charset="0"/>
                <a:cs typeface="Open Sans Bold"/>
                <a:sym typeface="Open Sans Bold"/>
              </a:rPr>
              <a:t>висота земної кулі 4 метри, вага всієї конструкції понад 17 тонн.</a:t>
            </a:r>
          </a:p>
        </p:txBody>
      </p:sp>
      <p:sp>
        <p:nvSpPr>
          <p:cNvPr id="21" name="TextBox 21"/>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6" action="ppaction://hlinksldjump"/>
              </a:rPr>
              <a:t>Посилання</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6412245" y="2202152"/>
            <a:ext cx="4314822" cy="6220359"/>
            <a:chOff x="0" y="0"/>
            <a:chExt cx="1082054" cy="1559917"/>
          </a:xfrm>
        </p:grpSpPr>
        <p:sp>
          <p:nvSpPr>
            <p:cNvPr id="4" name="Freeform 4"/>
            <p:cNvSpPr/>
            <p:nvPr/>
          </p:nvSpPr>
          <p:spPr>
            <a:xfrm>
              <a:off x="0" y="0"/>
              <a:ext cx="1082054" cy="1559917"/>
            </a:xfrm>
            <a:custGeom>
              <a:avLst/>
              <a:gdLst/>
              <a:ahLst/>
              <a:cxnLst/>
              <a:rect l="l" t="t" r="r" b="b"/>
              <a:pathLst>
                <a:path w="1082054" h="1559917">
                  <a:moveTo>
                    <a:pt x="52034" y="0"/>
                  </a:moveTo>
                  <a:lnTo>
                    <a:pt x="1030020" y="0"/>
                  </a:lnTo>
                  <a:cubicBezTo>
                    <a:pt x="1043820" y="0"/>
                    <a:pt x="1057055" y="5482"/>
                    <a:pt x="1066814" y="15240"/>
                  </a:cubicBezTo>
                  <a:cubicBezTo>
                    <a:pt x="1076572" y="24998"/>
                    <a:pt x="1082054" y="38233"/>
                    <a:pt x="1082054" y="52034"/>
                  </a:cubicBezTo>
                  <a:lnTo>
                    <a:pt x="1082054" y="1507883"/>
                  </a:lnTo>
                  <a:cubicBezTo>
                    <a:pt x="1082054" y="1521684"/>
                    <a:pt x="1076572" y="1534919"/>
                    <a:pt x="1066814" y="1544677"/>
                  </a:cubicBezTo>
                  <a:cubicBezTo>
                    <a:pt x="1057055" y="1554435"/>
                    <a:pt x="1043820" y="1559917"/>
                    <a:pt x="1030020" y="1559917"/>
                  </a:cubicBezTo>
                  <a:lnTo>
                    <a:pt x="52034" y="1559917"/>
                  </a:lnTo>
                  <a:cubicBezTo>
                    <a:pt x="38233" y="1559917"/>
                    <a:pt x="24998" y="1554435"/>
                    <a:pt x="15240" y="1544677"/>
                  </a:cubicBezTo>
                  <a:cubicBezTo>
                    <a:pt x="5482" y="1534919"/>
                    <a:pt x="0" y="1521684"/>
                    <a:pt x="0" y="1507883"/>
                  </a:cubicBezTo>
                  <a:lnTo>
                    <a:pt x="0" y="52034"/>
                  </a:lnTo>
                  <a:cubicBezTo>
                    <a:pt x="0" y="38233"/>
                    <a:pt x="5482" y="24998"/>
                    <a:pt x="15240" y="15240"/>
                  </a:cubicBezTo>
                  <a:cubicBezTo>
                    <a:pt x="24998" y="5482"/>
                    <a:pt x="38233" y="0"/>
                    <a:pt x="52034" y="0"/>
                  </a:cubicBezTo>
                  <a:close/>
                </a:path>
              </a:pathLst>
            </a:custGeom>
            <a:blipFill>
              <a:blip r:embed="rId3"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sp>
      </p:grpSp>
      <p:grpSp>
        <p:nvGrpSpPr>
          <p:cNvPr id="5" name="Group 5"/>
          <p:cNvGrpSpPr/>
          <p:nvPr/>
        </p:nvGrpSpPr>
        <p:grpSpPr>
          <a:xfrm>
            <a:off x="11056052" y="2202152"/>
            <a:ext cx="6845579" cy="6220359"/>
            <a:chOff x="0" y="0"/>
            <a:chExt cx="1716707" cy="1559917"/>
          </a:xfrm>
        </p:grpSpPr>
        <p:sp>
          <p:nvSpPr>
            <p:cNvPr id="6" name="Freeform 6"/>
            <p:cNvSpPr/>
            <p:nvPr/>
          </p:nvSpPr>
          <p:spPr>
            <a:xfrm>
              <a:off x="0" y="0"/>
              <a:ext cx="1716707" cy="1559917"/>
            </a:xfrm>
            <a:custGeom>
              <a:avLst/>
              <a:gdLst/>
              <a:ahLst/>
              <a:cxnLst/>
              <a:rect l="l" t="t" r="r" b="b"/>
              <a:pathLst>
                <a:path w="1716707" h="1559917">
                  <a:moveTo>
                    <a:pt x="32797" y="0"/>
                  </a:moveTo>
                  <a:lnTo>
                    <a:pt x="1683910" y="0"/>
                  </a:lnTo>
                  <a:cubicBezTo>
                    <a:pt x="1692609" y="0"/>
                    <a:pt x="1700950" y="3455"/>
                    <a:pt x="1707101" y="9606"/>
                  </a:cubicBezTo>
                  <a:cubicBezTo>
                    <a:pt x="1713252" y="15757"/>
                    <a:pt x="1716707" y="24099"/>
                    <a:pt x="1716707" y="32797"/>
                  </a:cubicBezTo>
                  <a:lnTo>
                    <a:pt x="1716707" y="1527120"/>
                  </a:lnTo>
                  <a:cubicBezTo>
                    <a:pt x="1716707" y="1545233"/>
                    <a:pt x="1702023" y="1559917"/>
                    <a:pt x="1683910" y="1559917"/>
                  </a:cubicBezTo>
                  <a:lnTo>
                    <a:pt x="32797" y="1559917"/>
                  </a:lnTo>
                  <a:cubicBezTo>
                    <a:pt x="24099" y="1559917"/>
                    <a:pt x="15757" y="1556462"/>
                    <a:pt x="9606" y="1550311"/>
                  </a:cubicBezTo>
                  <a:cubicBezTo>
                    <a:pt x="3455" y="1544160"/>
                    <a:pt x="0" y="1535818"/>
                    <a:pt x="0" y="1527120"/>
                  </a:cubicBezTo>
                  <a:lnTo>
                    <a:pt x="0" y="32797"/>
                  </a:lnTo>
                  <a:cubicBezTo>
                    <a:pt x="0" y="14684"/>
                    <a:pt x="14684" y="0"/>
                    <a:pt x="32797" y="0"/>
                  </a:cubicBezTo>
                  <a:close/>
                </a:path>
              </a:pathLst>
            </a:custGeom>
            <a:blipFill>
              <a:blip r:embed="rId4"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sp>
      </p:grpSp>
      <p:sp>
        <p:nvSpPr>
          <p:cNvPr id="7" name="Freeform 7"/>
          <p:cNvSpPr/>
          <p:nvPr/>
        </p:nvSpPr>
        <p:spPr>
          <a:xfrm rot="-996283">
            <a:off x="3087125" y="7815368"/>
            <a:ext cx="3801024" cy="7640249"/>
          </a:xfrm>
          <a:custGeom>
            <a:avLst/>
            <a:gdLst/>
            <a:ahLst/>
            <a:cxnLst/>
            <a:rect l="l" t="t" r="r" b="b"/>
            <a:pathLst>
              <a:path w="3801024" h="7640249">
                <a:moveTo>
                  <a:pt x="0" y="0"/>
                </a:moveTo>
                <a:lnTo>
                  <a:pt x="3801024" y="0"/>
                </a:lnTo>
                <a:lnTo>
                  <a:pt x="3801024" y="7640248"/>
                </a:lnTo>
                <a:lnTo>
                  <a:pt x="0" y="7640248"/>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8" name="Group 8"/>
          <p:cNvGrpSpPr/>
          <p:nvPr/>
        </p:nvGrpSpPr>
        <p:grpSpPr>
          <a:xfrm>
            <a:off x="0" y="0"/>
            <a:ext cx="18288000" cy="1028700"/>
            <a:chOff x="0" y="0"/>
            <a:chExt cx="4816593" cy="270933"/>
          </a:xfrm>
        </p:grpSpPr>
        <p:sp>
          <p:nvSpPr>
            <p:cNvPr id="9" name="Freeform 9"/>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10" name="TextBox 10"/>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11" name="Group 11"/>
          <p:cNvGrpSpPr/>
          <p:nvPr/>
        </p:nvGrpSpPr>
        <p:grpSpPr>
          <a:xfrm>
            <a:off x="17293116" y="453800"/>
            <a:ext cx="397367" cy="28996"/>
            <a:chOff x="0" y="0"/>
            <a:chExt cx="128243" cy="9358"/>
          </a:xfrm>
        </p:grpSpPr>
        <p:sp>
          <p:nvSpPr>
            <p:cNvPr id="12" name="Freeform 12"/>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3" name="TextBox 13"/>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4" name="Group 14"/>
          <p:cNvGrpSpPr/>
          <p:nvPr/>
        </p:nvGrpSpPr>
        <p:grpSpPr>
          <a:xfrm>
            <a:off x="17293116" y="545903"/>
            <a:ext cx="397367" cy="28996"/>
            <a:chOff x="0" y="0"/>
            <a:chExt cx="128243" cy="9358"/>
          </a:xfrm>
        </p:grpSpPr>
        <p:sp>
          <p:nvSpPr>
            <p:cNvPr id="15" name="Freeform 15"/>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6" name="TextBox 16"/>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p:cNvGrpSpPr/>
          <p:nvPr/>
        </p:nvGrpSpPr>
        <p:grpSpPr>
          <a:xfrm>
            <a:off x="368406" y="2202152"/>
            <a:ext cx="5675433" cy="5157084"/>
            <a:chOff x="0" y="0"/>
            <a:chExt cx="1716707" cy="1559917"/>
          </a:xfrm>
        </p:grpSpPr>
        <p:sp>
          <p:nvSpPr>
            <p:cNvPr id="18" name="Freeform 18"/>
            <p:cNvSpPr/>
            <p:nvPr/>
          </p:nvSpPr>
          <p:spPr>
            <a:xfrm>
              <a:off x="0" y="0"/>
              <a:ext cx="1716707" cy="1559917"/>
            </a:xfrm>
            <a:custGeom>
              <a:avLst/>
              <a:gdLst/>
              <a:ahLst/>
              <a:cxnLst/>
              <a:rect l="l" t="t" r="r" b="b"/>
              <a:pathLst>
                <a:path w="1716707" h="1559917">
                  <a:moveTo>
                    <a:pt x="39559" y="0"/>
                  </a:moveTo>
                  <a:lnTo>
                    <a:pt x="1677148" y="0"/>
                  </a:lnTo>
                  <a:cubicBezTo>
                    <a:pt x="1687640" y="0"/>
                    <a:pt x="1697702" y="4168"/>
                    <a:pt x="1705121" y="11587"/>
                  </a:cubicBezTo>
                  <a:cubicBezTo>
                    <a:pt x="1712539" y="19005"/>
                    <a:pt x="1716707" y="29067"/>
                    <a:pt x="1716707" y="39559"/>
                  </a:cubicBezTo>
                  <a:lnTo>
                    <a:pt x="1716707" y="1520358"/>
                  </a:lnTo>
                  <a:cubicBezTo>
                    <a:pt x="1716707" y="1542206"/>
                    <a:pt x="1698996" y="1559917"/>
                    <a:pt x="1677148" y="1559917"/>
                  </a:cubicBezTo>
                  <a:lnTo>
                    <a:pt x="39559" y="1559917"/>
                  </a:lnTo>
                  <a:cubicBezTo>
                    <a:pt x="29067" y="1559917"/>
                    <a:pt x="19005" y="1555749"/>
                    <a:pt x="11587" y="1548330"/>
                  </a:cubicBezTo>
                  <a:cubicBezTo>
                    <a:pt x="4168" y="1540912"/>
                    <a:pt x="0" y="1530850"/>
                    <a:pt x="0" y="1520358"/>
                  </a:cubicBezTo>
                  <a:lnTo>
                    <a:pt x="0" y="39559"/>
                  </a:lnTo>
                  <a:cubicBezTo>
                    <a:pt x="0" y="17711"/>
                    <a:pt x="17711" y="0"/>
                    <a:pt x="39559" y="0"/>
                  </a:cubicBezTo>
                  <a:close/>
                </a:path>
              </a:pathLst>
            </a:custGeom>
            <a:blipFill>
              <a:blip r:embed="rId6" cstate="email">
                <a:extLst>
                  <a:ext uri="{28A0092B-C50C-407E-A947-70E740481C1C}">
                    <a14:useLocalDpi xmlns:a14="http://schemas.microsoft.com/office/drawing/2010/main"/>
                  </a:ext>
                </a:extLst>
              </a:blip>
              <a:stretch>
                <a:fillRect l="-3193" r="-3193"/>
              </a:stretch>
            </a:blipFill>
            <a:ln w="76200" cap="rnd">
              <a:solidFill>
                <a:srgbClr val="FFFFFF"/>
              </a:solidFill>
              <a:prstDash val="solid"/>
              <a:round/>
            </a:ln>
          </p:spPr>
        </p:sp>
      </p:grpSp>
      <p:sp>
        <p:nvSpPr>
          <p:cNvPr id="19" name="TextBox 19"/>
          <p:cNvSpPr txBox="1"/>
          <p:nvPr/>
        </p:nvSpPr>
        <p:spPr>
          <a:xfrm>
            <a:off x="1905000" y="88830"/>
            <a:ext cx="11729357" cy="904094"/>
          </a:xfrm>
          <a:prstGeom prst="rect">
            <a:avLst/>
          </a:prstGeom>
        </p:spPr>
        <p:txBody>
          <a:bodyPr lIns="0" tIns="0" rIns="0" bIns="0" rtlCol="0" anchor="t">
            <a:spAutoFit/>
          </a:bodyPr>
          <a:lstStyle/>
          <a:p>
            <a:pPr marL="0" lvl="0" indent="0" algn="ctr">
              <a:lnSpc>
                <a:spcPts val="7605"/>
              </a:lnSpc>
              <a:spcBef>
                <a:spcPct val="0"/>
              </a:spcBef>
            </a:pPr>
            <a:r>
              <a:rPr lang="en-US" sz="5400" b="1" u="none" strike="noStrike" dirty="0">
                <a:solidFill>
                  <a:srgbClr val="66CCFF"/>
                </a:solidFill>
                <a:latin typeface="Roboto" panose="02000000000000000000" pitchFamily="2" charset="0"/>
                <a:ea typeface="Roboto" panose="02000000000000000000" pitchFamily="2" charset="0"/>
                <a:cs typeface="Barlow Condensed Bold"/>
                <a:sym typeface="Barlow Condensed Bold"/>
              </a:rPr>
              <a:t>ПАРК ІМЕНІ Ю.О. ГАГАРІНА </a:t>
            </a:r>
          </a:p>
        </p:txBody>
      </p:sp>
      <p:sp>
        <p:nvSpPr>
          <p:cNvPr id="20" name="TextBox 20"/>
          <p:cNvSpPr txBox="1"/>
          <p:nvPr/>
        </p:nvSpPr>
        <p:spPr>
          <a:xfrm>
            <a:off x="6924041" y="9108209"/>
            <a:ext cx="10323620" cy="700256"/>
          </a:xfrm>
          <a:prstGeom prst="rect">
            <a:avLst/>
          </a:prstGeom>
        </p:spPr>
        <p:txBody>
          <a:bodyPr wrap="square" lIns="0" tIns="0" rIns="0" bIns="0" rtlCol="0" anchor="t">
            <a:spAutoFit/>
          </a:bodyPr>
          <a:lstStyle/>
          <a:p>
            <a:pPr algn="ctr">
              <a:lnSpc>
                <a:spcPts val="2659"/>
              </a:lnSpc>
              <a:spcBef>
                <a:spcPct val="0"/>
              </a:spcBef>
            </a:pPr>
            <a:r>
              <a:rPr lang="en-US" sz="2800" b="1" dirty="0">
                <a:solidFill>
                  <a:srgbClr val="66CCFF"/>
                </a:solidFill>
                <a:latin typeface="Roboto" panose="02000000000000000000" pitchFamily="2" charset="0"/>
                <a:ea typeface="Roboto" panose="02000000000000000000" pitchFamily="2" charset="0"/>
                <a:cs typeface="Canva Sans"/>
                <a:sym typeface="Canva Sans"/>
              </a:rPr>
              <a:t>Парк імені Ю.О. Гагаріна у 2024 році був </a:t>
            </a:r>
            <a:r>
              <a:rPr lang="en-US" sz="2800" b="1" dirty="0" err="1">
                <a:solidFill>
                  <a:srgbClr val="66CCFF"/>
                </a:solidFill>
                <a:latin typeface="Roboto" panose="02000000000000000000" pitchFamily="2" charset="0"/>
                <a:ea typeface="Roboto" panose="02000000000000000000" pitchFamily="2" charset="0"/>
                <a:cs typeface="Canva Sans"/>
                <a:sym typeface="Canva Sans"/>
              </a:rPr>
              <a:t>перейменований</a:t>
            </a:r>
            <a:r>
              <a:rPr lang="en-US" sz="2800" b="1" dirty="0">
                <a:solidFill>
                  <a:srgbClr val="66CCFF"/>
                </a:solidFill>
                <a:latin typeface="Roboto" panose="02000000000000000000" pitchFamily="2" charset="0"/>
                <a:ea typeface="Roboto" panose="02000000000000000000" pitchFamily="2" charset="0"/>
                <a:cs typeface="Canva Sans"/>
                <a:sym typeface="Canva Sans"/>
              </a:rPr>
              <a:t> </a:t>
            </a:r>
            <a:endParaRPr lang="uk-UA" sz="2800" b="1" dirty="0">
              <a:solidFill>
                <a:srgbClr val="66CCFF"/>
              </a:solidFill>
              <a:latin typeface="Roboto" panose="02000000000000000000" pitchFamily="2" charset="0"/>
              <a:ea typeface="Roboto" panose="02000000000000000000" pitchFamily="2" charset="0"/>
              <a:cs typeface="Canva Sans"/>
              <a:sym typeface="Canva Sans"/>
            </a:endParaRPr>
          </a:p>
          <a:p>
            <a:pPr algn="ctr">
              <a:lnSpc>
                <a:spcPts val="2659"/>
              </a:lnSpc>
              <a:spcBef>
                <a:spcPct val="0"/>
              </a:spcBef>
            </a:pPr>
            <a:r>
              <a:rPr lang="en-US" sz="2800" b="1" dirty="0">
                <a:solidFill>
                  <a:srgbClr val="66CCFF"/>
                </a:solidFill>
                <a:latin typeface="Roboto" panose="02000000000000000000" pitchFamily="2" charset="0"/>
                <a:ea typeface="Roboto" panose="02000000000000000000" pitchFamily="2" charset="0"/>
                <a:cs typeface="Canva Sans"/>
                <a:sym typeface="Canva Sans"/>
              </a:rPr>
              <a:t>у «Студентський»</a:t>
            </a:r>
          </a:p>
        </p:txBody>
      </p:sp>
      <p:sp>
        <p:nvSpPr>
          <p:cNvPr id="21" name="TextBox 21"/>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7" action="ppaction://hlinksldjump"/>
              </a:rPr>
              <a:t>Посилання</a:t>
            </a:r>
          </a:p>
        </p:txBody>
      </p:sp>
      <p:sp>
        <p:nvSpPr>
          <p:cNvPr id="22" name="TextBox 22"/>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8" action="ppaction://hlinksldjump"/>
              </a:rPr>
              <a:t>В</a:t>
            </a:r>
            <a:r>
              <a:rPr lang="en-US" sz="1200" u="sng" dirty="0">
                <a:solidFill>
                  <a:srgbClr val="FFFFFF"/>
                </a:solidFill>
                <a:latin typeface="Open Sans"/>
                <a:ea typeface="Open Sans"/>
                <a:cs typeface="Open Sans"/>
                <a:sym typeface="Open Sans"/>
                <a:hlinkClick r:id="rId8" action="ppaction://hlinksldjump"/>
              </a:rPr>
              <a:t>ступ</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rot="1789555">
            <a:off x="-1622433" y="1694504"/>
            <a:ext cx="3801024" cy="7640249"/>
          </a:xfrm>
          <a:custGeom>
            <a:avLst/>
            <a:gdLst/>
            <a:ahLst/>
            <a:cxnLst/>
            <a:rect l="l" t="t" r="r" b="b"/>
            <a:pathLst>
              <a:path w="3801024" h="7640249">
                <a:moveTo>
                  <a:pt x="0" y="0"/>
                </a:moveTo>
                <a:lnTo>
                  <a:pt x="3801023" y="0"/>
                </a:lnTo>
                <a:lnTo>
                  <a:pt x="3801023" y="7640248"/>
                </a:lnTo>
                <a:lnTo>
                  <a:pt x="0" y="764024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4" name="Group 4"/>
          <p:cNvGrpSpPr/>
          <p:nvPr/>
        </p:nvGrpSpPr>
        <p:grpSpPr>
          <a:xfrm>
            <a:off x="0" y="0"/>
            <a:ext cx="18288000" cy="1028700"/>
            <a:chOff x="0" y="0"/>
            <a:chExt cx="4816593" cy="270933"/>
          </a:xfrm>
        </p:grpSpPr>
        <p:sp>
          <p:nvSpPr>
            <p:cNvPr id="5" name="Freeform 5"/>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6" name="TextBox 6"/>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7" name="Group 7"/>
          <p:cNvGrpSpPr/>
          <p:nvPr/>
        </p:nvGrpSpPr>
        <p:grpSpPr>
          <a:xfrm>
            <a:off x="17293116" y="453800"/>
            <a:ext cx="397367" cy="28996"/>
            <a:chOff x="0" y="0"/>
            <a:chExt cx="128243" cy="9358"/>
          </a:xfrm>
        </p:grpSpPr>
        <p:sp>
          <p:nvSpPr>
            <p:cNvPr id="8" name="Freeform 8"/>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9" name="TextBox 9"/>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0" name="Group 10"/>
          <p:cNvGrpSpPr/>
          <p:nvPr/>
        </p:nvGrpSpPr>
        <p:grpSpPr>
          <a:xfrm>
            <a:off x="17293116" y="545903"/>
            <a:ext cx="397367" cy="28996"/>
            <a:chOff x="0" y="0"/>
            <a:chExt cx="128243" cy="9358"/>
          </a:xfrm>
        </p:grpSpPr>
        <p:sp>
          <p:nvSpPr>
            <p:cNvPr id="11" name="Freeform 11"/>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2" name="TextBox 12"/>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3" name="Group 13"/>
          <p:cNvGrpSpPr/>
          <p:nvPr/>
        </p:nvGrpSpPr>
        <p:grpSpPr>
          <a:xfrm>
            <a:off x="10553700" y="1717143"/>
            <a:ext cx="6897431" cy="6267475"/>
            <a:chOff x="0" y="0"/>
            <a:chExt cx="1716707" cy="1559917"/>
          </a:xfrm>
        </p:grpSpPr>
        <p:sp>
          <p:nvSpPr>
            <p:cNvPr id="14" name="Freeform 14"/>
            <p:cNvSpPr/>
            <p:nvPr/>
          </p:nvSpPr>
          <p:spPr>
            <a:xfrm>
              <a:off x="0" y="0"/>
              <a:ext cx="1716707" cy="1559917"/>
            </a:xfrm>
            <a:custGeom>
              <a:avLst/>
              <a:gdLst/>
              <a:ahLst/>
              <a:cxnLst/>
              <a:rect l="l" t="t" r="r" b="b"/>
              <a:pathLst>
                <a:path w="1716707" h="1559917">
                  <a:moveTo>
                    <a:pt x="32551" y="0"/>
                  </a:moveTo>
                  <a:lnTo>
                    <a:pt x="1684157" y="0"/>
                  </a:lnTo>
                  <a:cubicBezTo>
                    <a:pt x="1692790" y="0"/>
                    <a:pt x="1701069" y="3429"/>
                    <a:pt x="1707173" y="9534"/>
                  </a:cubicBezTo>
                  <a:cubicBezTo>
                    <a:pt x="1713278" y="15638"/>
                    <a:pt x="1716707" y="23918"/>
                    <a:pt x="1716707" y="32551"/>
                  </a:cubicBezTo>
                  <a:lnTo>
                    <a:pt x="1716707" y="1527366"/>
                  </a:lnTo>
                  <a:cubicBezTo>
                    <a:pt x="1716707" y="1545344"/>
                    <a:pt x="1702134" y="1559917"/>
                    <a:pt x="1684157" y="1559917"/>
                  </a:cubicBezTo>
                  <a:lnTo>
                    <a:pt x="32551" y="1559917"/>
                  </a:lnTo>
                  <a:cubicBezTo>
                    <a:pt x="23918" y="1559917"/>
                    <a:pt x="15638" y="1556488"/>
                    <a:pt x="9534" y="1550383"/>
                  </a:cubicBezTo>
                  <a:cubicBezTo>
                    <a:pt x="3429" y="1544279"/>
                    <a:pt x="0" y="1535999"/>
                    <a:pt x="0" y="1527366"/>
                  </a:cubicBezTo>
                  <a:lnTo>
                    <a:pt x="0" y="32551"/>
                  </a:lnTo>
                  <a:cubicBezTo>
                    <a:pt x="0" y="14573"/>
                    <a:pt x="14573" y="0"/>
                    <a:pt x="32551" y="0"/>
                  </a:cubicBezTo>
                  <a:close/>
                </a:path>
              </a:pathLst>
            </a:custGeom>
            <a:blipFill>
              <a:blip r:embed="rId4"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sp>
      </p:grpSp>
      <p:grpSp>
        <p:nvGrpSpPr>
          <p:cNvPr id="15" name="Group 15"/>
          <p:cNvGrpSpPr/>
          <p:nvPr/>
        </p:nvGrpSpPr>
        <p:grpSpPr>
          <a:xfrm>
            <a:off x="3134557" y="1712113"/>
            <a:ext cx="6897431" cy="6267475"/>
            <a:chOff x="0" y="0"/>
            <a:chExt cx="1716707" cy="1559917"/>
          </a:xfrm>
        </p:grpSpPr>
        <p:sp>
          <p:nvSpPr>
            <p:cNvPr id="16" name="Freeform 16"/>
            <p:cNvSpPr/>
            <p:nvPr/>
          </p:nvSpPr>
          <p:spPr>
            <a:xfrm>
              <a:off x="0" y="0"/>
              <a:ext cx="1716707" cy="1559917"/>
            </a:xfrm>
            <a:custGeom>
              <a:avLst/>
              <a:gdLst/>
              <a:ahLst/>
              <a:cxnLst/>
              <a:rect l="l" t="t" r="r" b="b"/>
              <a:pathLst>
                <a:path w="1716707" h="1559917">
                  <a:moveTo>
                    <a:pt x="32551" y="0"/>
                  </a:moveTo>
                  <a:lnTo>
                    <a:pt x="1684157" y="0"/>
                  </a:lnTo>
                  <a:cubicBezTo>
                    <a:pt x="1692790" y="0"/>
                    <a:pt x="1701069" y="3429"/>
                    <a:pt x="1707173" y="9534"/>
                  </a:cubicBezTo>
                  <a:cubicBezTo>
                    <a:pt x="1713278" y="15638"/>
                    <a:pt x="1716707" y="23918"/>
                    <a:pt x="1716707" y="32551"/>
                  </a:cubicBezTo>
                  <a:lnTo>
                    <a:pt x="1716707" y="1527366"/>
                  </a:lnTo>
                  <a:cubicBezTo>
                    <a:pt x="1716707" y="1545344"/>
                    <a:pt x="1702134" y="1559917"/>
                    <a:pt x="1684157" y="1559917"/>
                  </a:cubicBezTo>
                  <a:lnTo>
                    <a:pt x="32551" y="1559917"/>
                  </a:lnTo>
                  <a:cubicBezTo>
                    <a:pt x="23918" y="1559917"/>
                    <a:pt x="15638" y="1556488"/>
                    <a:pt x="9534" y="1550383"/>
                  </a:cubicBezTo>
                  <a:cubicBezTo>
                    <a:pt x="3429" y="1544279"/>
                    <a:pt x="0" y="1535999"/>
                    <a:pt x="0" y="1527366"/>
                  </a:cubicBezTo>
                  <a:lnTo>
                    <a:pt x="0" y="32551"/>
                  </a:lnTo>
                  <a:cubicBezTo>
                    <a:pt x="0" y="14573"/>
                    <a:pt x="14573" y="0"/>
                    <a:pt x="32551" y="0"/>
                  </a:cubicBezTo>
                  <a:close/>
                </a:path>
              </a:pathLst>
            </a:custGeom>
            <a:blipFill>
              <a:blip r:embed="rId5"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sp>
      </p:grpSp>
      <p:sp>
        <p:nvSpPr>
          <p:cNvPr id="17" name="TextBox 17"/>
          <p:cNvSpPr txBox="1"/>
          <p:nvPr/>
        </p:nvSpPr>
        <p:spPr>
          <a:xfrm>
            <a:off x="1828801" y="8607835"/>
            <a:ext cx="16161198" cy="1361335"/>
          </a:xfrm>
          <a:prstGeom prst="rect">
            <a:avLst/>
          </a:prstGeom>
        </p:spPr>
        <p:txBody>
          <a:bodyPr wrap="square" lIns="0" tIns="0" rIns="0" bIns="0" rtlCol="0" anchor="t">
            <a:spAutoFit/>
          </a:bodyPr>
          <a:lstStyle/>
          <a:p>
            <a:pPr algn="ctr">
              <a:lnSpc>
                <a:spcPts val="2659"/>
              </a:lnSpc>
              <a:spcBef>
                <a:spcPct val="0"/>
              </a:spcBef>
            </a:pPr>
            <a:r>
              <a:rPr lang="en-US" sz="2800" b="1" dirty="0">
                <a:solidFill>
                  <a:srgbClr val="66CCFF"/>
                </a:solidFill>
                <a:latin typeface="Roboto" panose="02000000000000000000" pitchFamily="2" charset="0"/>
                <a:ea typeface="Roboto" panose="02000000000000000000" pitchFamily="2" charset="0"/>
                <a:cs typeface="Canva Sans"/>
                <a:sym typeface="Canva Sans"/>
              </a:rPr>
              <a:t>Національний центр аерокосмічної освіти молоді імені О.М. Макарова.</a:t>
            </a:r>
          </a:p>
          <a:p>
            <a:pPr algn="ctr">
              <a:lnSpc>
                <a:spcPts val="2659"/>
              </a:lnSpc>
              <a:spcBef>
                <a:spcPct val="0"/>
              </a:spcBef>
            </a:pPr>
            <a:r>
              <a:rPr lang="en-US" sz="2800" b="1" dirty="0">
                <a:solidFill>
                  <a:srgbClr val="66CCFF"/>
                </a:solidFill>
                <a:latin typeface="Roboto" panose="02000000000000000000" pitchFamily="2" charset="0"/>
                <a:ea typeface="Roboto" panose="02000000000000000000" pitchFamily="2" charset="0"/>
                <a:cs typeface="Canva Sans"/>
                <a:sym typeface="Canva Sans"/>
              </a:rPr>
              <a:t>Навчально-виставковий комплекс НЦАОМ – популяризація виробів і досягнень національної ракетно-космічної галузі України.</a:t>
            </a:r>
          </a:p>
          <a:p>
            <a:pPr algn="ctr">
              <a:lnSpc>
                <a:spcPts val="2659"/>
              </a:lnSpc>
              <a:spcBef>
                <a:spcPct val="0"/>
              </a:spcBef>
            </a:pPr>
            <a:endParaRPr lang="en-US" sz="1899" dirty="0">
              <a:solidFill>
                <a:srgbClr val="FFFFFF"/>
              </a:solidFill>
              <a:latin typeface="Canva Sans"/>
              <a:ea typeface="Canva Sans"/>
              <a:cs typeface="Canva Sans"/>
              <a:sym typeface="Canva Sans"/>
            </a:endParaRPr>
          </a:p>
        </p:txBody>
      </p:sp>
      <p:sp>
        <p:nvSpPr>
          <p:cNvPr id="18" name="TextBox 18"/>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6" action="ppaction://hlinksldjump"/>
              </a:rPr>
              <a:t>Посилання</a:t>
            </a:r>
          </a:p>
        </p:txBody>
      </p:sp>
      <p:sp>
        <p:nvSpPr>
          <p:cNvPr id="19" name="TextBox 19"/>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7" action="ppaction://hlinksldjump"/>
              </a:rPr>
              <a:t>В</a:t>
            </a:r>
            <a:r>
              <a:rPr lang="en-US" sz="1200" u="sng" dirty="0">
                <a:solidFill>
                  <a:srgbClr val="FFFFFF"/>
                </a:solidFill>
                <a:latin typeface="Open Sans"/>
                <a:ea typeface="Open Sans"/>
                <a:cs typeface="Open Sans"/>
                <a:sym typeface="Open Sans"/>
                <a:hlinkClick r:id="rId7" action="ppaction://hlinksldjump"/>
              </a:rPr>
              <a:t>ступ</a:t>
            </a:r>
          </a:p>
        </p:txBody>
      </p:sp>
      <p:sp>
        <p:nvSpPr>
          <p:cNvPr id="20" name="TextBox 20"/>
          <p:cNvSpPr txBox="1"/>
          <p:nvPr/>
        </p:nvSpPr>
        <p:spPr>
          <a:xfrm>
            <a:off x="1314436" y="108354"/>
            <a:ext cx="14343333" cy="904094"/>
          </a:xfrm>
          <a:prstGeom prst="rect">
            <a:avLst/>
          </a:prstGeom>
        </p:spPr>
        <p:txBody>
          <a:bodyPr lIns="0" tIns="0" rIns="0" bIns="0" rtlCol="0" anchor="t">
            <a:spAutoFit/>
          </a:bodyPr>
          <a:lstStyle/>
          <a:p>
            <a:pPr algn="ctr">
              <a:lnSpc>
                <a:spcPts val="7605"/>
              </a:lnSpc>
            </a:pPr>
            <a:r>
              <a:rPr lang="en-US" sz="5400" b="1" dirty="0">
                <a:solidFill>
                  <a:srgbClr val="66CCFF"/>
                </a:solidFill>
                <a:latin typeface="Roboto" panose="02000000000000000000" pitchFamily="2" charset="0"/>
                <a:ea typeface="Roboto" panose="02000000000000000000" pitchFamily="2" charset="0"/>
                <a:cs typeface="Barlow Condensed Bold"/>
                <a:sym typeface="Barlow Condensed Bold"/>
              </a:rPr>
              <a:t>НЦАОМ ІМЕНІ О.М. МАКАРОВА</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rot="-980371">
            <a:off x="15695949" y="2483446"/>
            <a:ext cx="4064017" cy="8168878"/>
          </a:xfrm>
          <a:custGeom>
            <a:avLst/>
            <a:gdLst/>
            <a:ahLst/>
            <a:cxnLst/>
            <a:rect l="l" t="t" r="r" b="b"/>
            <a:pathLst>
              <a:path w="4064017" h="8168878">
                <a:moveTo>
                  <a:pt x="0" y="0"/>
                </a:moveTo>
                <a:lnTo>
                  <a:pt x="4064016" y="0"/>
                </a:lnTo>
                <a:lnTo>
                  <a:pt x="4064016" y="8168879"/>
                </a:lnTo>
                <a:lnTo>
                  <a:pt x="0" y="81688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4" name="Group 4"/>
          <p:cNvGrpSpPr/>
          <p:nvPr/>
        </p:nvGrpSpPr>
        <p:grpSpPr>
          <a:xfrm>
            <a:off x="0" y="-46052"/>
            <a:ext cx="18288000" cy="1028700"/>
            <a:chOff x="0" y="0"/>
            <a:chExt cx="4816593" cy="270933"/>
          </a:xfrm>
        </p:grpSpPr>
        <p:sp>
          <p:nvSpPr>
            <p:cNvPr id="5" name="Freeform 5"/>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6" name="TextBox 6"/>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7" name="Group 7"/>
          <p:cNvGrpSpPr/>
          <p:nvPr/>
        </p:nvGrpSpPr>
        <p:grpSpPr>
          <a:xfrm>
            <a:off x="17293116" y="453800"/>
            <a:ext cx="397367" cy="28996"/>
            <a:chOff x="0" y="0"/>
            <a:chExt cx="128243" cy="9358"/>
          </a:xfrm>
        </p:grpSpPr>
        <p:sp>
          <p:nvSpPr>
            <p:cNvPr id="8" name="Freeform 8"/>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9" name="TextBox 9"/>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0" name="Group 10"/>
          <p:cNvGrpSpPr/>
          <p:nvPr/>
        </p:nvGrpSpPr>
        <p:grpSpPr>
          <a:xfrm>
            <a:off x="17293116" y="545903"/>
            <a:ext cx="397367" cy="28996"/>
            <a:chOff x="0" y="0"/>
            <a:chExt cx="128243" cy="9358"/>
          </a:xfrm>
        </p:grpSpPr>
        <p:sp>
          <p:nvSpPr>
            <p:cNvPr id="11" name="Freeform 11"/>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2" name="TextBox 12"/>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3" name="Group 13"/>
          <p:cNvGrpSpPr/>
          <p:nvPr/>
        </p:nvGrpSpPr>
        <p:grpSpPr>
          <a:xfrm>
            <a:off x="1028700" y="2191049"/>
            <a:ext cx="5209558" cy="6267475"/>
            <a:chOff x="0" y="0"/>
            <a:chExt cx="1296611" cy="1559917"/>
          </a:xfrm>
        </p:grpSpPr>
        <p:sp>
          <p:nvSpPr>
            <p:cNvPr id="14" name="Freeform 14"/>
            <p:cNvSpPr/>
            <p:nvPr/>
          </p:nvSpPr>
          <p:spPr>
            <a:xfrm>
              <a:off x="0" y="0"/>
              <a:ext cx="1296611" cy="1559917"/>
            </a:xfrm>
            <a:custGeom>
              <a:avLst/>
              <a:gdLst/>
              <a:ahLst/>
              <a:cxnLst/>
              <a:rect l="l" t="t" r="r" b="b"/>
              <a:pathLst>
                <a:path w="1296611" h="1559917">
                  <a:moveTo>
                    <a:pt x="43097" y="0"/>
                  </a:moveTo>
                  <a:lnTo>
                    <a:pt x="1253514" y="0"/>
                  </a:lnTo>
                  <a:cubicBezTo>
                    <a:pt x="1277316" y="0"/>
                    <a:pt x="1296611" y="19295"/>
                    <a:pt x="1296611" y="43097"/>
                  </a:cubicBezTo>
                  <a:lnTo>
                    <a:pt x="1296611" y="1516820"/>
                  </a:lnTo>
                  <a:cubicBezTo>
                    <a:pt x="1296611" y="1540622"/>
                    <a:pt x="1277316" y="1559917"/>
                    <a:pt x="1253514" y="1559917"/>
                  </a:cubicBezTo>
                  <a:lnTo>
                    <a:pt x="43097" y="1559917"/>
                  </a:lnTo>
                  <a:cubicBezTo>
                    <a:pt x="31667" y="1559917"/>
                    <a:pt x="20705" y="1555376"/>
                    <a:pt x="12623" y="1547294"/>
                  </a:cubicBezTo>
                  <a:cubicBezTo>
                    <a:pt x="4541" y="1539212"/>
                    <a:pt x="0" y="1528250"/>
                    <a:pt x="0" y="1516820"/>
                  </a:cubicBezTo>
                  <a:lnTo>
                    <a:pt x="0" y="43097"/>
                  </a:lnTo>
                  <a:cubicBezTo>
                    <a:pt x="0" y="19295"/>
                    <a:pt x="19295" y="0"/>
                    <a:pt x="43097" y="0"/>
                  </a:cubicBezTo>
                  <a:close/>
                </a:path>
              </a:pathLst>
            </a:custGeom>
            <a:blipFill>
              <a:blip r:embed="rId4" cstate="email">
                <a:extLst>
                  <a:ext uri="{28A0092B-C50C-407E-A947-70E740481C1C}">
                    <a14:useLocalDpi xmlns:a14="http://schemas.microsoft.com/office/drawing/2010/main"/>
                  </a:ext>
                </a:extLst>
              </a:blip>
              <a:stretch>
                <a:fillRect/>
              </a:stretch>
            </a:blipFill>
            <a:ln w="76200" cap="rnd">
              <a:solidFill>
                <a:srgbClr val="FFFFFF"/>
              </a:solidFill>
              <a:prstDash val="solid"/>
              <a:round/>
            </a:ln>
          </p:spPr>
        </p:sp>
      </p:grpSp>
      <p:sp>
        <p:nvSpPr>
          <p:cNvPr id="15" name="AutoShape 15"/>
          <p:cNvSpPr/>
          <p:nvPr/>
        </p:nvSpPr>
        <p:spPr>
          <a:xfrm flipV="1">
            <a:off x="3636484" y="3309521"/>
            <a:ext cx="6410981" cy="1023966"/>
          </a:xfrm>
          <a:prstGeom prst="line">
            <a:avLst/>
          </a:prstGeom>
          <a:ln w="38100" cap="flat">
            <a:solidFill>
              <a:srgbClr val="FFFFFF"/>
            </a:solidFill>
            <a:prstDash val="solid"/>
            <a:headEnd type="none" w="sm" len="sm"/>
            <a:tailEnd type="arrow" w="med" len="sm"/>
          </a:ln>
        </p:spPr>
      </p:sp>
      <p:sp>
        <p:nvSpPr>
          <p:cNvPr id="16" name="AutoShape 16"/>
          <p:cNvSpPr/>
          <p:nvPr/>
        </p:nvSpPr>
        <p:spPr>
          <a:xfrm>
            <a:off x="4534013" y="5587159"/>
            <a:ext cx="5261908" cy="1238701"/>
          </a:xfrm>
          <a:prstGeom prst="line">
            <a:avLst/>
          </a:prstGeom>
          <a:ln w="38100" cap="flat">
            <a:solidFill>
              <a:srgbClr val="FFFFFF"/>
            </a:solidFill>
            <a:prstDash val="solid"/>
            <a:headEnd type="none" w="sm" len="sm"/>
            <a:tailEnd type="arrow" w="med" len="sm"/>
          </a:ln>
        </p:spPr>
      </p:sp>
      <p:sp>
        <p:nvSpPr>
          <p:cNvPr id="17" name="AutoShape 17"/>
          <p:cNvSpPr/>
          <p:nvPr/>
        </p:nvSpPr>
        <p:spPr>
          <a:xfrm>
            <a:off x="2774374" y="5162550"/>
            <a:ext cx="7242438" cy="19050"/>
          </a:xfrm>
          <a:prstGeom prst="line">
            <a:avLst/>
          </a:prstGeom>
          <a:ln w="38100" cap="flat">
            <a:solidFill>
              <a:srgbClr val="FFFFFF"/>
            </a:solidFill>
            <a:prstDash val="solid"/>
            <a:headEnd type="none" w="sm" len="sm"/>
            <a:tailEnd type="arrow" w="med" len="sm"/>
          </a:ln>
        </p:spPr>
      </p:sp>
      <p:sp>
        <p:nvSpPr>
          <p:cNvPr id="18" name="Freeform 18"/>
          <p:cNvSpPr/>
          <p:nvPr/>
        </p:nvSpPr>
        <p:spPr>
          <a:xfrm>
            <a:off x="10174738" y="2753763"/>
            <a:ext cx="4082736" cy="982223"/>
          </a:xfrm>
          <a:custGeom>
            <a:avLst/>
            <a:gdLst/>
            <a:ahLst/>
            <a:cxnLst/>
            <a:rect l="l" t="t" r="r" b="b"/>
            <a:pathLst>
              <a:path w="4082736" h="982223">
                <a:moveTo>
                  <a:pt x="0" y="0"/>
                </a:moveTo>
                <a:lnTo>
                  <a:pt x="4082736" y="0"/>
                </a:lnTo>
                <a:lnTo>
                  <a:pt x="4082736" y="982223"/>
                </a:lnTo>
                <a:lnTo>
                  <a:pt x="0" y="98222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19" name="Freeform 19"/>
          <p:cNvSpPr/>
          <p:nvPr/>
        </p:nvSpPr>
        <p:spPr>
          <a:xfrm>
            <a:off x="10174738" y="4478936"/>
            <a:ext cx="4082736" cy="1295825"/>
          </a:xfrm>
          <a:custGeom>
            <a:avLst/>
            <a:gdLst/>
            <a:ahLst/>
            <a:cxnLst/>
            <a:rect l="l" t="t" r="r" b="b"/>
            <a:pathLst>
              <a:path w="4082736" h="1295825">
                <a:moveTo>
                  <a:pt x="0" y="0"/>
                </a:moveTo>
                <a:lnTo>
                  <a:pt x="4082736" y="0"/>
                </a:lnTo>
                <a:lnTo>
                  <a:pt x="4082736" y="1295825"/>
                </a:lnTo>
                <a:lnTo>
                  <a:pt x="0" y="1295825"/>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20" name="Freeform 20"/>
          <p:cNvSpPr/>
          <p:nvPr/>
        </p:nvSpPr>
        <p:spPr>
          <a:xfrm>
            <a:off x="10016812" y="6290860"/>
            <a:ext cx="4082736" cy="1070000"/>
          </a:xfrm>
          <a:custGeom>
            <a:avLst/>
            <a:gdLst/>
            <a:ahLst/>
            <a:cxnLst/>
            <a:rect l="l" t="t" r="r" b="b"/>
            <a:pathLst>
              <a:path w="4082736" h="1070000">
                <a:moveTo>
                  <a:pt x="0" y="0"/>
                </a:moveTo>
                <a:lnTo>
                  <a:pt x="4082736" y="0"/>
                </a:lnTo>
                <a:lnTo>
                  <a:pt x="4082736" y="1070000"/>
                </a:lnTo>
                <a:lnTo>
                  <a:pt x="0" y="1070000"/>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21" name="TextBox 21"/>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8" action="ppaction://hlinksldjump"/>
              </a:rPr>
              <a:t>Посилання</a:t>
            </a:r>
          </a:p>
        </p:txBody>
      </p:sp>
      <p:sp>
        <p:nvSpPr>
          <p:cNvPr id="22" name="TextBox 22"/>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9" action="ppaction://hlinksldjump"/>
              </a:rPr>
              <a:t>В</a:t>
            </a:r>
            <a:r>
              <a:rPr lang="en-US" sz="1200" u="sng" dirty="0">
                <a:solidFill>
                  <a:srgbClr val="FFFFFF"/>
                </a:solidFill>
                <a:latin typeface="Open Sans"/>
                <a:ea typeface="Open Sans"/>
                <a:cs typeface="Open Sans"/>
                <a:sym typeface="Open Sans"/>
                <a:hlinkClick r:id="rId9" action="ppaction://hlinksldjump"/>
              </a:rPr>
              <a:t>ступ</a:t>
            </a:r>
          </a:p>
        </p:txBody>
      </p:sp>
      <p:sp>
        <p:nvSpPr>
          <p:cNvPr id="23" name="TextBox 23"/>
          <p:cNvSpPr txBox="1"/>
          <p:nvPr/>
        </p:nvSpPr>
        <p:spPr>
          <a:xfrm>
            <a:off x="685800" y="1270615"/>
            <a:ext cx="14343333" cy="441596"/>
          </a:xfrm>
          <a:prstGeom prst="rect">
            <a:avLst/>
          </a:prstGeom>
        </p:spPr>
        <p:txBody>
          <a:bodyPr lIns="0" tIns="0" rIns="0" bIns="0" rtlCol="0" anchor="t">
            <a:spAutoFit/>
          </a:bodyPr>
          <a:lstStyle/>
          <a:p>
            <a:pPr algn="ctr">
              <a:lnSpc>
                <a:spcPts val="2659"/>
              </a:lnSpc>
              <a:spcBef>
                <a:spcPct val="0"/>
              </a:spcBef>
            </a:pPr>
            <a:r>
              <a:rPr lang="en-US" sz="5400" b="1" dirty="0" err="1">
                <a:solidFill>
                  <a:srgbClr val="66CCFF"/>
                </a:solidFill>
                <a:latin typeface="Roboto" panose="02000000000000000000" pitchFamily="2" charset="0"/>
                <a:ea typeface="Roboto" panose="02000000000000000000" pitchFamily="2" charset="0"/>
                <a:cs typeface="Canva Sans"/>
                <a:sym typeface="Canva Sans"/>
              </a:rPr>
              <a:t>Парк</a:t>
            </a:r>
            <a:r>
              <a:rPr lang="en-US" sz="5400" b="1" dirty="0">
                <a:solidFill>
                  <a:srgbClr val="66CCFF"/>
                </a:solidFill>
                <a:latin typeface="Roboto" panose="02000000000000000000" pitchFamily="2" charset="0"/>
                <a:ea typeface="Roboto" panose="02000000000000000000" pitchFamily="2" charset="0"/>
                <a:cs typeface="Canva Sans"/>
                <a:sym typeface="Canva Sans"/>
              </a:rPr>
              <a:t> </a:t>
            </a:r>
            <a:r>
              <a:rPr lang="en-US" sz="5400" b="1" dirty="0" err="1">
                <a:solidFill>
                  <a:srgbClr val="66CCFF"/>
                </a:solidFill>
                <a:latin typeface="Roboto" panose="02000000000000000000" pitchFamily="2" charset="0"/>
                <a:ea typeface="Roboto" panose="02000000000000000000" pitchFamily="2" charset="0"/>
                <a:cs typeface="Canva Sans"/>
                <a:sym typeface="Canva Sans"/>
              </a:rPr>
              <a:t>ракет</a:t>
            </a:r>
            <a:r>
              <a:rPr lang="en-US" sz="5400" b="1" dirty="0">
                <a:solidFill>
                  <a:srgbClr val="66CCFF"/>
                </a:solidFill>
                <a:latin typeface="Roboto" panose="02000000000000000000" pitchFamily="2" charset="0"/>
                <a:ea typeface="Roboto" panose="02000000000000000000" pitchFamily="2" charset="0"/>
                <a:cs typeface="Canva Sans"/>
                <a:sym typeface="Canva Sans"/>
              </a:rPr>
              <a:t> </a:t>
            </a:r>
            <a:r>
              <a:rPr lang="en-US" sz="5400" b="1" dirty="0" err="1">
                <a:solidFill>
                  <a:srgbClr val="66CCFF"/>
                </a:solidFill>
                <a:latin typeface="Roboto" panose="02000000000000000000" pitchFamily="2" charset="0"/>
                <a:ea typeface="Roboto" panose="02000000000000000000" pitchFamily="2" charset="0"/>
                <a:cs typeface="Canva Sans"/>
                <a:sym typeface="Canva Sans"/>
              </a:rPr>
              <a:t>на</a:t>
            </a:r>
            <a:r>
              <a:rPr lang="en-US" sz="5400" b="1" dirty="0">
                <a:solidFill>
                  <a:srgbClr val="66CCFF"/>
                </a:solidFill>
                <a:latin typeface="Roboto" panose="02000000000000000000" pitchFamily="2" charset="0"/>
                <a:ea typeface="Roboto" panose="02000000000000000000" pitchFamily="2" charset="0"/>
                <a:cs typeface="Canva Sans"/>
                <a:sym typeface="Canva Sans"/>
              </a:rPr>
              <a:t> </a:t>
            </a:r>
            <a:r>
              <a:rPr lang="en-US" sz="5400" b="1" dirty="0" err="1">
                <a:solidFill>
                  <a:srgbClr val="66CCFF"/>
                </a:solidFill>
                <a:latin typeface="Roboto" panose="02000000000000000000" pitchFamily="2" charset="0"/>
                <a:ea typeface="Roboto" panose="02000000000000000000" pitchFamily="2" charset="0"/>
                <a:cs typeface="Canva Sans"/>
                <a:sym typeface="Canva Sans"/>
              </a:rPr>
              <a:t>проспекті</a:t>
            </a:r>
            <a:r>
              <a:rPr lang="en-US" sz="5400" b="1" dirty="0">
                <a:solidFill>
                  <a:srgbClr val="66CCFF"/>
                </a:solidFill>
                <a:latin typeface="Roboto" panose="02000000000000000000" pitchFamily="2" charset="0"/>
                <a:ea typeface="Roboto" panose="02000000000000000000" pitchFamily="2" charset="0"/>
                <a:cs typeface="Canva Sans"/>
                <a:sym typeface="Canva Sans"/>
              </a:rPr>
              <a:t> </a:t>
            </a:r>
            <a:r>
              <a:rPr lang="en-US" sz="5400" b="1" dirty="0" err="1">
                <a:solidFill>
                  <a:srgbClr val="66CCFF"/>
                </a:solidFill>
                <a:latin typeface="Roboto" panose="02000000000000000000" pitchFamily="2" charset="0"/>
                <a:ea typeface="Roboto" panose="02000000000000000000" pitchFamily="2" charset="0"/>
                <a:cs typeface="Canva Sans"/>
                <a:sym typeface="Canva Sans"/>
              </a:rPr>
              <a:t>Олександра</a:t>
            </a:r>
            <a:r>
              <a:rPr lang="en-US" sz="5400" b="1" dirty="0">
                <a:solidFill>
                  <a:srgbClr val="66CCFF"/>
                </a:solidFill>
                <a:latin typeface="Roboto" panose="02000000000000000000" pitchFamily="2" charset="0"/>
                <a:ea typeface="Roboto" panose="02000000000000000000" pitchFamily="2" charset="0"/>
                <a:cs typeface="Canva Sans"/>
                <a:sym typeface="Canva Sans"/>
              </a:rPr>
              <a:t> </a:t>
            </a:r>
            <a:r>
              <a:rPr lang="en-US" sz="5400" b="1" dirty="0" err="1">
                <a:solidFill>
                  <a:srgbClr val="66CCFF"/>
                </a:solidFill>
                <a:latin typeface="Roboto" panose="02000000000000000000" pitchFamily="2" charset="0"/>
                <a:ea typeface="Roboto" panose="02000000000000000000" pitchFamily="2" charset="0"/>
                <a:cs typeface="Canva Sans"/>
                <a:sym typeface="Canva Sans"/>
              </a:rPr>
              <a:t>Поля</a:t>
            </a:r>
            <a:endParaRPr lang="en-US" sz="5400" b="1" dirty="0">
              <a:solidFill>
                <a:srgbClr val="66CCFF"/>
              </a:solidFill>
              <a:latin typeface="Roboto" panose="02000000000000000000" pitchFamily="2" charset="0"/>
              <a:ea typeface="Roboto" panose="02000000000000000000" pitchFamily="2" charset="0"/>
              <a:cs typeface="Canva Sans"/>
              <a:sym typeface="Canva Sans"/>
            </a:endParaRPr>
          </a:p>
        </p:txBody>
      </p:sp>
      <p:sp>
        <p:nvSpPr>
          <p:cNvPr id="24" name="TextBox 24"/>
          <p:cNvSpPr txBox="1"/>
          <p:nvPr/>
        </p:nvSpPr>
        <p:spPr>
          <a:xfrm>
            <a:off x="1028700" y="8795295"/>
            <a:ext cx="4991844" cy="695703"/>
          </a:xfrm>
          <a:prstGeom prst="rect">
            <a:avLst/>
          </a:prstGeom>
        </p:spPr>
        <p:txBody>
          <a:bodyPr lIns="0" tIns="0" rIns="0" bIns="0" rtlCol="0" anchor="t">
            <a:spAutoFit/>
          </a:bodyPr>
          <a:lstStyle/>
          <a:p>
            <a:pPr algn="ctr">
              <a:lnSpc>
                <a:spcPts val="2659"/>
              </a:lnSpc>
              <a:spcBef>
                <a:spcPct val="0"/>
              </a:spcBef>
            </a:pPr>
            <a:r>
              <a:rPr lang="en-US" sz="2800" b="1" dirty="0" err="1">
                <a:solidFill>
                  <a:srgbClr val="66CCFF"/>
                </a:solidFill>
                <a:latin typeface="Roboto" panose="02000000000000000000" pitchFamily="2" charset="0"/>
                <a:ea typeface="Roboto" panose="02000000000000000000" pitchFamily="2" charset="0"/>
                <a:cs typeface="Canva Sans"/>
                <a:sym typeface="Canva Sans"/>
              </a:rPr>
              <a:t>Парк</a:t>
            </a:r>
            <a:r>
              <a:rPr lang="en-US" sz="2800" b="1" dirty="0">
                <a:solidFill>
                  <a:srgbClr val="66CCFF"/>
                </a:solidFill>
                <a:latin typeface="Roboto" panose="02000000000000000000" pitchFamily="2" charset="0"/>
                <a:ea typeface="Roboto" panose="02000000000000000000" pitchFamily="2" charset="0"/>
                <a:cs typeface="Canva Sans"/>
                <a:sym typeface="Canva Sans"/>
              </a:rPr>
              <a:t> </a:t>
            </a:r>
            <a:r>
              <a:rPr lang="en-US" sz="2800" b="1" dirty="0" err="1">
                <a:solidFill>
                  <a:srgbClr val="66CCFF"/>
                </a:solidFill>
                <a:latin typeface="Roboto" panose="02000000000000000000" pitchFamily="2" charset="0"/>
                <a:ea typeface="Roboto" panose="02000000000000000000" pitchFamily="2" charset="0"/>
                <a:cs typeface="Canva Sans"/>
                <a:sym typeface="Canva Sans"/>
              </a:rPr>
              <a:t>ракет</a:t>
            </a:r>
            <a:endParaRPr lang="en-US" sz="2800" b="1" dirty="0">
              <a:solidFill>
                <a:srgbClr val="66CCFF"/>
              </a:solidFill>
              <a:latin typeface="Roboto" panose="02000000000000000000" pitchFamily="2" charset="0"/>
              <a:ea typeface="Roboto" panose="02000000000000000000" pitchFamily="2" charset="0"/>
              <a:cs typeface="Canva Sans"/>
              <a:sym typeface="Canva Sans"/>
            </a:endParaRPr>
          </a:p>
          <a:p>
            <a:pPr algn="ctr">
              <a:lnSpc>
                <a:spcPts val="2659"/>
              </a:lnSpc>
              <a:spcBef>
                <a:spcPct val="0"/>
              </a:spcBef>
            </a:pPr>
            <a:r>
              <a:rPr lang="en-US" sz="2800" b="1" dirty="0">
                <a:solidFill>
                  <a:srgbClr val="66CCFF"/>
                </a:solidFill>
                <a:latin typeface="Roboto" panose="02000000000000000000" pitchFamily="2" charset="0"/>
                <a:ea typeface="Roboto" panose="02000000000000000000" pitchFamily="2" charset="0"/>
                <a:cs typeface="Canva Sans"/>
                <a:sym typeface="Canva Sans"/>
              </a:rPr>
              <a:t>було відкрито у 2013 році</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0" y="-273682"/>
            <a:ext cx="18288000" cy="1028700"/>
            <a:chOff x="0" y="0"/>
            <a:chExt cx="4816593" cy="270933"/>
          </a:xfrm>
        </p:grpSpPr>
        <p:sp>
          <p:nvSpPr>
            <p:cNvPr id="4" name="Freeform 4"/>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FFFFFF">
                <a:alpha val="6667"/>
              </a:srgbClr>
            </a:solidFill>
          </p:spPr>
        </p:sp>
        <p:sp>
          <p:nvSpPr>
            <p:cNvPr id="5" name="TextBox 5"/>
            <p:cNvSpPr txBox="1"/>
            <p:nvPr/>
          </p:nvSpPr>
          <p:spPr>
            <a:xfrm>
              <a:off x="0" y="-38100"/>
              <a:ext cx="4816593" cy="309033"/>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17293116" y="453800"/>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9" name="Group 9"/>
          <p:cNvGrpSpPr/>
          <p:nvPr/>
        </p:nvGrpSpPr>
        <p:grpSpPr>
          <a:xfrm>
            <a:off x="17293116" y="545903"/>
            <a:ext cx="397367" cy="28996"/>
            <a:chOff x="0" y="0"/>
            <a:chExt cx="128243" cy="9358"/>
          </a:xfrm>
        </p:grpSpPr>
        <p:sp>
          <p:nvSpPr>
            <p:cNvPr id="10" name="Freeform 1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sp>
        <p:sp>
          <p:nvSpPr>
            <p:cNvPr id="11" name="TextBox 11"/>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3" name="Group 13"/>
          <p:cNvGrpSpPr>
            <a:grpSpLocks noChangeAspect="1"/>
          </p:cNvGrpSpPr>
          <p:nvPr/>
        </p:nvGrpSpPr>
        <p:grpSpPr>
          <a:xfrm>
            <a:off x="-1793919" y="1944628"/>
            <a:ext cx="11634270" cy="11634270"/>
            <a:chOff x="0" y="0"/>
            <a:chExt cx="6350000" cy="6350000"/>
          </a:xfrm>
        </p:grpSpPr>
        <p:sp>
          <p:nvSpPr>
            <p:cNvPr id="14" name="Freeform 14"/>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310914"/>
            </a:solidFill>
          </p:spPr>
        </p:sp>
        <p:sp>
          <p:nvSpPr>
            <p:cNvPr id="15" name="Freeform 15"/>
            <p:cNvSpPr/>
            <p:nvPr/>
          </p:nvSpPr>
          <p:spPr>
            <a:xfrm>
              <a:off x="400267" y="526623"/>
              <a:ext cx="5549466" cy="5296755"/>
            </a:xfrm>
            <a:custGeom>
              <a:avLst/>
              <a:gdLst/>
              <a:ahLst/>
              <a:cxnLst/>
              <a:rect l="l" t="t" r="r" b="b"/>
              <a:pathLst>
                <a:path w="5549466" h="5296755">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cstate="email">
                <a:extLst>
                  <a:ext uri="{28A0092B-C50C-407E-A947-70E740481C1C}">
                    <a14:useLocalDpi xmlns:a14="http://schemas.microsoft.com/office/drawing/2010/main"/>
                  </a:ext>
                </a:extLst>
              </a:blip>
              <a:stretch>
                <a:fillRect/>
              </a:stretch>
            </a:blipFill>
          </p:spPr>
        </p:sp>
      </p:grpSp>
      <p:sp>
        <p:nvSpPr>
          <p:cNvPr id="16" name="TextBox 16"/>
          <p:cNvSpPr txBox="1"/>
          <p:nvPr/>
        </p:nvSpPr>
        <p:spPr>
          <a:xfrm>
            <a:off x="900024" y="-115984"/>
            <a:ext cx="16487948" cy="830997"/>
          </a:xfrm>
          <a:prstGeom prst="rect">
            <a:avLst/>
          </a:prstGeom>
        </p:spPr>
        <p:txBody>
          <a:bodyPr wrap="square" lIns="0" tIns="0" rIns="0" bIns="0" rtlCol="0" anchor="t">
            <a:spAutoFit/>
          </a:bodyPr>
          <a:lstStyle/>
          <a:p>
            <a:pPr algn="ctr"/>
            <a:r>
              <a:rPr lang="uk-UA" sz="5400" b="1" dirty="0">
                <a:solidFill>
                  <a:srgbClr val="66CCFF"/>
                </a:solidFill>
                <a:latin typeface="Roboto" panose="02000000000000000000" pitchFamily="2" charset="0"/>
                <a:ea typeface="Roboto" panose="02000000000000000000" pitchFamily="2" charset="0"/>
              </a:rPr>
              <a:t>ВИСНОВКИ:</a:t>
            </a:r>
            <a:r>
              <a:rPr lang="uk-UA" sz="5400" dirty="0">
                <a:solidFill>
                  <a:srgbClr val="66CCFF"/>
                </a:solidFill>
                <a:latin typeface="Roboto" panose="02000000000000000000" pitchFamily="2" charset="0"/>
                <a:ea typeface="Roboto" panose="02000000000000000000" pitchFamily="2" charset="0"/>
              </a:rPr>
              <a:t> </a:t>
            </a:r>
            <a:endParaRPr lang="ru-RU" sz="5400" dirty="0">
              <a:solidFill>
                <a:srgbClr val="66CCFF"/>
              </a:solidFill>
              <a:latin typeface="Roboto" panose="02000000000000000000" pitchFamily="2" charset="0"/>
              <a:ea typeface="Roboto" panose="02000000000000000000" pitchFamily="2" charset="0"/>
            </a:endParaRPr>
          </a:p>
        </p:txBody>
      </p:sp>
      <p:sp>
        <p:nvSpPr>
          <p:cNvPr id="18" name="TextBox 18"/>
          <p:cNvSpPr txBox="1"/>
          <p:nvPr/>
        </p:nvSpPr>
        <p:spPr>
          <a:xfrm>
            <a:off x="465193" y="1152276"/>
            <a:ext cx="17357609" cy="4062651"/>
          </a:xfrm>
          <a:prstGeom prst="rect">
            <a:avLst/>
          </a:prstGeom>
        </p:spPr>
        <p:txBody>
          <a:bodyPr wrap="square" lIns="0" tIns="0" rIns="0" bIns="0" rtlCol="0" anchor="t">
            <a:spAutoFit/>
          </a:bodyPr>
          <a:lstStyle/>
          <a:p>
            <a:pPr algn="just"/>
            <a:r>
              <a:rPr lang="uk-UA" sz="2400" dirty="0">
                <a:solidFill>
                  <a:schemeClr val="bg1"/>
                </a:solidFill>
              </a:rPr>
              <a:t>	</a:t>
            </a:r>
            <a:r>
              <a:rPr lang="uk-UA" sz="2400" b="1" dirty="0">
                <a:solidFill>
                  <a:srgbClr val="66CCFF"/>
                </a:solidFill>
                <a:latin typeface="Roboto" panose="02000000000000000000" pitchFamily="2" charset="0"/>
                <a:ea typeface="Roboto" panose="02000000000000000000" pitchFamily="2" charset="0"/>
              </a:rPr>
              <a:t>Дніпро – одне з найвизначніших міст України, що поєднує у собі історичну спадщину з ракетно-космічною тематикою, приваблюючи туристів. Його значення для розвитку туризму важко переоцінити, адже у Дніпрі зосереджені цікаві ракетно-космічні локації, як для відпочинку, так і для освітньо-пізнавальних подорожей.</a:t>
            </a:r>
            <a:endParaRPr lang="ru-RU" sz="2400" b="1" dirty="0">
              <a:solidFill>
                <a:srgbClr val="66CCFF"/>
              </a:solidFill>
              <a:latin typeface="Roboto" panose="02000000000000000000" pitchFamily="2" charset="0"/>
              <a:ea typeface="Roboto" panose="02000000000000000000" pitchFamily="2" charset="0"/>
            </a:endParaRPr>
          </a:p>
          <a:p>
            <a:pPr algn="just"/>
            <a:r>
              <a:rPr lang="uk-UA" sz="2400" b="1" dirty="0">
                <a:solidFill>
                  <a:srgbClr val="66CCFF"/>
                </a:solidFill>
                <a:latin typeface="Roboto" panose="02000000000000000000" pitchFamily="2" charset="0"/>
                <a:ea typeface="Roboto" panose="02000000000000000000" pitchFamily="2" charset="0"/>
              </a:rPr>
              <a:t>	Державне підприємство «Виробниче об’єднання «Південний машинобудівний завод імені О.М. Макарова», Державне підприємство «Конструкторське бюро «Південне» імені М.К. Янгеля, Національний центр аерокосмічної освіти молоді імені О.М. Макарова, парк ракет та інші локації – освітньо-профорієнтаційний простір, який дозволяє проводити тематичні екскурсії та лекції, ознайомити населення з всесвітньо відомими українськими вченими-творцями ракетно-космічної техніки.</a:t>
            </a:r>
            <a:endParaRPr lang="ru-RU" sz="2400" b="1" dirty="0">
              <a:solidFill>
                <a:srgbClr val="66CCFF"/>
              </a:solidFill>
              <a:latin typeface="Roboto" panose="02000000000000000000" pitchFamily="2" charset="0"/>
              <a:ea typeface="Roboto" panose="02000000000000000000" pitchFamily="2" charset="0"/>
            </a:endParaRPr>
          </a:p>
          <a:p>
            <a:pPr algn="just"/>
            <a:r>
              <a:rPr lang="uk-UA" sz="2400" b="1" dirty="0">
                <a:solidFill>
                  <a:srgbClr val="66CCFF"/>
                </a:solidFill>
                <a:latin typeface="Roboto" panose="02000000000000000000" pitchFamily="2" charset="0"/>
                <a:ea typeface="Roboto" panose="02000000000000000000" pitchFamily="2" charset="0"/>
              </a:rPr>
              <a:t>	Дніпро має великий потенціал для розвитку космічних технологій, а також логістики та туризму. Завдяки своїм перевагам, місто може стати центром інновацій та високих технологій, привертаючи інвестиції та талановитих фахівців з усього світу для розвитку України-космічної.</a:t>
            </a:r>
            <a:endParaRPr lang="en-US" sz="2400" b="1" dirty="0">
              <a:solidFill>
                <a:srgbClr val="66CCFF"/>
              </a:solidFill>
              <a:latin typeface="Roboto" panose="02000000000000000000" pitchFamily="2" charset="0"/>
              <a:ea typeface="Roboto" panose="02000000000000000000" pitchFamily="2" charset="0"/>
              <a:cs typeface="Open Sans"/>
              <a:sym typeface="Open Sans"/>
            </a:endParaRPr>
          </a:p>
        </p:txBody>
      </p:sp>
      <p:sp>
        <p:nvSpPr>
          <p:cNvPr id="19" name="TextBox 19"/>
          <p:cNvSpPr txBox="1"/>
          <p:nvPr/>
        </p:nvSpPr>
        <p:spPr>
          <a:xfrm>
            <a:off x="14759607" y="405840"/>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hlinkClick r:id="rId4" action="ppaction://hlinksldjump"/>
              </a:rPr>
              <a:t>В</a:t>
            </a:r>
            <a:r>
              <a:rPr lang="en-US" sz="1200" u="sng" dirty="0">
                <a:solidFill>
                  <a:srgbClr val="FFFFFF"/>
                </a:solidFill>
                <a:latin typeface="Open Sans"/>
                <a:ea typeface="Open Sans"/>
                <a:cs typeface="Open Sans"/>
                <a:sym typeface="Open Sans"/>
                <a:hlinkClick r:id="rId4" action="ppaction://hlinksldjump"/>
              </a:rPr>
              <a:t>ступ</a:t>
            </a:r>
          </a:p>
        </p:txBody>
      </p:sp>
      <p:sp>
        <p:nvSpPr>
          <p:cNvPr id="20" name="TextBox 20"/>
          <p:cNvSpPr txBox="1"/>
          <p:nvPr/>
        </p:nvSpPr>
        <p:spPr>
          <a:xfrm>
            <a:off x="15880099" y="405840"/>
            <a:ext cx="978460" cy="198120"/>
          </a:xfrm>
          <a:prstGeom prst="rect">
            <a:avLst/>
          </a:prstGeom>
        </p:spPr>
        <p:txBody>
          <a:bodyPr lIns="0" tIns="0" rIns="0" bIns="0" rtlCol="0" anchor="t">
            <a:spAutoFit/>
          </a:bodyPr>
          <a:lstStyle/>
          <a:p>
            <a:pPr algn="l">
              <a:lnSpc>
                <a:spcPts val="1680"/>
              </a:lnSpc>
              <a:spcBef>
                <a:spcPct val="0"/>
              </a:spcBef>
            </a:pPr>
            <a:r>
              <a:rPr lang="en-US" sz="1200" u="sng" dirty="0">
                <a:solidFill>
                  <a:srgbClr val="FFFFFF"/>
                </a:solidFill>
                <a:latin typeface="Open Sans"/>
                <a:ea typeface="Open Sans"/>
                <a:cs typeface="Open Sans"/>
                <a:sym typeface="Open Sans"/>
                <a:hlinkClick r:id="rId5" action="ppaction://hlinksldjump"/>
              </a:rPr>
              <a:t>Посилання</a:t>
            </a:r>
          </a:p>
        </p:txBody>
      </p:sp>
      <p:sp>
        <p:nvSpPr>
          <p:cNvPr id="21" name="TextBox 13">
            <a:extLst>
              <a:ext uri="{FF2B5EF4-FFF2-40B4-BE49-F238E27FC236}">
                <a16:creationId xmlns:a16="http://schemas.microsoft.com/office/drawing/2014/main" id="{5A6C31CC-F9A0-46D9-8888-EF10E8D0016F}"/>
              </a:ext>
            </a:extLst>
          </p:cNvPr>
          <p:cNvSpPr txBox="1"/>
          <p:nvPr/>
        </p:nvSpPr>
        <p:spPr>
          <a:xfrm>
            <a:off x="428190" y="5330911"/>
            <a:ext cx="17357609" cy="4278094"/>
          </a:xfrm>
          <a:prstGeom prst="rect">
            <a:avLst/>
          </a:prstGeom>
        </p:spPr>
        <p:txBody>
          <a:bodyPr wrap="square" lIns="0" tIns="0" rIns="0" bIns="0" rtlCol="0" anchor="t">
            <a:spAutoFit/>
          </a:bodyPr>
          <a:lstStyle/>
          <a:p>
            <a:pPr algn="ctr"/>
            <a:r>
              <a:rPr lang="ru-RU" sz="5400" b="1" dirty="0">
                <a:solidFill>
                  <a:srgbClr val="66CCFF"/>
                </a:solidFill>
                <a:latin typeface="Roboto" panose="02000000000000000000" pitchFamily="2" charset="0"/>
                <a:ea typeface="Roboto" panose="02000000000000000000" pitchFamily="2" charset="0"/>
              </a:rPr>
              <a:t>Список </a:t>
            </a:r>
            <a:r>
              <a:rPr lang="ru-RU" sz="5400" b="1" dirty="0" err="1">
                <a:solidFill>
                  <a:srgbClr val="66CCFF"/>
                </a:solidFill>
                <a:latin typeface="Roboto" panose="02000000000000000000" pitchFamily="2" charset="0"/>
                <a:ea typeface="Roboto" panose="02000000000000000000" pitchFamily="2" charset="0"/>
              </a:rPr>
              <a:t>використаних</a:t>
            </a:r>
            <a:r>
              <a:rPr lang="ru-RU" sz="5400" b="1" dirty="0">
                <a:solidFill>
                  <a:srgbClr val="66CCFF"/>
                </a:solidFill>
                <a:latin typeface="Roboto" panose="02000000000000000000" pitchFamily="2" charset="0"/>
                <a:ea typeface="Roboto" panose="02000000000000000000" pitchFamily="2" charset="0"/>
              </a:rPr>
              <a:t> </a:t>
            </a:r>
            <a:r>
              <a:rPr lang="ru-RU" sz="5400" b="1" dirty="0" err="1">
                <a:solidFill>
                  <a:srgbClr val="66CCFF"/>
                </a:solidFill>
                <a:latin typeface="Roboto" panose="02000000000000000000" pitchFamily="2" charset="0"/>
                <a:ea typeface="Roboto" panose="02000000000000000000" pitchFamily="2" charset="0"/>
              </a:rPr>
              <a:t>джерел</a:t>
            </a:r>
            <a:r>
              <a:rPr lang="uk-UA" sz="5400" b="1" dirty="0">
                <a:solidFill>
                  <a:srgbClr val="66CCFF"/>
                </a:solidFill>
                <a:latin typeface="Roboto" panose="02000000000000000000" pitchFamily="2" charset="0"/>
                <a:ea typeface="Roboto" panose="02000000000000000000" pitchFamily="2" charset="0"/>
              </a:rPr>
              <a:t>:</a:t>
            </a:r>
          </a:p>
          <a:p>
            <a:pPr algn="ctr"/>
            <a:endParaRPr lang="ru-RU" sz="800" b="1" i="1" dirty="0">
              <a:solidFill>
                <a:schemeClr val="bg1"/>
              </a:solidFill>
            </a:endParaRPr>
          </a:p>
          <a:p>
            <a:pPr lvl="0"/>
            <a:r>
              <a:rPr lang="uk-UA" sz="2400" b="1" dirty="0">
                <a:solidFill>
                  <a:schemeClr val="bg1"/>
                </a:solidFill>
                <a:latin typeface="Roboto" panose="02000000000000000000" pitchFamily="2" charset="0"/>
                <a:ea typeface="Roboto" panose="02000000000000000000" pitchFamily="2" charset="0"/>
              </a:rPr>
              <a:t>1. Розвиток ракетно-космічної техніки в Україні: Підручник/Ф.П. </a:t>
            </a:r>
            <a:r>
              <a:rPr lang="uk-UA" sz="2400" b="1" dirty="0" err="1">
                <a:solidFill>
                  <a:schemeClr val="bg1"/>
                </a:solidFill>
                <a:latin typeface="Roboto" panose="02000000000000000000" pitchFamily="2" charset="0"/>
                <a:ea typeface="Roboto" panose="02000000000000000000" pitchFamily="2" charset="0"/>
              </a:rPr>
              <a:t>Санін</a:t>
            </a:r>
            <a:r>
              <a:rPr lang="uk-UA" sz="2400" b="1" dirty="0">
                <a:solidFill>
                  <a:schemeClr val="bg1"/>
                </a:solidFill>
                <a:latin typeface="Roboto" panose="02000000000000000000" pitchFamily="2" charset="0"/>
                <a:ea typeface="Roboto" panose="02000000000000000000" pitchFamily="2" charset="0"/>
              </a:rPr>
              <a:t>, Є.О. Джур, Л.Д. Кучма, В.В. Хуторний. – Д.: АРТ-ПРЕС, 2002 – 402 с.+ </a:t>
            </a:r>
            <a:r>
              <a:rPr lang="uk-UA" sz="2400" b="1" dirty="0" err="1">
                <a:solidFill>
                  <a:schemeClr val="bg1"/>
                </a:solidFill>
                <a:latin typeface="Roboto" panose="02000000000000000000" pitchFamily="2" charset="0"/>
                <a:ea typeface="Roboto" panose="02000000000000000000" pitchFamily="2" charset="0"/>
              </a:rPr>
              <a:t>вкл</a:t>
            </a:r>
            <a:r>
              <a:rPr lang="uk-UA" sz="2400" b="1" dirty="0">
                <a:solidFill>
                  <a:schemeClr val="bg1"/>
                </a:solidFill>
                <a:latin typeface="Roboto" panose="02000000000000000000" pitchFamily="2" charset="0"/>
                <a:ea typeface="Roboto" panose="02000000000000000000" pitchFamily="2" charset="0"/>
              </a:rPr>
              <a:t>.</a:t>
            </a:r>
            <a:endParaRPr lang="ru-RU" sz="2400" b="1" dirty="0">
              <a:solidFill>
                <a:schemeClr val="bg1"/>
              </a:solidFill>
              <a:latin typeface="Roboto" panose="02000000000000000000" pitchFamily="2" charset="0"/>
              <a:ea typeface="Roboto" panose="02000000000000000000" pitchFamily="2" charset="0"/>
            </a:endParaRPr>
          </a:p>
          <a:p>
            <a:pPr lvl="0"/>
            <a:r>
              <a:rPr lang="uk-UA" sz="2400" b="1" dirty="0">
                <a:solidFill>
                  <a:schemeClr val="bg1"/>
                </a:solidFill>
                <a:latin typeface="Roboto" panose="02000000000000000000" pitchFamily="2" charset="0"/>
                <a:ea typeface="Roboto" panose="02000000000000000000" pitchFamily="2" charset="0"/>
              </a:rPr>
              <a:t>2. Сайт «DNIPROTODAY»: </a:t>
            </a:r>
            <a:r>
              <a:rPr lang="uk-UA" sz="2400" b="1" u="sng" dirty="0">
                <a:solidFill>
                  <a:schemeClr val="bg1"/>
                </a:solidFill>
                <a:latin typeface="Roboto" panose="02000000000000000000" pitchFamily="2" charset="0"/>
                <a:ea typeface="Roboto" panose="02000000000000000000" pitchFamily="2" charset="0"/>
                <a:hlinkClick r:id="rId6">
                  <a:extLst>
                    <a:ext uri="{A12FA001-AC4F-418D-AE19-62706E023703}">
                      <ahyp:hlinkClr xmlns:ahyp="http://schemas.microsoft.com/office/drawing/2018/hyperlinkcolor" val="tx"/>
                    </a:ext>
                  </a:extLst>
                </a:hlinkClick>
              </a:rPr>
              <a:t>https://www.dniprotoday.com/dnipro/dnipro-kosmicna-stolica-ukraini-2643</a:t>
            </a:r>
            <a:r>
              <a:rPr lang="uk-UA" sz="2400" b="1" dirty="0">
                <a:solidFill>
                  <a:schemeClr val="bg1"/>
                </a:solidFill>
                <a:latin typeface="Roboto" panose="02000000000000000000" pitchFamily="2" charset="0"/>
                <a:ea typeface="Roboto" panose="02000000000000000000" pitchFamily="2" charset="0"/>
              </a:rPr>
              <a:t>  </a:t>
            </a:r>
            <a:endParaRPr lang="ru-RU" sz="2400" b="1" dirty="0">
              <a:solidFill>
                <a:schemeClr val="bg1"/>
              </a:solidFill>
              <a:latin typeface="Roboto" panose="02000000000000000000" pitchFamily="2" charset="0"/>
              <a:ea typeface="Roboto" panose="02000000000000000000" pitchFamily="2" charset="0"/>
            </a:endParaRPr>
          </a:p>
          <a:p>
            <a:pPr lvl="0"/>
            <a:r>
              <a:rPr lang="uk-UA" sz="2400" b="1" dirty="0">
                <a:solidFill>
                  <a:schemeClr val="bg1"/>
                </a:solidFill>
                <a:latin typeface="Roboto" panose="02000000000000000000" pitchFamily="2" charset="0"/>
                <a:ea typeface="Roboto" panose="02000000000000000000" pitchFamily="2" charset="0"/>
              </a:rPr>
              <a:t>3. Сайт «Музей Історії Дніпра» </a:t>
            </a:r>
            <a:r>
              <a:rPr lang="uk-UA" sz="2400" dirty="0">
                <a:solidFill>
                  <a:schemeClr val="bg1"/>
                </a:solidFill>
                <a:latin typeface="Roboto" panose="02000000000000000000" pitchFamily="2" charset="0"/>
                <a:ea typeface="Roboto" panose="02000000000000000000" pitchFamily="2" charset="0"/>
              </a:rPr>
              <a:t>: </a:t>
            </a:r>
            <a:r>
              <a:rPr lang="ru-RU" sz="2400" b="1" u="sng" dirty="0" err="1">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https</a:t>
            </a:r>
            <a:r>
              <a:rPr lang="uk-UA" sz="2400" b="1" u="sng" dirty="0">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a:t>
            </a:r>
            <a:r>
              <a:rPr lang="ru-RU" sz="2400" b="1" u="sng" dirty="0" err="1">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midnipro</a:t>
            </a:r>
            <a:r>
              <a:rPr lang="uk-UA" sz="2400" b="1" u="sng" dirty="0">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a:t>
            </a:r>
            <a:r>
              <a:rPr lang="ru-RU" sz="2400" b="1" u="sng" dirty="0" err="1">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museum</a:t>
            </a:r>
            <a:r>
              <a:rPr lang="uk-UA" sz="2400" b="1" u="sng" dirty="0">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a:t>
            </a:r>
            <a:r>
              <a:rPr lang="ru-RU" sz="2400" b="1" u="sng" dirty="0" err="1">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vulytsi</a:t>
            </a:r>
            <a:r>
              <a:rPr lang="uk-UA" sz="2400" b="1" u="sng" dirty="0">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a:t>
            </a:r>
            <a:r>
              <a:rPr lang="ru-RU" sz="2400" b="1" u="sng" dirty="0" err="1">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dnipra</a:t>
            </a:r>
            <a:r>
              <a:rPr lang="uk-UA" sz="2400" b="1" u="sng" dirty="0">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a:t>
            </a:r>
            <a:r>
              <a:rPr lang="ru-RU" sz="2400" b="1" u="sng" dirty="0" err="1">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monastyrskyj</a:t>
            </a:r>
            <a:r>
              <a:rPr lang="uk-UA" sz="2400" b="1" u="sng" dirty="0">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a:t>
            </a:r>
            <a:r>
              <a:rPr lang="ru-RU" sz="2400" b="1" u="sng" dirty="0" err="1">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ostriv</a:t>
            </a:r>
            <a:r>
              <a:rPr lang="uk-UA" sz="2400" b="1" u="sng" dirty="0">
                <a:solidFill>
                  <a:schemeClr val="bg1"/>
                </a:solidFill>
                <a:latin typeface="Roboto" panose="02000000000000000000" pitchFamily="2" charset="0"/>
                <a:ea typeface="Roboto" panose="02000000000000000000" pitchFamily="2" charset="0"/>
                <a:hlinkClick r:id="rId7">
                  <a:extLst>
                    <a:ext uri="{A12FA001-AC4F-418D-AE19-62706E023703}">
                      <ahyp:hlinkClr xmlns:ahyp="http://schemas.microsoft.com/office/drawing/2018/hyperlinkcolor" val="tx"/>
                    </a:ext>
                  </a:extLst>
                </a:hlinkClick>
              </a:rPr>
              <a:t>/</a:t>
            </a:r>
            <a:endParaRPr lang="ru-RU" sz="2400" b="1" dirty="0">
              <a:solidFill>
                <a:schemeClr val="bg1"/>
              </a:solidFill>
              <a:latin typeface="Roboto" panose="02000000000000000000" pitchFamily="2" charset="0"/>
              <a:ea typeface="Roboto" panose="02000000000000000000" pitchFamily="2" charset="0"/>
            </a:endParaRPr>
          </a:p>
          <a:p>
            <a:pPr marL="0" lvl="1"/>
            <a:r>
              <a:rPr lang="ru-RU" sz="2400" b="1" dirty="0">
                <a:solidFill>
                  <a:schemeClr val="bg1"/>
                </a:solidFill>
                <a:latin typeface="Roboto" panose="02000000000000000000" pitchFamily="2" charset="0"/>
                <a:ea typeface="Roboto" panose="02000000000000000000" pitchFamily="2" charset="0"/>
              </a:rPr>
              <a:t>4. Фото та </a:t>
            </a:r>
            <a:r>
              <a:rPr lang="ru-RU" sz="2400" b="1" dirty="0" err="1">
                <a:solidFill>
                  <a:schemeClr val="bg1"/>
                </a:solidFill>
                <a:latin typeface="Roboto" panose="02000000000000000000" pitchFamily="2" charset="0"/>
                <a:ea typeface="Roboto" panose="02000000000000000000" pitchFamily="2" charset="0"/>
              </a:rPr>
              <a:t>деякі</a:t>
            </a:r>
            <a:r>
              <a:rPr lang="ru-RU" sz="2400" b="1" dirty="0">
                <a:solidFill>
                  <a:schemeClr val="bg1"/>
                </a:solidFill>
                <a:latin typeface="Roboto" panose="02000000000000000000" pitchFamily="2" charset="0"/>
                <a:ea typeface="Roboto" panose="02000000000000000000" pitchFamily="2" charset="0"/>
              </a:rPr>
              <a:t> </a:t>
            </a:r>
            <a:r>
              <a:rPr lang="ru-RU" sz="2400" b="1" dirty="0" err="1">
                <a:solidFill>
                  <a:schemeClr val="bg1"/>
                </a:solidFill>
                <a:latin typeface="Roboto" panose="02000000000000000000" pitchFamily="2" charset="0"/>
                <a:ea typeface="Roboto" panose="02000000000000000000" pitchFamily="2" charset="0"/>
              </a:rPr>
              <a:t>файли</a:t>
            </a:r>
            <a:r>
              <a:rPr lang="ru-RU" sz="2400" b="1" dirty="0">
                <a:solidFill>
                  <a:schemeClr val="bg1"/>
                </a:solidFill>
                <a:latin typeface="Roboto" panose="02000000000000000000" pitchFamily="2" charset="0"/>
                <a:ea typeface="Roboto" panose="02000000000000000000" pitchFamily="2" charset="0"/>
              </a:rPr>
              <a:t> з: </a:t>
            </a:r>
          </a:p>
          <a:p>
            <a:pPr marL="0" lvl="1"/>
            <a:r>
              <a:rPr lang="ru-RU" sz="2400" b="1" dirty="0">
                <a:solidFill>
                  <a:schemeClr val="bg1"/>
                </a:solidFill>
                <a:latin typeface="Roboto" panose="02000000000000000000" pitchFamily="2" charset="0"/>
                <a:ea typeface="Roboto" panose="02000000000000000000" pitchFamily="2" charset="0"/>
              </a:rPr>
              <a:t> </a:t>
            </a:r>
            <a:r>
              <a:rPr lang="ru-RU" sz="2400" b="1" u="sng" dirty="0">
                <a:solidFill>
                  <a:schemeClr val="bg1"/>
                </a:solidFill>
                <a:latin typeface="Roboto" panose="02000000000000000000" pitchFamily="2" charset="0"/>
                <a:ea typeface="Roboto" panose="02000000000000000000" pitchFamily="2" charset="0"/>
                <a:hlinkClick r:id="rId8">
                  <a:extLst>
                    <a:ext uri="{A12FA001-AC4F-418D-AE19-62706E023703}">
                      <ahyp:hlinkClr xmlns:ahyp="http://schemas.microsoft.com/office/drawing/2018/hyperlinkcolor" val="tx"/>
                    </a:ext>
                  </a:extLst>
                </a:hlinkClick>
              </a:rPr>
              <a:t>https://oldmaps.com.ua/img/2019-night-Dnipro.jpg</a:t>
            </a:r>
            <a:r>
              <a:rPr lang="ru-RU" sz="2400" b="1" u="sng" dirty="0">
                <a:solidFill>
                  <a:schemeClr val="bg1"/>
                </a:solidFill>
                <a:latin typeface="Roboto" panose="02000000000000000000" pitchFamily="2" charset="0"/>
                <a:ea typeface="Roboto" panose="02000000000000000000" pitchFamily="2" charset="0"/>
              </a:rPr>
              <a:t> </a:t>
            </a:r>
            <a:r>
              <a:rPr lang="en-US" sz="2400" b="1" u="sng" dirty="0">
                <a:solidFill>
                  <a:schemeClr val="bg1"/>
                </a:solidFill>
                <a:latin typeface="Roboto" panose="02000000000000000000" pitchFamily="2" charset="0"/>
                <a:ea typeface="Roboto" panose="02000000000000000000" pitchFamily="2" charset="0"/>
                <a:sym typeface="Open Sans"/>
                <a:hlinkClick r:id="rId9">
                  <a:extLst>
                    <a:ext uri="{A12FA001-AC4F-418D-AE19-62706E023703}">
                      <ahyp:hlinkClr xmlns:ahyp="http://schemas.microsoft.com/office/drawing/2018/hyperlinkcolor" val="tx"/>
                    </a:ext>
                  </a:extLst>
                </a:hlinkClick>
              </a:rPr>
              <a:t>https://oldmaps.com.ua/blog/satellite/dnipro-nichna-fotografiya-mista-z-suputnyka</a:t>
            </a:r>
            <a:endParaRPr lang="uk-UA" sz="2400" b="1" u="sng" dirty="0">
              <a:solidFill>
                <a:schemeClr val="bg1"/>
              </a:solidFill>
              <a:latin typeface="Roboto" panose="02000000000000000000" pitchFamily="2" charset="0"/>
              <a:ea typeface="Roboto" panose="02000000000000000000" pitchFamily="2" charset="0"/>
              <a:sym typeface="Open Sans"/>
            </a:endParaRPr>
          </a:p>
          <a:p>
            <a:pPr marL="0" lvl="1"/>
            <a:r>
              <a:rPr lang="en-US" sz="2400" b="1" u="sng" dirty="0">
                <a:solidFill>
                  <a:schemeClr val="bg1"/>
                </a:solidFill>
                <a:latin typeface="Roboto" panose="02000000000000000000" pitchFamily="2" charset="0"/>
                <a:ea typeface="Roboto" panose="02000000000000000000" pitchFamily="2" charset="0"/>
                <a:sym typeface="Open Sans"/>
              </a:rPr>
              <a:t>https://uk.wikipedia.org/wiki/%D0%9F%D0%B0%D1%80%D0%BA_%D1%80%D0%B0%D0%BA%D0%B5%D1%82_%28%D0%94%D0%BD%D1%96%D0%BF%D1%80%D0%BE%29</a:t>
            </a:r>
            <a:endParaRPr lang="en-US" sz="2000" b="1" dirty="0">
              <a:solidFill>
                <a:srgbClr val="FFFFFF"/>
              </a:solidFill>
              <a:latin typeface="Barlow Condensed Bold"/>
              <a:ea typeface="Barlow Condensed Bold"/>
              <a:cs typeface="Barlow Condensed Bold"/>
              <a:sym typeface="Barlow Condensed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TotalTime>
  <Words>1005</Words>
  <Application>Microsoft Office PowerPoint</Application>
  <PresentationFormat>Произвольный</PresentationFormat>
  <Paragraphs>108</Paragraphs>
  <Slides>15</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15</vt:i4>
      </vt:variant>
    </vt:vector>
  </HeadingPairs>
  <TitlesOfParts>
    <vt:vector size="24" baseType="lpstr">
      <vt:lpstr>Arial</vt:lpstr>
      <vt:lpstr>Roboto</vt:lpstr>
      <vt:lpstr>Times New Roman</vt:lpstr>
      <vt:lpstr>Times New Roman Bold</vt:lpstr>
      <vt:lpstr>Canva Sans</vt:lpstr>
      <vt:lpstr>Barlow Condensed Bold</vt:lpstr>
      <vt:lpstr>Calibri</vt:lpstr>
      <vt:lpstr>Open Sans</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White Modern Outer Space Presentation</dc:title>
  <dc:creator>DELL</dc:creator>
  <cp:lastModifiedBy>Матвій Килимник</cp:lastModifiedBy>
  <cp:revision>79</cp:revision>
  <dcterms:created xsi:type="dcterms:W3CDTF">2006-08-16T00:00:00Z</dcterms:created>
  <dcterms:modified xsi:type="dcterms:W3CDTF">2025-04-08T09:49:02Z</dcterms:modified>
  <dc:identifier>DAGj5CEjvWg</dc:identifier>
</cp:coreProperties>
</file>