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2" r:id="rId5"/>
    <p:sldId id="263" r:id="rId6"/>
    <p:sldId id="271" r:id="rId7"/>
    <p:sldId id="268" r:id="rId8"/>
    <p:sldId id="269" r:id="rId9"/>
    <p:sldId id="272" r:id="rId10"/>
    <p:sldId id="274" r:id="rId11"/>
    <p:sldId id="273" r:id="rId12"/>
    <p:sldId id="265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стер" initials="М" lastIdx="1" clrIdx="0">
    <p:extLst>
      <p:ext uri="{19B8F6BF-5375-455C-9EA6-DF929625EA0E}">
        <p15:presenceInfo xmlns:p15="http://schemas.microsoft.com/office/powerpoint/2012/main" userId="Мастер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87893" autoAdjust="0"/>
  </p:normalViewPr>
  <p:slideViewPr>
    <p:cSldViewPr snapToGrid="0">
      <p:cViewPr varScale="1">
        <p:scale>
          <a:sx n="78" d="100"/>
          <a:sy n="78" d="100"/>
        </p:scale>
        <p:origin x="883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06480-3110-4C49-B087-7B444B4E1E6F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1981B-F642-4E0D-96E0-4AAE57ABA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554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1981B-F642-4E0D-96E0-4AAE57ABA2E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806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D3B23-2712-4F59-AB89-D98366267C81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1356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A23E-4306-4587-BA78-6415365116D7}" type="datetime1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5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7168-D53D-4041-A559-561BDAFF6E88}" type="datetime1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078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0852-44FC-4C82-914C-9D2ADB33278D}" type="datetime1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01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D5289-F658-4358-904C-F7278EC25FB4}" type="datetime1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272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0B88-8FD6-4087-B7C7-0DD8AE2F72C2}" type="datetime1">
              <a:rPr lang="ru-RU" smtClean="0"/>
              <a:t>15.04.2025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16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DF257-DB12-499D-8F79-414E184B9BA7}" type="datetime1">
              <a:rPr lang="ru-RU" smtClean="0"/>
              <a:t>15.04.2025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3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F85A3-092C-4F10-8A07-719FD91916B2}" type="datetime1">
              <a:rPr lang="ru-RU" smtClean="0"/>
              <a:t>15.04.2025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344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D7A9-AD16-4963-844E-ECAECCC70397}" type="datetime1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73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4082-247C-4402-A393-DCF3E594B8F2}" type="datetime1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63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2318-317D-494C-A04E-1AF408D672E7}" type="datetime1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079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3C47E-ED4D-442C-B93A-C142B653AD75}" type="datetime1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94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68E6C-E9B1-4B2C-A85B-E308EB784033}" type="datetime1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FF412-2008-4E67-857B-25A19D4E7D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80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&#1045;&#1074;&#1090;&#1088;&#1086;&#1092;&#1110;&#1082;&#1072;&#1094;&#1110;&#1103;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r.nau.edu.ua/bitstream/NAU/46978/1/%d0%a4%d0%95%d0%91%d0%86%d0%a2_2020_162_%d0%93%d0%be%d0%bd%d1%87%d0%b0%d1%80%d0%b5%d0%bd%d0%ba%d0%be%20%d0%9a.%d0%9e..pdf" TargetMode="External"/><Relationship Id="rId4" Type="http://schemas.openxmlformats.org/officeDocument/2006/relationships/hyperlink" Target="http://ephsheir.uhsp.edu.ua/handle/8989898989/93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062354"/>
            <a:ext cx="9144000" cy="15934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ОЦІНКА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СТУПЕНЯ ЕВТРОФІКАЦІЇ ВОДОЙМ ТА ОБГРУНТУВАННЯ ЗАХОДІВ ЙОГО ЗНИЖЕННЯ ДЛЯ АКВАТОРІЙ ДНІПРА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5014" y="3870824"/>
            <a:ext cx="6581553" cy="1655762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uk-UA" sz="8000" b="1" dirty="0">
                <a:latin typeface="Arial" panose="020B0604020202020204" pitchFamily="34" charset="0"/>
                <a:cs typeface="Arial" panose="020B0604020202020204" pitchFamily="34" charset="0"/>
              </a:rPr>
              <a:t>Роботу виконала: </a:t>
            </a:r>
            <a:r>
              <a:rPr lang="uk-UA" sz="8000" dirty="0" err="1">
                <a:latin typeface="Arial" panose="020B0604020202020204" pitchFamily="34" charset="0"/>
                <a:cs typeface="Arial" panose="020B0604020202020204" pitchFamily="34" charset="0"/>
              </a:rPr>
              <a:t>Келасьєва</a:t>
            </a:r>
            <a:r>
              <a:rPr lang="uk-UA" sz="8000" dirty="0">
                <a:latin typeface="Arial" panose="020B0604020202020204" pitchFamily="34" charset="0"/>
                <a:cs typeface="Arial" panose="020B0604020202020204" pitchFamily="34" charset="0"/>
              </a:rPr>
              <a:t> Евеліна Денисівна, учениця 10 класу комунального закладу освіти «Науковий медичний ліцей «Дніпро» Дніпропетровської обласної ради</a:t>
            </a:r>
            <a:r>
              <a:rPr lang="uk-UA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r>
              <a:rPr lang="uk-UA" sz="8000" dirty="0">
                <a:latin typeface="Arial" panose="020B0604020202020204" pitchFamily="34" charset="0"/>
                <a:cs typeface="Arial" panose="020B0604020202020204" pitchFamily="34" charset="0"/>
              </a:rPr>
              <a:t>м. Дніпро.</a:t>
            </a:r>
          </a:p>
          <a:p>
            <a:pPr algn="l"/>
            <a:r>
              <a:rPr lang="uk-UA" sz="8000" b="1" dirty="0">
                <a:latin typeface="Arial" panose="020B0604020202020204" pitchFamily="34" charset="0"/>
                <a:cs typeface="Arial" panose="020B0604020202020204" pitchFamily="34" charset="0"/>
              </a:rPr>
              <a:t>Науковий керівник: </a:t>
            </a:r>
            <a:r>
              <a:rPr lang="uk-UA" sz="8000" dirty="0">
                <a:latin typeface="Arial" panose="020B0604020202020204" pitchFamily="34" charset="0"/>
                <a:cs typeface="Arial" panose="020B0604020202020204" pitchFamily="34" charset="0"/>
              </a:rPr>
              <a:t>Бучавий Юрій Володимирович, кандидат біологічних наук, доцент кафедри екології та технологій захисту  навколишнього   середовища, Національний технічний університет «Дніпровська політехніка».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40864" y="0"/>
            <a:ext cx="69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Дніпропетровське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відділення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Малої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академії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наук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journalist.today/wp-content/uploads/2020/06/1%D0%B0%D0%B1%D0%B1-696x4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3" y="3758293"/>
            <a:ext cx="4581017" cy="269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00" b="93063" l="6813" r="929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14" t="6551"/>
          <a:stretch/>
        </p:blipFill>
        <p:spPr>
          <a:xfrm>
            <a:off x="10580711" y="71234"/>
            <a:ext cx="1685717" cy="1665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61" y="32090"/>
            <a:ext cx="1700462" cy="1368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7FD85EF-B317-2214-604D-EAB8A95C3498}"/>
              </a:ext>
            </a:extLst>
          </p:cNvPr>
          <p:cNvSpPr txBox="1"/>
          <p:nvPr/>
        </p:nvSpPr>
        <p:spPr>
          <a:xfrm>
            <a:off x="4272149" y="6492875"/>
            <a:ext cx="312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Дніпро 2025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692DA961-6AF0-FEFE-E71C-C405C7A15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299" y="6492875"/>
            <a:ext cx="2743200" cy="365125"/>
          </a:xfrm>
        </p:spPr>
        <p:txBody>
          <a:bodyPr/>
          <a:lstStyle/>
          <a:p>
            <a:fld id="{441FF412-2008-4E67-857B-25A19D4E7D2B}" type="slidenum">
              <a:rPr lang="ru-RU" smtClean="0"/>
              <a:t>1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9F6321D-5125-5297-3654-DE7867AB7AE1}"/>
              </a:ext>
            </a:extLst>
          </p:cNvPr>
          <p:cNvSpPr txBox="1"/>
          <p:nvPr/>
        </p:nvSpPr>
        <p:spPr>
          <a:xfrm>
            <a:off x="6916478" y="1617495"/>
            <a:ext cx="5098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Наукове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відділення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екології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аграрних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наук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Секція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екологія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416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4150772" y="0"/>
            <a:ext cx="4545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Актуальність теми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083" y="601167"/>
            <a:ext cx="112398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Актуальність теми полягає у тому, що саме через процеси 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 річки втрачають свою природну здатність до самоочищення, саморегуляції, формування  біотичних 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зв’язків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,  параметрів  якості  води.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Акваторії Дніпро дуже важливі для нашого населення, ми використовуємо воду як питне та технічне водопостачання, розведення риби, отримання електричної енергії та місце для скиду стічних та зливових вод.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Близько 80% господарського водопостачання в Україні забезпечують водні ресурси басейну Дніпра. Тому важливим є організація систематичних спостережень за ступенем 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 акваторій для обґрунтування заходів щодо зниження цього процесу.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" name="Picture 6">
            <a:extLst>
              <a:ext uri="{FF2B5EF4-FFF2-40B4-BE49-F238E27FC236}">
                <a16:creationId xmlns="" xmlns:a16="http://schemas.microsoft.com/office/drawing/2014/main" id="{41421D2B-3E2E-EBF1-6F58-48B4A75EB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" y="3556033"/>
            <a:ext cx="8277225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Евтрофікація — Вікіпедія">
            <a:extLst>
              <a:ext uri="{FF2B5EF4-FFF2-40B4-BE49-F238E27FC236}">
                <a16:creationId xmlns="" xmlns:a16="http://schemas.microsoft.com/office/drawing/2014/main" id="{886536A0-8613-B926-DE39-866E915A7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837" y="3556031"/>
            <a:ext cx="2495551" cy="300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F3467FB4-F401-A20D-5777-6E0C8D01E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41FF412-2008-4E67-857B-25A19D4E7D2B}" type="slidenum">
              <a:rPr lang="ru-RU" smtClean="0"/>
              <a:t>2</a:t>
            </a:fld>
            <a:endParaRPr lang="ru-RU"/>
          </a:p>
        </p:txBody>
      </p:sp>
      <p:pic>
        <p:nvPicPr>
          <p:cNvPr id="8" name="Picture 4" descr="Про евтрофікацію Дніпра – Сталий розвиток для України">
            <a:extLst>
              <a:ext uri="{FF2B5EF4-FFF2-40B4-BE49-F238E27FC236}">
                <a16:creationId xmlns="" xmlns:a16="http://schemas.microsoft.com/office/drawing/2014/main" id="{AE4A1981-CE0C-E381-8847-4E0A64A96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7" y="3556032"/>
            <a:ext cx="428625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934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870089" y="91292"/>
            <a:ext cx="9113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Arial" panose="020B0604020202020204" pitchFamily="34" charset="0"/>
                <a:cs typeface="Arial" panose="020B0604020202020204" pitchFamily="34" charset="0"/>
              </a:rPr>
              <a:t>Мета, завдання, об’єкт та предмет дослідження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0090" y="787152"/>
            <a:ext cx="10163175" cy="9239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Метою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є проведення дослідження динаміки рівня </a:t>
            </a:r>
            <a:r>
              <a:rPr lang="uk-UA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акваторії Дніпра за допомогою методів дистанційного зондування.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3739" y="3914775"/>
            <a:ext cx="416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80090" y="1787655"/>
            <a:ext cx="10163174" cy="29184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досягнення мети були вирішені наступні завдання: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даними літературних джерел проаналізувати причини та наслідки </a:t>
            </a:r>
            <a:r>
              <a:rPr lang="uk-UA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водойм;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Проаналізувати динаміку ступеню </a:t>
            </a:r>
            <a:r>
              <a:rPr lang="uk-UA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акваторії р. Дніпро за літній період методами дистанційного зондування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Провести хімічний аналіз води, відібраної з Дніпра у період «цвітіння» та оцінити рівень розчиненого кисню.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Обґрунтувати ефективні рішення щодо зниження рівня </a:t>
            </a:r>
            <a:r>
              <a:rPr lang="uk-UA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акваторій за рахунок використання донних аераторів.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80090" y="4814344"/>
            <a:ext cx="10163174" cy="8286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Об’єктом дослідження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 </a:t>
            </a:r>
            <a:r>
              <a:rPr lang="uk-UA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евтрофікація</a:t>
            </a:r>
            <a:r>
              <a:rPr lang="uk-UA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водойм</a:t>
            </a:r>
            <a:r>
              <a:rPr lang="uk-UA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uk-UA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причини її виникнення та наслідки для довкілля донні аератори.</a:t>
            </a:r>
            <a:endParaRPr lang="ru-RU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80089" y="5749349"/>
            <a:ext cx="10163173" cy="8286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 дослідження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біологічні та радіометричні  характеристики процесів </a:t>
            </a:r>
            <a:r>
              <a:rPr lang="uk-UA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поверхневих водойм. Розчинений кисень.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Місце для номера слайда 2">
            <a:extLst>
              <a:ext uri="{FF2B5EF4-FFF2-40B4-BE49-F238E27FC236}">
                <a16:creationId xmlns="" xmlns:a16="http://schemas.microsoft.com/office/drawing/2014/main" id="{9FEA7940-6AC2-1315-8124-3A1F2C10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5614" y="6492875"/>
            <a:ext cx="2743200" cy="365125"/>
          </a:xfrm>
        </p:spPr>
        <p:txBody>
          <a:bodyPr/>
          <a:lstStyle/>
          <a:p>
            <a:fld id="{441FF412-2008-4E67-857B-25A19D4E7D2B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511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8489" y="72898"/>
            <a:ext cx="10906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Збирання зразків </a:t>
            </a:r>
            <a:r>
              <a:rPr lang="uk-UA" b="1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евтрофікованої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 води для лабораторних досліджень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 descr="Изображение выглядит как человек, в помещении, одежда, Обучение&#10;&#10;Автоматически созданное описание">
            <a:extLst>
              <a:ext uri="{FF2B5EF4-FFF2-40B4-BE49-F238E27FC236}">
                <a16:creationId xmlns="" xmlns:a16="http://schemas.microsoft.com/office/drawing/2014/main" id="{F559B9E6-60ED-D8D4-9663-A68E4C52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79" y="492577"/>
            <a:ext cx="2868295" cy="3824605"/>
          </a:xfrm>
          <a:prstGeom prst="rect">
            <a:avLst/>
          </a:prstGeom>
        </p:spPr>
      </p:pic>
      <p:pic>
        <p:nvPicPr>
          <p:cNvPr id="8" name="Рисунок 7" descr="Изображение выглядит как в помещении, офисные принадлежности, рукописный текст,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F7AAB284-ECC6-2FE8-9A5C-65D4480CF5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074" y="492577"/>
            <a:ext cx="2868930" cy="3825240"/>
          </a:xfrm>
          <a:prstGeom prst="rect">
            <a:avLst/>
          </a:prstGeom>
        </p:spPr>
      </p:pic>
      <p:graphicFrame>
        <p:nvGraphicFramePr>
          <p:cNvPr id="10" name="Таблица 7">
            <a:extLst>
              <a:ext uri="{FF2B5EF4-FFF2-40B4-BE49-F238E27FC236}">
                <a16:creationId xmlns="" xmlns:a16="http://schemas.microsoft.com/office/drawing/2014/main" id="{7C8CA049-5E06-AEAF-8AD5-538D74B1F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214290"/>
              </p:ext>
            </p:extLst>
          </p:nvPr>
        </p:nvGraphicFramePr>
        <p:xfrm>
          <a:off x="6477239" y="4618572"/>
          <a:ext cx="5487670" cy="25603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33170">
                  <a:extLst>
                    <a:ext uri="{9D8B030D-6E8A-4147-A177-3AD203B41FA5}">
                      <a16:colId xmlns="" xmlns:a16="http://schemas.microsoft.com/office/drawing/2014/main" val="3281963559"/>
                    </a:ext>
                  </a:extLst>
                </a:gridCol>
                <a:gridCol w="4254500">
                  <a:extLst>
                    <a:ext uri="{9D8B030D-6E8A-4147-A177-3AD203B41FA5}">
                      <a16:colId xmlns="" xmlns:a16="http://schemas.microsoft.com/office/drawing/2014/main" val="34576774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№Тест</a:t>
                      </a:r>
                      <a:endParaRPr lang="uk-U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Проба 1</a:t>
                      </a:r>
                      <a:endParaRPr lang="uk-U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588915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1.Тест PH</a:t>
                      </a:r>
                      <a:endParaRPr lang="uk-U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 </a:t>
                      </a:r>
                      <a:r>
                        <a:rPr lang="uk-UA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</a:t>
                      </a:r>
                      <a:endParaRPr lang="uk-U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5312586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2.Тест PO4</a:t>
                      </a:r>
                      <a:endParaRPr lang="uk-U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 мг/л</a:t>
                      </a:r>
                      <a:endParaRPr lang="uk-U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43966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3.Тест NO3</a:t>
                      </a:r>
                      <a:endParaRPr lang="uk-UA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2-5 мг/л</a:t>
                      </a:r>
                      <a:endParaRPr lang="uk-U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86774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4.Тест KH</a:t>
                      </a:r>
                      <a:endParaRPr lang="uk-UA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ммоль / дм3</a:t>
                      </a:r>
                      <a:endParaRPr lang="uk-U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39460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5.Тест GH</a:t>
                      </a:r>
                      <a:endParaRPr lang="uk-UA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º DH</a:t>
                      </a:r>
                      <a:endParaRPr lang="uk-U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87949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6Тест TDS</a:t>
                      </a:r>
                      <a:endParaRPr lang="uk-UA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 мг/л</a:t>
                      </a:r>
                      <a:endParaRPr lang="uk-UA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91743782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E04DF41E-836F-971E-42F3-57970C422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0492" y="4309317"/>
            <a:ext cx="4783617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Таблиця  1 – </a:t>
            </a:r>
            <a:r>
              <a:rPr lang="uk-UA" altLang="uk-UA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Результати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оцінки якості води.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55DF880B-FDB3-4CA5-FF44-CD409FC71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" y="492577"/>
            <a:ext cx="2868295" cy="52295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19FA806-1E39-ACD9-FDD3-B2A61869E6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814" y="492577"/>
            <a:ext cx="2982738" cy="52295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7FC7B5A-0168-80C7-FA26-ACB969E137A8}"/>
              </a:ext>
            </a:extLst>
          </p:cNvPr>
          <p:cNvSpPr txBox="1"/>
          <p:nvPr/>
        </p:nvSpPr>
        <p:spPr>
          <a:xfrm>
            <a:off x="-434178" y="5763668"/>
            <a:ext cx="73059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Рисунок 1 – Забір </a:t>
            </a:r>
            <a:r>
              <a:rPr lang="uk-UA" sz="1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евтрофікованої</a:t>
            </a:r>
            <a:r>
              <a:rPr lang="uk-UA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води </a:t>
            </a:r>
            <a:br>
              <a:rPr lang="uk-UA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uk-UA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м. Дніпро</a:t>
            </a:r>
            <a:r>
              <a:rPr lang="ru-RU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ж/м Перемога, </a:t>
            </a:r>
            <a:r>
              <a:rPr lang="uk-UA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серпень</a:t>
            </a:r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Місце для номера слайда 14">
            <a:extLst>
              <a:ext uri="{FF2B5EF4-FFF2-40B4-BE49-F238E27FC236}">
                <a16:creationId xmlns="" xmlns:a16="http://schemas.microsoft.com/office/drawing/2014/main" id="{C813707D-B136-83CA-25F0-49CD1C58B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56886" y="6498761"/>
            <a:ext cx="2743200" cy="365125"/>
          </a:xfrm>
        </p:spPr>
        <p:txBody>
          <a:bodyPr/>
          <a:lstStyle/>
          <a:p>
            <a:fld id="{441FF412-2008-4E67-857B-25A19D4E7D2B}" type="slidenum">
              <a:rPr lang="ru-RU" smtClean="0"/>
              <a:t>4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21" y="3369595"/>
            <a:ext cx="1736604" cy="231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Таблица 3">
                <a:extLst>
                  <a:ext uri="{FF2B5EF4-FFF2-40B4-BE49-F238E27FC236}">
                    <a16:creationId xmlns="" xmlns:a16="http://schemas.microsoft.com/office/drawing/2014/main" id="{9D4D4DFB-AC59-1A79-7078-C4A0E9EAF6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7095485"/>
                  </p:ext>
                </p:extLst>
              </p:nvPr>
            </p:nvGraphicFramePr>
            <p:xfrm>
              <a:off x="1101213" y="913655"/>
              <a:ext cx="9989574" cy="5852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686022">
                      <a:extLst>
                        <a:ext uri="{9D8B030D-6E8A-4147-A177-3AD203B41FA5}">
                          <a16:colId xmlns="" xmlns:a16="http://schemas.microsoft.com/office/drawing/2014/main" val="555805474"/>
                        </a:ext>
                      </a:extLst>
                    </a:gridCol>
                    <a:gridCol w="3999914">
                      <a:extLst>
                        <a:ext uri="{9D8B030D-6E8A-4147-A177-3AD203B41FA5}">
                          <a16:colId xmlns="" xmlns:a16="http://schemas.microsoft.com/office/drawing/2014/main" val="559751370"/>
                        </a:ext>
                      </a:extLst>
                    </a:gridCol>
                    <a:gridCol w="3303638">
                      <a:extLst>
                        <a:ext uri="{9D8B030D-6E8A-4147-A177-3AD203B41FA5}">
                          <a16:colId xmlns="" xmlns:a16="http://schemas.microsoft.com/office/drawing/2014/main" val="4080313696"/>
                        </a:ext>
                      </a:extLst>
                    </a:gridCol>
                  </a:tblGrid>
                  <a:tr h="455145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Індекс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Формула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Діапазон значень</a:t>
                          </a:r>
                        </a:p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174404277"/>
                      </a:ext>
                    </a:extLst>
                  </a:tr>
                  <a:tr h="641179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Normalized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Difference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Water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Index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NDWI = (GREEN  – NIR) / (GREEN + NIR)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позитивні значення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974781255"/>
                      </a:ext>
                    </a:extLst>
                  </a:tr>
                  <a:tr h="615491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Normalized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Difference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Moisture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Index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NDMI = (NIR − MIR) / </a:t>
                          </a:r>
                          <a:b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(NIR + MIR)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позитивні значення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3860573003"/>
                      </a:ext>
                    </a:extLst>
                  </a:tr>
                  <a:tr h="455145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Modified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Normalized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Difference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Water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Index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MNDWI = (GREEN  – MIR) / (GREEN+ MIR)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позитивні значення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2540600801"/>
                      </a:ext>
                    </a:extLst>
                  </a:tr>
                  <a:tr h="455145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Water Ratio Index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WRI = (GREEN + RED) / (NIR + MIR)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значення більше одиниці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1140899678"/>
                      </a:ext>
                    </a:extLst>
                  </a:tr>
                  <a:tr h="455145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Normalized Difference Vegetation Index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NDVI = (NIR − RED) /</a:t>
                          </a:r>
                          <a:b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(NIR + RED)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негативні значення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259915954"/>
                      </a:ext>
                    </a:extLst>
                  </a:tr>
                  <a:tr h="578500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Automated Water Extraction Index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AWEI = 4 × (GREEN  – MIR) − (0,25× NIR +  2,75 × SWIR)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позитивні значення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174447963"/>
                      </a:ext>
                    </a:extLst>
                  </a:tr>
                  <a:tr h="695587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Normalized Difference Algae Index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20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NDAI</a:t>
                          </a:r>
                          <a14:m>
                            <m:oMath xmlns:m="http://schemas.openxmlformats.org/officeDocument/2006/math">
                              <m:r>
                                <a:rPr lang="uk-UA" sz="200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uk-UA" sz="2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uk-UA" sz="20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G</m:t>
                                      </m:r>
                                    </m:sub>
                                  </m:sSub>
                                  <m:r>
                                    <a:rPr lang="uk-UA" sz="2000">
                                      <a:effectLst/>
                                      <a:latin typeface="Cambria Math" panose="02040503050406030204" pitchFamily="18" charset="0"/>
                                    </a:rPr>
                                    <m:t>+ </m:t>
                                  </m:r>
                                  <m:sSub>
                                    <m:sSubPr>
                                      <m:ctrlPr>
                                        <a:rPr lang="uk-UA" sz="20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NIR</m:t>
                                      </m:r>
                                    </m:sub>
                                  </m:sSub>
                                  <m:r>
                                    <a:rPr lang="uk-UA" sz="2000">
                                      <a:effectLst/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sSub>
                                    <m:sSubPr>
                                      <m:ctrlPr>
                                        <a:rPr lang="uk-UA" sz="20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sub>
                                  </m:sSub>
                                  <m:r>
                                    <a:rPr lang="uk-UA" sz="2000">
                                      <a:effectLst/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sSub>
                                    <m:sSubPr>
                                      <m:ctrlPr>
                                        <a:rPr lang="uk-UA" sz="20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uk-UA" sz="20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G</m:t>
                                      </m:r>
                                    </m:sub>
                                  </m:sSub>
                                  <m:r>
                                    <a:rPr lang="uk-UA" sz="2000">
                                      <a:effectLst/>
                                      <a:latin typeface="Cambria Math" panose="02040503050406030204" pitchFamily="18" charset="0"/>
                                    </a:rPr>
                                    <m:t>+ </m:t>
                                  </m:r>
                                  <m:sSub>
                                    <m:sSubPr>
                                      <m:ctrlPr>
                                        <a:rPr lang="uk-UA" sz="20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NIR</m:t>
                                      </m:r>
                                    </m:sub>
                                  </m:sSub>
                                  <m:r>
                                    <a:rPr lang="uk-UA" sz="2000">
                                      <a:effectLst/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uk-UA" sz="20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sub>
                                  </m:sSub>
                                  <m:r>
                                    <a:rPr lang="uk-UA" sz="2000">
                                      <a:effectLst/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uk-UA" sz="20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uk-UA" sz="20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uk-UA" sz="2000">
                                  <a:effectLst/>
                                  <a:latin typeface="Cambria Math" panose="02040503050406030204" pitchFamily="18" charset="0"/>
                                </a:rPr>
                                <m:t>+ 0.5</m:t>
                              </m:r>
                            </m:oMath>
                          </a14:m>
                          <a:endParaRPr lang="uk-UA" sz="20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негативні значення, поверхневі водорості – позитивні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21071638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Таблица 3">
                <a:extLst>
                  <a:ext uri="{FF2B5EF4-FFF2-40B4-BE49-F238E27FC236}">
                    <a16:creationId xmlns:a16="http://schemas.microsoft.com/office/drawing/2014/main" id="{9D4D4DFB-AC59-1A79-7078-C4A0E9EAF6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7095485"/>
                  </p:ext>
                </p:extLst>
              </p:nvPr>
            </p:nvGraphicFramePr>
            <p:xfrm>
              <a:off x="1101213" y="913655"/>
              <a:ext cx="9989574" cy="549974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686022">
                      <a:extLst>
                        <a:ext uri="{9D8B030D-6E8A-4147-A177-3AD203B41FA5}">
                          <a16:colId xmlns:a16="http://schemas.microsoft.com/office/drawing/2014/main" val="555805474"/>
                        </a:ext>
                      </a:extLst>
                    </a:gridCol>
                    <a:gridCol w="3999914">
                      <a:extLst>
                        <a:ext uri="{9D8B030D-6E8A-4147-A177-3AD203B41FA5}">
                          <a16:colId xmlns:a16="http://schemas.microsoft.com/office/drawing/2014/main" val="559751370"/>
                        </a:ext>
                      </a:extLst>
                    </a:gridCol>
                    <a:gridCol w="3303638">
                      <a:extLst>
                        <a:ext uri="{9D8B030D-6E8A-4147-A177-3AD203B41FA5}">
                          <a16:colId xmlns:a16="http://schemas.microsoft.com/office/drawing/2014/main" val="4080313696"/>
                        </a:ext>
                      </a:extLst>
                    </a:gridCol>
                  </a:tblGrid>
                  <a:tr h="686308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Індекс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Формула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Діапазон значень</a:t>
                          </a:r>
                        </a:p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:a16="http://schemas.microsoft.com/office/drawing/2014/main" val="174404277"/>
                      </a:ext>
                    </a:extLst>
                  </a:tr>
                  <a:tr h="686308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Normalized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Difference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Water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Index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NDWI = (GREEN  – NIR) / (GREEN + NIR)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позитивні значення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:a16="http://schemas.microsoft.com/office/drawing/2014/main" val="974781255"/>
                      </a:ext>
                    </a:extLst>
                  </a:tr>
                  <a:tr h="686308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Normalized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Difference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Moisture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Index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NDMI = (NIR − MIR) / </a:t>
                          </a:r>
                          <a:b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(NIR + MIR)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позитивні значення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:a16="http://schemas.microsoft.com/office/drawing/2014/main" val="3860573003"/>
                      </a:ext>
                    </a:extLst>
                  </a:tr>
                  <a:tr h="686308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Modified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Normalized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Difference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Water</a:t>
                          </a: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uk-UA" sz="1600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Index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MNDWI = (GREEN  – MIR) / (GREEN+ MIR)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позитивні значення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:a16="http://schemas.microsoft.com/office/drawing/2014/main" val="2540600801"/>
                      </a:ext>
                    </a:extLst>
                  </a:tr>
                  <a:tr h="686308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Water Ratio Index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WRI = (GREEN + RED) / (NIR + MIR)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значення більше одиниці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:a16="http://schemas.microsoft.com/office/drawing/2014/main" val="1140899678"/>
                      </a:ext>
                    </a:extLst>
                  </a:tr>
                  <a:tr h="686308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Normalized Difference Vegetation Index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NDVI = (NIR − RED) /</a:t>
                          </a:r>
                          <a:b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(NIR + RED)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негативні значення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:a16="http://schemas.microsoft.com/office/drawing/2014/main" val="259915954"/>
                      </a:ext>
                    </a:extLst>
                  </a:tr>
                  <a:tr h="686308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Automated Water Extraction Index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AWEI = 4 × (GREEN  – MIR) − (0,25× NIR +  2,75 × SWIR)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позитивні значення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:a16="http://schemas.microsoft.com/office/drawing/2014/main" val="174447963"/>
                      </a:ext>
                    </a:extLst>
                  </a:tr>
                  <a:tr h="695587"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Normalized Difference Algae Index</a:t>
                          </a:r>
                          <a:endParaRPr lang="uk-UA" sz="16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55487" marR="55487" marT="0" marB="0" anchor="ctr">
                        <a:blipFill>
                          <a:blip r:embed="rId2"/>
                          <a:stretch>
                            <a:fillRect l="-67275" t="-693860" r="-83105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indent="21590" algn="ctr">
                            <a:lnSpc>
                              <a:spcPct val="150000"/>
                            </a:lnSpc>
                          </a:pPr>
                          <a:r>
                            <a:rPr lang="uk-UA" sz="16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Вода має негативні значення, поверхневі водорості – позитивні</a:t>
                          </a:r>
                          <a:endParaRPr lang="uk-UA" sz="16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5487" marR="55487" marT="0" marB="0" anchor="ctr"/>
                    </a:tc>
                    <a:extLst>
                      <a:ext uri="{0D108BD9-81ED-4DB2-BD59-A6C34878D82A}">
                        <a16:rowId xmlns:a16="http://schemas.microsoft.com/office/drawing/2014/main" val="210716381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8D9E661-A098-8775-230C-3D06D999FA60}"/>
              </a:ext>
            </a:extLst>
          </p:cNvPr>
          <p:cNvSpPr txBox="1"/>
          <p:nvPr/>
        </p:nvSpPr>
        <p:spPr>
          <a:xfrm>
            <a:off x="1646027" y="274482"/>
            <a:ext cx="91743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Таблиця 2 - </a:t>
            </a: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Формули до визначення радіометричних індексів та їх інтерпретація за допомогою технологій дистанційного зондування </a:t>
            </a:r>
          </a:p>
          <a:p>
            <a:r>
              <a:rPr lang="uk-UA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="" xmlns:a16="http://schemas.microsoft.com/office/drawing/2014/main" id="{786FA20B-5CE2-B135-6BFD-F18F0BD86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12616"/>
            <a:ext cx="2743200" cy="365125"/>
          </a:xfrm>
        </p:spPr>
        <p:txBody>
          <a:bodyPr/>
          <a:lstStyle/>
          <a:p>
            <a:fld id="{441FF412-2008-4E67-857B-25A19D4E7D2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333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9">
            <a:extLst>
              <a:ext uri="{FF2B5EF4-FFF2-40B4-BE49-F238E27FC236}">
                <a16:creationId xmlns="" xmlns:a16="http://schemas.microsoft.com/office/drawing/2014/main" id="{E6152105-AFF3-524E-EC77-C3CEE29C66BD}"/>
              </a:ext>
            </a:extLst>
          </p:cNvPr>
          <p:cNvSpPr/>
          <p:nvPr/>
        </p:nvSpPr>
        <p:spPr>
          <a:xfrm>
            <a:off x="185943" y="631363"/>
            <a:ext cx="6712042" cy="472892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Зображення, що містить текст, карта, мистецтво&#10;&#10;Автоматично згенерований опис">
            <a:extLst>
              <a:ext uri="{FF2B5EF4-FFF2-40B4-BE49-F238E27FC236}">
                <a16:creationId xmlns="" xmlns:a16="http://schemas.microsoft.com/office/drawing/2014/main" id="{A3A80C7C-F973-FD0C-5244-289849A6A6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43" y="631363"/>
            <a:ext cx="6712042" cy="47289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8841710-65B2-7475-2093-16205907B3DF}"/>
              </a:ext>
            </a:extLst>
          </p:cNvPr>
          <p:cNvSpPr txBox="1"/>
          <p:nvPr/>
        </p:nvSpPr>
        <p:spPr>
          <a:xfrm>
            <a:off x="-245806" y="5360286"/>
            <a:ext cx="7143791" cy="417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Рисунок 2  – Водна маска акваторії Дніпра за індексом </a:t>
            </a:r>
            <a:r>
              <a:rPr lang="uk-UA" sz="16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NDWI2</a:t>
            </a:r>
            <a:r>
              <a:rPr lang="uk-UA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E7195AD-C434-A4BC-45CF-29D393C5558C}"/>
              </a:ext>
            </a:extLst>
          </p:cNvPr>
          <p:cNvSpPr txBox="1"/>
          <p:nvPr/>
        </p:nvSpPr>
        <p:spPr>
          <a:xfrm>
            <a:off x="3524651" y="14743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NDWI2</a:t>
            </a: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Second</a:t>
            </a:r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Normalized</a:t>
            </a:r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Difference</a:t>
            </a:r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Water</a:t>
            </a:r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Index</a:t>
            </a: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C48279C-8A1D-A30D-7A21-1C879E0FC0D4}"/>
              </a:ext>
            </a:extLst>
          </p:cNvPr>
          <p:cNvSpPr txBox="1"/>
          <p:nvPr/>
        </p:nvSpPr>
        <p:spPr>
          <a:xfrm>
            <a:off x="6897985" y="631363"/>
            <a:ext cx="510807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Використовується для виявлення поверхневих вод у водно-болотних середовищах та для вимірювання протяжності поверхневих вод.</a:t>
            </a:r>
            <a:endParaRPr lang="uk-UA" sz="18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/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NDWI2</a:t>
            </a: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розраховується за наступною формулою: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/>
            <a:r>
              <a:rPr lang="uk-UA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uk-UA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uk-UA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NDWI2 = (</a:t>
            </a:r>
            <a:r>
              <a:rPr lang="uk-UA" sz="18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green_factor</a:t>
            </a:r>
            <a:r>
              <a:rPr lang="uk-UA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*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green</a:t>
            </a:r>
            <a:r>
              <a:rPr lang="uk-UA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IR_factor</a:t>
            </a:r>
            <a:r>
              <a:rPr lang="uk-UA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*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near_IR</a:t>
            </a:r>
            <a:r>
              <a:rPr lang="uk-UA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/</a:t>
            </a:r>
            <a:endParaRPr lang="uk-UA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/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green_factor</a:t>
            </a:r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*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green</a:t>
            </a:r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IR_factor</a:t>
            </a:r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*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near_IR</a:t>
            </a:r>
            <a:r>
              <a:rPr lang="uk-UA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        	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/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/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 </a:t>
            </a:r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green_factor</a:t>
            </a: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коефіцієнт чутливості впливу зеленої спектральної смуги;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/>
            <a:r>
              <a:rPr lang="uk-UA" sz="18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green</a:t>
            </a:r>
            <a:r>
              <a:rPr lang="uk-U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значення відбиття поверхні у зеленій спектральній смузі;</a:t>
            </a:r>
            <a:endParaRPr lang="uk-UA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0215" algn="just"/>
            <a:r>
              <a:rPr lang="uk-UA" sz="18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IR_factor</a:t>
            </a:r>
            <a:r>
              <a:rPr lang="uk-U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коефіцієнт чутливості впливу ближньої інфрачервоної спектральної смуги;</a:t>
            </a:r>
            <a:endParaRPr lang="uk-UA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0215" algn="just"/>
            <a:r>
              <a:rPr lang="uk-UA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near_IR</a:t>
            </a: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значення відбиття поверхні в ближній інфрачервоній спектральній смузі.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="" xmlns:a16="http://schemas.microsoft.com/office/drawing/2014/main" id="{3CA8B74F-2B48-3D2D-9AAB-E22C607A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52021" y="6492875"/>
            <a:ext cx="2743200" cy="365125"/>
          </a:xfrm>
        </p:spPr>
        <p:txBody>
          <a:bodyPr/>
          <a:lstStyle/>
          <a:p>
            <a:fld id="{441FF412-2008-4E67-857B-25A19D4E7D2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266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6415" y="-9703"/>
            <a:ext cx="9284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latin typeface="Arial" panose="020B0604020202020204" pitchFamily="34" charset="0"/>
                <a:cs typeface="Arial" panose="020B0604020202020204" pitchFamily="34" charset="0"/>
              </a:rPr>
              <a:t>Аналіз динаміки </a:t>
            </a:r>
            <a:r>
              <a:rPr lang="uk-UA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sz="2000" b="1" dirty="0">
                <a:latin typeface="Arial" panose="020B0604020202020204" pitchFamily="34" charset="0"/>
                <a:cs typeface="Arial" panose="020B0604020202020204" pitchFamily="34" charset="0"/>
              </a:rPr>
              <a:t> за даними дистанційного зондування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404" y="359665"/>
            <a:ext cx="3960000" cy="288590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2" y="359667"/>
            <a:ext cx="3960000" cy="279005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5763" y="3217691"/>
            <a:ext cx="3456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Рисунок 3 – «</a:t>
            </a:r>
            <a:r>
              <a:rPr lang="uk-UA" b="1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Евтрофікація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 станом на 6 травня»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50404" y="3283041"/>
            <a:ext cx="35711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Рисунок 4 –  </a:t>
            </a:r>
            <a:r>
              <a:rPr lang="uk-UA" b="1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Евтрофікація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 станом на 14 серпня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33306" y="3167984"/>
            <a:ext cx="3571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Рисунок 5 –  «</a:t>
            </a:r>
            <a:r>
              <a:rPr lang="uk-UA" b="1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Евтрофікація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 станом на 18 жовтня»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я 4">
            <a:extLst>
              <a:ext uri="{FF2B5EF4-FFF2-40B4-BE49-F238E27FC236}">
                <a16:creationId xmlns="" xmlns:a16="http://schemas.microsoft.com/office/drawing/2014/main" id="{88270A9D-BB87-FAF3-9D9A-EA5885AF4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988154"/>
              </p:ext>
            </p:extLst>
          </p:nvPr>
        </p:nvGraphicFramePr>
        <p:xfrm>
          <a:off x="7414386" y="4276818"/>
          <a:ext cx="4688866" cy="117348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176526">
                  <a:extLst>
                    <a:ext uri="{9D8B030D-6E8A-4147-A177-3AD203B41FA5}">
                      <a16:colId xmlns="" xmlns:a16="http://schemas.microsoft.com/office/drawing/2014/main" val="2681207231"/>
                    </a:ext>
                  </a:extLst>
                </a:gridCol>
                <a:gridCol w="911613">
                  <a:extLst>
                    <a:ext uri="{9D8B030D-6E8A-4147-A177-3AD203B41FA5}">
                      <a16:colId xmlns="" xmlns:a16="http://schemas.microsoft.com/office/drawing/2014/main" val="4291074783"/>
                    </a:ext>
                  </a:extLst>
                </a:gridCol>
                <a:gridCol w="911613">
                  <a:extLst>
                    <a:ext uri="{9D8B030D-6E8A-4147-A177-3AD203B41FA5}">
                      <a16:colId xmlns="" xmlns:a16="http://schemas.microsoft.com/office/drawing/2014/main" val="1521330475"/>
                    </a:ext>
                  </a:extLst>
                </a:gridCol>
                <a:gridCol w="896030">
                  <a:extLst>
                    <a:ext uri="{9D8B030D-6E8A-4147-A177-3AD203B41FA5}">
                      <a16:colId xmlns="" xmlns:a16="http://schemas.microsoft.com/office/drawing/2014/main" val="3638816161"/>
                    </a:ext>
                  </a:extLst>
                </a:gridCol>
                <a:gridCol w="793084">
                  <a:extLst>
                    <a:ext uri="{9D8B030D-6E8A-4147-A177-3AD203B41FA5}">
                      <a16:colId xmlns="" xmlns:a16="http://schemas.microsoft.com/office/drawing/2014/main" val="2350345966"/>
                    </a:ext>
                  </a:extLst>
                </a:gridCol>
              </a:tblGrid>
              <a:tr h="3819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 акваторії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Чиста вода, </a:t>
                      </a: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м.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Оліготрофна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м.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Мезотрофна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Евтрофна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6242225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3206700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32420700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5081900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4694700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09571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Дніпровське водосховище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61175900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67227500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11455300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9910200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585246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BB72D26-FC28-3D60-88D5-3E8DBA47B2EA}"/>
              </a:ext>
            </a:extLst>
          </p:cNvPr>
          <p:cNvSpPr txBox="1"/>
          <p:nvPr/>
        </p:nvSpPr>
        <p:spPr>
          <a:xfrm>
            <a:off x="6680407" y="380708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Таблиця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5 -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Зональна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статистика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розподілу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ступеня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евтрофікації</a:t>
            </a:r>
            <a:endParaRPr lang="en-US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дослідженої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акваторії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станом за 18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жовтня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FE4D7E7-26C4-F11A-6F00-8A6AC05D5C02}"/>
              </a:ext>
            </a:extLst>
          </p:cNvPr>
          <p:cNvSpPr txBox="1"/>
          <p:nvPr/>
        </p:nvSpPr>
        <p:spPr>
          <a:xfrm>
            <a:off x="2788444" y="4711755"/>
            <a:ext cx="66151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Таблиця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4 - 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Зональна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статистика </a:t>
            </a:r>
          </a:p>
          <a:p>
            <a:pPr algn="ctr"/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розподілу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ступеня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евтрофікації</a:t>
            </a:r>
            <a:endParaRPr lang="en-US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дослідженої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акваторії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станом </a:t>
            </a:r>
          </a:p>
          <a:p>
            <a:pPr algn="ctr"/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 1</a:t>
            </a:r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серпня</a:t>
            </a: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78BBE83-6046-2076-D474-0931D625DC53}"/>
              </a:ext>
            </a:extLst>
          </p:cNvPr>
          <p:cNvSpPr txBox="1"/>
          <p:nvPr/>
        </p:nvSpPr>
        <p:spPr>
          <a:xfrm>
            <a:off x="-904454" y="3814315"/>
            <a:ext cx="6615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Таблиця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3 -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Зональна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статистика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розподілу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ступеня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евтрофікації</a:t>
            </a:r>
            <a:endParaRPr lang="en-US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дослідженої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акваторії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станом за </a:t>
            </a:r>
            <a:r>
              <a:rPr lang="uk-UA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ru-RU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травня</a:t>
            </a: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186" y="365228"/>
            <a:ext cx="3960000" cy="2790053"/>
          </a:xfrm>
          <a:prstGeom prst="rect">
            <a:avLst/>
          </a:prstGeom>
        </p:spPr>
      </p:pic>
      <p:sp>
        <p:nvSpPr>
          <p:cNvPr id="21" name="Місце для номера слайда 20">
            <a:extLst>
              <a:ext uri="{FF2B5EF4-FFF2-40B4-BE49-F238E27FC236}">
                <a16:creationId xmlns="" xmlns:a16="http://schemas.microsoft.com/office/drawing/2014/main" id="{5FA283D0-E0D9-7537-6A43-E40F6F855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41FF412-2008-4E67-857B-25A19D4E7D2B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6" name="Таблиця 4">
            <a:extLst>
              <a:ext uri="{FF2B5EF4-FFF2-40B4-BE49-F238E27FC236}">
                <a16:creationId xmlns="" xmlns:a16="http://schemas.microsoft.com/office/drawing/2014/main" id="{E9003FE6-9F20-C2A6-F62B-28D03C041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852892"/>
              </p:ext>
            </p:extLst>
          </p:nvPr>
        </p:nvGraphicFramePr>
        <p:xfrm>
          <a:off x="3090333" y="5542752"/>
          <a:ext cx="5384801" cy="10896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331338">
                  <a:extLst>
                    <a:ext uri="{9D8B030D-6E8A-4147-A177-3AD203B41FA5}">
                      <a16:colId xmlns="" xmlns:a16="http://schemas.microsoft.com/office/drawing/2014/main" val="2681207231"/>
                    </a:ext>
                  </a:extLst>
                </a:gridCol>
                <a:gridCol w="989745">
                  <a:extLst>
                    <a:ext uri="{9D8B030D-6E8A-4147-A177-3AD203B41FA5}">
                      <a16:colId xmlns="" xmlns:a16="http://schemas.microsoft.com/office/drawing/2014/main" val="4291074783"/>
                    </a:ext>
                  </a:extLst>
                </a:gridCol>
                <a:gridCol w="998503">
                  <a:extLst>
                    <a:ext uri="{9D8B030D-6E8A-4147-A177-3AD203B41FA5}">
                      <a16:colId xmlns="" xmlns:a16="http://schemas.microsoft.com/office/drawing/2014/main" val="1521330475"/>
                    </a:ext>
                  </a:extLst>
                </a:gridCol>
                <a:gridCol w="965552">
                  <a:extLst>
                    <a:ext uri="{9D8B030D-6E8A-4147-A177-3AD203B41FA5}">
                      <a16:colId xmlns="" xmlns:a16="http://schemas.microsoft.com/office/drawing/2014/main" val="3638816161"/>
                    </a:ext>
                  </a:extLst>
                </a:gridCol>
                <a:gridCol w="1099663">
                  <a:extLst>
                    <a:ext uri="{9D8B030D-6E8A-4147-A177-3AD203B41FA5}">
                      <a16:colId xmlns="" xmlns:a16="http://schemas.microsoft.com/office/drawing/2014/main" val="2350345966"/>
                    </a:ext>
                  </a:extLst>
                </a:gridCol>
              </a:tblGrid>
              <a:tr h="3819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 акваторії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Чиста вода, </a:t>
                      </a: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м.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Оліготрофна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м.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Мезотрофна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Евтрофна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6242225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14859400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4502000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15947000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10095600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09571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Дніпровське водосховище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70087400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11365700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45951300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22364300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5852469"/>
                  </a:ext>
                </a:extLst>
              </a:tr>
            </a:tbl>
          </a:graphicData>
        </a:graphic>
      </p:graphicFrame>
      <p:graphicFrame>
        <p:nvGraphicFramePr>
          <p:cNvPr id="17" name="Таблиця 4">
            <a:extLst>
              <a:ext uri="{FF2B5EF4-FFF2-40B4-BE49-F238E27FC236}">
                <a16:creationId xmlns="" xmlns:a16="http://schemas.microsoft.com/office/drawing/2014/main" id="{B752DD09-6FF9-9BEE-2238-FD108A70D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548812"/>
              </p:ext>
            </p:extLst>
          </p:nvPr>
        </p:nvGraphicFramePr>
        <p:xfrm>
          <a:off x="67501" y="4293438"/>
          <a:ext cx="4710113" cy="117348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51567">
                  <a:extLst>
                    <a:ext uri="{9D8B030D-6E8A-4147-A177-3AD203B41FA5}">
                      <a16:colId xmlns="" xmlns:a16="http://schemas.microsoft.com/office/drawing/2014/main" val="2681207231"/>
                    </a:ext>
                  </a:extLst>
                </a:gridCol>
                <a:gridCol w="933609">
                  <a:extLst>
                    <a:ext uri="{9D8B030D-6E8A-4147-A177-3AD203B41FA5}">
                      <a16:colId xmlns="" xmlns:a16="http://schemas.microsoft.com/office/drawing/2014/main" val="4291074783"/>
                    </a:ext>
                  </a:extLst>
                </a:gridCol>
                <a:gridCol w="790198">
                  <a:extLst>
                    <a:ext uri="{9D8B030D-6E8A-4147-A177-3AD203B41FA5}">
                      <a16:colId xmlns="" xmlns:a16="http://schemas.microsoft.com/office/drawing/2014/main" val="1521330475"/>
                    </a:ext>
                  </a:extLst>
                </a:gridCol>
                <a:gridCol w="1046740">
                  <a:extLst>
                    <a:ext uri="{9D8B030D-6E8A-4147-A177-3AD203B41FA5}">
                      <a16:colId xmlns="" xmlns:a16="http://schemas.microsoft.com/office/drawing/2014/main" val="3638816161"/>
                    </a:ext>
                  </a:extLst>
                </a:gridCol>
                <a:gridCol w="887999">
                  <a:extLst>
                    <a:ext uri="{9D8B030D-6E8A-4147-A177-3AD203B41FA5}">
                      <a16:colId xmlns="" xmlns:a16="http://schemas.microsoft.com/office/drawing/2014/main" val="2350345966"/>
                    </a:ext>
                  </a:extLst>
                </a:gridCol>
              </a:tblGrid>
              <a:tr h="3819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 акваторії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Чиста вода, </a:t>
                      </a: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м.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Оліготрофна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м.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Мезотрофна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Евтрофна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м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6242225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22982900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19498700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2040500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881900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09571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Дніпровське водосховище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44581200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89795800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12345100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3046800</a:t>
                      </a:r>
                      <a:endParaRPr lang="uk-U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5852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437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>
            <a:extLst>
              <a:ext uri="{FF2B5EF4-FFF2-40B4-BE49-F238E27FC236}">
                <a16:creationId xmlns="" xmlns:a16="http://schemas.microsoft.com/office/drawing/2014/main" id="{2D34C034-BB53-D90B-3798-CC1E616408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027721"/>
              </p:ext>
            </p:extLst>
          </p:nvPr>
        </p:nvGraphicFramePr>
        <p:xfrm>
          <a:off x="424542" y="1546797"/>
          <a:ext cx="11342915" cy="319562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59047">
                  <a:extLst>
                    <a:ext uri="{9D8B030D-6E8A-4147-A177-3AD203B41FA5}">
                      <a16:colId xmlns="" xmlns:a16="http://schemas.microsoft.com/office/drawing/2014/main" val="3368605751"/>
                    </a:ext>
                  </a:extLst>
                </a:gridCol>
                <a:gridCol w="1137111">
                  <a:extLst>
                    <a:ext uri="{9D8B030D-6E8A-4147-A177-3AD203B41FA5}">
                      <a16:colId xmlns="" xmlns:a16="http://schemas.microsoft.com/office/drawing/2014/main" val="2762147180"/>
                    </a:ext>
                  </a:extLst>
                </a:gridCol>
                <a:gridCol w="1643928">
                  <a:extLst>
                    <a:ext uri="{9D8B030D-6E8A-4147-A177-3AD203B41FA5}">
                      <a16:colId xmlns="" xmlns:a16="http://schemas.microsoft.com/office/drawing/2014/main" val="3184021386"/>
                    </a:ext>
                  </a:extLst>
                </a:gridCol>
                <a:gridCol w="1360714">
                  <a:extLst>
                    <a:ext uri="{9D8B030D-6E8A-4147-A177-3AD203B41FA5}">
                      <a16:colId xmlns="" xmlns:a16="http://schemas.microsoft.com/office/drawing/2014/main" val="2230549767"/>
                    </a:ext>
                  </a:extLst>
                </a:gridCol>
                <a:gridCol w="1665515">
                  <a:extLst>
                    <a:ext uri="{9D8B030D-6E8A-4147-A177-3AD203B41FA5}">
                      <a16:colId xmlns="" xmlns:a16="http://schemas.microsoft.com/office/drawing/2014/main" val="2761778218"/>
                    </a:ext>
                  </a:extLst>
                </a:gridCol>
                <a:gridCol w="1502228">
                  <a:extLst>
                    <a:ext uri="{9D8B030D-6E8A-4147-A177-3AD203B41FA5}">
                      <a16:colId xmlns="" xmlns:a16="http://schemas.microsoft.com/office/drawing/2014/main" val="1324739825"/>
                    </a:ext>
                  </a:extLst>
                </a:gridCol>
                <a:gridCol w="1774372">
                  <a:extLst>
                    <a:ext uri="{9D8B030D-6E8A-4147-A177-3AD203B41FA5}">
                      <a16:colId xmlns="" xmlns:a16="http://schemas.microsoft.com/office/drawing/2014/main" val="433334577"/>
                    </a:ext>
                  </a:extLst>
                </a:gridCol>
              </a:tblGrid>
              <a:tr h="3512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ДАТА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травня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серпня 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жовтня 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94716859"/>
                  </a:ext>
                </a:extLst>
              </a:tr>
              <a:tr h="6932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Ступінь </a:t>
                      </a:r>
                      <a:r>
                        <a:rPr lang="uk-UA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евтрофікації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Дніпровське водосховище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Дніпровське водосховище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Дніпровське водосховище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294305328"/>
                  </a:ext>
                </a:extLst>
              </a:tr>
              <a:tr h="3466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Чиста вода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50,61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29,7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32.7%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46,8%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,8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116898772"/>
                  </a:ext>
                </a:extLst>
              </a:tr>
              <a:tr h="5526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Оліготофна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вода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43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7,59%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71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44,8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4487185"/>
                  </a:ext>
                </a:extLst>
              </a:tr>
              <a:tr h="5526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Мезотрофна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вода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4,5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8,24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35%</a:t>
                      </a:r>
                      <a:endParaRPr lang="uk-UA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30,7%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7,6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015379"/>
                  </a:ext>
                </a:extLst>
              </a:tr>
              <a:tr h="4443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Евтрофна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вода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22.3%</a:t>
                      </a:r>
                      <a:endParaRPr lang="uk-UA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6,6</a:t>
                      </a:r>
                      <a:r>
                        <a:rPr lang="uk-U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uk-UA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535042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C3CB624-09BC-4D0C-8B6D-D72D092EA249}"/>
              </a:ext>
            </a:extLst>
          </p:cNvPr>
          <p:cNvSpPr txBox="1"/>
          <p:nvPr/>
        </p:nvSpPr>
        <p:spPr>
          <a:xfrm>
            <a:off x="424542" y="397607"/>
            <a:ext cx="11789228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Таблиця 6 - Результати зонально-статистичного аналізу </a:t>
            </a:r>
            <a:br>
              <a:rPr lang="uk-UA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щодо оцінки динаміки ступеня </a:t>
            </a:r>
            <a:r>
              <a:rPr lang="uk-UA" sz="18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акваторії Дніпра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D71E151A-122F-AB34-46CB-D539C2361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41FF412-2008-4E67-857B-25A19D4E7D2B}" type="slidenum">
              <a:rPr lang="ru-RU" smtClean="0"/>
              <a:t>8</a:t>
            </a:fld>
            <a:endParaRPr lang="ru-RU" dirty="0"/>
          </a:p>
        </p:txBody>
      </p:sp>
      <p:pic>
        <p:nvPicPr>
          <p:cNvPr id="1026" name="Picture 2" descr="Эвтрофикация водоемов">
            <a:extLst>
              <a:ext uri="{FF2B5EF4-FFF2-40B4-BE49-F238E27FC236}">
                <a16:creationId xmlns="" xmlns:a16="http://schemas.microsoft.com/office/drawing/2014/main" id="{FD596DAB-53F2-C75B-B6D2-95A871533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42" y="4993873"/>
            <a:ext cx="11342915" cy="168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28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9</a:t>
            </a:fld>
            <a:endParaRPr lang="ru-RU"/>
          </a:p>
        </p:txBody>
      </p:sp>
      <p:pic>
        <p:nvPicPr>
          <p:cNvPr id="3" name="Рисунок 2" descr="Изображение выглядит как человек, в помещении, Медицинское оборудование, одежда&#10;&#10;Автоматически созданное описани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29" y="827326"/>
            <a:ext cx="3132280" cy="2702453"/>
          </a:xfrm>
          <a:prstGeom prst="rect">
            <a:avLst/>
          </a:prstGeom>
        </p:spPr>
      </p:pic>
      <p:pic>
        <p:nvPicPr>
          <p:cNvPr id="4" name="Рисунок 3" descr="Изображение выглядит как в помещении, раковина, Бытовая техника, Медицинское оборудование&#10;&#10;Автоматически созданное описани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543" y="827326"/>
            <a:ext cx="2109955" cy="270245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3630443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Рисунок 6 – визначення динаміки розчиненого у воді кисню підчас роботи портативного аератора </a:t>
            </a:r>
            <a:r>
              <a:rPr lang="pl-PL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KW Zone MOUSE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pl-PL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-102</a:t>
            </a:r>
            <a:endParaRPr lang="ru-RU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02040" y="242112"/>
            <a:ext cx="8146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процесів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насичення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киснем </a:t>
            </a:r>
            <a:r>
              <a:rPr lang="ru-RU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евтрофікованої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води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074" y="827326"/>
            <a:ext cx="6095999" cy="347253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866346" y="4569401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0215" algn="ctr">
              <a:lnSpc>
                <a:spcPct val="150000"/>
              </a:lnSpc>
              <a:spcAft>
                <a:spcPts val="0"/>
              </a:spcAft>
            </a:pPr>
            <a:r>
              <a:rPr lang="uk-UA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Рисунок 7 – Графік динаміки концентрації розчиненого у воді кисню підчас роботи портативного аератора </a:t>
            </a:r>
            <a:r>
              <a:rPr lang="pl-PL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KW Zone MOUSE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</a:t>
            </a:r>
            <a:r>
              <a:rPr lang="pl-PL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-102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829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98923AD6-83DA-825C-E0A5-5EE2989B19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90538"/>
              </p:ext>
            </p:extLst>
          </p:nvPr>
        </p:nvGraphicFramePr>
        <p:xfrm>
          <a:off x="80627" y="395959"/>
          <a:ext cx="4552260" cy="7315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4933">
                  <a:extLst>
                    <a:ext uri="{9D8B030D-6E8A-4147-A177-3AD203B41FA5}">
                      <a16:colId xmlns="" xmlns:a16="http://schemas.microsoft.com/office/drawing/2014/main" val="1827942075"/>
                    </a:ext>
                  </a:extLst>
                </a:gridCol>
                <a:gridCol w="1098137">
                  <a:extLst>
                    <a:ext uri="{9D8B030D-6E8A-4147-A177-3AD203B41FA5}">
                      <a16:colId xmlns="" xmlns:a16="http://schemas.microsoft.com/office/drawing/2014/main" val="2415143452"/>
                    </a:ext>
                  </a:extLst>
                </a:gridCol>
                <a:gridCol w="1205872">
                  <a:extLst>
                    <a:ext uri="{9D8B030D-6E8A-4147-A177-3AD203B41FA5}">
                      <a16:colId xmlns="" xmlns:a16="http://schemas.microsoft.com/office/drawing/2014/main" val="1103701110"/>
                    </a:ext>
                  </a:extLst>
                </a:gridCol>
                <a:gridCol w="1473318">
                  <a:extLst>
                    <a:ext uri="{9D8B030D-6E8A-4147-A177-3AD203B41FA5}">
                      <a16:colId xmlns="" xmlns:a16="http://schemas.microsoft.com/office/drawing/2014/main" val="3535920852"/>
                    </a:ext>
                  </a:extLst>
                </a:gridCol>
              </a:tblGrid>
              <a:tr h="2871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Аератору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Довгота, град.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Широта, град.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Акваторія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2386544114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35,196400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48,519600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1469079737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35,201500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48,532700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4133442656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35,188900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48,508400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2328385756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35,189602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48,524899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355623805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35,166599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48,483299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725574584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35,204201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48,529499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530803286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35,186401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48,518002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70273235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35,200600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48,523701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1504095250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35,164600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48,496101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2846754936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35,181702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48,512600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2198284115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35,194401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48,505798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4180772006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35,210800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48,520699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550263962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35,200001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48,514999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936083788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35,193100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48,513199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1685817854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35,088402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48,414001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Південна акваторія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895203979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35,096699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48,400902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Південна акваторія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2846694717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35,101601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48,396999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Південна акваторія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820591028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35,166599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48,508499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186498920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35,211201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48,530899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164615172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35,203602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48,520000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Самарська затока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692188195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35,095901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48,448200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Південна акваторія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753960820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34,759998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48,475899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Західна акваторія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4104419069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34,738800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48,492802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Західна акваторія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2284529997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34,752102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48,496799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Західна акваторія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717442872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34,729198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48,507099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Західна акваторія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613519075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34,802601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48,477100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Західна акваторія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108522876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34,799000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48,483501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Західна акваторія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591657505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35,096001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48,408298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Південна акваторія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280657120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35,101002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48,416901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Південна акваторія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925233350"/>
                  </a:ext>
                </a:extLst>
              </a:tr>
              <a:tr h="13547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34,781700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48,487099</a:t>
                      </a:r>
                      <a:endParaRPr lang="uk-UA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uk-U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Західна акваторія</a:t>
                      </a:r>
                      <a:endParaRPr lang="uk-U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06" marR="32506" marT="0" marB="0" anchor="b"/>
                </a:tc>
                <a:extLst>
                  <a:ext uri="{0D108BD9-81ED-4DB2-BD59-A6C34878D82A}">
                    <a16:rowId xmlns="" xmlns:a16="http://schemas.microsoft.com/office/drawing/2014/main" val="328603309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1B77D30-F368-343E-0954-8859A2E9731A}"/>
              </a:ext>
            </a:extLst>
          </p:cNvPr>
          <p:cNvSpPr txBox="1"/>
          <p:nvPr/>
        </p:nvSpPr>
        <p:spPr>
          <a:xfrm>
            <a:off x="-1575709" y="34790"/>
            <a:ext cx="102842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/>
            <a:r>
              <a:rPr lang="uk-U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Таблиця 7 - локації на дослідженій акваторії для розташування донних аераторів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7EB1EF0-636D-F0EF-1DCF-CF16DB9848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05" t="12465" r="8431" b="7757"/>
          <a:stretch/>
        </p:blipFill>
        <p:spPr bwMode="auto">
          <a:xfrm>
            <a:off x="4660085" y="809620"/>
            <a:ext cx="7521029" cy="4411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CC4DF57-D58C-84A8-75AD-0EF112F232AC}"/>
              </a:ext>
            </a:extLst>
          </p:cNvPr>
          <p:cNvSpPr txBox="1"/>
          <p:nvPr/>
        </p:nvSpPr>
        <p:spPr>
          <a:xfrm>
            <a:off x="5399314" y="5221370"/>
            <a:ext cx="6885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Рисунок 8 -  донні аератори для насичення води киснем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02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F412-2008-4E67-857B-25A19D4E7D2B}" type="slidenum">
              <a:rPr lang="ru-RU" smtClean="0"/>
              <a:t>11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 flipH="1" flipV="1">
            <a:off x="4395020" y="3510116"/>
            <a:ext cx="5437238" cy="1922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ctr">
              <a:lnSpc>
                <a:spcPct val="150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1700277" y="-153601"/>
            <a:ext cx="9653523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ctr">
              <a:lnSpc>
                <a:spcPct val="150000"/>
              </a:lnSpc>
              <a:spcAft>
                <a:spcPts val="0"/>
              </a:spcAft>
            </a:pP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Обґрунтування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місць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розташування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донних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аераторів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акваторії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Дніпра</a:t>
            </a:r>
            <a:endParaRPr lang="ru-RU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Изображение выглядит как текст, карта&#10;&#10;Автоматически созданное описани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11" y="331379"/>
            <a:ext cx="5437238" cy="2880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222374" y="3057363"/>
            <a:ext cx="7613774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Рисунок 9 – узагальнена схема розташування аераторів 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 descr="Изображение выглядит как текст, кар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A7439D90-B90D-B576-CB9E-C07D105550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545" y="320735"/>
            <a:ext cx="4206311" cy="2880000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карта, диаграмм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95EB957-D5C4-DA8E-EDC8-B0399B5467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205" y="3589177"/>
            <a:ext cx="4206651" cy="2880000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кар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C29194B5-5B56-0DA4-C3C6-0C2BB6A041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2" y="3564455"/>
            <a:ext cx="4206310" cy="288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FA96A5-B03C-7B81-C606-9BA910EA2682}"/>
              </a:ext>
            </a:extLst>
          </p:cNvPr>
          <p:cNvSpPr txBox="1"/>
          <p:nvPr/>
        </p:nvSpPr>
        <p:spPr>
          <a:xfrm>
            <a:off x="6283102" y="3169845"/>
            <a:ext cx="6204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Рисунок 10 – </a:t>
            </a:r>
            <a:r>
              <a:rPr lang="uk-UA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західна акваторія 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40C1D72-2A9A-33EE-11E2-86B8B93594E4}"/>
              </a:ext>
            </a:extLst>
          </p:cNvPr>
          <p:cNvSpPr txBox="1"/>
          <p:nvPr/>
        </p:nvSpPr>
        <p:spPr>
          <a:xfrm>
            <a:off x="6096000" y="6469177"/>
            <a:ext cx="6204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Рисунок 12 – </a:t>
            </a:r>
            <a:r>
              <a:rPr lang="uk-UA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Південна акваторія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0FD779F-748E-FB38-FB1C-DF14E65ABA24}"/>
              </a:ext>
            </a:extLst>
          </p:cNvPr>
          <p:cNvSpPr txBox="1"/>
          <p:nvPr/>
        </p:nvSpPr>
        <p:spPr>
          <a:xfrm>
            <a:off x="183502" y="6491419"/>
            <a:ext cx="6204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Рисунок 11 – </a:t>
            </a:r>
            <a:r>
              <a:rPr lang="uk-UA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Самарська затока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486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68108" y="0"/>
            <a:ext cx="535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Висновки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CC7BC47-A96E-64F2-5959-C5A906DDC8D5}"/>
              </a:ext>
            </a:extLst>
          </p:cNvPr>
          <p:cNvSpPr txBox="1"/>
          <p:nvPr/>
        </p:nvSpPr>
        <p:spPr>
          <a:xfrm>
            <a:off x="234043" y="369724"/>
            <a:ext cx="11723914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1. Основними причинами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водойм є  накопиченням  у  водній  масі  біогенних  речовин, а саме 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сполук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фосфору і азоту, які впливають на різке зниження вмісту кисню у воді, підвищення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, випадання в осад карбонату кальцію, гідроксиду магнію. Наслідком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є порушення екологічної рівноваги. Порушується природна  здатність  річок  до  самоочищення,  саморегуляції,  формування  біотичних зав'язків,  погіршується стан екосистем.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2. Дані дистанційного зондування Землі мають важливу роль у вирішенні завдань моніторингу екологічного стану великих водних об'єктів (зокрема, водосховищ), які із достатньо високим ступенем функціональної апроксимації забезпечують можливість створення тематичних карт та визначення просторово-часових закономірностей зміни екологічного стану водних екосистем.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3. Для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моніторінгу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процесів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видних об’єктів можна використовувати наземне спостереження та методи дистанційного зондування, а саме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мультиспектральними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зображеннями акваторій з оптичних супутників.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5. Для оцінки ступеня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водойм за допомогою технологій дистанційного зондування доцільно застосовувати NDTI, тобто нормалізований індекс каламутності.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4. За результатами зонально-статистичного аналізу ступеня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акваторії Дніпра визначено, що відсоток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евтрофікованої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води у Самарській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затоці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більший за відсоток у Дніпровському водосховищі, але рівень чистої та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мезотрофної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води переважає в обох водоймах.</a:t>
            </a:r>
          </a:p>
          <a:p>
            <a:pPr lvl="0" algn="just">
              <a:spcAft>
                <a:spcPts val="0"/>
              </a:spcAft>
            </a:pPr>
            <a:r>
              <a:rPr lang="uk-UA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5. За результатами експерименту визначено, що після насичення води повітрям при вимкненні аератора спостерігалася тенденція щодо поступового спаду кисню з 6,3 до 4,4 мг/л. Отримано математичну модель у вигляді логарифмічного рівняння 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=1,25 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ln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)+3,68</a:t>
            </a:r>
            <a:r>
              <a:rPr lang="uk-UA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зміни концентрації кисню при насичені води повітрям з аератору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uk-UA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Розрахований при цьому коефіцієнт детермінації 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=0,97 </a:t>
            </a:r>
            <a:r>
              <a:rPr lang="uk-UA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свідчить про значну достовірність даної моделі та можливість її застосування для прогнозування змін концентрацій кисню.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uk-UA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Для Самарського затоки характерні значні площі </a:t>
            </a:r>
            <a:r>
              <a:rPr lang="uk-UA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евтрофікованої</a:t>
            </a:r>
            <a:r>
              <a:rPr lang="uk-UA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води у </a:t>
            </a:r>
            <a:r>
              <a:rPr lang="uk-UA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звязку</a:t>
            </a:r>
            <a:r>
              <a:rPr lang="uk-UA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чим передбачено найбільша кількість аераторів (16 шт.). Іншою локацією є західна акваторія для якої передбачено що розташована між м. Дніпро та </a:t>
            </a:r>
            <a:r>
              <a:rPr lang="uk-UA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Кам’янське</a:t>
            </a:r>
            <a:r>
              <a:rPr lang="uk-UA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для якої передбачено 7 донних аератори. Ще 7 аераторів передбачені для південної акваторії Дніпра.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uk-UA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Очікується що встановлені донні аератори працюватимуть переважно у спекотний період, що зазвичай припадає з кінця червня до початку вересня. Підвищення рівня кисню  сприятиме зниженню ризиків загибелі </a:t>
            </a:r>
            <a:r>
              <a:rPr lang="uk-UA" sz="16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гідробіонтів</a:t>
            </a:r>
            <a:r>
              <a:rPr lang="uk-UA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та відповідно зниженню рівня </a:t>
            </a:r>
            <a:r>
              <a:rPr lang="uk-UA" sz="16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евтрофікації</a:t>
            </a:r>
            <a:r>
              <a:rPr lang="uk-UA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води, і відповідно поліпшення її якості.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Місце для номера слайда 7">
            <a:extLst>
              <a:ext uri="{FF2B5EF4-FFF2-40B4-BE49-F238E27FC236}">
                <a16:creationId xmlns="" xmlns:a16="http://schemas.microsoft.com/office/drawing/2014/main" id="{E01715DD-E126-80DD-66EF-D6FB8C232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41FF412-2008-4E67-857B-25A19D4E7D2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431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5701" y="-30090"/>
            <a:ext cx="785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Arial" panose="020B0604020202020204" pitchFamily="34" charset="0"/>
                <a:cs typeface="Arial" panose="020B0604020202020204" pitchFamily="34" charset="0"/>
              </a:rPr>
              <a:t>Дякую за увагу!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10 найкрасивіших озер України - фото - як дістатися"/>
          <p:cNvSpPr>
            <a:spLocks noChangeAspect="1" noChangeArrowheads="1"/>
          </p:cNvSpPr>
          <p:nvPr/>
        </p:nvSpPr>
        <p:spPr bwMode="auto">
          <a:xfrm>
            <a:off x="1225422" y="3357689"/>
            <a:ext cx="4443857" cy="444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10 найкрасивіших озер Україн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968" y="565026"/>
            <a:ext cx="5260004" cy="295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Місце для номера слайда 3">
            <a:extLst>
              <a:ext uri="{FF2B5EF4-FFF2-40B4-BE49-F238E27FC236}">
                <a16:creationId xmlns="" xmlns:a16="http://schemas.microsoft.com/office/drawing/2014/main" id="{F24A5A0C-BF04-A22B-8E84-0F79CA4AF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3053" y="6492875"/>
            <a:ext cx="2743200" cy="365125"/>
          </a:xfrm>
        </p:spPr>
        <p:txBody>
          <a:bodyPr/>
          <a:lstStyle/>
          <a:p>
            <a:fld id="{441FF412-2008-4E67-857B-25A19D4E7D2B}" type="slidenum">
              <a:rPr lang="ru-RU" smtClean="0"/>
              <a:t>13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457AB1D-301B-F94B-6480-0508A630CA02}"/>
              </a:ext>
            </a:extLst>
          </p:cNvPr>
          <p:cNvSpPr txBox="1"/>
          <p:nvPr/>
        </p:nvSpPr>
        <p:spPr>
          <a:xfrm>
            <a:off x="424543" y="3498131"/>
            <a:ext cx="11342913" cy="320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300"/>
              </a:spcAft>
            </a:pPr>
            <a:r>
              <a:rPr lang="uk-UA" b="1" i="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ПЕРЕЛІК ВИКОРИСТАНИХ ДЖЕРЕЛ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URL: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uk-UA" sz="1400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https://uk.wikipedia.org/wiki/Евтрофікація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(Режим доступу 01.12.2023)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Евтрофікація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озера"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Лісове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" м. Переяслав-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Хмельницького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можливі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причини та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наслідки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URL: </a:t>
            </a: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http://ephsheir.uhsp.edu.ua/handle/8989898989/931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(Режим доступу 01.12.2023)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Томченко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О. В. Дослідження антропогенних змін екосистем засобами  ГІС/ДЗЗ-технологій  з  використанням  системних методів  [Текст]  / 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Томченко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О.  В.,  Соколовська  А.  В.  //  Проблеми безперервної  географічної  освіти  і  картографії.  Збірник  наукових праць. – Харків : ХНУ ім. В.Н. Каразіна. – 2013. –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Вип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. 17. – С. 57-60.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Шевчук С. А. Визначення екологічного стану водосховищ за допомогою методів дистанційного моніторингу / С. А. Шевчук, І. А. Шевченко // Меліорація і водне господарство. — 2012. —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Вип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. 100. Том 2. — С. 42–52.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Xu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, H. "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Modification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Normalised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Index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(NDWI)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Enhance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Remotely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Sensed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Imagery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." </a:t>
            </a:r>
            <a:r>
              <a:rPr lang="uk-UA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r>
              <a:rPr lang="uk-UA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Journal</a:t>
            </a:r>
            <a:r>
              <a:rPr lang="uk-UA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uk-UA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Remote</a:t>
            </a:r>
            <a:r>
              <a:rPr lang="uk-UA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Sensing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 27,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. 14 (2006): 3025-3033.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Аналіз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українського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світового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досвіду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подолання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цвітіння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водойм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sz="1400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https://er.nau.edu.ua/bitstream/NAU/46978/1/%d0%a4%d0%95%d0%91%d0%86%d0%a2_2020_162_%d0%93%d0%be%d0%bd%d1%87%d0%b0%d1%80%d0%b5%d0%bd%d0%ba%d0%be%20%d0%9a.%d0%9e..pdf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Дата звернення: 17.11.2024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8860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1478</Words>
  <Application>Microsoft Office PowerPoint</Application>
  <PresentationFormat>Широкоэкранный</PresentationFormat>
  <Paragraphs>339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Times New Roman</vt:lpstr>
      <vt:lpstr>Wingdings</vt:lpstr>
      <vt:lpstr>Тема Office</vt:lpstr>
      <vt:lpstr>ОЦІНКА СТУПЕНЯ ЕВТРОФІКАЦІЇ ВОДОЙМ ТА ОБГРУНТУВАННЯ ЗАХОДІВ ЙОГО ЗНИЖЕННЯ ДЛЯ АКВАТОРІЙ ДНІПРА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динаміки рівня евтрофікації акваторій Дніпра  з використанням методів дистанційного зондування</dc:title>
  <dc:creator>Мастер</dc:creator>
  <cp:lastModifiedBy>Мастер</cp:lastModifiedBy>
  <cp:revision>64</cp:revision>
  <dcterms:created xsi:type="dcterms:W3CDTF">2024-01-04T19:08:12Z</dcterms:created>
  <dcterms:modified xsi:type="dcterms:W3CDTF">2025-04-15T18:55:49Z</dcterms:modified>
</cp:coreProperties>
</file>