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B7A09C-F56D-4B0D-AB5F-0D5ABB7A8325}"/>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074BA274-ECE6-441D-981E-06C2A4DA16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7E5158F1-C378-4F3C-B7E3-100624A9BF2C}"/>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5" name="Місце для нижнього колонтитула 4">
            <a:extLst>
              <a:ext uri="{FF2B5EF4-FFF2-40B4-BE49-F238E27FC236}">
                <a16:creationId xmlns:a16="http://schemas.microsoft.com/office/drawing/2014/main" id="{EA9A751A-4DF0-4787-89BF-F31D4E35E70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5BF4A8F-9B26-428B-B4FD-86600F604FB5}"/>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1260275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DB78E6-CF8B-4C32-9927-AA912AE0A490}"/>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E6B0532-5848-4EB9-A229-D85F41596ED9}"/>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81B9C896-CD4B-428D-B93D-C869631E7912}"/>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5" name="Місце для нижнього колонтитула 4">
            <a:extLst>
              <a:ext uri="{FF2B5EF4-FFF2-40B4-BE49-F238E27FC236}">
                <a16:creationId xmlns:a16="http://schemas.microsoft.com/office/drawing/2014/main" id="{35158F9F-D8BC-4CA3-8602-9FE6893F6CC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2EE1045-3D99-4CAF-A785-D2CC5B1AFA28}"/>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2003861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6A8047-35AA-420E-A721-78BA66B0109A}"/>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356CCE7-E99B-4DAD-8192-20825661EE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B41347F0-F0AB-490A-9D38-8C601FF6395E}"/>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5" name="Місце для нижнього колонтитула 4">
            <a:extLst>
              <a:ext uri="{FF2B5EF4-FFF2-40B4-BE49-F238E27FC236}">
                <a16:creationId xmlns:a16="http://schemas.microsoft.com/office/drawing/2014/main" id="{610329E7-FC3B-4CF9-B1C2-F6732DB9CBFF}"/>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DC67930F-C9D3-4F3A-8DAF-1BCC6F1B3206}"/>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3824088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4E1211-C258-4200-90C2-B33EA1B9589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C21E2EF-63CE-4AFF-BD66-73672793555A}"/>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621A5DB6-4A7D-4AE0-9A09-6E27414558A1}"/>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C3D84515-884C-4AD6-BB20-E3469974844E}"/>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6" name="Місце для нижнього колонтитула 5">
            <a:extLst>
              <a:ext uri="{FF2B5EF4-FFF2-40B4-BE49-F238E27FC236}">
                <a16:creationId xmlns:a16="http://schemas.microsoft.com/office/drawing/2014/main" id="{A9A273F7-3C43-4D92-A2C5-8CE4D60A7180}"/>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F7C88D1-0B0D-41BF-97BF-F15417C0127C}"/>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3749521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B40117-6ACA-4BDF-996F-C2CE5FA87AEF}"/>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B7C692D4-4062-44EE-80A2-8C33497D1E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C78C1772-B277-4B21-95ED-2DA49AFE3A94}"/>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6D6AF472-CAE7-41CE-ACF8-C61D58BC7C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8003663D-E8BC-4916-B2BC-3E90926C0E5A}"/>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77744B35-D2E6-4B86-B1AA-45A45FDAD232}"/>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8" name="Місце для нижнього колонтитула 7">
            <a:extLst>
              <a:ext uri="{FF2B5EF4-FFF2-40B4-BE49-F238E27FC236}">
                <a16:creationId xmlns:a16="http://schemas.microsoft.com/office/drawing/2014/main" id="{B99558EB-ED40-461C-8522-EEF839FE3947}"/>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FA9E80D6-E783-4104-80B5-7D5C26292AD6}"/>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2819194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F2180A-744C-46B5-8CAC-BD6D6E4488F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3EC7989E-568A-455C-A881-0D2C965FEA2A}"/>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4" name="Місце для нижнього колонтитула 3">
            <a:extLst>
              <a:ext uri="{FF2B5EF4-FFF2-40B4-BE49-F238E27FC236}">
                <a16:creationId xmlns:a16="http://schemas.microsoft.com/office/drawing/2014/main" id="{942C94E8-AF79-4176-96DE-EA450D330C4E}"/>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EADAFCBA-09B8-414F-B276-2B16D3303FAC}"/>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2240202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F08CE7E1-A2EE-4C03-8CAE-08FD08DCAA64}"/>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3" name="Місце для нижнього колонтитула 2">
            <a:extLst>
              <a:ext uri="{FF2B5EF4-FFF2-40B4-BE49-F238E27FC236}">
                <a16:creationId xmlns:a16="http://schemas.microsoft.com/office/drawing/2014/main" id="{AD0383E4-1BE5-41AE-A61C-11F15C7AD782}"/>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D662F7CE-7B72-47AB-931E-A00935761B71}"/>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3977510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6807CE-5423-40BE-B87C-441FA07571D3}"/>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9798FAB0-B741-420E-A8AB-EBAF5D88F9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DA756E2E-9676-453E-A4B9-C0D6B220B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7524943D-5787-46D6-B7C6-257E8691C7E7}"/>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6" name="Місце для нижнього колонтитула 5">
            <a:extLst>
              <a:ext uri="{FF2B5EF4-FFF2-40B4-BE49-F238E27FC236}">
                <a16:creationId xmlns:a16="http://schemas.microsoft.com/office/drawing/2014/main" id="{730A518B-0D5C-4B1E-81CB-0881319DDC50}"/>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52CBF7C7-C8C4-4FEB-835A-961CD0874335}"/>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2880098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41D707-1A47-45F5-BBDA-AED30F94E981}"/>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182AF4C0-096A-49AD-94AF-ED74BEF481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3791F6E5-6942-4BD5-9472-8BE3D03F20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688A4B81-274B-4CA2-94A5-49ED93BA0826}"/>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6" name="Місце для нижнього колонтитула 5">
            <a:extLst>
              <a:ext uri="{FF2B5EF4-FFF2-40B4-BE49-F238E27FC236}">
                <a16:creationId xmlns:a16="http://schemas.microsoft.com/office/drawing/2014/main" id="{E13AA9F1-3FB5-4128-8962-15CB8643DB78}"/>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F73CCAAA-7FBB-40C0-9045-E7049F2548E4}"/>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2518663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E00E8F-D24C-4CA3-AC67-44812CB0CA35}"/>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DE9190A3-8B3B-465C-AA09-897FA2D73BD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A004DB4E-C744-4BE8-B56C-D267B06BCF27}"/>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5" name="Місце для нижнього колонтитула 4">
            <a:extLst>
              <a:ext uri="{FF2B5EF4-FFF2-40B4-BE49-F238E27FC236}">
                <a16:creationId xmlns:a16="http://schemas.microsoft.com/office/drawing/2014/main" id="{229E7DF0-CE9D-4C17-9574-3F300EA46DE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D176B17-2F51-4850-8FAC-1E52946267DB}"/>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2556961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FAEB212B-183D-4D55-981B-E654447FDA30}"/>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ECD440CE-E5E2-49AD-A0C4-F61D17BFC575}"/>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6C28A61-E88A-4AD5-A48C-9EF61D6B1FB4}"/>
              </a:ext>
            </a:extLst>
          </p:cNvPr>
          <p:cNvSpPr>
            <a:spLocks noGrp="1"/>
          </p:cNvSpPr>
          <p:nvPr>
            <p:ph type="dt" sz="half" idx="10"/>
          </p:nvPr>
        </p:nvSpPr>
        <p:spPr/>
        <p:txBody>
          <a:bodyPr/>
          <a:lstStyle/>
          <a:p>
            <a:fld id="{66D60F95-B633-42C1-B549-892C225521C8}" type="datetimeFigureOut">
              <a:rPr lang="uk-UA" smtClean="0"/>
              <a:t>22.04.2025</a:t>
            </a:fld>
            <a:endParaRPr lang="uk-UA"/>
          </a:p>
        </p:txBody>
      </p:sp>
      <p:sp>
        <p:nvSpPr>
          <p:cNvPr id="5" name="Місце для нижнього колонтитула 4">
            <a:extLst>
              <a:ext uri="{FF2B5EF4-FFF2-40B4-BE49-F238E27FC236}">
                <a16:creationId xmlns:a16="http://schemas.microsoft.com/office/drawing/2014/main" id="{9F6D1510-AF3C-495C-8F64-CAA3413E5E4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D344BFE4-3E68-4831-8B77-051EAC98081D}"/>
              </a:ext>
            </a:extLst>
          </p:cNvPr>
          <p:cNvSpPr>
            <a:spLocks noGrp="1"/>
          </p:cNvSpPr>
          <p:nvPr>
            <p:ph type="sldNum" sz="quarter" idx="12"/>
          </p:nvPr>
        </p:nvSpPr>
        <p:spPr/>
        <p:txBody>
          <a:bodyPr/>
          <a:lstStyle/>
          <a:p>
            <a:fld id="{DA618916-97AB-4F9E-A7F0-2F5B6A635336}" type="slidenum">
              <a:rPr lang="uk-UA" smtClean="0"/>
              <a:t>‹№›</a:t>
            </a:fld>
            <a:endParaRPr lang="uk-UA"/>
          </a:p>
        </p:txBody>
      </p:sp>
    </p:spTree>
    <p:extLst>
      <p:ext uri="{BB962C8B-B14F-4D97-AF65-F5344CB8AC3E}">
        <p14:creationId xmlns:p14="http://schemas.microsoft.com/office/powerpoint/2010/main" val="2383796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EA5475E7-05EC-44D8-BB2F-8F870917D9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35DD0F61-14D4-4123-B257-ECE00B2DF5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E1DADD0-D672-4FDB-8564-AC8C10BCF3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60F95-B633-42C1-B549-892C225521C8}" type="datetimeFigureOut">
              <a:rPr lang="uk-UA" smtClean="0"/>
              <a:t>22.04.2025</a:t>
            </a:fld>
            <a:endParaRPr lang="uk-UA"/>
          </a:p>
        </p:txBody>
      </p:sp>
      <p:sp>
        <p:nvSpPr>
          <p:cNvPr id="5" name="Місце для нижнього колонтитула 4">
            <a:extLst>
              <a:ext uri="{FF2B5EF4-FFF2-40B4-BE49-F238E27FC236}">
                <a16:creationId xmlns:a16="http://schemas.microsoft.com/office/drawing/2014/main" id="{1F354258-A535-4DE5-8DC4-E9E70BA7B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FF5ABB6C-7716-4AC5-95AC-E7835CD3A2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618916-97AB-4F9E-A7F0-2F5B6A635336}" type="slidenum">
              <a:rPr lang="uk-UA" smtClean="0"/>
              <a:t>‹№›</a:t>
            </a:fld>
            <a:endParaRPr lang="uk-UA"/>
          </a:p>
        </p:txBody>
      </p:sp>
    </p:spTree>
    <p:extLst>
      <p:ext uri="{BB962C8B-B14F-4D97-AF65-F5344CB8AC3E}">
        <p14:creationId xmlns:p14="http://schemas.microsoft.com/office/powerpoint/2010/main" val="3431505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ED21E4-FF73-41DF-8C1F-8E527762CD5E}"/>
              </a:ext>
            </a:extLst>
          </p:cNvPr>
          <p:cNvSpPr>
            <a:spLocks noGrp="1"/>
          </p:cNvSpPr>
          <p:nvPr>
            <p:ph type="ctrTitle"/>
          </p:nvPr>
        </p:nvSpPr>
        <p:spPr>
          <a:xfrm>
            <a:off x="355600" y="187643"/>
            <a:ext cx="11480800" cy="1143317"/>
          </a:xfrm>
        </p:spPr>
        <p:txBody>
          <a:bodyPr>
            <a:normAutofit/>
          </a:bodyPr>
          <a:lstStyle/>
          <a:p>
            <a:r>
              <a:rPr lang="ru-RU" sz="3200" b="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ea typeface="Segoe UI" panose="020B0502040204020203" pitchFamily="34" charset="0"/>
                <a:cs typeface="Times New Roman" panose="02020603050405020304" pitchFamily="18" charset="0"/>
              </a:rPr>
              <a:t>ВСЕУКРАЇНСЬКИЙ ІНТЕРАКТ</a:t>
            </a:r>
            <a:r>
              <a:rPr lang="uk-UA" sz="3200" b="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ea typeface="Segoe UI" panose="020B0502040204020203" pitchFamily="34" charset="0"/>
                <a:cs typeface="Times New Roman" panose="02020603050405020304" pitchFamily="18" charset="0"/>
              </a:rPr>
              <a:t>И</a:t>
            </a:r>
            <a:r>
              <a:rPr lang="ru-RU" sz="3200" b="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ea typeface="Segoe UI" panose="020B0502040204020203" pitchFamily="34" charset="0"/>
                <a:cs typeface="Times New Roman" panose="02020603050405020304" pitchFamily="18" charset="0"/>
              </a:rPr>
              <a:t>ВНИЙ КОНКУРС</a:t>
            </a:r>
            <a:r>
              <a:rPr lang="ru-RU" sz="3200"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ea typeface="Segoe UI" panose="020B0502040204020203" pitchFamily="34" charset="0"/>
                <a:cs typeface="Times New Roman" panose="02020603050405020304" pitchFamily="18" charset="0"/>
              </a:rPr>
              <a:t> </a:t>
            </a:r>
            <a:br>
              <a:rPr lang="ru-RU" sz="3200"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ea typeface="Segoe UI" panose="020B0502040204020203" pitchFamily="34" charset="0"/>
                <a:cs typeface="Times New Roman" panose="02020603050405020304" pitchFamily="18" charset="0"/>
              </a:rPr>
            </a:br>
            <a:r>
              <a:rPr lang="uk-UA" sz="3200" b="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«МАН-ЮНІОР ДОСЛІДНИК - 2025»</a:t>
            </a:r>
            <a:endParaRPr lang="uk-UA" sz="8800" dirty="0">
              <a:solidFill>
                <a:schemeClr val="bg2">
                  <a:lumMod val="10000"/>
                </a:schemeClr>
              </a:solidFill>
              <a:effectLst>
                <a:outerShdw blurRad="38100" dist="38100" dir="2700000" algn="tl">
                  <a:srgbClr val="000000">
                    <a:alpha val="43137"/>
                  </a:srgbClr>
                </a:outerShdw>
              </a:effectLst>
            </a:endParaRPr>
          </a:p>
        </p:txBody>
      </p:sp>
      <p:sp>
        <p:nvSpPr>
          <p:cNvPr id="3" name="Підзаголовок 2">
            <a:extLst>
              <a:ext uri="{FF2B5EF4-FFF2-40B4-BE49-F238E27FC236}">
                <a16:creationId xmlns:a16="http://schemas.microsoft.com/office/drawing/2014/main" id="{9377EA81-8D51-4A6A-9B6F-892E4D9024D3}"/>
              </a:ext>
            </a:extLst>
          </p:cNvPr>
          <p:cNvSpPr>
            <a:spLocks noGrp="1"/>
          </p:cNvSpPr>
          <p:nvPr>
            <p:ph type="subTitle" idx="1"/>
          </p:nvPr>
        </p:nvSpPr>
        <p:spPr>
          <a:xfrm>
            <a:off x="457200" y="2565083"/>
            <a:ext cx="5638800" cy="4105274"/>
          </a:xfrm>
        </p:spPr>
        <p:txBody>
          <a:bodyPr>
            <a:normAutofit/>
          </a:bodyPr>
          <a:lstStyle/>
          <a:p>
            <a:pPr indent="449580" algn="just">
              <a:lnSpc>
                <a:spcPct val="110000"/>
              </a:lnSpc>
              <a:spcBef>
                <a:spcPts val="0"/>
              </a:spcBef>
            </a:pPr>
            <a:r>
              <a:rPr lang="uk-UA" sz="1800" b="1" kern="1200" dirty="0">
                <a:solidFill>
                  <a:srgbClr val="000000"/>
                </a:solidFill>
                <a:effectLst/>
                <a:latin typeface="Times New Roman" panose="02020603050405020304" pitchFamily="18" charset="0"/>
                <a:ea typeface="Times New Roman" panose="02020603050405020304" pitchFamily="18" charset="0"/>
              </a:rPr>
              <a:t>Автори роботи:</a:t>
            </a:r>
            <a:r>
              <a:rPr lang="uk-UA" sz="1800" kern="1200" dirty="0">
                <a:solidFill>
                  <a:srgbClr val="000000"/>
                </a:solidFill>
                <a:effectLst/>
                <a:latin typeface="Times New Roman" panose="02020603050405020304" pitchFamily="18" charset="0"/>
                <a:ea typeface="Times New Roman" panose="02020603050405020304" pitchFamily="18" charset="0"/>
              </a:rPr>
              <a:t> Кварта Анастасія Олександрівна</a:t>
            </a:r>
            <a:endParaRPr lang="uk-UA" sz="1800" dirty="0">
              <a:effectLst/>
              <a:latin typeface="Times New Roman" panose="02020603050405020304" pitchFamily="18" charset="0"/>
              <a:ea typeface="Times New Roman" panose="02020603050405020304" pitchFamily="18" charset="0"/>
            </a:endParaRPr>
          </a:p>
          <a:p>
            <a:pPr indent="449580" algn="just">
              <a:lnSpc>
                <a:spcPct val="110000"/>
              </a:lnSpc>
              <a:spcBef>
                <a:spcPts val="0"/>
              </a:spcBef>
            </a:pPr>
            <a:r>
              <a:rPr lang="uk-UA" sz="1800" b="1" kern="1200" dirty="0">
                <a:solidFill>
                  <a:srgbClr val="000000"/>
                </a:solidFill>
                <a:effectLst/>
                <a:latin typeface="Times New Roman" panose="02020603050405020304" pitchFamily="18" charset="0"/>
                <a:ea typeface="Times New Roman" panose="02020603050405020304" pitchFamily="18" charset="0"/>
              </a:rPr>
              <a:t>Заклад освіти: </a:t>
            </a:r>
            <a:r>
              <a:rPr lang="uk-UA" sz="1800" dirty="0" err="1">
                <a:effectLst/>
                <a:latin typeface="Times New Roman" panose="02020603050405020304" pitchFamily="18" charset="0"/>
                <a:ea typeface="Times New Roman" panose="02020603050405020304" pitchFamily="18" charset="0"/>
              </a:rPr>
              <a:t>Чернеччинський</a:t>
            </a:r>
            <a:r>
              <a:rPr lang="uk-UA" sz="1800" dirty="0">
                <a:effectLst/>
                <a:latin typeface="Times New Roman" panose="02020603050405020304" pitchFamily="18" charset="0"/>
                <a:ea typeface="Times New Roman" panose="02020603050405020304" pitchFamily="18" charset="0"/>
              </a:rPr>
              <a:t> ліцей (опорний заклад освіти) </a:t>
            </a:r>
            <a:r>
              <a:rPr lang="uk-UA" sz="1800" dirty="0" err="1">
                <a:effectLst/>
                <a:latin typeface="Times New Roman" panose="02020603050405020304" pitchFamily="18" charset="0"/>
                <a:ea typeface="Times New Roman" panose="02020603050405020304" pitchFamily="18" charset="0"/>
              </a:rPr>
              <a:t>Чернеччинської</a:t>
            </a:r>
            <a:r>
              <a:rPr lang="uk-UA" sz="1800" dirty="0">
                <a:effectLst/>
                <a:latin typeface="Times New Roman" panose="02020603050405020304" pitchFamily="18" charset="0"/>
                <a:ea typeface="Times New Roman" panose="02020603050405020304" pitchFamily="18" charset="0"/>
              </a:rPr>
              <a:t> сільської ради Охтирського </a:t>
            </a:r>
            <a:r>
              <a:rPr lang="uk-UA" sz="1800" kern="1200" dirty="0">
                <a:solidFill>
                  <a:srgbClr val="000000"/>
                </a:solidFill>
                <a:effectLst/>
                <a:latin typeface="Times New Roman" panose="02020603050405020304" pitchFamily="18" charset="0"/>
                <a:ea typeface="Times New Roman" panose="02020603050405020304" pitchFamily="18" charset="0"/>
              </a:rPr>
              <a:t>району Сумської області</a:t>
            </a:r>
            <a:endParaRPr lang="uk-UA" sz="1800" dirty="0">
              <a:effectLst/>
              <a:latin typeface="Times New Roman" panose="02020603050405020304" pitchFamily="18" charset="0"/>
              <a:ea typeface="Times New Roman" panose="02020603050405020304" pitchFamily="18" charset="0"/>
            </a:endParaRPr>
          </a:p>
          <a:p>
            <a:pPr indent="449580" algn="just">
              <a:lnSpc>
                <a:spcPct val="110000"/>
              </a:lnSpc>
              <a:spcBef>
                <a:spcPts val="0"/>
              </a:spcBef>
            </a:pPr>
            <a:r>
              <a:rPr lang="uk-UA" sz="1800" b="1" kern="1200" dirty="0">
                <a:solidFill>
                  <a:srgbClr val="000000"/>
                </a:solidFill>
                <a:effectLst/>
                <a:latin typeface="Times New Roman" panose="02020603050405020304" pitchFamily="18" charset="0"/>
                <a:ea typeface="Times New Roman" panose="02020603050405020304" pitchFamily="18" charset="0"/>
              </a:rPr>
              <a:t>Клас</a:t>
            </a:r>
            <a:r>
              <a:rPr lang="uk-UA" sz="1800" kern="1200" dirty="0">
                <a:solidFill>
                  <a:srgbClr val="000000"/>
                </a:solidFill>
                <a:effectLst/>
                <a:latin typeface="Times New Roman" panose="02020603050405020304" pitchFamily="18" charset="0"/>
                <a:ea typeface="Times New Roman" panose="02020603050405020304" pitchFamily="18" charset="0"/>
              </a:rPr>
              <a:t>: 7</a:t>
            </a:r>
            <a:endParaRPr lang="uk-UA" sz="1800" dirty="0">
              <a:effectLst/>
              <a:latin typeface="Times New Roman" panose="02020603050405020304" pitchFamily="18" charset="0"/>
              <a:ea typeface="Times New Roman" panose="02020603050405020304" pitchFamily="18" charset="0"/>
            </a:endParaRPr>
          </a:p>
          <a:p>
            <a:pPr indent="449580" algn="just">
              <a:lnSpc>
                <a:spcPct val="110000"/>
              </a:lnSpc>
              <a:spcBef>
                <a:spcPts val="0"/>
              </a:spcBef>
            </a:pPr>
            <a:r>
              <a:rPr lang="uk-UA" sz="1800" b="1" kern="1200" dirty="0">
                <a:solidFill>
                  <a:srgbClr val="000000"/>
                </a:solidFill>
                <a:effectLst/>
                <a:latin typeface="Times New Roman" panose="02020603050405020304" pitchFamily="18" charset="0"/>
                <a:ea typeface="Times New Roman" panose="02020603050405020304" pitchFamily="18" charset="0"/>
              </a:rPr>
              <a:t>Сумське територіальне відділення МАН</a:t>
            </a:r>
            <a:endParaRPr lang="uk-UA" sz="1800" dirty="0">
              <a:effectLst/>
              <a:latin typeface="Times New Roman" panose="02020603050405020304" pitchFamily="18" charset="0"/>
              <a:ea typeface="Times New Roman" panose="02020603050405020304" pitchFamily="18" charset="0"/>
            </a:endParaRPr>
          </a:p>
          <a:p>
            <a:pPr indent="457200" algn="just">
              <a:lnSpc>
                <a:spcPct val="110000"/>
              </a:lnSpc>
              <a:spcBef>
                <a:spcPts val="0"/>
              </a:spcBef>
            </a:pPr>
            <a:r>
              <a:rPr lang="uk-UA" sz="1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Керівник</a:t>
            </a:r>
            <a:r>
              <a:rPr lang="uk-UA" sz="1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Мамєдова Катерина Іванівна, вчитель історії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Чернеччинського</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ліцею (опорний заклад освіти)</a:t>
            </a:r>
            <a:r>
              <a:rPr lang="uk-UA" sz="1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керівник гуртка «Історичне краєзнавство» комунального  закладу позашкільної освіти «Центр дітей та юнацтва «Палітра дитинства»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Чернеччинської</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сільської ради Охтирського району Сумської області</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uk-UA" dirty="0"/>
          </a:p>
        </p:txBody>
      </p:sp>
      <p:sp>
        <p:nvSpPr>
          <p:cNvPr id="4" name="Прямокутник 3">
            <a:extLst>
              <a:ext uri="{FF2B5EF4-FFF2-40B4-BE49-F238E27FC236}">
                <a16:creationId xmlns:a16="http://schemas.microsoft.com/office/drawing/2014/main" id="{181BD82A-D818-4F45-895E-B050D01EFCA2}"/>
              </a:ext>
            </a:extLst>
          </p:cNvPr>
          <p:cNvSpPr/>
          <p:nvPr/>
        </p:nvSpPr>
        <p:spPr>
          <a:xfrm>
            <a:off x="802640" y="1330959"/>
            <a:ext cx="10942320" cy="1036321"/>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uk-UA"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Тема </a:t>
            </a:r>
            <a:r>
              <a:rPr lang="uk-UA" sz="2400" b="1" kern="1200" dirty="0" err="1">
                <a:solidFill>
                  <a:schemeClr val="tx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проєкту</a:t>
            </a:r>
            <a:r>
              <a:rPr lang="uk-UA"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400" b="1" kern="1200" dirty="0">
                <a:solidFill>
                  <a:srgbClr val="000000"/>
                </a:solidFill>
                <a:effectLst/>
                <a:latin typeface="Times New Roman" panose="02020603050405020304" pitchFamily="18" charset="0"/>
                <a:ea typeface="Times New Roman" panose="02020603050405020304" pitchFamily="18" charset="0"/>
              </a:rPr>
              <a:t>«Екскурсійний маршрут Чернеччиною як частиною Гетьманського національного природнього парку»</a:t>
            </a:r>
            <a:endParaRPr lang="uk-UA" dirty="0"/>
          </a:p>
        </p:txBody>
      </p:sp>
      <p:pic>
        <p:nvPicPr>
          <p:cNvPr id="7" name="Рисунок 6">
            <a:extLst>
              <a:ext uri="{FF2B5EF4-FFF2-40B4-BE49-F238E27FC236}">
                <a16:creationId xmlns:a16="http://schemas.microsoft.com/office/drawing/2014/main" id="{038C3B2B-4CDB-498B-8C56-AF33623FE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4803" y="2600960"/>
            <a:ext cx="3964906" cy="4033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4788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188344A-54A0-4F0D-A90F-15256A654F70}"/>
              </a:ext>
            </a:extLst>
          </p:cNvPr>
          <p:cNvSpPr>
            <a:spLocks noGrp="1"/>
          </p:cNvSpPr>
          <p:nvPr>
            <p:ph idx="1"/>
          </p:nvPr>
        </p:nvSpPr>
        <p:spPr>
          <a:xfrm>
            <a:off x="528320" y="3171825"/>
            <a:ext cx="11511280" cy="3553777"/>
          </a:xfrm>
        </p:spPr>
        <p:txBody>
          <a:bodyPr>
            <a:normAutofit/>
          </a:bodyPr>
          <a:lstStyle/>
          <a:p>
            <a:pPr indent="0" algn="just">
              <a:lnSpc>
                <a:spcPct val="110000"/>
              </a:lnSpc>
              <a:spcBef>
                <a:spcPts val="0"/>
              </a:spcBef>
              <a:buNone/>
            </a:pPr>
            <a:r>
              <a:rPr lang="uk-UA" sz="1800" b="1"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dirty="0"/>
          </a:p>
        </p:txBody>
      </p:sp>
      <p:sp>
        <p:nvSpPr>
          <p:cNvPr id="7" name="TextBox 6">
            <a:extLst>
              <a:ext uri="{FF2B5EF4-FFF2-40B4-BE49-F238E27FC236}">
                <a16:creationId xmlns:a16="http://schemas.microsoft.com/office/drawing/2014/main" id="{219F9541-BCB3-40ED-8E3E-FBC6AEEAA568}"/>
              </a:ext>
            </a:extLst>
          </p:cNvPr>
          <p:cNvSpPr txBox="1"/>
          <p:nvPr/>
        </p:nvSpPr>
        <p:spPr>
          <a:xfrm>
            <a:off x="289085" y="458956"/>
            <a:ext cx="11560015" cy="2862322"/>
          </a:xfrm>
          <a:prstGeom prst="rect">
            <a:avLst/>
          </a:prstGeom>
          <a:noFill/>
        </p:spPr>
        <p:txBody>
          <a:bodyPr wrap="square">
            <a:spAutoFit/>
          </a:bodyPr>
          <a:lstStyle/>
          <a:p>
            <a:pPr indent="449580" algn="just"/>
            <a:r>
              <a:rPr lang="uk-UA" sz="1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Мета:</a:t>
            </a:r>
            <a:r>
              <a:rPr lang="uk-UA" sz="1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визначити особливості екскурсійного маршруту через територію Чернеччини як складової частини Гетьманського національного природного парку задля популяризації природної та культурно-історичної спадщини регіону, розвитку екологічного туризму та формування екологічної свідомості населення.</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r>
              <a:rPr lang="uk-UA" sz="1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Завдання</a:t>
            </a:r>
            <a:r>
              <a:rPr lang="uk-UA" sz="1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rabicPeriod"/>
            </a:pPr>
            <a:r>
              <a:rPr lang="uk-UA" sz="1800" dirty="0">
                <a:effectLst/>
                <a:latin typeface="Times New Roman" panose="02020603050405020304" pitchFamily="18" charset="0"/>
                <a:ea typeface="Times New Roman" panose="02020603050405020304" pitchFamily="18" charset="0"/>
              </a:rPr>
              <a:t>Дослідити природні, історико-культурні та туристичні ресурси території Чернеччини;</a:t>
            </a:r>
            <a:endParaRPr lang="uk-UA" sz="16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uk-UA" sz="1800" dirty="0">
                <a:effectLst/>
                <a:latin typeface="Times New Roman" panose="02020603050405020304" pitchFamily="18" charset="0"/>
                <a:ea typeface="Times New Roman" panose="02020603050405020304" pitchFamily="18" charset="0"/>
              </a:rPr>
              <a:t>проаналізувати існуючий екскурсійний маршрут або розробити його нову концепцію з урахуванням принципів сталого туризму;</a:t>
            </a:r>
            <a:endParaRPr lang="uk-UA" sz="16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uk-UA" sz="1800" dirty="0">
                <a:effectLst/>
                <a:latin typeface="Times New Roman" panose="02020603050405020304" pitchFamily="18" charset="0"/>
                <a:ea typeface="Times New Roman" panose="02020603050405020304" pitchFamily="18" charset="0"/>
              </a:rPr>
              <a:t>оцінити інфраструктурні можливості та стан охорони природного середовища на досліджуваній території.</a:t>
            </a:r>
            <a:endParaRPr lang="uk-UA" sz="1600" dirty="0">
              <a:effectLst/>
              <a:latin typeface="Times New Roman" panose="02020603050405020304" pitchFamily="18" charset="0"/>
              <a:ea typeface="Times New Roman" panose="02020603050405020304" pitchFamily="18" charset="0"/>
            </a:endParaRPr>
          </a:p>
          <a:p>
            <a:pPr indent="449580" algn="just"/>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Об’єкт дослідження:</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Гетьманський національний природній парк.</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r>
              <a:rPr lang="uk-UA" b="1" dirty="0">
                <a:latin typeface="Times New Roman" panose="02020603050405020304" pitchFamily="18" charset="0"/>
                <a:ea typeface="Calibri" panose="020F0502020204030204" pitchFamily="34" charset="0"/>
              </a:rPr>
              <a:t>        </a:t>
            </a:r>
            <a:r>
              <a:rPr lang="uk-UA" sz="1800" b="1" dirty="0">
                <a:effectLst/>
                <a:latin typeface="Times New Roman" panose="02020603050405020304" pitchFamily="18" charset="0"/>
                <a:ea typeface="Calibri" panose="020F0502020204030204" pitchFamily="34" charset="0"/>
              </a:rPr>
              <a:t>Предмет дослідження:</a:t>
            </a:r>
            <a:r>
              <a:rPr lang="uk-UA" sz="1800" dirty="0">
                <a:effectLst/>
                <a:latin typeface="Times New Roman" panose="02020603050405020304" pitchFamily="18" charset="0"/>
                <a:ea typeface="Calibri" panose="020F0502020204030204" pitchFamily="34" charset="0"/>
              </a:rPr>
              <a:t> історичні та природні пам’ятки Чернеччини, які складають екскурсійний маршрут.</a:t>
            </a:r>
            <a:endParaRPr lang="uk-UA" dirty="0"/>
          </a:p>
        </p:txBody>
      </p:sp>
      <p:pic>
        <p:nvPicPr>
          <p:cNvPr id="8" name="Рисунок 7">
            <a:extLst>
              <a:ext uri="{FF2B5EF4-FFF2-40B4-BE49-F238E27FC236}">
                <a16:creationId xmlns:a16="http://schemas.microsoft.com/office/drawing/2014/main" id="{588ED0BC-D367-4506-AC39-8B78599621FE}"/>
              </a:ext>
            </a:extLst>
          </p:cNvPr>
          <p:cNvPicPr>
            <a:picLocks noChangeAspect="1"/>
          </p:cNvPicPr>
          <p:nvPr/>
        </p:nvPicPr>
        <p:blipFill rotWithShape="1">
          <a:blip r:embed="rId2">
            <a:extLst>
              <a:ext uri="{28A0092B-C50C-407E-A947-70E740481C1C}">
                <a14:useLocalDpi xmlns:a14="http://schemas.microsoft.com/office/drawing/2010/main" val="0"/>
              </a:ext>
            </a:extLst>
          </a:blip>
          <a:srcRect r="6198" b="5680"/>
          <a:stretch/>
        </p:blipFill>
        <p:spPr>
          <a:xfrm>
            <a:off x="950143" y="3418173"/>
            <a:ext cx="2466975" cy="3307429"/>
          </a:xfrm>
          <a:prstGeom prst="rect">
            <a:avLst/>
          </a:prstGeom>
          <a:ln>
            <a:noFill/>
          </a:ln>
          <a:effectLst>
            <a:outerShdw blurRad="292100" dist="139700" dir="2700000" algn="tl" rotWithShape="0">
              <a:srgbClr val="333333">
                <a:alpha val="65000"/>
              </a:srgbClr>
            </a:outerShdw>
          </a:effectLst>
        </p:spPr>
      </p:pic>
      <p:sp>
        <p:nvSpPr>
          <p:cNvPr id="9" name="Прямокутник 8">
            <a:extLst>
              <a:ext uri="{FF2B5EF4-FFF2-40B4-BE49-F238E27FC236}">
                <a16:creationId xmlns:a16="http://schemas.microsoft.com/office/drawing/2014/main" id="{79246A24-B4E6-4E92-A86E-5DC328B299ED}"/>
              </a:ext>
            </a:extLst>
          </p:cNvPr>
          <p:cNvSpPr/>
          <p:nvPr/>
        </p:nvSpPr>
        <p:spPr>
          <a:xfrm>
            <a:off x="3656353" y="5141405"/>
            <a:ext cx="2936649" cy="15240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uk-UA"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На місточку старого млина на р. Ворскла з науковим співробітником Гетьманського національного природнього парку</a:t>
            </a:r>
            <a:endParaRPr lang="uk-UA" sz="1600" dirty="0">
              <a:solidFill>
                <a:schemeClr val="bg1"/>
              </a:solidFill>
              <a:effectLst>
                <a:outerShdw blurRad="38100" dist="38100" dir="2700000" algn="tl">
                  <a:srgbClr val="000000">
                    <a:alpha val="43137"/>
                  </a:srgbClr>
                </a:outerShdw>
              </a:effectLst>
            </a:endParaRPr>
          </a:p>
        </p:txBody>
      </p:sp>
      <p:pic>
        <p:nvPicPr>
          <p:cNvPr id="13" name="Рисунок 12">
            <a:extLst>
              <a:ext uri="{FF2B5EF4-FFF2-40B4-BE49-F238E27FC236}">
                <a16:creationId xmlns:a16="http://schemas.microsoft.com/office/drawing/2014/main" id="{20C130F9-CDFA-4462-BBF5-3313DB14A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1843" y="3319650"/>
            <a:ext cx="4461007" cy="33457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1478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7C8132D3-9AF4-45FF-8024-ECB41E698130}"/>
              </a:ext>
            </a:extLst>
          </p:cNvPr>
          <p:cNvSpPr>
            <a:spLocks noGrp="1"/>
          </p:cNvSpPr>
          <p:nvPr>
            <p:ph idx="1"/>
          </p:nvPr>
        </p:nvSpPr>
        <p:spPr>
          <a:xfrm>
            <a:off x="345440" y="200025"/>
            <a:ext cx="11562080" cy="1603375"/>
          </a:xfrm>
        </p:spPr>
        <p:txBody>
          <a:bodyPr>
            <a:normAutofit fontScale="85000" lnSpcReduction="10000"/>
          </a:bodyPr>
          <a:lstStyle/>
          <a:p>
            <a:pPr indent="0" algn="just">
              <a:lnSpc>
                <a:spcPct val="120000"/>
              </a:lnSpc>
              <a:spcBef>
                <a:spcPts val="0"/>
              </a:spcBef>
              <a:buNone/>
            </a:pPr>
            <a:r>
              <a:rPr lang="uk-UA" sz="18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У процесі дослідження використано та проаналізовано матеріали Гетьманського національного парку щодо його створення, завдань та розвитку, особливості функціонування під час російсько-української війни, адже частково територія парку є замінованою та в зоні бойових дій.</a:t>
            </a:r>
            <a:endParaRPr lang="uk-UA"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20000"/>
              </a:lnSpc>
              <a:spcBef>
                <a:spcPts val="0"/>
              </a:spcBef>
              <a:buNone/>
            </a:pPr>
            <a:r>
              <a:rPr lang="uk-UA" sz="18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Автором підібрано та визначено пам’ятки села Чернеччина, які можуть бути включені до історичного та екологічного екскурсійного маршруту, проаналізовано їх стан, важливість для опису регіональної історії. Проведено зустріч з науковими співробітниками гетьманського національного природнього парку. Сформовано екскурсійний маршрут.</a:t>
            </a:r>
            <a:endParaRPr lang="uk-UA"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uk-UA" dirty="0"/>
          </a:p>
        </p:txBody>
      </p:sp>
      <p:pic>
        <p:nvPicPr>
          <p:cNvPr id="7" name="Рисунок 6">
            <a:extLst>
              <a:ext uri="{FF2B5EF4-FFF2-40B4-BE49-F238E27FC236}">
                <a16:creationId xmlns:a16="http://schemas.microsoft.com/office/drawing/2014/main" id="{3FEEF4A8-F948-4586-AAD0-AA006E4CAC58}"/>
              </a:ext>
            </a:extLst>
          </p:cNvPr>
          <p:cNvPicPr>
            <a:picLocks noChangeAspect="1"/>
          </p:cNvPicPr>
          <p:nvPr/>
        </p:nvPicPr>
        <p:blipFill rotWithShape="1">
          <a:blip r:embed="rId2">
            <a:extLst>
              <a:ext uri="{28A0092B-C50C-407E-A947-70E740481C1C}">
                <a14:useLocalDpi xmlns:a14="http://schemas.microsoft.com/office/drawing/2010/main" val="0"/>
              </a:ext>
            </a:extLst>
          </a:blip>
          <a:srcRect t="21037"/>
          <a:stretch/>
        </p:blipFill>
        <p:spPr>
          <a:xfrm>
            <a:off x="709444" y="1927567"/>
            <a:ext cx="3717532" cy="3913964"/>
          </a:xfrm>
          <a:prstGeom prst="rect">
            <a:avLst/>
          </a:prstGeom>
          <a:ln>
            <a:noFill/>
          </a:ln>
          <a:effectLst>
            <a:outerShdw blurRad="292100" dist="139700" dir="2700000" algn="tl" rotWithShape="0">
              <a:srgbClr val="333333">
                <a:alpha val="65000"/>
              </a:srgbClr>
            </a:outerShdw>
          </a:effectLst>
        </p:spPr>
      </p:pic>
      <p:sp>
        <p:nvSpPr>
          <p:cNvPr id="8" name="Прямокутник 7">
            <a:extLst>
              <a:ext uri="{FF2B5EF4-FFF2-40B4-BE49-F238E27FC236}">
                <a16:creationId xmlns:a16="http://schemas.microsoft.com/office/drawing/2014/main" id="{105DD28F-66C6-4AA2-8761-989F60D306B1}"/>
              </a:ext>
            </a:extLst>
          </p:cNvPr>
          <p:cNvSpPr/>
          <p:nvPr/>
        </p:nvSpPr>
        <p:spPr>
          <a:xfrm>
            <a:off x="582786" y="5863630"/>
            <a:ext cx="3970847" cy="82562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uk-UA" sz="1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Прокладання історичного та екологічного маршруту до монастиря із с. Чернеччина</a:t>
            </a:r>
          </a:p>
        </p:txBody>
      </p:sp>
      <p:pic>
        <p:nvPicPr>
          <p:cNvPr id="4" name="Рисунок 3">
            <a:extLst>
              <a:ext uri="{FF2B5EF4-FFF2-40B4-BE49-F238E27FC236}">
                <a16:creationId xmlns:a16="http://schemas.microsoft.com/office/drawing/2014/main" id="{486E6374-F5B1-4528-B06D-871E5CDFD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668" y="1882775"/>
            <a:ext cx="3581400" cy="4775200"/>
          </a:xfrm>
          <a:prstGeom prst="rect">
            <a:avLst/>
          </a:prstGeom>
          <a:ln>
            <a:noFill/>
          </a:ln>
          <a:effectLst>
            <a:outerShdw blurRad="292100" dist="139700" dir="2700000" algn="tl" rotWithShape="0">
              <a:srgbClr val="333333">
                <a:alpha val="65000"/>
              </a:srgbClr>
            </a:outerShdw>
          </a:effectLst>
        </p:spPr>
      </p:pic>
      <p:pic>
        <p:nvPicPr>
          <p:cNvPr id="6" name="Рисунок 5">
            <a:extLst>
              <a:ext uri="{FF2B5EF4-FFF2-40B4-BE49-F238E27FC236}">
                <a16:creationId xmlns:a16="http://schemas.microsoft.com/office/drawing/2014/main" id="{785644EF-A624-43B7-AB7F-97AD47D247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6632" y="2076450"/>
            <a:ext cx="3290888" cy="4387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9154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A71EC5C-480A-46AE-B4CE-09E0264F334C}"/>
              </a:ext>
            </a:extLst>
          </p:cNvPr>
          <p:cNvSpPr>
            <a:spLocks noGrp="1"/>
          </p:cNvSpPr>
          <p:nvPr>
            <p:ph idx="1"/>
          </p:nvPr>
        </p:nvSpPr>
        <p:spPr>
          <a:xfrm>
            <a:off x="370838" y="5276850"/>
            <a:ext cx="11497311" cy="1485900"/>
          </a:xfrm>
        </p:spPr>
        <p:txBody>
          <a:bodyPr/>
          <a:lstStyle/>
          <a:p>
            <a:pPr marL="0" indent="0" algn="just">
              <a:buNone/>
            </a:pPr>
            <a:r>
              <a:rPr lang="uk-UA" sz="18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Методи дослідження:</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щоб прокласти екскурсійний маршрут були використані різні методи дослідження: </a:t>
            </a: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описовий метод</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 для характеристики об'єктів дослідження: гідрологічний пост на р. Ворскла, колишнє місцезнаходження млина; </a:t>
            </a: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метод спостереження</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 під час безпосереднього відвідування досліджуваних місць, фіксації їх особливостей, стану; </a:t>
            </a: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історико-пошуковий метод</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 для збирання інформації про історичне минуле рідного краю; </a:t>
            </a:r>
            <a:r>
              <a:rPr lang="uk-UA" sz="1800" b="1" i="1" dirty="0" err="1">
                <a:effectLst/>
                <a:latin typeface="Times New Roman" panose="02020603050405020304" pitchFamily="18" charset="0"/>
                <a:ea typeface="Calibri" panose="020F0502020204030204" pitchFamily="34" charset="0"/>
                <a:cs typeface="Times New Roman" panose="02020603050405020304" pitchFamily="18" charset="0"/>
              </a:rPr>
              <a:t>фотодокументування</a:t>
            </a:r>
            <a:r>
              <a:rPr lang="uk-UA" sz="1800" b="0" i="1" dirty="0">
                <a:effectLst/>
                <a:latin typeface="Times New Roman" panose="02020603050405020304" pitchFamily="18" charset="0"/>
                <a:ea typeface="Calibri" panose="020F0502020204030204" pitchFamily="34" charset="0"/>
                <a:cs typeface="Times New Roman" panose="02020603050405020304" pitchFamily="18" charset="0"/>
              </a:rPr>
              <a:t>; метод моделювання.</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uk-UA" dirty="0">
              <a:effectLst>
                <a:outerShdw blurRad="38100" dist="38100" dir="2700000" algn="tl">
                  <a:srgbClr val="000000">
                    <a:alpha val="43137"/>
                  </a:srgbClr>
                </a:outerShdw>
              </a:effectLst>
            </a:endParaRPr>
          </a:p>
        </p:txBody>
      </p:sp>
      <p:pic>
        <p:nvPicPr>
          <p:cNvPr id="4" name="Рисунок 3">
            <a:extLst>
              <a:ext uri="{FF2B5EF4-FFF2-40B4-BE49-F238E27FC236}">
                <a16:creationId xmlns:a16="http://schemas.microsoft.com/office/drawing/2014/main" id="{A42598D2-9E33-4AA1-84C8-677DF3F80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26" y="1633537"/>
            <a:ext cx="2693194" cy="3590925"/>
          </a:xfrm>
          <a:prstGeom prst="rect">
            <a:avLst/>
          </a:prstGeom>
          <a:ln>
            <a:noFill/>
          </a:ln>
          <a:effectLst>
            <a:outerShdw blurRad="292100" dist="139700" dir="2700000" algn="tl" rotWithShape="0">
              <a:srgbClr val="333333">
                <a:alpha val="65000"/>
              </a:srgbClr>
            </a:outerShdw>
          </a:effectLst>
        </p:spPr>
      </p:pic>
      <p:pic>
        <p:nvPicPr>
          <p:cNvPr id="8" name="Рисунок 7">
            <a:extLst>
              <a:ext uri="{FF2B5EF4-FFF2-40B4-BE49-F238E27FC236}">
                <a16:creationId xmlns:a16="http://schemas.microsoft.com/office/drawing/2014/main" id="{AEA6E4B7-2AD0-4F79-8995-5CD84AD57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902496" y="-55959"/>
            <a:ext cx="1364456" cy="1819275"/>
          </a:xfrm>
          <a:prstGeom prst="rect">
            <a:avLst/>
          </a:prstGeom>
          <a:ln>
            <a:noFill/>
          </a:ln>
          <a:effectLst>
            <a:outerShdw blurRad="292100" dist="139700" dir="2700000" algn="tl" rotWithShape="0">
              <a:srgbClr val="333333">
                <a:alpha val="65000"/>
              </a:srgbClr>
            </a:outerShdw>
          </a:effectLst>
        </p:spPr>
      </p:pic>
      <p:pic>
        <p:nvPicPr>
          <p:cNvPr id="11" name="Рисунок 10">
            <a:extLst>
              <a:ext uri="{FF2B5EF4-FFF2-40B4-BE49-F238E27FC236}">
                <a16:creationId xmlns:a16="http://schemas.microsoft.com/office/drawing/2014/main" id="{4F09E261-FE35-415D-896D-4EFB4F3B02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4" y="171450"/>
            <a:ext cx="3400425" cy="4533900"/>
          </a:xfrm>
          <a:prstGeom prst="rect">
            <a:avLst/>
          </a:prstGeom>
          <a:ln>
            <a:noFill/>
          </a:ln>
          <a:effectLst>
            <a:outerShdw blurRad="292100" dist="139700" dir="2700000" algn="tl" rotWithShape="0">
              <a:srgbClr val="333333">
                <a:alpha val="65000"/>
              </a:srgbClr>
            </a:outerShdw>
          </a:effectLst>
        </p:spPr>
      </p:pic>
      <p:pic>
        <p:nvPicPr>
          <p:cNvPr id="16" name="Рисунок 15">
            <a:extLst>
              <a:ext uri="{FF2B5EF4-FFF2-40B4-BE49-F238E27FC236}">
                <a16:creationId xmlns:a16="http://schemas.microsoft.com/office/drawing/2014/main" id="{84562505-A64E-4872-A123-2AFBDD5D71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4653" y="1019175"/>
            <a:ext cx="5194300" cy="38957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776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B8429C3-8773-499C-B660-D55290751A5E}"/>
              </a:ext>
            </a:extLst>
          </p:cNvPr>
          <p:cNvSpPr>
            <a:spLocks noGrp="1"/>
          </p:cNvSpPr>
          <p:nvPr>
            <p:ph idx="1"/>
          </p:nvPr>
        </p:nvSpPr>
        <p:spPr>
          <a:xfrm>
            <a:off x="345440" y="5162550"/>
            <a:ext cx="11460480" cy="1543050"/>
          </a:xfrm>
        </p:spPr>
        <p:txBody>
          <a:bodyPr>
            <a:normAutofit fontScale="92500" lnSpcReduction="20000"/>
          </a:bodyPr>
          <a:lstStyle/>
          <a:p>
            <a:pPr indent="0" algn="just">
              <a:lnSpc>
                <a:spcPct val="150000"/>
              </a:lnSpc>
              <a:spcAft>
                <a:spcPts val="800"/>
              </a:spcAft>
              <a:buNone/>
            </a:pPr>
            <a:r>
              <a:rPr lang="uk-UA" sz="1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18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Висновки</a:t>
            </a:r>
            <a:r>
              <a:rPr lang="uk-UA" sz="18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Отже, до екскурсійного маршруту Чернеччиною як частиною Гетьманського національного природного парку відносимо пішу прогулянку вздовж берега річки Ворскла, гідрологічний пост на р. Ворскла, колишнє місцезнаходження старого дерев’яного млина, який належав ченцям Охтирського Свято-Троїцького монастиря; монастирську гору.</a:t>
            </a:r>
            <a:endParaRPr lang="uk-UA"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uk-UA" dirty="0"/>
          </a:p>
        </p:txBody>
      </p:sp>
      <p:pic>
        <p:nvPicPr>
          <p:cNvPr id="7" name="Рисунок 6">
            <a:extLst>
              <a:ext uri="{FF2B5EF4-FFF2-40B4-BE49-F238E27FC236}">
                <a16:creationId xmlns:a16="http://schemas.microsoft.com/office/drawing/2014/main" id="{A773551A-180D-49F0-A034-DD79EF2E55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5" y="374015"/>
            <a:ext cx="5811520" cy="4358640"/>
          </a:xfrm>
          <a:prstGeom prst="rect">
            <a:avLst/>
          </a:prstGeom>
          <a:ln>
            <a:noFill/>
          </a:ln>
          <a:effectLst>
            <a:outerShdw blurRad="292100" dist="139700" dir="2700000" algn="tl" rotWithShape="0">
              <a:srgbClr val="333333">
                <a:alpha val="65000"/>
              </a:srgbClr>
            </a:outerShdw>
          </a:effectLst>
        </p:spPr>
      </p:pic>
      <p:pic>
        <p:nvPicPr>
          <p:cNvPr id="4" name="Рисунок 3">
            <a:extLst>
              <a:ext uri="{FF2B5EF4-FFF2-40B4-BE49-F238E27FC236}">
                <a16:creationId xmlns:a16="http://schemas.microsoft.com/office/drawing/2014/main" id="{A6138740-000D-4941-B36F-CB9DF4E4C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455" y="374015"/>
            <a:ext cx="5811520" cy="4358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411005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1037</TotalTime>
  <Words>413</Words>
  <Application>Microsoft Office PowerPoint</Application>
  <PresentationFormat>Широкий екран</PresentationFormat>
  <Paragraphs>21</Paragraphs>
  <Slides>5</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5</vt:i4>
      </vt:variant>
    </vt:vector>
  </HeadingPairs>
  <TitlesOfParts>
    <vt:vector size="10" baseType="lpstr">
      <vt:lpstr>Arial</vt:lpstr>
      <vt:lpstr>Calibri</vt:lpstr>
      <vt:lpstr>Calibri Light</vt:lpstr>
      <vt:lpstr>Times New Roman</vt:lpstr>
      <vt:lpstr>Тема Office</vt:lpstr>
      <vt:lpstr>ВСЕУКРАЇНСЬКИЙ ІНТЕРАКТИВНИЙ КОНКУРС  «МАН-ЮНІОР ДОСЛІДНИК - 2025»</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ВСЕУКРАЇНСЬКИЙ ІНТЕРАКТИВНИЙ КОНКУРС  «МАН-ЮНІОР ДОСЛІДНИК - 2025»</dc:title>
  <dc:creator>Катерина Мамєдова</dc:creator>
  <cp:lastModifiedBy>Катерина Мамєдова</cp:lastModifiedBy>
  <cp:revision>16</cp:revision>
  <dcterms:created xsi:type="dcterms:W3CDTF">2025-04-22T05:42:41Z</dcterms:created>
  <dcterms:modified xsi:type="dcterms:W3CDTF">2025-04-23T06:07:54Z</dcterms:modified>
</cp:coreProperties>
</file>