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6" r:id="rId5"/>
    <p:sldId id="269" r:id="rId6"/>
    <p:sldId id="277" r:id="rId7"/>
    <p:sldId id="274" r:id="rId8"/>
    <p:sldId id="271" r:id="rId9"/>
    <p:sldId id="279" r:id="rId10"/>
    <p:sldId id="275" r:id="rId11"/>
    <p:sldId id="276" r:id="rId12"/>
    <p:sldId id="272" r:id="rId13"/>
    <p:sldId id="278" r:id="rId1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23CAA-3338-4DD8-B769-46D45A7D846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6DFC-A7A0-4DEF-9076-0E3CA802F3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0778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23CAA-3338-4DD8-B769-46D45A7D846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6DFC-A7A0-4DEF-9076-0E3CA802F3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675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23CAA-3338-4DD8-B769-46D45A7D846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6DFC-A7A0-4DEF-9076-0E3CA802F3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6287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23CAA-3338-4DD8-B769-46D45A7D846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6DFC-A7A0-4DEF-9076-0E3CA802F3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1839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23CAA-3338-4DD8-B769-46D45A7D846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6DFC-A7A0-4DEF-9076-0E3CA802F3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6218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23CAA-3338-4DD8-B769-46D45A7D846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6DFC-A7A0-4DEF-9076-0E3CA802F3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79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23CAA-3338-4DD8-B769-46D45A7D846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6DFC-A7A0-4DEF-9076-0E3CA802F3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815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23CAA-3338-4DD8-B769-46D45A7D846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6DFC-A7A0-4DEF-9076-0E3CA802F3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4027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23CAA-3338-4DD8-B769-46D45A7D846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6DFC-A7A0-4DEF-9076-0E3CA802F3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8810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23CAA-3338-4DD8-B769-46D45A7D846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6DFC-A7A0-4DEF-9076-0E3CA802F3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2868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23CAA-3338-4DD8-B769-46D45A7D846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6DFC-A7A0-4DEF-9076-0E3CA802F3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9298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23CAA-3338-4DD8-B769-46D45A7D8464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66DFC-A7A0-4DEF-9076-0E3CA802F35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2306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ibhb.chnu.edu.ua/uploads/files/vb/BS_T2_V4_2010.pdf#page=40" TargetMode="External"/><Relationship Id="rId4" Type="http://schemas.openxmlformats.org/officeDocument/2006/relationships/hyperlink" Target="https://superagronom.com/slovnik-agronoma/fitoindikaciy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увати 14">
            <a:extLst>
              <a:ext uri="{FF2B5EF4-FFF2-40B4-BE49-F238E27FC236}">
                <a16:creationId xmlns:a16="http://schemas.microsoft.com/office/drawing/2014/main" id="{AEB51331-DA95-4369-BEC0-88DC057E2081}"/>
              </a:ext>
            </a:extLst>
          </p:cNvPr>
          <p:cNvGrpSpPr/>
          <p:nvPr/>
        </p:nvGrpSpPr>
        <p:grpSpPr>
          <a:xfrm>
            <a:off x="0" y="0"/>
            <a:ext cx="12454037" cy="1997475"/>
            <a:chOff x="0" y="0"/>
            <a:chExt cx="12454037" cy="1997475"/>
          </a:xfrm>
        </p:grpSpPr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C5CF5FA1-54D2-45E9-A22E-4A807CEC0C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0065" r="898" b="39806"/>
            <a:stretch/>
          </p:blipFill>
          <p:spPr>
            <a:xfrm>
              <a:off x="0" y="0"/>
              <a:ext cx="6178858" cy="1407382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B789BC8A-3A22-42F6-8D54-3B6CEC86AA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0065" r="898" b="39806"/>
            <a:stretch/>
          </p:blipFill>
          <p:spPr>
            <a:xfrm flipH="1">
              <a:off x="6178858" y="0"/>
              <a:ext cx="6013142" cy="1407382"/>
            </a:xfrm>
            <a:prstGeom prst="rect">
              <a:avLst/>
            </a:prstGeom>
          </p:spPr>
        </p:pic>
        <p:sp>
          <p:nvSpPr>
            <p:cNvPr id="4" name="Прямокутник 3">
              <a:extLst>
                <a:ext uri="{FF2B5EF4-FFF2-40B4-BE49-F238E27FC236}">
                  <a16:creationId xmlns:a16="http://schemas.microsoft.com/office/drawing/2014/main" id="{48E8D276-1735-42B5-A61A-97E4849D94DE}"/>
                </a:ext>
              </a:extLst>
            </p:cNvPr>
            <p:cNvSpPr/>
            <p:nvPr/>
          </p:nvSpPr>
          <p:spPr>
            <a:xfrm>
              <a:off x="0" y="1407382"/>
              <a:ext cx="12192000" cy="36815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uk-UA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26" name="Picture 2" descr="ВФМЛ №17">
              <a:extLst>
                <a:ext uri="{FF2B5EF4-FFF2-40B4-BE49-F238E27FC236}">
                  <a16:creationId xmlns:a16="http://schemas.microsoft.com/office/drawing/2014/main" id="{0A4EF79C-28CC-4C07-B036-2BE5486251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6060" y="1180729"/>
              <a:ext cx="4597977" cy="8167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Подзаголовок 2">
              <a:extLst>
                <a:ext uri="{FF2B5EF4-FFF2-40B4-BE49-F238E27FC236}">
                  <a16:creationId xmlns:a16="http://schemas.microsoft.com/office/drawing/2014/main" id="{9163BD6B-82C3-4EA7-8F39-9606960B1EDC}"/>
                </a:ext>
              </a:extLst>
            </p:cNvPr>
            <p:cNvSpPr txBox="1">
              <a:spLocks/>
            </p:cNvSpPr>
            <p:nvPr/>
          </p:nvSpPr>
          <p:spPr>
            <a:xfrm>
              <a:off x="2265341" y="574240"/>
              <a:ext cx="8089072" cy="88640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uk-UA" sz="1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МІНІСТЕРСТВО ОСВІТИ І НАУКИ УКРАЇНИ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uk-UA" sz="1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ВІННИЦЬКЕ ТЕРИТОРІАЛЬНЕ ВІДДІЛЕННЯ МАЛОЇ АКАДЕМІЇ НАУК</a:t>
              </a:r>
              <a:r>
                <a:rPr lang="en-US" sz="1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9F7E1176-5634-4188-8DCE-30E224629C47}"/>
              </a:ext>
            </a:extLst>
          </p:cNvPr>
          <p:cNvSpPr txBox="1">
            <a:spLocks/>
          </p:cNvSpPr>
          <p:nvPr/>
        </p:nvSpPr>
        <p:spPr>
          <a:xfrm>
            <a:off x="166254" y="2059786"/>
            <a:ext cx="11859491" cy="102003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«Визначення якості ґрунтів у житловому районі міста Вінниця шляхом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фітоіндикації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711F7C-A2A4-41EF-954B-FD474ED1FE9E}"/>
              </a:ext>
            </a:extLst>
          </p:cNvPr>
          <p:cNvSpPr txBox="1"/>
          <p:nvPr/>
        </p:nvSpPr>
        <p:spPr>
          <a:xfrm>
            <a:off x="5833840" y="3429000"/>
            <a:ext cx="463934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Підготував: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учень 8-А класу КЗ “Вінницький фізико-математичний ліцей № 17”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Кателян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Роман Андрійович 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викладач біології, магістр з сфери менеджменту управління закладами освіти і виробничого навчання,  заступник директора з НВР, вчитель біології: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Дубчак Олена Дмитрівна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58A572D-F41E-472B-8F72-1B55E9A8A892}"/>
              </a:ext>
            </a:extLst>
          </p:cNvPr>
          <p:cNvSpPr/>
          <p:nvPr/>
        </p:nvSpPr>
        <p:spPr>
          <a:xfrm>
            <a:off x="4956276" y="6350169"/>
            <a:ext cx="1955985" cy="463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2025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64667C-4A75-4075-A0E8-0EAC25219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510" y="3140635"/>
            <a:ext cx="2361543" cy="314872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FAE408E-0A73-422D-BE0A-0442F62CEB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8211" y="3140635"/>
            <a:ext cx="2361544" cy="314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20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7B24AB-B650-4A35-ABF8-31544BE55B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4B80B0-454C-45B4-9C32-4835F25972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49B97B-8076-47E3-BAAC-DF66A11313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5B7F2A-AE90-44C4-9EF7-49AAE68FA8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C945DB7-4702-445B-985D-1668EC29582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DC3DCC1-8953-4CA9-9E13-2FA16D25F833}"/>
              </a:ext>
            </a:extLst>
          </p:cNvPr>
          <p:cNvSpPr/>
          <p:nvPr/>
        </p:nvSpPr>
        <p:spPr>
          <a:xfrm>
            <a:off x="-264245" y="546077"/>
            <a:ext cx="60900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НАУКОВИЙ АПАРАТ  РОБОТИ</a:t>
            </a: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ВФМЛ №17">
            <a:extLst>
              <a:ext uri="{FF2B5EF4-FFF2-40B4-BE49-F238E27FC236}">
                <a16:creationId xmlns:a16="http://schemas.microsoft.com/office/drawing/2014/main" id="{CEED3E03-4081-41C3-9A47-6E4A4A611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6030" y="1340730"/>
            <a:ext cx="1092925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дослідження: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дослідити вплив забруднюючих факторів на ґрунти, шляхом використання Розоцвітих та додаткових вимірювань якісних показників.</a:t>
            </a:r>
          </a:p>
          <a:p>
            <a:pPr algn="just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Об'єкт  дослідження: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ґрунти житлового району міста Вінниця.</a:t>
            </a:r>
          </a:p>
          <a:p>
            <a:pPr algn="just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дослідження: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якість ґрунтів. </a:t>
            </a:r>
          </a:p>
          <a:p>
            <a:pPr algn="just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дослідження: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Проаналізувати літературу щодо зазначеної теми дослідження.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2.З’ясувати якість досліджуваних зразків ґрунту міста Вінниця, шляхом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фітоіндикації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Розоцвітих та додаткових досліджень.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Визначити джерела забруднюючих факторів, які впливають на якість ґрунтів. </a:t>
            </a:r>
          </a:p>
        </p:txBody>
      </p:sp>
      <p:pic>
        <p:nvPicPr>
          <p:cNvPr id="1026" name="Picture 2" descr="Тип грунту: як дізнатися і навіщо це потрібно">
            <a:extLst>
              <a:ext uri="{FF2B5EF4-FFF2-40B4-BE49-F238E27FC236}">
                <a16:creationId xmlns:a16="http://schemas.microsoft.com/office/drawing/2014/main" id="{04BB0834-53DC-4DD6-97EA-84E816914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986711"/>
            <a:ext cx="5094065" cy="187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Тип грунту: як дізнатися і навіщо це потрібно">
            <a:extLst>
              <a:ext uri="{FF2B5EF4-FFF2-40B4-BE49-F238E27FC236}">
                <a16:creationId xmlns:a16="http://schemas.microsoft.com/office/drawing/2014/main" id="{A7DB6163-1CBE-40E1-8E9A-DB0F3FB24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934" y="4986711"/>
            <a:ext cx="5094065" cy="187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Тип грунту: як дізнатися і навіщо це потрібно">
            <a:extLst>
              <a:ext uri="{FF2B5EF4-FFF2-40B4-BE49-F238E27FC236}">
                <a16:creationId xmlns:a16="http://schemas.microsoft.com/office/drawing/2014/main" id="{BFF66FCA-8000-46FE-9278-E90D04C5A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064" y="4986336"/>
            <a:ext cx="5094065" cy="187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814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7B24AB-B650-4A35-ABF8-31544BE55B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4B80B0-454C-45B4-9C32-4835F25972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49B97B-8076-47E3-BAAC-DF66A11313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5B7F2A-AE90-44C4-9EF7-49AAE68FA8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C945DB7-4702-445B-985D-1668EC29582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DC3DCC1-8953-4CA9-9E13-2FA16D25F833}"/>
              </a:ext>
            </a:extLst>
          </p:cNvPr>
          <p:cNvSpPr/>
          <p:nvPr/>
        </p:nvSpPr>
        <p:spPr>
          <a:xfrm>
            <a:off x="152400" y="502325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ПРОАНАЛІЗУЄМО ЛІТЕРАТУРУ</a:t>
            </a:r>
          </a:p>
        </p:txBody>
      </p:sp>
      <p:pic>
        <p:nvPicPr>
          <p:cNvPr id="3" name="Picture 2" descr="ВФМЛ №17">
            <a:extLst>
              <a:ext uri="{FF2B5EF4-FFF2-40B4-BE49-F238E27FC236}">
                <a16:creationId xmlns:a16="http://schemas.microsoft.com/office/drawing/2014/main" id="{CEED3E03-4081-41C3-9A47-6E4A4A611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13626" y="1092895"/>
            <a:ext cx="113414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 міста є найбільш забрудненими територіями, де проживає значна кількість людей, вони повинні бути під постійним наглядом для встановлення стану екологічної небезпеки, а отже і постає проблема пошуку ефективних та дешевих методів екологічного моніторингу. Одним із таких методів – є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фітоіндикація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.[1]</a:t>
            </a:r>
          </a:p>
        </p:txBody>
      </p:sp>
      <p:sp>
        <p:nvSpPr>
          <p:cNvPr id="4" name="AutoShape 2" descr="In your yard: mayflies - Welcome Wildlif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26" name="Picture 2" descr="Найчистіша атмосфера серед міст з великими промпідприємствами в Горішніх  Плавнях, найзабрудненіша в Дніпрі і Маріуполі - ЦГО">
            <a:extLst>
              <a:ext uri="{FF2B5EF4-FFF2-40B4-BE49-F238E27FC236}">
                <a16:creationId xmlns:a16="http://schemas.microsoft.com/office/drawing/2014/main" id="{64BDD5D7-1731-4608-A779-C07CC2E68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36059" y="3285419"/>
            <a:ext cx="4544939" cy="301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Екологічний рейтинг міст: Київ пройшов поза конкурсом, але це найбрудніше  місто в країні">
            <a:extLst>
              <a:ext uri="{FF2B5EF4-FFF2-40B4-BE49-F238E27FC236}">
                <a16:creationId xmlns:a16="http://schemas.microsoft.com/office/drawing/2014/main" id="{8318DE81-24FD-4FF1-B359-921683D1C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35" y="3285418"/>
            <a:ext cx="5964685" cy="301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823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7B24AB-B650-4A35-ABF8-31544BE55B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4B80B0-454C-45B4-9C32-4835F25972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49B97B-8076-47E3-BAAC-DF66A11313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5B7F2A-AE90-44C4-9EF7-49AAE68FA8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C945DB7-4702-445B-985D-1668EC29582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DC3DCC1-8953-4CA9-9E13-2FA16D25F833}"/>
              </a:ext>
            </a:extLst>
          </p:cNvPr>
          <p:cNvSpPr/>
          <p:nvPr/>
        </p:nvSpPr>
        <p:spPr>
          <a:xfrm>
            <a:off x="287846" y="511043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ПРОАНАЛІЗУЄМО ЛІТЕРАТУРУ</a:t>
            </a:r>
          </a:p>
        </p:txBody>
      </p:sp>
      <p:pic>
        <p:nvPicPr>
          <p:cNvPr id="3" name="Picture 2" descr="ВФМЛ №17">
            <a:extLst>
              <a:ext uri="{FF2B5EF4-FFF2-40B4-BE49-F238E27FC236}">
                <a16:creationId xmlns:a16="http://schemas.microsoft.com/office/drawing/2014/main" id="{CEED3E03-4081-41C3-9A47-6E4A4A611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95310" y="1112009"/>
            <a:ext cx="1138080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Фітоіндикація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це метод оцінювання різних чинників, умов, явищ, режимів середовища на основі певних видів рослин чи рослинних угруповань.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Базується на основі зв’язку видів з умовами їх існування. </a:t>
            </a:r>
          </a:p>
          <a:p>
            <a:pPr algn="just"/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Фітоіндикатори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рослинні організми, наявність, особливості будови, росту та розвитку яких є показником природних процесів, особливих умов або антропогенних змін[2].</a:t>
            </a:r>
          </a:p>
        </p:txBody>
      </p:sp>
      <p:pic>
        <p:nvPicPr>
          <p:cNvPr id="2050" name="Picture 2" descr="Фітоіндикація — Словник агронома">
            <a:extLst>
              <a:ext uri="{FF2B5EF4-FFF2-40B4-BE49-F238E27FC236}">
                <a16:creationId xmlns:a16="http://schemas.microsoft.com/office/drawing/2014/main" id="{48573DC0-D8EE-4D50-BE15-DF91E3A91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43" y="3429000"/>
            <a:ext cx="5301818" cy="324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eoecograph: К истории фитоиндикации">
            <a:extLst>
              <a:ext uri="{FF2B5EF4-FFF2-40B4-BE49-F238E27FC236}">
                <a16:creationId xmlns:a16="http://schemas.microsoft.com/office/drawing/2014/main" id="{502B90A4-0C91-40AD-BDC4-E6EEFBD9B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593" y="3420333"/>
            <a:ext cx="5765237" cy="324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347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7B24AB-B650-4A35-ABF8-31544BE55B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4B80B0-454C-45B4-9C32-4835F25972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49B97B-8076-47E3-BAAC-DF66A11313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5B7F2A-AE90-44C4-9EF7-49AAE68FA8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C945DB7-4702-445B-985D-1668EC29582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DC3DCC1-8953-4CA9-9E13-2FA16D25F833}"/>
              </a:ext>
            </a:extLst>
          </p:cNvPr>
          <p:cNvSpPr/>
          <p:nvPr/>
        </p:nvSpPr>
        <p:spPr>
          <a:xfrm>
            <a:off x="401782" y="482944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 дослідження</a:t>
            </a:r>
          </a:p>
        </p:txBody>
      </p:sp>
      <p:pic>
        <p:nvPicPr>
          <p:cNvPr id="3" name="Picture 2" descr="ВФМЛ №17">
            <a:extLst>
              <a:ext uri="{FF2B5EF4-FFF2-40B4-BE49-F238E27FC236}">
                <a16:creationId xmlns:a16="http://schemas.microsoft.com/office/drawing/2014/main" id="{CEED3E03-4081-41C3-9A47-6E4A4A611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01782" y="1336306"/>
            <a:ext cx="50362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Розоцвітих: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01782" y="1913381"/>
            <a:ext cx="503629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 розоцвітих зростають на різних типах ґрунтів, а тому їх можна успішно використовувати для індикації екологічних умов. Якщо давні за походженням види папоротеподібних відрізняються слабкою конкурентною здатністю, а тому ростуть у досить бідних екологічних умовах, то розоцвіті виявляють значно ширшу екологічну толерантність [3].</a:t>
            </a:r>
          </a:p>
        </p:txBody>
      </p:sp>
      <p:pic>
        <p:nvPicPr>
          <p:cNvPr id="3078" name="Picture 6" descr="Rosa-híbrida-de-chá - Rosa x hybrida - Jardineiro.net">
            <a:extLst>
              <a:ext uri="{FF2B5EF4-FFF2-40B4-BE49-F238E27FC236}">
                <a16:creationId xmlns:a16="http://schemas.microsoft.com/office/drawing/2014/main" id="{57F63A1B-B62F-4824-B78D-CB1113CA9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142" y="1550663"/>
            <a:ext cx="6307076" cy="473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763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C3BBC3-6450-42FB-8AF1-184DFD130E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0158B3-ECFD-43D1-9868-00312D0E72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2F45DB-65DC-4B0B-9167-9667E89D84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-53266"/>
            <a:ext cx="3045041" cy="6935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FC2F49-F53D-421F-9B27-E5F6A3B700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D4FC717-251A-401E-AFD3-00A9B41C97A1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939A2F0E-43D5-4EDE-9EA0-E1C806649CC1}"/>
              </a:ext>
            </a:extLst>
          </p:cNvPr>
          <p:cNvSpPr/>
          <p:nvPr/>
        </p:nvSpPr>
        <p:spPr>
          <a:xfrm>
            <a:off x="401782" y="482944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 дослідження</a:t>
            </a:r>
          </a:p>
        </p:txBody>
      </p:sp>
      <p:pic>
        <p:nvPicPr>
          <p:cNvPr id="8" name="Picture 2" descr="ВФМЛ №17">
            <a:extLst>
              <a:ext uri="{FF2B5EF4-FFF2-40B4-BE49-F238E27FC236}">
                <a16:creationId xmlns:a16="http://schemas.microsoft.com/office/drawing/2014/main" id="{A064B03A-0178-4DF6-92AC-B7FADA999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4BC539B-CFD7-4DCB-9056-D5BE7817CDA0}"/>
              </a:ext>
            </a:extLst>
          </p:cNvPr>
          <p:cNvSpPr/>
          <p:nvPr/>
        </p:nvSpPr>
        <p:spPr>
          <a:xfrm>
            <a:off x="801612" y="5352123"/>
            <a:ext cx="105769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Тому у якості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фітоіндикатора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ґрунту ми використали Троянду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плетисту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червону. Для чистоти експерименту зрізали  стеблові живці з однієї «здорової» рослини та укорінювали їх у досліджуваних зразках ґрунту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40FA6A5-8CDB-47A0-95B5-C5DED23FC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08" y="1280070"/>
            <a:ext cx="2849917" cy="379988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CE36087-4E37-469E-ABC4-0ACBC829BB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4342" y="1292016"/>
            <a:ext cx="2849917" cy="37998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74018FB-9451-4515-894B-B7D4E2D247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4259" y="1291428"/>
            <a:ext cx="2849916" cy="379988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F271F39-989C-4F56-BC17-52714D1151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425" y="1280070"/>
            <a:ext cx="2866953" cy="382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2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упити чорнозем для ділянки у Черкасах з доставкою - замовити машину ґрунту  для теплиці за низькою ціною">
            <a:extLst>
              <a:ext uri="{FF2B5EF4-FFF2-40B4-BE49-F238E27FC236}">
                <a16:creationId xmlns:a16="http://schemas.microsoft.com/office/drawing/2014/main" id="{FAA0AC64-2415-412A-9DE6-5B437658F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543" y="1292016"/>
            <a:ext cx="7688972" cy="542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7B24AB-B650-4A35-ABF8-31544BE55B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4B80B0-454C-45B4-9C32-4835F25972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49B97B-8076-47E3-BAAC-DF66A11313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5B7F2A-AE90-44C4-9EF7-49AAE68FA8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C945DB7-4702-445B-985D-1668EC29582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DC3DCC1-8953-4CA9-9E13-2FA16D25F833}"/>
              </a:ext>
            </a:extLst>
          </p:cNvPr>
          <p:cNvSpPr/>
          <p:nvPr/>
        </p:nvSpPr>
        <p:spPr>
          <a:xfrm>
            <a:off x="401782" y="482944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 дослідження</a:t>
            </a:r>
          </a:p>
        </p:txBody>
      </p:sp>
      <p:pic>
        <p:nvPicPr>
          <p:cNvPr id="3" name="Picture 2" descr="ВФМЛ №17">
            <a:extLst>
              <a:ext uri="{FF2B5EF4-FFF2-40B4-BE49-F238E27FC236}">
                <a16:creationId xmlns:a16="http://schemas.microsoft.com/office/drawing/2014/main" id="{CEED3E03-4081-41C3-9A47-6E4A4A611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42698" y="1336306"/>
            <a:ext cx="38248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Відбір зразків: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69996" y="1795956"/>
            <a:ext cx="402862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Дендропарк (1); 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 Маяк (2); 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Ботанічний сад (3); 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Хмельницьке шосе (4);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Контрольний зразок з магазину (5).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81159" y="4676056"/>
            <a:ext cx="3923195" cy="1332481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Забір зразків здійснювався 2 Березня, денна температура +23 градуси, вночі +11.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9A2684-0A48-486E-9741-55CF4A3A35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050" t="17732" r="42767" b="11198"/>
          <a:stretch/>
        </p:blipFill>
        <p:spPr>
          <a:xfrm>
            <a:off x="5392682" y="1292016"/>
            <a:ext cx="3824863" cy="5425746"/>
          </a:xfrm>
          <a:prstGeom prst="rect">
            <a:avLst/>
          </a:prstGeom>
        </p:spPr>
      </p:pic>
      <p:sp>
        <p:nvSpPr>
          <p:cNvPr id="12" name="Стрілка: вправо 11">
            <a:extLst>
              <a:ext uri="{FF2B5EF4-FFF2-40B4-BE49-F238E27FC236}">
                <a16:creationId xmlns:a16="http://schemas.microsoft.com/office/drawing/2014/main" id="{B5C8A2FA-256F-410E-AF73-CBC5416BA32D}"/>
              </a:ext>
            </a:extLst>
          </p:cNvPr>
          <p:cNvSpPr/>
          <p:nvPr/>
        </p:nvSpPr>
        <p:spPr>
          <a:xfrm>
            <a:off x="8176334" y="6234389"/>
            <a:ext cx="470516" cy="3617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0" name="Стрілка: вправо 19">
            <a:extLst>
              <a:ext uri="{FF2B5EF4-FFF2-40B4-BE49-F238E27FC236}">
                <a16:creationId xmlns:a16="http://schemas.microsoft.com/office/drawing/2014/main" id="{231C6EFF-DD1B-4714-870C-9FC3201E84B8}"/>
              </a:ext>
            </a:extLst>
          </p:cNvPr>
          <p:cNvSpPr/>
          <p:nvPr/>
        </p:nvSpPr>
        <p:spPr>
          <a:xfrm>
            <a:off x="7941076" y="5257530"/>
            <a:ext cx="470516" cy="3617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1" name="Стрілка: вправо 20">
            <a:extLst>
              <a:ext uri="{FF2B5EF4-FFF2-40B4-BE49-F238E27FC236}">
                <a16:creationId xmlns:a16="http://schemas.microsoft.com/office/drawing/2014/main" id="{2CBE61B4-C1E1-4872-BC46-6D9B09F2B7B0}"/>
              </a:ext>
            </a:extLst>
          </p:cNvPr>
          <p:cNvSpPr/>
          <p:nvPr/>
        </p:nvSpPr>
        <p:spPr>
          <a:xfrm>
            <a:off x="5854823" y="1250977"/>
            <a:ext cx="470516" cy="3617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2" name="Стрілка: вправо 21">
            <a:extLst>
              <a:ext uri="{FF2B5EF4-FFF2-40B4-BE49-F238E27FC236}">
                <a16:creationId xmlns:a16="http://schemas.microsoft.com/office/drawing/2014/main" id="{4B47D694-92B2-424E-A320-FF5C91AE2B52}"/>
              </a:ext>
            </a:extLst>
          </p:cNvPr>
          <p:cNvSpPr/>
          <p:nvPr/>
        </p:nvSpPr>
        <p:spPr>
          <a:xfrm>
            <a:off x="7272561" y="2689160"/>
            <a:ext cx="470516" cy="3617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45209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7B24AB-B650-4A35-ABF8-31544BE55B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4B80B0-454C-45B4-9C32-4835F25972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49B97B-8076-47E3-BAAC-DF66A11313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5B7F2A-AE90-44C4-9EF7-49AAE68FA8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C945DB7-4702-445B-985D-1668EC29582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ВФМЛ №17">
            <a:extLst>
              <a:ext uri="{FF2B5EF4-FFF2-40B4-BE49-F238E27FC236}">
                <a16:creationId xmlns:a16="http://schemas.microsoft.com/office/drawing/2014/main" id="{CEED3E03-4081-41C3-9A47-6E4A4A611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кутник 6">
            <a:extLst>
              <a:ext uri="{FF2B5EF4-FFF2-40B4-BE49-F238E27FC236}">
                <a16:creationId xmlns:a16="http://schemas.microsoft.com/office/drawing/2014/main" id="{4DC3DCC1-8953-4CA9-9E13-2FA16D25F833}"/>
              </a:ext>
            </a:extLst>
          </p:cNvPr>
          <p:cNvSpPr/>
          <p:nvPr/>
        </p:nvSpPr>
        <p:spPr>
          <a:xfrm>
            <a:off x="482891" y="499237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 дослідження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79196" y="1229237"/>
            <a:ext cx="56190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6 тижнів після посадки рослин ми оцінювали стан ґрунту за такими показниками: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 вигляд посаджених рослин,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іншої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фітобіоти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ґрунті. 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 додатково провели дослідження родючості, кислотності та електропровідності.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C41A974-E0D5-4C97-95A8-DAEA932F9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" y="3128788"/>
            <a:ext cx="2581271" cy="344169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C56D34E-6BE6-4CF3-9CE2-E5DBB7FACE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5963" y="3128788"/>
            <a:ext cx="2581271" cy="344169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A52CE12-CEB8-4AD1-8F7F-88D58B634D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8054" y="3128788"/>
            <a:ext cx="2581270" cy="344169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CF21B82-C978-4F73-AAB5-B68607F8AC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8752" y="3141482"/>
            <a:ext cx="2571750" cy="3429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37792D2-16FE-442F-AB48-6C3D093FC0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70627" y="3103718"/>
            <a:ext cx="2597703" cy="346360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1A16560-A750-4369-9DDF-32A5870527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9694" y="3131949"/>
            <a:ext cx="2576529" cy="3435372"/>
          </a:xfrm>
          <a:prstGeom prst="rect">
            <a:avLst/>
          </a:prstGeom>
        </p:spPr>
      </p:pic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BE5C356A-4013-4C12-9971-1C1CAE0D0367}"/>
              </a:ext>
            </a:extLst>
          </p:cNvPr>
          <p:cNvSpPr/>
          <p:nvPr/>
        </p:nvSpPr>
        <p:spPr>
          <a:xfrm>
            <a:off x="3045041" y="6550223"/>
            <a:ext cx="64726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приладів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0881464-E992-47A9-B905-8B086D8E1A3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3384" b="27817"/>
          <a:stretch/>
        </p:blipFill>
        <p:spPr>
          <a:xfrm>
            <a:off x="7593906" y="1019994"/>
            <a:ext cx="4374424" cy="1929063"/>
          </a:xfrm>
          <a:prstGeom prst="rect">
            <a:avLst/>
          </a:prstGeom>
        </p:spPr>
      </p:pic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4AB2AC3A-EFEA-4705-8117-7976C121D7B4}"/>
              </a:ext>
            </a:extLst>
          </p:cNvPr>
          <p:cNvSpPr/>
          <p:nvPr/>
        </p:nvSpPr>
        <p:spPr>
          <a:xfrm>
            <a:off x="8480257" y="2845467"/>
            <a:ext cx="30937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 вигляд посаджених рослин</a:t>
            </a:r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1485773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7B24AB-B650-4A35-ABF8-31544BE55B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4B80B0-454C-45B4-9C32-4835F25972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49B97B-8076-47E3-BAAC-DF66A11313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5B7F2A-AE90-44C4-9EF7-49AAE68FA8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C945DB7-4702-445B-985D-1668EC29582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ВФМЛ №17">
            <a:extLst>
              <a:ext uri="{FF2B5EF4-FFF2-40B4-BE49-F238E27FC236}">
                <a16:creationId xmlns:a16="http://schemas.microsoft.com/office/drawing/2014/main" id="{CEED3E03-4081-41C3-9A47-6E4A4A611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кутник 6">
            <a:extLst>
              <a:ext uri="{FF2B5EF4-FFF2-40B4-BE49-F238E27FC236}">
                <a16:creationId xmlns:a16="http://schemas.microsoft.com/office/drawing/2014/main" id="{4DC3DCC1-8953-4CA9-9E13-2FA16D25F833}"/>
              </a:ext>
            </a:extLst>
          </p:cNvPr>
          <p:cNvSpPr/>
          <p:nvPr/>
        </p:nvSpPr>
        <p:spPr>
          <a:xfrm>
            <a:off x="482891" y="499237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 дослідження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BE89E90C-056A-4301-A95F-AE29273ECA8F}"/>
              </a:ext>
            </a:extLst>
          </p:cNvPr>
          <p:cNvSpPr/>
          <p:nvPr/>
        </p:nvSpPr>
        <p:spPr>
          <a:xfrm>
            <a:off x="2865598" y="5604621"/>
            <a:ext cx="64726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Табл.1.Оцінка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комплексними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характеристиками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76ACE74-FDE4-46BF-B128-6E7F49707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360" y="1561687"/>
            <a:ext cx="11385113" cy="4042934"/>
          </a:xfrm>
          <a:prstGeom prst="rect">
            <a:avLst/>
          </a:prstGeom>
        </p:spPr>
      </p:pic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96E11F2A-96B1-4987-AE55-06940B3B9F2F}"/>
              </a:ext>
            </a:extLst>
          </p:cNvPr>
          <p:cNvSpPr/>
          <p:nvPr/>
        </p:nvSpPr>
        <p:spPr>
          <a:xfrm>
            <a:off x="482891" y="1100022"/>
            <a:ext cx="106711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 результати дослідження ми узагальнили в таблиці 1.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1129883B-2E9C-4C40-BAD3-8B150DC6BE77}"/>
              </a:ext>
            </a:extLst>
          </p:cNvPr>
          <p:cNvSpPr/>
          <p:nvPr/>
        </p:nvSpPr>
        <p:spPr>
          <a:xfrm>
            <a:off x="482891" y="5950248"/>
            <a:ext cx="11183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Отже, з таблиці 1 бачимо, що за 4 показниками з 5 – найкращими виявились зразок 2 та 5 -</a:t>
            </a: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 Маяк та Контрольний зразок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29296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7B24AB-B650-4A35-ABF8-31544BE55B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4B80B0-454C-45B4-9C32-4835F25972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49B97B-8076-47E3-BAAC-DF66A11313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5B7F2A-AE90-44C4-9EF7-49AAE68FA8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C945DB7-4702-445B-985D-1668EC29582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ВФМЛ №17">
            <a:extLst>
              <a:ext uri="{FF2B5EF4-FFF2-40B4-BE49-F238E27FC236}">
                <a16:creationId xmlns:a16="http://schemas.microsoft.com/office/drawing/2014/main" id="{CEED3E03-4081-41C3-9A47-6E4A4A611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кутник 6">
            <a:extLst>
              <a:ext uri="{FF2B5EF4-FFF2-40B4-BE49-F238E27FC236}">
                <a16:creationId xmlns:a16="http://schemas.microsoft.com/office/drawing/2014/main" id="{4DC3DCC1-8953-4CA9-9E13-2FA16D25F833}"/>
              </a:ext>
            </a:extLst>
          </p:cNvPr>
          <p:cNvSpPr/>
          <p:nvPr/>
        </p:nvSpPr>
        <p:spPr>
          <a:xfrm>
            <a:off x="482891" y="499237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Результати дослідження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82892" y="1308309"/>
            <a:ext cx="114913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Зразок 3 з </a:t>
            </a: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ботанічного саду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має 3 хороших показники з 5, завищена родючість цього зразка може свідчити про можливість отруєння нітратами та надмірне використання добрив. 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Особливої уваги потребує зразок 1 з </a:t>
            </a: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дендропарку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електропровідність ґрунту становить близько 70 одиниць, що може свідчити про значну концентрацію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електролів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[4], тобто його засолення, а як наслідок і повну нездатність рослини родини Розоцвітих рости та розвиватися у цих умовах. 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Зразок 4 – має показники 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свідчить слабо кислу реакцію, такі умови для Розоцвітих можуть спричинити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дефіцт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Кальцію та Фосфору, що є важливими елементами здоров’я цих рослин. </a:t>
            </a:r>
          </a:p>
        </p:txBody>
      </p:sp>
      <p:pic>
        <p:nvPicPr>
          <p:cNvPr id="3074" name="Picture 2" descr="Як поліпшити родючість грунту">
            <a:extLst>
              <a:ext uri="{FF2B5EF4-FFF2-40B4-BE49-F238E27FC236}">
                <a16:creationId xmlns:a16="http://schemas.microsoft.com/office/drawing/2014/main" id="{3B47DD70-3F4C-4164-9579-DF58B5FAC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72" y="3647327"/>
            <a:ext cx="11319713" cy="295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480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7B24AB-B650-4A35-ABF8-31544BE55B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4B80B0-454C-45B4-9C32-4835F25972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49B97B-8076-47E3-BAAC-DF66A11313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5B7F2A-AE90-44C4-9EF7-49AAE68FA8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C945DB7-4702-445B-985D-1668EC29582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ВФМЛ №17">
            <a:extLst>
              <a:ext uri="{FF2B5EF4-FFF2-40B4-BE49-F238E27FC236}">
                <a16:creationId xmlns:a16="http://schemas.microsoft.com/office/drawing/2014/main" id="{CEED3E03-4081-41C3-9A47-6E4A4A611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кутник 6">
            <a:extLst>
              <a:ext uri="{FF2B5EF4-FFF2-40B4-BE49-F238E27FC236}">
                <a16:creationId xmlns:a16="http://schemas.microsoft.com/office/drawing/2014/main" id="{4DC3DCC1-8953-4CA9-9E13-2FA16D25F833}"/>
              </a:ext>
            </a:extLst>
          </p:cNvPr>
          <p:cNvSpPr/>
          <p:nvPr/>
        </p:nvSpPr>
        <p:spPr>
          <a:xfrm>
            <a:off x="482891" y="499237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Результати дослідження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82891" y="1397160"/>
            <a:ext cx="114913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Враховуючи якісні показники ґрунту досліджуваних зразків та стан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пророщуваних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них живців, можемо припускати наявність таких забруднюючих факторів на них як </a:t>
            </a: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надмірне використання хімічних добрив, забруднення важкими металами, а також вплив агресивних пестицидів, які можуть негативно впливати на ріст та розвиток рослин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098" name="Picture 2" descr="Як поліпшити родючість грунту">
            <a:extLst>
              <a:ext uri="{FF2B5EF4-FFF2-40B4-BE49-F238E27FC236}">
                <a16:creationId xmlns:a16="http://schemas.microsoft.com/office/drawing/2014/main" id="{0BF2DEC3-6F29-4F0D-9FB7-03BE47C69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90" y="3544478"/>
            <a:ext cx="11344864" cy="297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176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7B24AB-B650-4A35-ABF8-31544BE55B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4B80B0-454C-45B4-9C32-4835F25972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49B97B-8076-47E3-BAAC-DF66A11313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5B7F2A-AE90-44C4-9EF7-49AAE68FA8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C945DB7-4702-445B-985D-1668EC29582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ВФМЛ №17">
            <a:extLst>
              <a:ext uri="{FF2B5EF4-FFF2-40B4-BE49-F238E27FC236}">
                <a16:creationId xmlns:a16="http://schemas.microsoft.com/office/drawing/2014/main" id="{CEED3E03-4081-41C3-9A47-6E4A4A611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кутник 6">
            <a:extLst>
              <a:ext uri="{FF2B5EF4-FFF2-40B4-BE49-F238E27FC236}">
                <a16:creationId xmlns:a16="http://schemas.microsoft.com/office/drawing/2014/main" id="{4DC3DCC1-8953-4CA9-9E13-2FA16D25F833}"/>
              </a:ext>
            </a:extLst>
          </p:cNvPr>
          <p:cNvSpPr/>
          <p:nvPr/>
        </p:nvSpPr>
        <p:spPr>
          <a:xfrm>
            <a:off x="-160337" y="540728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ВИСНОВКИ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8872" y="1457673"/>
            <a:ext cx="10695709" cy="3903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Отже, проаналізувавши літературу, та провівши комплексне дослідження якості ґрунтів як за допомогою рослин-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фітоіндикаторів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 і за допомогою вимірювань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елетропровідності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родючості та кислотності ґрунту, ми виявили ряд показників, які можуть вказувати на такі забруднюючі фактори  як надмірне використання хімічних добрив, наявність важких металів, а також вплив агресивних пестицидів. Це, в свою чергу, вказує на потребу в регулярному моніторингу якості ґрунтів у різних екосистемах. Зважаючи на отримані дані, подальші дослідження ми спрямуємо подальші дослідження на детальне вивчення специфічних токсичних речовин, таких як нітрати, солі важких металів та пестициди у ґрунтах цих територій.</a:t>
            </a: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810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7B24AB-B650-4A35-ABF8-31544BE55B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4B80B0-454C-45B4-9C32-4835F25972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49B97B-8076-47E3-BAAC-DF66A11313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5B7F2A-AE90-44C4-9EF7-49AAE68FA8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C945DB7-4702-445B-985D-1668EC29582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ВФМЛ №17">
            <a:extLst>
              <a:ext uri="{FF2B5EF4-FFF2-40B4-BE49-F238E27FC236}">
                <a16:creationId xmlns:a16="http://schemas.microsoft.com/office/drawing/2014/main" id="{CEED3E03-4081-41C3-9A47-6E4A4A611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кутник 6">
            <a:extLst>
              <a:ext uri="{FF2B5EF4-FFF2-40B4-BE49-F238E27FC236}">
                <a16:creationId xmlns:a16="http://schemas.microsoft.com/office/drawing/2014/main" id="{4DC3DCC1-8953-4CA9-9E13-2FA16D25F833}"/>
              </a:ext>
            </a:extLst>
          </p:cNvPr>
          <p:cNvSpPr/>
          <p:nvPr/>
        </p:nvSpPr>
        <p:spPr>
          <a:xfrm>
            <a:off x="-160337" y="540728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Література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8872" y="1457673"/>
            <a:ext cx="1069570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ВИКОРИСТАНОЇ ЛІТЕРАТУРИ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Використання методу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фітоіндикації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чагарниковими рослинами для дослідження стану екологічної безпеки урбанізованих територій [Електронний ресурс] – Режим доступу до ресурсу: http://ecoj.dea.kiev.ua/archives/2023/3/6.pdf.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Фітоіндикація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[Електронний ресурс] – Режим доступу до ресурсу: </a:t>
            </a:r>
            <a:r>
              <a:rPr lang="uk-UA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https://superagronom.com/slovnik-agronoma/fitoindikaciya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В.В.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Бальковський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Г.А. Лисак.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фітоіндикаційні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ряди видів-тестерів в оцінці екологічних умов. URL: </a:t>
            </a:r>
            <a:r>
              <a:rPr lang="uk-UA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http://ibhb.chnu.edu.ua/uploads/files/vb/BS_T2_V4_2010.pdf#page=40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Поздняков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А.І. Електрофізика у ґрунтознавстві, меліорації, землеробстві /О.І.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Поздняков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Н.Г. Ковальов, А.Д.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Позднякова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М.-Твер: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ЧуДо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2002. - 280 с.</a:t>
            </a:r>
          </a:p>
        </p:txBody>
      </p:sp>
    </p:spTree>
    <p:extLst>
      <p:ext uri="{BB962C8B-B14F-4D97-AF65-F5344CB8AC3E}">
        <p14:creationId xmlns:p14="http://schemas.microsoft.com/office/powerpoint/2010/main" val="16946305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</TotalTime>
  <Words>924</Words>
  <Application>Microsoft Office PowerPoint</Application>
  <PresentationFormat>Широкий екран</PresentationFormat>
  <Paragraphs>63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 07 (admin)</cp:lastModifiedBy>
  <cp:revision>46</cp:revision>
  <dcterms:created xsi:type="dcterms:W3CDTF">2023-04-14T14:33:29Z</dcterms:created>
  <dcterms:modified xsi:type="dcterms:W3CDTF">2025-04-15T19:18:39Z</dcterms:modified>
</cp:coreProperties>
</file>