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</p:sldMasterIdLst>
  <p:notesMasterIdLst>
    <p:notesMasterId r:id="rId17"/>
  </p:notesMasterIdLst>
  <p:sldIdLst>
    <p:sldId id="256" r:id="rId2"/>
    <p:sldId id="257" r:id="rId3"/>
    <p:sldId id="267" r:id="rId4"/>
    <p:sldId id="269" r:id="rId5"/>
    <p:sldId id="258" r:id="rId6"/>
    <p:sldId id="265" r:id="rId7"/>
    <p:sldId id="259" r:id="rId8"/>
    <p:sldId id="261" r:id="rId9"/>
    <p:sldId id="268" r:id="rId10"/>
    <p:sldId id="260" r:id="rId11"/>
    <p:sldId id="262" r:id="rId12"/>
    <p:sldId id="263" r:id="rId13"/>
    <p:sldId id="264" r:id="rId14"/>
    <p:sldId id="270" r:id="rId15"/>
    <p:sldId id="271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0" d="100"/>
          <a:sy n="70" d="100"/>
        </p:scale>
        <p:origin x="-1138" y="-34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A52482-8D35-4274-A103-A55AB2E819E8}" type="datetimeFigureOut">
              <a:rPr lang="uk-UA" smtClean="0"/>
              <a:t>08.04.2025</a:t>
            </a:fld>
            <a:endParaRPr lang="uk-UA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74E515-BF3C-4BCC-9C45-3276ED44624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495206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74E515-BF3C-4BCC-9C45-3276ED44624B}" type="slidenum">
              <a:rPr lang="uk-UA" smtClean="0"/>
              <a:t>5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612345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74E515-BF3C-4BCC-9C45-3276ED44624B}" type="slidenum">
              <a:rPr lang="uk-UA" smtClean="0"/>
              <a:t>8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357834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15406AC2-CA2F-4324-82E8-046DFEFC50E9}" type="datetimeFigureOut">
              <a:rPr lang="en-US" smtClean="0"/>
              <a:t>4/8/2025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5B288-4E53-490A-9987-08BD3A3BF036}" type="slidenum">
              <a:rPr lang="en-US" smtClean="0"/>
              <a:t>‹№›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64853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06AC2-CA2F-4324-82E8-046DFEFC50E9}" type="datetimeFigureOut">
              <a:rPr lang="en-US" smtClean="0"/>
              <a:t>4/8/2025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5B288-4E53-490A-9987-08BD3A3BF036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48431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06AC2-CA2F-4324-82E8-046DFEFC50E9}" type="datetimeFigureOut">
              <a:rPr lang="en-US" smtClean="0"/>
              <a:t>4/8/2025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5B288-4E53-490A-9987-08BD3A3BF036}" type="slidenum">
              <a:rPr lang="en-US" smtClean="0"/>
              <a:t>‹№›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72929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06AC2-CA2F-4324-82E8-046DFEFC50E9}" type="datetimeFigureOut">
              <a:rPr lang="en-US" smtClean="0"/>
              <a:t>4/8/2025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5B288-4E53-490A-9987-08BD3A3BF036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5515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06AC2-CA2F-4324-82E8-046DFEFC50E9}" type="datetimeFigureOut">
              <a:rPr lang="en-US" smtClean="0"/>
              <a:t>4/8/2025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5B288-4E53-490A-9987-08BD3A3BF036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69362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06AC2-CA2F-4324-82E8-046DFEFC50E9}" type="datetimeFigureOut">
              <a:rPr lang="en-US" smtClean="0"/>
              <a:t>4/8/2025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5B288-4E53-490A-9987-08BD3A3BF036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62430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06AC2-CA2F-4324-82E8-046DFEFC50E9}" type="datetimeFigureOut">
              <a:rPr lang="en-US" smtClean="0"/>
              <a:t>4/8/2025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5B288-4E53-490A-9987-08BD3A3BF036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3778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06AC2-CA2F-4324-82E8-046DFEFC50E9}" type="datetimeFigureOut">
              <a:rPr lang="en-US" smtClean="0"/>
              <a:t>4/8/2025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5B288-4E53-490A-9987-08BD3A3BF036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3909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06AC2-CA2F-4324-82E8-046DFEFC50E9}" type="datetimeFigureOut">
              <a:rPr lang="en-US" smtClean="0"/>
              <a:t>4/8/2025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5B288-4E53-490A-9987-08BD3A3BF036}" type="slidenum">
              <a:rPr lang="en-US" smtClean="0"/>
              <a:t>‹№›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62440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06AC2-CA2F-4324-82E8-046DFEFC50E9}" type="datetimeFigureOut">
              <a:rPr lang="en-US" smtClean="0"/>
              <a:t>4/8/2025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5B288-4E53-490A-9987-08BD3A3BF036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3271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06AC2-CA2F-4324-82E8-046DFEFC50E9}" type="datetimeFigureOut">
              <a:rPr lang="en-US" smtClean="0"/>
              <a:t>4/8/2025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5B288-4E53-490A-9987-08BD3A3BF036}" type="slidenum">
              <a:rPr lang="en-US" smtClean="0"/>
              <a:t>‹№›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900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15406AC2-CA2F-4324-82E8-046DFEFC50E9}" type="datetimeFigureOut">
              <a:rPr lang="en-US" smtClean="0"/>
              <a:t>4/8/2025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3535B288-4E53-490A-9987-08BD3A3BF036}" type="slidenum">
              <a:rPr lang="en-US" smtClean="0"/>
              <a:t>‹№›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8645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Relationship Id="rId4" Type="http://schemas.openxmlformats.org/officeDocument/2006/relationships/hyperlink" Target="https://earth.google.com/earth/d/1NbMdurfFLGoxqIgQ86DyI0yPvJ_6efmv?usp=sharing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Relationship Id="rId5" Type="http://schemas.microsoft.com/office/2007/relationships/hdphoto" Target="../media/hdphoto3.wdp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2.jpeg"/><Relationship Id="rId7" Type="http://schemas.microsoft.com/office/2007/relationships/hdphoto" Target="../media/hdphoto6.wd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10" Type="http://schemas.openxmlformats.org/officeDocument/2006/relationships/image" Target="../media/image16.jpeg"/><Relationship Id="rId4" Type="http://schemas.microsoft.com/office/2007/relationships/hdphoto" Target="../media/hdphoto5.wdp"/><Relationship Id="rId9" Type="http://schemas.microsoft.com/office/2007/relationships/hdphoto" Target="../media/hdphoto7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.xml"/><Relationship Id="rId5" Type="http://schemas.microsoft.com/office/2007/relationships/hdphoto" Target="../media/hdphoto9.wdp"/><Relationship Id="rId4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uk.wikipedia.org/wiki/%D0%9A%D1%83%D0%B1%D0%B5%D0%B9" TargetMode="External"/><Relationship Id="rId2" Type="http://schemas.openxmlformats.org/officeDocument/2006/relationships/hyperlink" Target="https://www.facebook.com/Ethnic.House.Museum/?locale=ru_RU" TargetMode="External"/><Relationship Id="rId1" Type="http://schemas.openxmlformats.org/officeDocument/2006/relationships/slideLayout" Target="../slideLayouts/slideLayout8.xml"/><Relationship Id="rId5" Type="http://schemas.openxmlformats.org/officeDocument/2006/relationships/hyperlink" Target="https://www.facebook.com/KubeyTour/?locale=ru_RU" TargetMode="External"/><Relationship Id="rId4" Type="http://schemas.openxmlformats.org/officeDocument/2006/relationships/hyperlink" Target="https://earth.google.com/earth/d/1NbMdurfFLGoxqIgQ86DyI0yPvJ_6efmv?usp=shari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dirty="0" smtClean="0"/>
              <a:t>Екскурсійний маршрут  селом Кубей</a:t>
            </a:r>
            <a:endParaRPr lang="en-US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352429" y="4960137"/>
            <a:ext cx="3839571" cy="1463040"/>
          </a:xfrm>
        </p:spPr>
        <p:txBody>
          <a:bodyPr/>
          <a:lstStyle/>
          <a:p>
            <a:r>
              <a:rPr lang="uk-UA" sz="1700" b="1" dirty="0" smtClean="0">
                <a:latin typeface="Times New Roman" pitchFamily="18" charset="0"/>
                <a:cs typeface="Times New Roman" pitchFamily="18" charset="0"/>
              </a:rPr>
              <a:t>Підготувала учениця 7 класу </a:t>
            </a:r>
          </a:p>
          <a:p>
            <a:r>
              <a:rPr lang="uk-UA" sz="1700" b="1" dirty="0" smtClean="0">
                <a:latin typeface="Times New Roman" pitchFamily="18" charset="0"/>
                <a:cs typeface="Times New Roman" pitchFamily="18" charset="0"/>
              </a:rPr>
              <a:t>Кара Марія Іванівна</a:t>
            </a:r>
          </a:p>
          <a:p>
            <a:endParaRPr lang="uk-UA" sz="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1700" b="1" dirty="0" smtClean="0">
                <a:latin typeface="Times New Roman" pitchFamily="18" charset="0"/>
                <a:cs typeface="Times New Roman" pitchFamily="18" charset="0"/>
              </a:rPr>
              <a:t>Керівник</a:t>
            </a:r>
            <a:r>
              <a:rPr lang="ru-RU" sz="1700" b="1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700" b="1" dirty="0" err="1" smtClean="0">
                <a:latin typeface="Times New Roman" pitchFamily="18" charset="0"/>
                <a:cs typeface="Times New Roman" pitchFamily="18" charset="0"/>
              </a:rPr>
              <a:t>Мошул</a:t>
            </a:r>
            <a:r>
              <a:rPr lang="ru-RU" sz="17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b="1" dirty="0" err="1" smtClean="0">
                <a:latin typeface="Times New Roman" pitchFamily="18" charset="0"/>
                <a:cs typeface="Times New Roman" pitchFamily="18" charset="0"/>
              </a:rPr>
              <a:t>Микола</a:t>
            </a:r>
            <a:r>
              <a:rPr lang="ru-RU" sz="17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b="1" dirty="0" err="1" smtClean="0">
                <a:latin typeface="Times New Roman" pitchFamily="18" charset="0"/>
                <a:cs typeface="Times New Roman" pitchFamily="18" charset="0"/>
              </a:rPr>
              <a:t>Васильович</a:t>
            </a:r>
            <a:endParaRPr lang="en-US" sz="17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70931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65337" y="1787363"/>
            <a:ext cx="4910555" cy="624627"/>
          </a:xfrm>
        </p:spPr>
        <p:txBody>
          <a:bodyPr/>
          <a:lstStyle/>
          <a:p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ЗАВДАННЯ ДОСЛІДЖЕННЯ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83771" y="927578"/>
            <a:ext cx="5033788" cy="915376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00000"/>
              </a:lnSpc>
            </a:pPr>
            <a:r>
              <a:rPr lang="uk-UA" sz="1800" dirty="0" smtClean="0">
                <a:cs typeface="Times New Roman" pitchFamily="18" charset="0"/>
              </a:rPr>
              <a:t>- Створення екскурсійного маршруту селом </a:t>
            </a:r>
            <a:r>
              <a:rPr lang="uk-UA" sz="1800" dirty="0" err="1" smtClean="0">
                <a:cs typeface="Times New Roman" pitchFamily="18" charset="0"/>
              </a:rPr>
              <a:t>Кубей</a:t>
            </a:r>
            <a:r>
              <a:rPr lang="uk-UA" sz="1800" dirty="0" smtClean="0">
                <a:cs typeface="Times New Roman" pitchFamily="18" charset="0"/>
              </a:rPr>
              <a:t>, виявлення цікавих місць, пам’яток для розвитку </a:t>
            </a:r>
            <a:r>
              <a:rPr lang="ru-RU" sz="1800" dirty="0" smtClean="0">
                <a:cs typeface="Times New Roman" pitchFamily="18" charset="0"/>
              </a:rPr>
              <a:t>туризму</a:t>
            </a:r>
            <a:r>
              <a:rPr lang="ru-RU" sz="1800" dirty="0">
                <a:cs typeface="Times New Roman" pitchFamily="18" charset="0"/>
              </a:rPr>
              <a:t>.</a:t>
            </a:r>
            <a:endParaRPr lang="uk-UA" sz="1800" dirty="0" smtClean="0">
              <a:cs typeface="Times New Roman" pitchFamily="18" charset="0"/>
            </a:endParaRPr>
          </a:p>
          <a:p>
            <a:pPr>
              <a:lnSpc>
                <a:spcPct val="100000"/>
              </a:lnSpc>
            </a:pPr>
            <a:r>
              <a:rPr lang="uk-UA" sz="1800" dirty="0" smtClean="0">
                <a:cs typeface="Times New Roman" pitchFamily="18" charset="0"/>
              </a:rPr>
              <a:t>- Ознайомлення з історичними пам’ятками рідного села.</a:t>
            </a:r>
          </a:p>
          <a:p>
            <a:pPr marL="342900" indent="-342900">
              <a:lnSpc>
                <a:spcPct val="100000"/>
              </a:lnSpc>
              <a:buFont typeface="Arial" pitchFamily="34" charset="0"/>
              <a:buChar char="•"/>
            </a:pPr>
            <a:endParaRPr lang="uk-UA" dirty="0" smtClean="0">
              <a:latin typeface="Times New Roman" pitchFamily="18" charset="0"/>
              <a:cs typeface="Times New Roman" pitchFamily="18" charset="0"/>
            </a:endParaRPr>
          </a:p>
          <a:p>
            <a:endParaRPr lang="uk-UA" dirty="0" smtClean="0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865337" y="460751"/>
            <a:ext cx="4389120" cy="6290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0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МЕТА ДОСЛІДЖЕННЯ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34144" y="2274867"/>
            <a:ext cx="4825678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600" dirty="0"/>
              <a:t>- Провести дослідження історії села </a:t>
            </a:r>
            <a:r>
              <a:rPr lang="uk-UA" sz="1600" dirty="0" smtClean="0"/>
              <a:t>Кубей</a:t>
            </a:r>
            <a:r>
              <a:rPr lang="uk-UA" sz="1600" dirty="0"/>
              <a:t>.</a:t>
            </a:r>
          </a:p>
          <a:p>
            <a:r>
              <a:rPr lang="uk-UA" sz="1600" dirty="0"/>
              <a:t>- Виявити та описати ключові об’єкти, що становлять історичну </a:t>
            </a:r>
            <a:r>
              <a:rPr lang="uk-UA" sz="1600" dirty="0" smtClean="0"/>
              <a:t>цінність.</a:t>
            </a:r>
            <a:endParaRPr lang="uk-UA" sz="1600" dirty="0"/>
          </a:p>
          <a:p>
            <a:r>
              <a:rPr lang="uk-UA" sz="1600" dirty="0"/>
              <a:t>- Розробити маршрут та оформити його у вигляді карти.</a:t>
            </a:r>
          </a:p>
          <a:p>
            <a:r>
              <a:rPr lang="uk-UA" sz="1600" dirty="0"/>
              <a:t>- Підготувати екскурсійний </a:t>
            </a:r>
            <a:r>
              <a:rPr lang="uk-UA" sz="1600" dirty="0" smtClean="0"/>
              <a:t>супровід.</a:t>
            </a:r>
            <a:endParaRPr lang="uk-UA" sz="1600" dirty="0"/>
          </a:p>
          <a:p>
            <a:pPr marL="342900" indent="-342900">
              <a:buClr>
                <a:schemeClr val="accent2"/>
              </a:buClr>
              <a:buFont typeface="Arial" pitchFamily="34" charset="0"/>
              <a:buChar char="•"/>
            </a:pPr>
            <a:endParaRPr lang="uk-UA" sz="1600" spc="10" dirty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АКТУАЛЬНІСТЬ ДОСЛІДЖЕННЯ</a:t>
            </a:r>
          </a:p>
          <a:p>
            <a:endParaRPr lang="uk-UA" sz="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1600" dirty="0" smtClean="0"/>
              <a:t>Дослідження та створення екскурсійного маршруту сприяє збереженню культурної спадщини, формуванню патріотизму та туристичного потенціалу </a:t>
            </a:r>
            <a:r>
              <a:rPr lang="ru-RU" sz="1600" dirty="0" smtClean="0"/>
              <a:t>села </a:t>
            </a:r>
            <a:r>
              <a:rPr lang="ru-RU" sz="1600" dirty="0" err="1" smtClean="0"/>
              <a:t>Кубей</a:t>
            </a:r>
            <a:r>
              <a:rPr lang="ru-RU" sz="1600" dirty="0" smtClean="0"/>
              <a:t> та місцевості в цілому.</a:t>
            </a:r>
            <a:endParaRPr lang="uk-UA" sz="1600" dirty="0"/>
          </a:p>
          <a:p>
            <a:endParaRPr lang="uk-UA" sz="2000" dirty="0"/>
          </a:p>
        </p:txBody>
      </p:sp>
      <p:pic>
        <p:nvPicPr>
          <p:cNvPr id="1026" name="Picture 2" descr="C:\Users\Administrator\Desktop\карта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7559" y="775255"/>
            <a:ext cx="6281057" cy="5115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640916" y="375145"/>
            <a:ext cx="26343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КАРТА-МАРШРУТ</a:t>
            </a:r>
            <a:endParaRPr lang="uk-UA" sz="20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uk-UA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17559" y="6063343"/>
            <a:ext cx="62810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https://earth.google.com/earth/d/1NbMdurfFLGoxqIgQ86DyI0yPvJ_6efmv?usp=sharing</a:t>
            </a:r>
            <a:endParaRPr lang="uk-UA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3487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Водойма</a:t>
            </a:r>
            <a:r>
              <a:rPr lang="ru-RU" dirty="0"/>
              <a:t>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с</a:t>
            </a:r>
            <a:r>
              <a:rPr lang="ru-RU" dirty="0"/>
              <a:t>. </a:t>
            </a:r>
            <a:r>
              <a:rPr lang="ru-RU" dirty="0" err="1"/>
              <a:t>Кубей</a:t>
            </a:r>
            <a:r>
              <a:rPr lang="ru-RU" dirty="0"/>
              <a:t> </a:t>
            </a:r>
            <a:endParaRPr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024128" y="1911927"/>
            <a:ext cx="5662422" cy="4107873"/>
          </a:xfrm>
        </p:spPr>
        <p:txBody>
          <a:bodyPr>
            <a:noAutofit/>
          </a:bodyPr>
          <a:lstStyle/>
          <a:p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uk-UA" sz="2000" dirty="0" err="1" smtClean="0">
                <a:latin typeface="Times New Roman" pitchFamily="18" charset="0"/>
                <a:cs typeface="Times New Roman" pitchFamily="18" charset="0"/>
              </a:rPr>
              <a:t>с.Кубей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 дві водойми. Стара водойма заснована у 1964 р. для зрошення полів. У 1970 р. вода почала просочуватися через фундамент дамби і тому залишки насипу пішли під воду. Треба було будувати нову водойму. У 1971 р. була побудована водойма. У водойми  впадає річка </a:t>
            </a:r>
            <a:r>
              <a:rPr lang="uk-UA" sz="2000" dirty="0" err="1" smtClean="0">
                <a:latin typeface="Times New Roman" pitchFamily="18" charset="0"/>
                <a:cs typeface="Times New Roman" pitchFamily="18" charset="0"/>
              </a:rPr>
              <a:t>Карасулак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. Далі річка впадає в найбільше природне озеро України – Ялпуг, в селі Криничне. </a:t>
            </a:r>
          </a:p>
          <a:p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Водойми знаходиться на відстані 7 км від села Кубей, завдовжки близько 2 км, шириною до 400 метрів. Глибина старої водойми досягає місцями 3 метри, нової –  до 7 метрів.</a:t>
            </a:r>
            <a:endParaRPr lang="uk-UA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4" name="Picture 2" descr="C:\Users\Микола\Desktop\Снимокводоем.P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3249" y="0"/>
            <a:ext cx="5021481" cy="3409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Микола\Desktop\Безымянный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3250" y="3651505"/>
            <a:ext cx="5021479" cy="3073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76948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449655"/>
          </a:xfrm>
        </p:spPr>
        <p:txBody>
          <a:bodyPr/>
          <a:lstStyle/>
          <a:p>
            <a:r>
              <a:rPr lang="ru-RU" sz="3200" dirty="0" err="1" smtClean="0"/>
              <a:t>Пам</a:t>
            </a:r>
            <a:r>
              <a:rPr lang="en-US" sz="3200" dirty="0" smtClean="0"/>
              <a:t>’</a:t>
            </a:r>
            <a:r>
              <a:rPr lang="ru-RU" sz="3200" dirty="0" err="1" smtClean="0"/>
              <a:t>ятник</a:t>
            </a:r>
            <a:r>
              <a:rPr lang="ru-RU" sz="3200" dirty="0" smtClean="0"/>
              <a:t>  </a:t>
            </a:r>
            <a:r>
              <a:rPr lang="ru-RU" sz="3200" dirty="0" err="1" smtClean="0"/>
              <a:t>Олександру</a:t>
            </a:r>
            <a:r>
              <a:rPr lang="ru-RU" sz="3200" dirty="0" smtClean="0"/>
              <a:t> </a:t>
            </a:r>
            <a:r>
              <a:rPr lang="ru-RU" sz="3200" dirty="0" err="1" smtClean="0"/>
              <a:t>теодорову-балану</a:t>
            </a:r>
            <a:endParaRPr lang="en-US" sz="32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77454" y="1921164"/>
            <a:ext cx="4535793" cy="4378036"/>
          </a:xfrm>
        </p:spPr>
        <p:txBody>
          <a:bodyPr>
            <a:normAutofit fontScale="70000" lnSpcReduction="20000"/>
          </a:bodyPr>
          <a:lstStyle/>
          <a:p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Академік  Олександр </a:t>
            </a:r>
            <a:r>
              <a:rPr lang="uk-UA" sz="2400" dirty="0" err="1" smtClean="0">
                <a:latin typeface="Times New Roman" pitchFamily="18" charset="0"/>
                <a:cs typeface="Times New Roman" pitchFamily="18" charset="0"/>
              </a:rPr>
              <a:t>Теодоров</a:t>
            </a:r>
            <a:r>
              <a:rPr lang="uk-UA" sz="2400" dirty="0" err="1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uk-UA" sz="2400" dirty="0" err="1" smtClean="0">
                <a:latin typeface="Times New Roman" pitchFamily="18" charset="0"/>
                <a:cs typeface="Times New Roman" pitchFamily="18" charset="0"/>
              </a:rPr>
              <a:t>Балан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                 (27 жовтня 1859 — 12 лютого 1959) — уродженець с. Кубей, болгарський мовознавець і літературознавець, академік, перший ректор Софійського університету (Республіка Болгарія).  Пам’ятник розташований на  території Кубейського ліцею з початковою школою та гімназією імені академіка Олександра Теодорова - Балана Кубейської сільської ради Болградського району Одеської області.</a:t>
            </a:r>
          </a:p>
          <a:p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Відкриття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пам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ятника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відбулося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16 листопада 2000 року..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Автор –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болгарський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скульптор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Іордан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Гаврилов.</a:t>
            </a:r>
          </a:p>
          <a:p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Цей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бюст є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подарунком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болгарського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товариства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Родолюбець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».</a:t>
            </a:r>
          </a:p>
          <a:p>
            <a:endParaRPr lang="uk-UA" dirty="0" smtClean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1026" name="Picture 2" descr="F:\презентація МАН дослідник\174393378074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5" r="35129"/>
          <a:stretch/>
        </p:blipFill>
        <p:spPr bwMode="auto">
          <a:xfrm>
            <a:off x="5715000" y="819150"/>
            <a:ext cx="5798426" cy="5200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87066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4395" y="411501"/>
            <a:ext cx="4389120" cy="2134362"/>
          </a:xfrm>
        </p:spPr>
        <p:txBody>
          <a:bodyPr/>
          <a:lstStyle/>
          <a:p>
            <a:r>
              <a:rPr lang="ru-RU" sz="2000" dirty="0" err="1" smtClean="0"/>
              <a:t>Краєзнавчий</a:t>
            </a:r>
            <a:r>
              <a:rPr lang="ru-RU" sz="2000" dirty="0" smtClean="0"/>
              <a:t> </a:t>
            </a:r>
            <a:r>
              <a:rPr lang="ru-RU" sz="2000" dirty="0"/>
              <a:t>музей в Кубейському </a:t>
            </a:r>
            <a:r>
              <a:rPr lang="ru-RU" sz="2000" dirty="0" err="1"/>
              <a:t>ліцеї</a:t>
            </a:r>
            <a:r>
              <a:rPr lang="ru-RU" sz="2000" dirty="0"/>
              <a:t> з початковою школою та гімназією імені академіка Олександра </a:t>
            </a:r>
            <a:r>
              <a:rPr lang="ru-RU" sz="2000" dirty="0" err="1"/>
              <a:t>Теодорова</a:t>
            </a:r>
            <a:r>
              <a:rPr lang="ru-RU" sz="2000" dirty="0"/>
              <a:t> - Балана Кубейської сільської ради </a:t>
            </a:r>
            <a:r>
              <a:rPr lang="ru-RU" sz="2000" dirty="0" smtClean="0"/>
              <a:t> </a:t>
            </a:r>
            <a:endParaRPr lang="en-US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94865" y="2733260"/>
            <a:ext cx="4292259" cy="3194418"/>
          </a:xfrm>
        </p:spPr>
        <p:txBody>
          <a:bodyPr>
            <a:normAutofit lnSpcReduction="10000"/>
          </a:bodyPr>
          <a:lstStyle/>
          <a:p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Музей заснований з ініціативи колишнього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директора Кубейської  загальноосвітньої школи 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І-ІІІ ступенів ім.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академіка </a:t>
            </a:r>
            <a:r>
              <a:rPr lang="uk-UA" sz="2000" dirty="0" err="1" smtClean="0">
                <a:latin typeface="Times New Roman" pitchFamily="18" charset="0"/>
                <a:cs typeface="Times New Roman" pitchFamily="18" charset="0"/>
              </a:rPr>
              <a:t>Ол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. Теодорова-Балана Сакали 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Михайла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Петровича  у 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2007 році. Вчителям і учням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закладу вдалося 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зібрати унікальні предмети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етнографічного 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спадку, зразки творів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мистецтва та побуту 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нашої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місцевості. </a:t>
            </a:r>
          </a:p>
        </p:txBody>
      </p:sp>
      <p:pic>
        <p:nvPicPr>
          <p:cNvPr id="2050" name="Picture 2" descr="F:\презентація МАН дослідник\174393378075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52" r="24325"/>
          <a:stretch/>
        </p:blipFill>
        <p:spPr bwMode="auto">
          <a:xfrm>
            <a:off x="5818045" y="669131"/>
            <a:ext cx="6012004" cy="5122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65426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Лікарня</a:t>
            </a:r>
            <a:r>
              <a:rPr lang="ru-RU" dirty="0"/>
              <a:t> </a:t>
            </a:r>
            <a:r>
              <a:rPr lang="ru-RU" dirty="0" err="1"/>
              <a:t>с.Кубей</a:t>
            </a:r>
            <a:r>
              <a:rPr lang="ru-RU" dirty="0"/>
              <a:t> </a:t>
            </a:r>
            <a:endParaRPr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024128" y="1653309"/>
            <a:ext cx="5910072" cy="4239491"/>
          </a:xfrm>
        </p:spPr>
        <p:txBody>
          <a:bodyPr>
            <a:noAutofit/>
          </a:bodyPr>
          <a:lstStyle/>
          <a:p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Одна з найстаріших в  Болградському районі. За рішенням Аккерманського повітового органу влада Бессарабської губернії в 1903 році відкрила Кубейську земську лікарню.  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обудована в найкоротші терміни, має унікальну систему вентиляції для профілактики лікарняних інфекцій. За час її  існування за медичною допомогою зверталися не лише </a:t>
            </a:r>
            <a:r>
              <a:rPr lang="uk-UA" sz="2000" dirty="0" err="1" smtClean="0">
                <a:latin typeface="Times New Roman" pitchFamily="18" charset="0"/>
                <a:cs typeface="Times New Roman" pitchFamily="18" charset="0"/>
              </a:rPr>
              <a:t>кубейці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, а й жителі довколишніх сіл. У часи Голодомору  (1946-1947рр.) лікарня стала важливим локальним пунктом, де ослаблені голодом  діти отримували харчування, риб'ячий жир, гематогени. Це єдина в області сільська лікарня, яка мала пологовий будинок та операційну.</a:t>
            </a:r>
            <a:endParaRPr lang="uk-UA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 descr="C:\Users\Микола\Desktop\презентація МАН дослідник\зображення_viber_2025-04-03_13-10-09-254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0279" b="27222"/>
          <a:stretch/>
        </p:blipFill>
        <p:spPr bwMode="auto">
          <a:xfrm>
            <a:off x="7277100" y="3417570"/>
            <a:ext cx="4914900" cy="3440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1" r="12121" b="13924"/>
          <a:stretch/>
        </p:blipFill>
        <p:spPr bwMode="auto">
          <a:xfrm>
            <a:off x="7277100" y="0"/>
            <a:ext cx="4914900" cy="34175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401443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Будинок</a:t>
            </a:r>
            <a:r>
              <a:rPr lang="ru-RU" dirty="0"/>
              <a:t>-музей «Стара </a:t>
            </a:r>
            <a:r>
              <a:rPr lang="ru-RU" dirty="0" err="1"/>
              <a:t>Къща</a:t>
            </a:r>
            <a:r>
              <a:rPr lang="ru-RU" dirty="0"/>
              <a:t>»</a:t>
            </a:r>
            <a:endParaRPr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024128" y="1930400"/>
            <a:ext cx="4389120" cy="4572000"/>
          </a:xfrm>
        </p:spPr>
        <p:txBody>
          <a:bodyPr/>
          <a:lstStyle/>
          <a:p>
            <a:r>
              <a:rPr lang="uk-UA" sz="2000" dirty="0" smtClean="0"/>
              <a:t>Дата створення – 2018 рік. </a:t>
            </a:r>
          </a:p>
          <a:p>
            <a:r>
              <a:rPr lang="uk-UA" sz="2000" dirty="0"/>
              <a:t>Б</a:t>
            </a:r>
            <a:r>
              <a:rPr lang="uk-UA" sz="2000" dirty="0" smtClean="0"/>
              <a:t>удинок-музей «</a:t>
            </a:r>
            <a:r>
              <a:rPr lang="ru-RU" sz="2000" dirty="0" smtClean="0"/>
              <a:t>Стара Къща</a:t>
            </a:r>
            <a:r>
              <a:rPr lang="uk-UA" sz="2000" dirty="0" smtClean="0"/>
              <a:t>» </a:t>
            </a:r>
            <a:r>
              <a:rPr lang="uk-UA" sz="2000" dirty="0" smtClean="0"/>
              <a:t>в центрі с</a:t>
            </a:r>
            <a:r>
              <a:rPr lang="uk-UA" sz="2000" dirty="0" smtClean="0"/>
              <a:t>. Кубей - це місце, де можна побачити автентичну, </a:t>
            </a:r>
            <a:r>
              <a:rPr lang="uk-UA" sz="2000" dirty="0" err="1" smtClean="0"/>
              <a:t>буджацьку</a:t>
            </a:r>
            <a:r>
              <a:rPr lang="uk-UA" sz="2000" dirty="0" smtClean="0"/>
              <a:t> і бессарабську культуру, побут і традиції.</a:t>
            </a:r>
          </a:p>
          <a:p>
            <a:r>
              <a:rPr lang="uk-UA" sz="2000" dirty="0" smtClean="0"/>
              <a:t>Знаходиться в унікальному двоповерховому будинку </a:t>
            </a:r>
            <a:r>
              <a:rPr lang="uk-UA" sz="2000" dirty="0" smtClean="0"/>
              <a:t>початку</a:t>
            </a:r>
            <a:r>
              <a:rPr lang="uk-UA" sz="2000" dirty="0" smtClean="0"/>
              <a:t> ХХ століття, що належав сім’ї </a:t>
            </a:r>
            <a:r>
              <a:rPr lang="uk-UA" sz="2000" dirty="0" err="1" smtClean="0"/>
              <a:t>Райнових</a:t>
            </a:r>
            <a:r>
              <a:rPr lang="uk-UA" sz="2000" dirty="0"/>
              <a:t>.</a:t>
            </a:r>
            <a:endParaRPr lang="en-US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 dirty="0"/>
          </a:p>
        </p:txBody>
      </p:sp>
      <p:pic>
        <p:nvPicPr>
          <p:cNvPr id="3074" name="Picture 2" descr="F:\презентація МАН дослідник\245 30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11"/>
          <a:stretch/>
        </p:blipFill>
        <p:spPr bwMode="auto">
          <a:xfrm>
            <a:off x="5673730" y="766757"/>
            <a:ext cx="5807067" cy="5424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F:\презентація МАН дослідник\245 30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7800" y="766757"/>
            <a:ext cx="3124200" cy="2343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F:\презентація МАН дослідник\245 30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7800" y="3850480"/>
            <a:ext cx="3121023" cy="2340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92054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/>
              <a:t>Будинок культури («Палац культури») </a:t>
            </a:r>
            <a:endParaRPr lang="en-US" sz="36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92116" y="1966179"/>
            <a:ext cx="4389120" cy="4198712"/>
          </a:xfrm>
        </p:spPr>
        <p:txBody>
          <a:bodyPr>
            <a:normAutofit lnSpcReduction="10000"/>
          </a:bodyPr>
          <a:lstStyle/>
          <a:p>
            <a:pPr>
              <a:lnSpc>
                <a:spcPct val="100000"/>
              </a:lnSpc>
            </a:pP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Відкриття – 22 квітня 1967 р.</a:t>
            </a:r>
          </a:p>
          <a:p>
            <a:pPr>
              <a:lnSpc>
                <a:spcPct val="100000"/>
              </a:lnSpc>
            </a:pP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Архітектор - Васильєв Володимир Іванович.</a:t>
            </a:r>
          </a:p>
          <a:p>
            <a:pPr>
              <a:lnSpc>
                <a:spcPct val="100000"/>
              </a:lnSpc>
            </a:pP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Відіграє велику роль у культурному житті села.</a:t>
            </a:r>
          </a:p>
          <a:p>
            <a:pPr>
              <a:lnSpc>
                <a:spcPct val="100000"/>
              </a:lnSpc>
            </a:pP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Проводяться  концерти, демонстрації фільмів, урочисті заходи.</a:t>
            </a:r>
          </a:p>
          <a:p>
            <a:pPr>
              <a:lnSpc>
                <a:spcPct val="100000"/>
              </a:lnSpc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Побудований на місці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зруйнованої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50-х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ХХ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ст.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церкви.</a:t>
            </a:r>
          </a:p>
          <a:p>
            <a:pPr>
              <a:lnSpc>
                <a:spcPct val="100000"/>
              </a:lnSpc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У 2021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році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стіні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удинку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культури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була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встановлена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пам’ятна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дошка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на честь 200-річчя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заснування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Успенської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церкви в 1821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році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</a:t>
            </a:r>
            <a:endParaRPr lang="uk-UA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Users\Микола\Desktop\презентація МАН дослідник\Screenshot_20201227_13290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saturation sat="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7136" y="202911"/>
            <a:ext cx="4283920" cy="3162301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Микола\Desktop\IMG_20230129_14150711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2" r="3245"/>
          <a:stretch/>
        </p:blipFill>
        <p:spPr bwMode="auto">
          <a:xfrm>
            <a:off x="7612906" y="3498972"/>
            <a:ext cx="4248150" cy="3102378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Микола\Desktop\презентація МАН дослідник\зображення_viber_2025-04-03_13-29-57-232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528" t="44172" r="38945"/>
          <a:stretch/>
        </p:blipFill>
        <p:spPr bwMode="auto">
          <a:xfrm>
            <a:off x="5569690" y="202911"/>
            <a:ext cx="2867025" cy="3932361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Users\Микола\Desktop\87954223_1416310901909331_213180272240230400_n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66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40299"/>
          <a:stretch/>
        </p:blipFill>
        <p:spPr bwMode="auto">
          <a:xfrm>
            <a:off x="7003200" y="2356739"/>
            <a:ext cx="2430538" cy="2016946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 descr="C:\Users\Микола\Desktop\Kybey_cerkov-1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450"/>
          <a:stretch/>
        </p:blipFill>
        <p:spPr bwMode="auto">
          <a:xfrm>
            <a:off x="5569688" y="4398501"/>
            <a:ext cx="2867025" cy="2202849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15903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4128" y="415636"/>
            <a:ext cx="4389120" cy="1246910"/>
          </a:xfrm>
        </p:spPr>
        <p:txBody>
          <a:bodyPr/>
          <a:lstStyle/>
          <a:p>
            <a:r>
              <a:rPr lang="ru-RU" sz="2400" dirty="0" err="1" smtClean="0"/>
              <a:t>Церква</a:t>
            </a:r>
            <a:r>
              <a:rPr lang="ru-RU" sz="2400" dirty="0" smtClean="0"/>
              <a:t> </a:t>
            </a:r>
            <a:r>
              <a:rPr lang="ru-RU" sz="2400" dirty="0" err="1"/>
              <a:t>Успіння</a:t>
            </a:r>
            <a:r>
              <a:rPr lang="ru-RU" sz="2400" dirty="0"/>
              <a:t> </a:t>
            </a:r>
            <a:r>
              <a:rPr lang="ru-RU" sz="2400" dirty="0" err="1"/>
              <a:t>Пресвятої</a:t>
            </a:r>
            <a:r>
              <a:rPr lang="ru-RU" sz="2400" dirty="0"/>
              <a:t> </a:t>
            </a:r>
            <a:r>
              <a:rPr lang="ru-RU" sz="2400" dirty="0" err="1"/>
              <a:t>Богородиці</a:t>
            </a:r>
            <a:r>
              <a:rPr lang="ru-RU" sz="2400" dirty="0"/>
              <a:t> в </a:t>
            </a:r>
            <a:r>
              <a:rPr lang="ru-RU" sz="2400" dirty="0" err="1"/>
              <a:t>центрі</a:t>
            </a:r>
            <a:r>
              <a:rPr lang="ru-RU" sz="2400" dirty="0"/>
              <a:t> </a:t>
            </a:r>
            <a:r>
              <a:rPr lang="ru-RU" sz="2400" dirty="0" smtClean="0"/>
              <a:t>села КУБЕЙ </a:t>
            </a:r>
            <a:endParaRPr lang="en-US" sz="24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4082" t="707" r="76" b="-707"/>
          <a:stretch/>
        </p:blipFill>
        <p:spPr>
          <a:xfrm>
            <a:off x="7219950" y="3533241"/>
            <a:ext cx="4646539" cy="3096159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024128" y="1385456"/>
            <a:ext cx="4389120" cy="5163126"/>
          </a:xfrm>
        </p:spPr>
        <p:txBody>
          <a:bodyPr>
            <a:normAutofit/>
          </a:bodyPr>
          <a:lstStyle/>
          <a:p>
            <a:r>
              <a:rPr lang="uk-UA" sz="2000" dirty="0"/>
              <a:t>З 1821 по 1954 р. церква була центром духовного  та кульного життя наших односельців. У 1954 р. вона була зруйнована. Тільки в 1994 р. жителі села </a:t>
            </a:r>
            <a:r>
              <a:rPr lang="uk-UA" sz="2000" dirty="0" err="1"/>
              <a:t>Кубей</a:t>
            </a:r>
            <a:r>
              <a:rPr lang="uk-UA" sz="2000" dirty="0"/>
              <a:t> звернулись до місцевої влади про відкриття церкви. У </a:t>
            </a:r>
            <a:r>
              <a:rPr lang="uk-UA" sz="2000" dirty="0" smtClean="0"/>
              <a:t>приміщенні, </a:t>
            </a:r>
            <a:r>
              <a:rPr lang="uk-UA" sz="2000" dirty="0"/>
              <a:t>де колись була школа, а потім швейна майстерня почались ремонтні </a:t>
            </a:r>
            <a:r>
              <a:rPr lang="uk-UA" sz="2000" dirty="0" smtClean="0"/>
              <a:t>роботи. </a:t>
            </a:r>
            <a:r>
              <a:rPr lang="uk-UA" sz="2000" dirty="0"/>
              <a:t>Одночасно проводилась релігійна служба. У </a:t>
            </a:r>
            <a:r>
              <a:rPr lang="uk-UA" sz="2000" dirty="0" smtClean="0"/>
              <a:t>2003р</a:t>
            </a:r>
            <a:r>
              <a:rPr lang="uk-UA" sz="2000" dirty="0"/>
              <a:t>. почались головні будівельні </a:t>
            </a:r>
            <a:r>
              <a:rPr lang="uk-UA" sz="2000" dirty="0" smtClean="0"/>
              <a:t>роботи (виготовлення бані), </a:t>
            </a:r>
            <a:r>
              <a:rPr lang="uk-UA" sz="2000" dirty="0"/>
              <a:t>закуплені дзвони, ікони та інші церковні предмети. Відкриття нової церкви відбулося 24 серпня 2004 року. </a:t>
            </a:r>
            <a:endParaRPr lang="en-US" sz="2000" dirty="0"/>
          </a:p>
        </p:txBody>
      </p:sp>
      <p:pic>
        <p:nvPicPr>
          <p:cNvPr id="2050" name="Picture 2" descr="C:\Users\Микола\Desktop\презентація МАН дослідник\#Из_истории_Кубея #Семён_Кобак #Попскитя_каща   By Михаил   Facebook.mp4_snapshot_51.06_[2022.09.04_00.31.20]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7" t="4698" r="2708"/>
          <a:stretch/>
        </p:blipFill>
        <p:spPr bwMode="auto">
          <a:xfrm>
            <a:off x="7219950" y="285750"/>
            <a:ext cx="4629150" cy="3056992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Микола\Desktop\презентація МАН дослідник\зображення_viber_2025-04-03_13-08-47-547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25" t="36341" r="32539"/>
          <a:stretch/>
        </p:blipFill>
        <p:spPr bwMode="auto">
          <a:xfrm>
            <a:off x="5477584" y="2046005"/>
            <a:ext cx="2301641" cy="2935427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20591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 err="1"/>
              <a:t>Краєзнавчий</a:t>
            </a:r>
            <a:r>
              <a:rPr lang="ru-RU" sz="3200" dirty="0"/>
              <a:t> музей </a:t>
            </a:r>
            <a:r>
              <a:rPr lang="ru-RU" sz="3200" dirty="0" err="1" smtClean="0"/>
              <a:t>імЕНІ</a:t>
            </a:r>
            <a:r>
              <a:rPr lang="ru-RU" sz="3200" dirty="0" smtClean="0"/>
              <a:t> </a:t>
            </a:r>
            <a:r>
              <a:rPr lang="ru-RU" sz="3200" dirty="0" err="1"/>
              <a:t>Дмитра</a:t>
            </a:r>
            <a:r>
              <a:rPr lang="ru-RU" sz="3200" dirty="0"/>
              <a:t> Даниловича Касапа </a:t>
            </a:r>
            <a:endParaRPr lang="en-US" sz="32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/>
          </a:bodyPr>
          <a:lstStyle/>
          <a:p>
            <a:r>
              <a:rPr lang="uk-UA" sz="2000" dirty="0" smtClean="0"/>
              <a:t>Дата заснування – 20 серпня 1989 року.</a:t>
            </a:r>
          </a:p>
          <a:p>
            <a:r>
              <a:rPr lang="uk-UA" sz="2000" dirty="0" smtClean="0"/>
              <a:t>З 2008 року  музей названий на честь свого засновника Дмитра Касапа. Експозиції музею відображають  історію, побут і культуру болгар і гагаузів з початку переселення в </a:t>
            </a:r>
            <a:r>
              <a:rPr lang="uk-UA" sz="2000" dirty="0" err="1" smtClean="0"/>
              <a:t>Буджацькі</a:t>
            </a:r>
            <a:r>
              <a:rPr lang="uk-UA" sz="2000" dirty="0" smtClean="0"/>
              <a:t> степи і до наших часів. У фонді музею  близько 1500 експонатів, які розміщені у шести просторих залах.</a:t>
            </a:r>
          </a:p>
          <a:p>
            <a:r>
              <a:rPr lang="uk-UA" sz="2000" dirty="0" smtClean="0"/>
              <a:t>Біля музею розташований пам’ятник одному з перших тракторів </a:t>
            </a:r>
            <a:r>
              <a:rPr lang="uk-UA" sz="2000" dirty="0"/>
              <a:t> </a:t>
            </a:r>
            <a:r>
              <a:rPr lang="uk-UA" sz="2000" dirty="0" smtClean="0"/>
              <a:t>у селі.</a:t>
            </a:r>
            <a:endParaRPr lang="en-US" sz="2000" dirty="0"/>
          </a:p>
        </p:txBody>
      </p:sp>
      <p:pic>
        <p:nvPicPr>
          <p:cNvPr id="1027" name="Picture 3" descr="C:\Users\Микола\Desktop\презентація МАН дослідник\музей 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2313" y="0"/>
            <a:ext cx="5119687" cy="685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072313" y="0"/>
            <a:ext cx="3077688" cy="2190750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26" name="Picture 2" descr="C:\Users\Микола\Desktop\презентація МАН дослідник\Снимок музей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5900" y="4560417"/>
            <a:ext cx="3086100" cy="2299108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26774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r>
              <a:rPr lang="ru-RU" dirty="0" err="1"/>
              <a:t>Катакомби</a:t>
            </a:r>
            <a:r>
              <a:rPr lang="ru-RU" dirty="0"/>
              <a:t> </a:t>
            </a:r>
            <a:endParaRPr lang="en-US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535916" y="3468414"/>
            <a:ext cx="3972911" cy="2921079"/>
          </a:xfrm>
          <a:prstGeom prst="rect">
            <a:avLst/>
          </a:prstGeo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024128" y="1727200"/>
            <a:ext cx="4767072" cy="4510314"/>
          </a:xfrm>
        </p:spPr>
        <p:txBody>
          <a:bodyPr>
            <a:normAutofit lnSpcReduction="10000"/>
          </a:bodyPr>
          <a:lstStyle/>
          <a:p>
            <a:r>
              <a:rPr lang="ru-RU" sz="2000" dirty="0" err="1">
                <a:cs typeface="Times New Roman" pitchFamily="18" charset="0"/>
              </a:rPr>
              <a:t>Відкрили</a:t>
            </a:r>
            <a:r>
              <a:rPr lang="ru-RU" sz="2000" dirty="0">
                <a:cs typeface="Times New Roman" pitchFamily="18" charset="0"/>
              </a:rPr>
              <a:t> </a:t>
            </a:r>
            <a:r>
              <a:rPr lang="ru-RU" sz="2000" dirty="0" err="1">
                <a:cs typeface="Times New Roman" pitchFamily="18" charset="0"/>
              </a:rPr>
              <a:t>підземелля</a:t>
            </a:r>
            <a:r>
              <a:rPr lang="ru-RU" sz="2000" dirty="0">
                <a:cs typeface="Times New Roman" pitchFamily="18" charset="0"/>
              </a:rPr>
              <a:t> на початку </a:t>
            </a:r>
            <a:r>
              <a:rPr lang="en-US" sz="2000" dirty="0">
                <a:cs typeface="Times New Roman" pitchFamily="18" charset="0"/>
              </a:rPr>
              <a:t>XIX </a:t>
            </a:r>
            <a:r>
              <a:rPr lang="ru-RU" sz="2000" dirty="0" err="1">
                <a:cs typeface="Times New Roman" pitchFamily="18" charset="0"/>
              </a:rPr>
              <a:t>століття</a:t>
            </a:r>
            <a:r>
              <a:rPr lang="ru-RU" sz="2000" dirty="0">
                <a:cs typeface="Times New Roman" pitchFamily="18" charset="0"/>
              </a:rPr>
              <a:t>, коли </a:t>
            </a:r>
            <a:r>
              <a:rPr lang="ru-RU" sz="2000" dirty="0" err="1">
                <a:cs typeface="Times New Roman" pitchFamily="18" charset="0"/>
              </a:rPr>
              <a:t>мешканці</a:t>
            </a:r>
            <a:r>
              <a:rPr lang="ru-RU" sz="2000" dirty="0">
                <a:cs typeface="Times New Roman" pitchFamily="18" charset="0"/>
              </a:rPr>
              <a:t> села </a:t>
            </a:r>
            <a:r>
              <a:rPr lang="ru-RU" sz="2000" dirty="0" err="1">
                <a:cs typeface="Times New Roman" pitchFamily="18" charset="0"/>
              </a:rPr>
              <a:t>споруджували</a:t>
            </a:r>
            <a:r>
              <a:rPr lang="ru-RU" sz="2000" dirty="0">
                <a:cs typeface="Times New Roman" pitchFamily="18" charset="0"/>
              </a:rPr>
              <a:t> </a:t>
            </a:r>
            <a:r>
              <a:rPr lang="ru-RU" sz="2000" dirty="0" err="1">
                <a:cs typeface="Times New Roman" pitchFamily="18" charset="0"/>
              </a:rPr>
              <a:t>під</a:t>
            </a:r>
            <a:r>
              <a:rPr lang="ru-RU" sz="2000" dirty="0">
                <a:cs typeface="Times New Roman" pitchFamily="18" charset="0"/>
              </a:rPr>
              <a:t> </a:t>
            </a:r>
            <a:r>
              <a:rPr lang="ru-RU" sz="2000" dirty="0" err="1">
                <a:cs typeface="Times New Roman" pitchFamily="18" charset="0"/>
              </a:rPr>
              <a:t>своїми</a:t>
            </a:r>
            <a:r>
              <a:rPr lang="ru-RU" sz="2000" dirty="0">
                <a:cs typeface="Times New Roman" pitchFamily="18" charset="0"/>
              </a:rPr>
              <a:t> </a:t>
            </a:r>
            <a:r>
              <a:rPr lang="ru-RU" sz="2000" dirty="0" err="1">
                <a:cs typeface="Times New Roman" pitchFamily="18" charset="0"/>
              </a:rPr>
              <a:t>будинками</a:t>
            </a:r>
            <a:r>
              <a:rPr lang="ru-RU" sz="2000" dirty="0">
                <a:cs typeface="Times New Roman" pitchFamily="18" charset="0"/>
              </a:rPr>
              <a:t> </a:t>
            </a:r>
            <a:r>
              <a:rPr lang="ru-RU" sz="2000" dirty="0" err="1">
                <a:cs typeface="Times New Roman" pitchFamily="18" charset="0"/>
              </a:rPr>
              <a:t>льохи</a:t>
            </a:r>
            <a:r>
              <a:rPr lang="ru-RU" sz="2000" dirty="0">
                <a:cs typeface="Times New Roman" pitchFamily="18" charset="0"/>
              </a:rPr>
              <a:t>. </a:t>
            </a:r>
            <a:endParaRPr lang="ru-RU" sz="2000" dirty="0" smtClean="0">
              <a:cs typeface="Times New Roman" pitchFamily="18" charset="0"/>
            </a:endParaRPr>
          </a:p>
          <a:p>
            <a:r>
              <a:rPr lang="ru-RU" sz="2000" dirty="0" smtClean="0">
                <a:cs typeface="Times New Roman" pitchFamily="18" charset="0"/>
              </a:rPr>
              <a:t>Є </a:t>
            </a:r>
            <a:r>
              <a:rPr lang="ru-RU" sz="2000" dirty="0" err="1">
                <a:cs typeface="Times New Roman" pitchFamily="18" charset="0"/>
              </a:rPr>
              <a:t>дві</a:t>
            </a:r>
            <a:r>
              <a:rPr lang="ru-RU" sz="2000" dirty="0">
                <a:cs typeface="Times New Roman" pitchFamily="18" charset="0"/>
              </a:rPr>
              <a:t> </a:t>
            </a:r>
            <a:r>
              <a:rPr lang="ru-RU" sz="2000" dirty="0" err="1">
                <a:cs typeface="Times New Roman" pitchFamily="18" charset="0"/>
              </a:rPr>
              <a:t>версії</a:t>
            </a:r>
            <a:r>
              <a:rPr lang="ru-RU" sz="2000" dirty="0">
                <a:cs typeface="Times New Roman" pitchFamily="18" charset="0"/>
              </a:rPr>
              <a:t> </a:t>
            </a:r>
            <a:r>
              <a:rPr lang="ru-RU" sz="2000" dirty="0" err="1">
                <a:cs typeface="Times New Roman" pitchFamily="18" charset="0"/>
              </a:rPr>
              <a:t>походження</a:t>
            </a:r>
            <a:r>
              <a:rPr lang="ru-RU" sz="2000" dirty="0">
                <a:cs typeface="Times New Roman" pitchFamily="18" charset="0"/>
              </a:rPr>
              <a:t> </a:t>
            </a:r>
            <a:r>
              <a:rPr lang="ru-RU" sz="2000" dirty="0" err="1">
                <a:cs typeface="Times New Roman" pitchFamily="18" charset="0"/>
              </a:rPr>
              <a:t>цих</a:t>
            </a:r>
            <a:r>
              <a:rPr lang="ru-RU" sz="2000" dirty="0">
                <a:cs typeface="Times New Roman" pitchFamily="18" charset="0"/>
              </a:rPr>
              <a:t> </a:t>
            </a:r>
            <a:r>
              <a:rPr lang="ru-RU" sz="2000" dirty="0" err="1">
                <a:cs typeface="Times New Roman" pitchFamily="18" charset="0"/>
              </a:rPr>
              <a:t>порожнеч</a:t>
            </a:r>
            <a:r>
              <a:rPr lang="ru-RU" sz="2000" dirty="0">
                <a:cs typeface="Times New Roman" pitchFamily="18" charset="0"/>
              </a:rPr>
              <a:t>. Одна з </a:t>
            </a:r>
            <a:r>
              <a:rPr lang="ru-RU" sz="2000" dirty="0" err="1">
                <a:cs typeface="Times New Roman" pitchFamily="18" charset="0"/>
              </a:rPr>
              <a:t>версій</a:t>
            </a:r>
            <a:r>
              <a:rPr lang="ru-RU" sz="2000" dirty="0">
                <a:cs typeface="Times New Roman" pitchFamily="18" charset="0"/>
              </a:rPr>
              <a:t> </a:t>
            </a:r>
            <a:r>
              <a:rPr lang="ru-RU" sz="2000" dirty="0" err="1">
                <a:cs typeface="Times New Roman" pitchFamily="18" charset="0"/>
              </a:rPr>
              <a:t>свідчить</a:t>
            </a:r>
            <a:r>
              <a:rPr lang="ru-RU" sz="2000" dirty="0">
                <a:cs typeface="Times New Roman" pitchFamily="18" charset="0"/>
              </a:rPr>
              <a:t> про те, </a:t>
            </a:r>
            <a:r>
              <a:rPr lang="ru-RU" sz="2000" dirty="0" err="1">
                <a:cs typeface="Times New Roman" pitchFamily="18" charset="0"/>
              </a:rPr>
              <a:t>що</a:t>
            </a:r>
            <a:r>
              <a:rPr lang="ru-RU" sz="2000" dirty="0">
                <a:cs typeface="Times New Roman" pitchFamily="18" charset="0"/>
              </a:rPr>
              <a:t> </a:t>
            </a:r>
            <a:r>
              <a:rPr lang="ru-RU" sz="2000" dirty="0" err="1">
                <a:cs typeface="Times New Roman" pitchFamily="18" charset="0"/>
              </a:rPr>
              <a:t>їх</a:t>
            </a:r>
            <a:r>
              <a:rPr lang="ru-RU" sz="2000" dirty="0">
                <a:cs typeface="Times New Roman" pitchFamily="18" charset="0"/>
              </a:rPr>
              <a:t> </a:t>
            </a:r>
            <a:r>
              <a:rPr lang="ru-RU" sz="2000" dirty="0" err="1">
                <a:cs typeface="Times New Roman" pitchFamily="18" charset="0"/>
              </a:rPr>
              <a:t>вирили</a:t>
            </a:r>
            <a:r>
              <a:rPr lang="ru-RU" sz="2000" dirty="0">
                <a:cs typeface="Times New Roman" pitchFamily="18" charset="0"/>
              </a:rPr>
              <a:t> </a:t>
            </a:r>
            <a:r>
              <a:rPr lang="ru-RU" sz="2000" dirty="0" err="1">
                <a:cs typeface="Times New Roman" pitchFamily="18" charset="0"/>
              </a:rPr>
              <a:t>ногайці</a:t>
            </a:r>
            <a:r>
              <a:rPr lang="ru-RU" sz="2000" dirty="0">
                <a:cs typeface="Times New Roman" pitchFamily="18" charset="0"/>
              </a:rPr>
              <a:t>, </a:t>
            </a:r>
            <a:r>
              <a:rPr lang="ru-RU" sz="2000" dirty="0" err="1">
                <a:cs typeface="Times New Roman" pitchFamily="18" charset="0"/>
              </a:rPr>
              <a:t>аби</a:t>
            </a:r>
            <a:r>
              <a:rPr lang="ru-RU" sz="2000" dirty="0">
                <a:cs typeface="Times New Roman" pitchFamily="18" charset="0"/>
              </a:rPr>
              <a:t> </a:t>
            </a:r>
            <a:r>
              <a:rPr lang="ru-RU" sz="2000" dirty="0" err="1">
                <a:cs typeface="Times New Roman" pitchFamily="18" charset="0"/>
              </a:rPr>
              <a:t>зберегти</a:t>
            </a:r>
            <a:r>
              <a:rPr lang="ru-RU" sz="2000" dirty="0">
                <a:cs typeface="Times New Roman" pitchFamily="18" charset="0"/>
              </a:rPr>
              <a:t> </a:t>
            </a:r>
            <a:r>
              <a:rPr lang="ru-RU" sz="2000" dirty="0" err="1">
                <a:cs typeface="Times New Roman" pitchFamily="18" charset="0"/>
              </a:rPr>
              <a:t>свої</a:t>
            </a:r>
            <a:r>
              <a:rPr lang="ru-RU" sz="2000" dirty="0">
                <a:cs typeface="Times New Roman" pitchFamily="18" charset="0"/>
              </a:rPr>
              <a:t> </a:t>
            </a:r>
            <a:r>
              <a:rPr lang="ru-RU" sz="2000" dirty="0" err="1">
                <a:cs typeface="Times New Roman" pitchFamily="18" charset="0"/>
              </a:rPr>
              <a:t>багатства</a:t>
            </a:r>
            <a:r>
              <a:rPr lang="ru-RU" sz="2000" dirty="0">
                <a:cs typeface="Times New Roman" pitchFamily="18" charset="0"/>
              </a:rPr>
              <a:t> </a:t>
            </a:r>
            <a:r>
              <a:rPr lang="ru-RU" sz="2000" dirty="0" err="1">
                <a:cs typeface="Times New Roman" pitchFamily="18" charset="0"/>
              </a:rPr>
              <a:t>від</a:t>
            </a:r>
            <a:r>
              <a:rPr lang="ru-RU" sz="2000" dirty="0">
                <a:cs typeface="Times New Roman" pitchFamily="18" charset="0"/>
              </a:rPr>
              <a:t> </a:t>
            </a:r>
            <a:r>
              <a:rPr lang="ru-RU" sz="2000" dirty="0" err="1">
                <a:cs typeface="Times New Roman" pitchFamily="18" charset="0"/>
              </a:rPr>
              <a:t>ворогів</a:t>
            </a:r>
            <a:r>
              <a:rPr lang="ru-RU" sz="2000" dirty="0">
                <a:cs typeface="Times New Roman" pitchFamily="18" charset="0"/>
              </a:rPr>
              <a:t>. </a:t>
            </a:r>
            <a:endParaRPr lang="ru-RU" sz="2000" dirty="0" smtClean="0">
              <a:cs typeface="Times New Roman" pitchFamily="18" charset="0"/>
            </a:endParaRPr>
          </a:p>
          <a:p>
            <a:r>
              <a:rPr lang="ru-RU" sz="2000" dirty="0" smtClean="0">
                <a:cs typeface="Times New Roman" pitchFamily="18" charset="0"/>
              </a:rPr>
              <a:t>Друга </a:t>
            </a:r>
            <a:r>
              <a:rPr lang="ru-RU" sz="2000" dirty="0" err="1">
                <a:cs typeface="Times New Roman" pitchFamily="18" charset="0"/>
              </a:rPr>
              <a:t>версія</a:t>
            </a:r>
            <a:r>
              <a:rPr lang="ru-RU" sz="2000" dirty="0">
                <a:cs typeface="Times New Roman" pitchFamily="18" charset="0"/>
              </a:rPr>
              <a:t> </a:t>
            </a:r>
            <a:r>
              <a:rPr lang="ru-RU" sz="2000" dirty="0" err="1">
                <a:cs typeface="Times New Roman" pitchFamily="18" charset="0"/>
              </a:rPr>
              <a:t>каже</a:t>
            </a:r>
            <a:r>
              <a:rPr lang="ru-RU" sz="2000" dirty="0">
                <a:cs typeface="Times New Roman" pitchFamily="18" charset="0"/>
              </a:rPr>
              <a:t> про те, </a:t>
            </a:r>
            <a:r>
              <a:rPr lang="ru-RU" sz="2000" dirty="0" err="1">
                <a:cs typeface="Times New Roman" pitchFamily="18" charset="0"/>
              </a:rPr>
              <a:t>що</a:t>
            </a:r>
            <a:r>
              <a:rPr lang="ru-RU" sz="2000" dirty="0">
                <a:cs typeface="Times New Roman" pitchFamily="18" charset="0"/>
              </a:rPr>
              <a:t> </a:t>
            </a:r>
            <a:r>
              <a:rPr lang="ru-RU" sz="2000" dirty="0" err="1">
                <a:cs typeface="Times New Roman" pitchFamily="18" charset="0"/>
              </a:rPr>
              <a:t>ці</a:t>
            </a:r>
            <a:r>
              <a:rPr lang="ru-RU" sz="2000" dirty="0">
                <a:cs typeface="Times New Roman" pitchFamily="18" charset="0"/>
              </a:rPr>
              <a:t> </a:t>
            </a:r>
            <a:r>
              <a:rPr lang="ru-RU" sz="2000" dirty="0" err="1">
                <a:cs typeface="Times New Roman" pitchFamily="18" charset="0"/>
              </a:rPr>
              <a:t>катакомби</a:t>
            </a:r>
            <a:r>
              <a:rPr lang="ru-RU" sz="2000" dirty="0">
                <a:cs typeface="Times New Roman" pitchFamily="18" charset="0"/>
              </a:rPr>
              <a:t> </a:t>
            </a:r>
            <a:r>
              <a:rPr lang="ru-RU" sz="2000" dirty="0" err="1">
                <a:cs typeface="Times New Roman" pitchFamily="18" charset="0"/>
              </a:rPr>
              <a:t>утворилися</a:t>
            </a:r>
            <a:r>
              <a:rPr lang="ru-RU" sz="2000" dirty="0">
                <a:cs typeface="Times New Roman" pitchFamily="18" charset="0"/>
              </a:rPr>
              <a:t> в </a:t>
            </a:r>
            <a:r>
              <a:rPr lang="ru-RU" sz="2000" dirty="0" err="1">
                <a:cs typeface="Times New Roman" pitchFamily="18" charset="0"/>
              </a:rPr>
              <a:t>результаті</a:t>
            </a:r>
            <a:r>
              <a:rPr lang="ru-RU" sz="2000" dirty="0">
                <a:cs typeface="Times New Roman" pitchFamily="18" charset="0"/>
              </a:rPr>
              <a:t> </a:t>
            </a:r>
            <a:r>
              <a:rPr lang="ru-RU" sz="2000" dirty="0" err="1">
                <a:cs typeface="Times New Roman" pitchFamily="18" charset="0"/>
              </a:rPr>
              <a:t>видобування</a:t>
            </a:r>
            <a:r>
              <a:rPr lang="ru-RU" sz="2000" dirty="0">
                <a:cs typeface="Times New Roman" pitchFamily="18" charset="0"/>
              </a:rPr>
              <a:t> </a:t>
            </a:r>
            <a:r>
              <a:rPr lang="ru-RU" sz="2000" dirty="0" err="1">
                <a:cs typeface="Times New Roman" pitchFamily="18" charset="0"/>
              </a:rPr>
              <a:t>глини</a:t>
            </a:r>
            <a:r>
              <a:rPr lang="ru-RU" sz="2000" dirty="0">
                <a:cs typeface="Times New Roman" pitchFamily="18" charset="0"/>
              </a:rPr>
              <a:t> </a:t>
            </a:r>
            <a:r>
              <a:rPr lang="ru-RU" sz="2000" dirty="0" err="1">
                <a:cs typeface="Times New Roman" pitchFamily="18" charset="0"/>
              </a:rPr>
              <a:t>переселенцями</a:t>
            </a:r>
            <a:r>
              <a:rPr lang="ru-RU" sz="2000" dirty="0">
                <a:cs typeface="Times New Roman" pitchFamily="18" charset="0"/>
              </a:rPr>
              <a:t> з </a:t>
            </a:r>
            <a:r>
              <a:rPr lang="ru-RU" sz="2000" dirty="0" err="1">
                <a:cs typeface="Times New Roman" pitchFamily="18" charset="0"/>
              </a:rPr>
              <a:t>Болгарії</a:t>
            </a:r>
            <a:r>
              <a:rPr lang="ru-RU" sz="2000" dirty="0">
                <a:cs typeface="Times New Roman" pitchFamily="18" charset="0"/>
              </a:rPr>
              <a:t>, </a:t>
            </a:r>
            <a:r>
              <a:rPr lang="ru-RU" sz="2000" dirty="0" err="1">
                <a:cs typeface="Times New Roman" pitchFamily="18" charset="0"/>
              </a:rPr>
              <a:t>які</a:t>
            </a:r>
            <a:r>
              <a:rPr lang="ru-RU" sz="2000" dirty="0">
                <a:cs typeface="Times New Roman" pitchFamily="18" charset="0"/>
              </a:rPr>
              <a:t> </a:t>
            </a:r>
            <a:r>
              <a:rPr lang="ru-RU" sz="2000" dirty="0" err="1">
                <a:cs typeface="Times New Roman" pitchFamily="18" charset="0"/>
              </a:rPr>
              <a:t>оселилися</a:t>
            </a:r>
            <a:r>
              <a:rPr lang="ru-RU" sz="2000" dirty="0">
                <a:cs typeface="Times New Roman" pitchFamily="18" charset="0"/>
              </a:rPr>
              <a:t> на </a:t>
            </a:r>
            <a:r>
              <a:rPr lang="ru-RU" sz="2000" dirty="0" err="1">
                <a:cs typeface="Times New Roman" pitchFamily="18" charset="0"/>
              </a:rPr>
              <a:t>цих</a:t>
            </a:r>
            <a:r>
              <a:rPr lang="ru-RU" sz="2000" dirty="0">
                <a:cs typeface="Times New Roman" pitchFamily="18" charset="0"/>
              </a:rPr>
              <a:t> землях </a:t>
            </a:r>
            <a:r>
              <a:rPr lang="ru-RU" sz="2000" dirty="0" err="1">
                <a:cs typeface="Times New Roman" pitchFamily="18" charset="0"/>
              </a:rPr>
              <a:t>наприкінці</a:t>
            </a:r>
            <a:r>
              <a:rPr lang="ru-RU" sz="2000" dirty="0">
                <a:cs typeface="Times New Roman" pitchFamily="18" charset="0"/>
              </a:rPr>
              <a:t> </a:t>
            </a:r>
            <a:r>
              <a:rPr lang="en-US" sz="2000" dirty="0">
                <a:cs typeface="Times New Roman" pitchFamily="18" charset="0"/>
              </a:rPr>
              <a:t>XVII</a:t>
            </a:r>
            <a:r>
              <a:rPr lang="ru-RU" sz="2000" dirty="0">
                <a:cs typeface="Times New Roman" pitchFamily="18" charset="0"/>
              </a:rPr>
              <a:t>І – на початку </a:t>
            </a:r>
            <a:r>
              <a:rPr lang="en-US" sz="2000" dirty="0">
                <a:cs typeface="Times New Roman" pitchFamily="18" charset="0"/>
              </a:rPr>
              <a:t>XIX </a:t>
            </a:r>
            <a:r>
              <a:rPr lang="ru-RU" sz="2000" dirty="0" err="1">
                <a:cs typeface="Times New Roman" pitchFamily="18" charset="0"/>
              </a:rPr>
              <a:t>століття</a:t>
            </a:r>
            <a:r>
              <a:rPr lang="ru-RU" sz="2000" dirty="0">
                <a:cs typeface="Times New Roman" pitchFamily="18" charset="0"/>
              </a:rPr>
              <a:t>.</a:t>
            </a:r>
            <a:endParaRPr lang="ru-RU" sz="2000" dirty="0" smtClean="0">
              <a:cs typeface="Times New Roman" pitchFamily="18" charset="0"/>
            </a:endParaRPr>
          </a:p>
        </p:txBody>
      </p:sp>
      <p:pic>
        <p:nvPicPr>
          <p:cNvPr id="4098" name="Picture 2" descr="C:\Users\Микола\Desktop\презентація МАН дослідник\12 121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5916" y="337707"/>
            <a:ext cx="3964069" cy="2973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67263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 err="1"/>
              <a:t>Природне</a:t>
            </a:r>
            <a:r>
              <a:rPr lang="ru-RU" sz="3200" dirty="0"/>
              <a:t> </a:t>
            </a:r>
            <a:r>
              <a:rPr lang="ru-RU" sz="3200" dirty="0" err="1"/>
              <a:t>джерело</a:t>
            </a:r>
            <a:r>
              <a:rPr lang="ru-RU" sz="3200" dirty="0"/>
              <a:t> в </a:t>
            </a:r>
            <a:r>
              <a:rPr lang="ru-RU" sz="3200" dirty="0" err="1"/>
              <a:t>центрі</a:t>
            </a:r>
            <a:r>
              <a:rPr lang="ru-RU" sz="3200" dirty="0"/>
              <a:t> села, </a:t>
            </a:r>
            <a:r>
              <a:rPr lang="ru-RU" sz="3200" dirty="0" err="1"/>
              <a:t>біля</a:t>
            </a:r>
            <a:r>
              <a:rPr lang="ru-RU" sz="3200" dirty="0"/>
              <a:t> </a:t>
            </a:r>
            <a:r>
              <a:rPr lang="ru-RU" sz="3200" dirty="0" err="1"/>
              <a:t>річки</a:t>
            </a:r>
            <a:r>
              <a:rPr lang="ru-RU" sz="3200" dirty="0"/>
              <a:t> </a:t>
            </a:r>
            <a:r>
              <a:rPr lang="ru-RU" sz="3200" dirty="0" err="1"/>
              <a:t>Карасулак</a:t>
            </a:r>
            <a:r>
              <a:rPr lang="ru-RU" sz="3200" dirty="0"/>
              <a:t> </a:t>
            </a:r>
            <a:endParaRPr lang="en-US" sz="32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00000"/>
              </a:lnSpc>
            </a:pP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Побудовано  16 листопада 1954 року </a:t>
            </a:r>
            <a:r>
              <a:rPr lang="uk-UA" sz="2000" dirty="0" err="1" smtClean="0">
                <a:latin typeface="Times New Roman" pitchFamily="18" charset="0"/>
                <a:cs typeface="Times New Roman" pitchFamily="18" charset="0"/>
              </a:rPr>
              <a:t>Чеглатонєвим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Михайлом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Михайловичем.</a:t>
            </a:r>
          </a:p>
          <a:p>
            <a:pPr>
              <a:lnSpc>
                <a:spcPct val="100000"/>
              </a:lnSpc>
            </a:pPr>
            <a:r>
              <a:rPr lang="uk-UA" sz="2000" dirty="0" err="1" smtClean="0">
                <a:latin typeface="Times New Roman" pitchFamily="18" charset="0"/>
                <a:cs typeface="Times New Roman" pitchFamily="18" charset="0"/>
              </a:rPr>
              <a:t>Відреставровано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16 травня 2015 року онуками Чеглатонєва М.М. та жителями села.</a:t>
            </a:r>
          </a:p>
          <a:p>
            <a:pPr>
              <a:lnSpc>
                <a:spcPct val="100000"/>
              </a:lnSpc>
            </a:pP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Це джерело знаходиться в центрі села, де починається вул. Успенська. </a:t>
            </a:r>
          </a:p>
          <a:p>
            <a:pPr>
              <a:lnSpc>
                <a:spcPct val="100000"/>
              </a:lnSpc>
            </a:pP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Старожили розповідають, що в старовину біля цього джерела збиралися люди, розповідали новини, закохані призначали побачення.</a:t>
            </a:r>
          </a:p>
        </p:txBody>
      </p:sp>
      <p:pic>
        <p:nvPicPr>
          <p:cNvPr id="5124" name="Picture 4" descr="C:\Users\Микола\Desktop\123547995_1649206311953121_8824593217875246610_n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154" t="14100" b="15833"/>
          <a:stretch/>
        </p:blipFill>
        <p:spPr bwMode="auto">
          <a:xfrm>
            <a:off x="7121348" y="0"/>
            <a:ext cx="4673638" cy="3452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7" name="Picture 7" descr="C:\Users\Микола\Desktop\1-4-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1348" y="3548552"/>
            <a:ext cx="4673638" cy="3309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06308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3627" y="490559"/>
            <a:ext cx="4488999" cy="1737360"/>
          </a:xfrm>
        </p:spPr>
        <p:txBody>
          <a:bodyPr/>
          <a:lstStyle/>
          <a:p>
            <a:r>
              <a:rPr lang="ru-RU" sz="2800" dirty="0"/>
              <a:t>Парк-</a:t>
            </a:r>
            <a:r>
              <a:rPr lang="ru-RU" sz="2800" dirty="0" err="1"/>
              <a:t>дендрарій</a:t>
            </a:r>
            <a:r>
              <a:rPr lang="ru-RU" sz="2800" dirty="0"/>
              <a:t> </a:t>
            </a:r>
            <a:r>
              <a:rPr lang="ru-RU" sz="2800" dirty="0" err="1" smtClean="0"/>
              <a:t>імЕНІ</a:t>
            </a:r>
            <a:r>
              <a:rPr lang="ru-RU" sz="2800" dirty="0" smtClean="0"/>
              <a:t> </a:t>
            </a:r>
            <a:r>
              <a:rPr lang="ru-RU" sz="2800" dirty="0" err="1" smtClean="0"/>
              <a:t>Григорія</a:t>
            </a:r>
            <a:r>
              <a:rPr lang="ru-RU" sz="2800" dirty="0" smtClean="0"/>
              <a:t> </a:t>
            </a:r>
            <a:r>
              <a:rPr lang="ru-RU" sz="2800" dirty="0" err="1" smtClean="0"/>
              <a:t>Кириловича</a:t>
            </a:r>
            <a:r>
              <a:rPr lang="ru-RU" sz="2800" dirty="0" smtClean="0"/>
              <a:t> Фучеджи </a:t>
            </a:r>
            <a:endParaRPr lang="en-US" sz="28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42950" y="1850493"/>
            <a:ext cx="4632198" cy="4797957"/>
          </a:xfrm>
        </p:spPr>
        <p:txBody>
          <a:bodyPr>
            <a:normAutofit fontScale="62500" lnSpcReduction="20000"/>
          </a:bodyPr>
          <a:lstStyle/>
          <a:p>
            <a:r>
              <a:rPr lang="uk-UA" sz="2400" dirty="0" smtClean="0">
                <a:cs typeface="Times New Roman" pitchFamily="18" charset="0"/>
              </a:rPr>
              <a:t>У 1979 році дендропарку було надано статус пам'ятника паркового мистецтва. </a:t>
            </a:r>
          </a:p>
          <a:p>
            <a:r>
              <a:rPr lang="uk-UA" sz="2400" dirty="0" smtClean="0">
                <a:cs typeface="Times New Roman" pitchFamily="18" charset="0"/>
              </a:rPr>
              <a:t>Площа парку – 55 га. На території парку налічується понад 120 порід дерев та чагарників, які були завезені сюди з Ялтинського ботанічного саду, Одеського ботанічного саду, Уманського дендропарку "Софіївка". </a:t>
            </a:r>
          </a:p>
          <a:p>
            <a:r>
              <a:rPr lang="uk-UA" sz="2400" dirty="0" smtClean="0">
                <a:cs typeface="Times New Roman" pitchFamily="18" charset="0"/>
              </a:rPr>
              <a:t>Раніше в дендропарку були косулі, фазани, куріпки, кабани.</a:t>
            </a:r>
          </a:p>
          <a:p>
            <a:r>
              <a:rPr lang="uk-UA" sz="2400" dirty="0" smtClean="0">
                <a:cs typeface="Times New Roman" pitchFamily="18" charset="0"/>
              </a:rPr>
              <a:t>Парк було засновано з ініціативи  агронома Г.К.Фучеджи.  Активну участь брали і всі жителі села, щоб їхні діти та онуки могли жити та пишатися своїм рідним селом.</a:t>
            </a:r>
          </a:p>
          <a:p>
            <a:r>
              <a:rPr lang="uk-UA" sz="2400" dirty="0" smtClean="0">
                <a:cs typeface="Times New Roman" pitchFamily="18" charset="0"/>
              </a:rPr>
              <a:t>У теплу пору року парк є улюбленим місцем відпочинку мешканців та гостей села. </a:t>
            </a:r>
          </a:p>
          <a:p>
            <a:r>
              <a:rPr lang="uk-UA" sz="2400" dirty="0" smtClean="0">
                <a:cs typeface="Times New Roman" pitchFamily="18" charset="0"/>
              </a:rPr>
              <a:t>Парк-дендрарій в с. Кубей - справжній зелений оазис, де збереглося багато видів рослин, кущів і дерев, занесених до Червоної книги.</a:t>
            </a:r>
          </a:p>
          <a:p>
            <a:endParaRPr lang="en-US" dirty="0"/>
          </a:p>
        </p:txBody>
      </p:sp>
      <p:pic>
        <p:nvPicPr>
          <p:cNvPr id="6149" name="Picture 5" descr="C:\Users\Микола\Desktop\131982283_1691940471013038_211102645919590548_n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55"/>
          <a:stretch/>
        </p:blipFill>
        <p:spPr bwMode="auto">
          <a:xfrm>
            <a:off x="6153150" y="0"/>
            <a:ext cx="6038849" cy="3700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Микола\Desktop\487477737_10238346996037674_7277076143705692042_n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47"/>
          <a:stretch/>
        </p:blipFill>
        <p:spPr bwMode="auto">
          <a:xfrm>
            <a:off x="6153150" y="3492399"/>
            <a:ext cx="6038850" cy="3365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93214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ВИСНОВКИ</a:t>
            </a:r>
            <a:endParaRPr lang="uk-UA" dirty="0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980584" y="1756763"/>
            <a:ext cx="10982815" cy="3762294"/>
          </a:xfrm>
        </p:spPr>
        <p:txBody>
          <a:bodyPr>
            <a:normAutofit fontScale="92500" lnSpcReduction="10000"/>
          </a:bodyPr>
          <a:lstStyle/>
          <a:p>
            <a:r>
              <a:rPr lang="uk-UA" sz="2000" dirty="0"/>
              <a:t>Проведене дослідження підтвердило, що село Кубей має значний туристичний, історичний та культурний потенціал. У ході проєкту було виявлено унікальні пам’ятки, які формують самобутній екскурсійний маршрут: це і пам’ятники видатним особистостям, і краєзнавчі музеї, і релігійні споруди, і природні об’єкти, що мають велике значення для збереження історичної пам’яті та популяризації туризму.</a:t>
            </a:r>
          </a:p>
          <a:p>
            <a:r>
              <a:rPr lang="uk-UA" sz="2000" dirty="0"/>
              <a:t>Робота над створенням маршруту сприяла глибшому розумінню історії рідного краю, залученню </a:t>
            </a:r>
            <a:r>
              <a:rPr lang="uk-UA" sz="2000" dirty="0" smtClean="0"/>
              <a:t> </a:t>
            </a:r>
            <a:r>
              <a:rPr lang="uk-UA" sz="2000" dirty="0"/>
              <a:t>до краєзнавчої діяльності, формуванню почуття гордості за культурну спадщину свого села. Створення екскурсійного маршруту не лише збагачує освітній процес, а й може стати базою для розвитку внутрішнього туризму, залучення гостей до знайомства з історією та традиціями Кубею.</a:t>
            </a:r>
          </a:p>
          <a:p>
            <a:r>
              <a:rPr lang="uk-UA" sz="2000" dirty="0"/>
              <a:t>Таким чином, дослідження досягло поставленої мети та підтвердило актуальність </a:t>
            </a:r>
            <a:r>
              <a:rPr lang="uk-UA" sz="2000"/>
              <a:t>вивчення </a:t>
            </a:r>
            <a:r>
              <a:rPr lang="uk-UA" sz="2000" smtClean="0"/>
              <a:t> й </a:t>
            </a:r>
            <a:r>
              <a:rPr lang="uk-UA" sz="2000" dirty="0"/>
              <a:t>збереження місцевих пам’яток. Цей маршрут може стати основою для подальших проєктів у сфері туризму, освіти та культурної спадщини.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5824765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4128" y="471509"/>
            <a:ext cx="7053072" cy="1737360"/>
          </a:xfrm>
        </p:spPr>
        <p:txBody>
          <a:bodyPr/>
          <a:lstStyle/>
          <a:p>
            <a:r>
              <a:rPr lang="uk-UA" b="1" dirty="0"/>
              <a:t>Список використаних джерел</a:t>
            </a:r>
            <a:r>
              <a:rPr lang="uk-UA" dirty="0"/>
              <a:t/>
            </a:r>
            <a:br>
              <a:rPr lang="uk-UA" dirty="0"/>
            </a:br>
            <a:endParaRPr lang="uk-UA" dirty="0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1013242" y="2224849"/>
            <a:ext cx="10786872" cy="3762294"/>
          </a:xfrm>
        </p:spPr>
        <p:txBody>
          <a:bodyPr>
            <a:normAutofit/>
          </a:bodyPr>
          <a:lstStyle/>
          <a:p>
            <a:r>
              <a:rPr lang="uk-UA" sz="3600" dirty="0"/>
              <a:t>1. </a:t>
            </a:r>
            <a:r>
              <a:rPr lang="uk-UA" sz="3600" u="sng" dirty="0">
                <a:hlinkClick r:id="rId2"/>
              </a:rPr>
              <a:t>Будинок-музей «Стара к</a:t>
            </a:r>
            <a:r>
              <a:rPr lang="ru-RU" sz="3600" u="sng" dirty="0" err="1">
                <a:hlinkClick r:id="rId2"/>
              </a:rPr>
              <a:t>ъща</a:t>
            </a:r>
            <a:r>
              <a:rPr lang="ru-RU" sz="3600" u="sng" dirty="0">
                <a:hlinkClick r:id="rId2"/>
              </a:rPr>
              <a:t>»</a:t>
            </a:r>
            <a:endParaRPr lang="uk-UA" sz="3600" dirty="0"/>
          </a:p>
          <a:p>
            <a:r>
              <a:rPr lang="uk-UA" sz="3600" dirty="0"/>
              <a:t>2. </a:t>
            </a:r>
            <a:r>
              <a:rPr lang="uk-UA" sz="3600" u="sng" dirty="0" err="1">
                <a:hlinkClick r:id="rId3"/>
              </a:rPr>
              <a:t>Вікіпедія</a:t>
            </a:r>
            <a:r>
              <a:rPr lang="uk-UA" sz="3600" dirty="0"/>
              <a:t> – село </a:t>
            </a:r>
            <a:r>
              <a:rPr lang="uk-UA" sz="3600" dirty="0" err="1"/>
              <a:t>Кубей</a:t>
            </a:r>
            <a:r>
              <a:rPr lang="uk-UA" sz="3600" dirty="0"/>
              <a:t> </a:t>
            </a:r>
          </a:p>
          <a:p>
            <a:r>
              <a:rPr lang="ru-RU" sz="3600" dirty="0"/>
              <a:t>3. </a:t>
            </a:r>
            <a:r>
              <a:rPr lang="ru-RU" sz="3600" u="sng" dirty="0" err="1">
                <a:hlinkClick r:id="rId4"/>
              </a:rPr>
              <a:t>Google</a:t>
            </a:r>
            <a:r>
              <a:rPr lang="ru-RU" sz="3600" u="sng" dirty="0">
                <a:hlinkClick r:id="rId4"/>
              </a:rPr>
              <a:t> </a:t>
            </a:r>
            <a:r>
              <a:rPr lang="ru-RU" sz="3600" u="sng" dirty="0" err="1">
                <a:hlinkClick r:id="rId4"/>
              </a:rPr>
              <a:t>Earth</a:t>
            </a:r>
            <a:r>
              <a:rPr lang="ru-RU" sz="3600" dirty="0"/>
              <a:t> – </a:t>
            </a:r>
            <a:r>
              <a:rPr lang="ru-RU" sz="3600" dirty="0" err="1"/>
              <a:t>екскурсійний</a:t>
            </a:r>
            <a:r>
              <a:rPr lang="ru-RU" sz="3600" dirty="0"/>
              <a:t> маршрут </a:t>
            </a:r>
            <a:r>
              <a:rPr lang="ru-RU" sz="3600" dirty="0" err="1"/>
              <a:t>с.Кубей</a:t>
            </a:r>
            <a:r>
              <a:rPr lang="ru-RU" sz="3600" dirty="0"/>
              <a:t> </a:t>
            </a:r>
            <a:endParaRPr lang="uk-UA" sz="3600" dirty="0"/>
          </a:p>
          <a:p>
            <a:r>
              <a:rPr lang="uk-UA" sz="3600" dirty="0"/>
              <a:t>4. </a:t>
            </a:r>
            <a:r>
              <a:rPr lang="ru-RU" sz="3600" u="sng" dirty="0" err="1">
                <a:hlinkClick r:id="rId5"/>
              </a:rPr>
              <a:t>KubeyTour</a:t>
            </a:r>
            <a:r>
              <a:rPr lang="ru-RU" sz="3600" dirty="0"/>
              <a:t> – </a:t>
            </a:r>
            <a:r>
              <a:rPr lang="ru-RU" sz="3600" dirty="0" err="1"/>
              <a:t>інформаційно-пізнавальний</a:t>
            </a:r>
            <a:r>
              <a:rPr lang="ru-RU" sz="3600" dirty="0"/>
              <a:t> </a:t>
            </a:r>
            <a:r>
              <a:rPr lang="ru-RU" sz="3600" dirty="0" err="1" smtClean="0"/>
              <a:t>проєкт</a:t>
            </a:r>
            <a:endParaRPr lang="uk-UA" sz="3600" dirty="0"/>
          </a:p>
        </p:txBody>
      </p:sp>
    </p:spTree>
    <p:extLst>
      <p:ext uri="{BB962C8B-B14F-4D97-AF65-F5344CB8AC3E}">
        <p14:creationId xmlns:p14="http://schemas.microsoft.com/office/powerpoint/2010/main" val="174270376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нтеграл">
  <a:themeElements>
    <a:clrScheme name="Интеграл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Интеграл">
      <a:majorFont>
        <a:latin typeface="Tw Cen MT Condensed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Интеграл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Integral" id="{3577F8C9-A904-41D8-97D2-FD898F53F20E}" vid="{682D6EBE-8D36-4FF2-9DB3-F3D8D7B6715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738</TotalTime>
  <Words>1203</Words>
  <Application>Microsoft Office PowerPoint</Application>
  <PresentationFormat>Довільний</PresentationFormat>
  <Paragraphs>75</Paragraphs>
  <Slides>15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15</vt:i4>
      </vt:variant>
    </vt:vector>
  </HeadingPairs>
  <TitlesOfParts>
    <vt:vector size="16" baseType="lpstr">
      <vt:lpstr>Интеграл</vt:lpstr>
      <vt:lpstr>Екскурсійний маршрут  селом Кубей</vt:lpstr>
      <vt:lpstr>ЗАВДАННЯ ДОСЛІДЖЕННЯ</vt:lpstr>
      <vt:lpstr>Водойма  с. Кубей </vt:lpstr>
      <vt:lpstr>Пам’ятник  Олександру теодорову-балану</vt:lpstr>
      <vt:lpstr>Краєзнавчий музей в Кубейському ліцеї з початковою школою та гімназією імені академіка Олександра Теодорова - Балана Кубейської сільської ради  </vt:lpstr>
      <vt:lpstr>Лікарня с.Кубей </vt:lpstr>
      <vt:lpstr>Будинок-музей «Стара Къща»</vt:lpstr>
      <vt:lpstr>Будинок культури («Палац культури») </vt:lpstr>
      <vt:lpstr>Церква Успіння Пресвятої Богородиці в центрі села КУБЕЙ </vt:lpstr>
      <vt:lpstr>Краєзнавчий музей імЕНІ Дмитра Даниловича Касапа </vt:lpstr>
      <vt:lpstr> Катакомби </vt:lpstr>
      <vt:lpstr>Природне джерело в центрі села, біля річки Карасулак </vt:lpstr>
      <vt:lpstr>Парк-дендрарій імЕНІ Григорія Кириловича Фучеджи </vt:lpstr>
      <vt:lpstr>ВИСНОВКИ</vt:lpstr>
      <vt:lpstr>Список використаних джерел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Алла Афанасьевна</dc:creator>
  <cp:lastModifiedBy>Administrator</cp:lastModifiedBy>
  <cp:revision>88</cp:revision>
  <dcterms:created xsi:type="dcterms:W3CDTF">2025-03-29T19:14:19Z</dcterms:created>
  <dcterms:modified xsi:type="dcterms:W3CDTF">2025-04-08T12:59:20Z</dcterms:modified>
</cp:coreProperties>
</file>