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2" r:id="rId17"/>
  </p:sldIdLst>
  <p:sldSz cx="14630400" cy="8229600"/>
  <p:notesSz cx="8229600" cy="14630400"/>
  <p:embeddedFontLst>
    <p:embeddedFont>
      <p:font typeface="Prata" panose="020B0604020202020204" charset="-52"/>
      <p:regular r:id="rId19"/>
    </p:embeddedFont>
    <p:embeddedFont>
      <p:font typeface="Raleway" pitchFamily="2" charset="-52"/>
      <p:regular r:id="rId20"/>
      <p:bold r:id="rId21"/>
    </p:embeddedFont>
    <p:embeddedFont>
      <p:font typeface="Raleway Medium" pitchFamily="2" charset="-52"/>
      <p:regular r:id="rId22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31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33076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Місцями Василя Стуса у Києві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35585" y="2748320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385679" y="6651546"/>
            <a:ext cx="15180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МС</a:t>
            </a:r>
            <a:endParaRPr lang="en-US" sz="750" dirty="0"/>
          </a:p>
        </p:txBody>
      </p:sp>
      <p:pic>
        <p:nvPicPr>
          <p:cNvPr id="1026" name="Picture 2" descr="Поезії з циклу &quot;Образки&quot; (Василь Стус) - Мала Сторінка">
            <a:extLst>
              <a:ext uri="{FF2B5EF4-FFF2-40B4-BE49-F238E27FC236}">
                <a16:creationId xmlns:a16="http://schemas.microsoft.com/office/drawing/2014/main" id="{96C6969C-F9ED-E17A-8F7D-42BE46A86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7" y="321111"/>
            <a:ext cx="5461498" cy="771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1423B9-AC03-78E4-6E3A-11FD3A5ECD18}"/>
              </a:ext>
            </a:extLst>
          </p:cNvPr>
          <p:cNvSpPr txBox="1"/>
          <p:nvPr/>
        </p:nvSpPr>
        <p:spPr>
          <a:xfrm>
            <a:off x="6021657" y="4114800"/>
            <a:ext cx="8386415" cy="2686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MS Mincho" panose="02020609040205080304" pitchFamily="49" charset="-128"/>
                <a:cs typeface="Times New Roman" panose="02020603050405020304" pitchFamily="18" charset="0"/>
              </a:rPr>
              <a:t>Автор:</a:t>
            </a:r>
            <a:r>
              <a:rPr lang="uk-UA" sz="20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MS Mincho" panose="02020609040205080304" pitchFamily="49" charset="-128"/>
                <a:cs typeface="Times New Roman" panose="02020603050405020304" pitchFamily="18" charset="0"/>
              </a:rPr>
              <a:t> Камінська Вікторія, Київське територіальне відділення Малої академії наук України, Комунальний заклад позашкільної освіти «Київська Мала академія наук учнівської молоді», ліцей №85 Голосіївського району міста Києва, 9 клас, м. Київ.</a:t>
            </a:r>
            <a:endParaRPr lang="uk-UA" sz="160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Prata" panose="020B0604020202020204" charset="-52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MS Mincho" panose="02020609040205080304" pitchFamily="49" charset="-128"/>
                <a:cs typeface="Times New Roman" panose="02020603050405020304" pitchFamily="18" charset="0"/>
              </a:rPr>
              <a:t>Науковий керівник: Сергієнко Марина Григорівна</a:t>
            </a:r>
            <a:r>
              <a:rPr lang="uk-UA" sz="20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MS Mincho" panose="02020609040205080304" pitchFamily="49" charset="-128"/>
                <a:cs typeface="Times New Roman" panose="02020603050405020304" pitchFamily="18" charset="0"/>
              </a:rPr>
              <a:t>, вчитель історії, вища кваліфікаційна категорія, вчитель-методист. </a:t>
            </a:r>
            <a:endParaRPr lang="uk-UA" sz="160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Prata" panose="020B0604020202020204" charset="-52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80C13E-2B26-6AE5-E2EE-21983BD27EC2}"/>
              </a:ext>
            </a:extLst>
          </p:cNvPr>
          <p:cNvSpPr txBox="1"/>
          <p:nvPr/>
        </p:nvSpPr>
        <p:spPr>
          <a:xfrm>
            <a:off x="919976" y="1790237"/>
            <a:ext cx="123667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Василь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Стус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–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одна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з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найвідоміших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і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водночас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найтрагічніших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постатей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української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літератури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ХХ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століття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.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Його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життя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і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творчість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стали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символом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боротьби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за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права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людини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,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свободу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та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800" dirty="0" err="1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гідність</a:t>
            </a: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.</a:t>
            </a:r>
            <a:endParaRPr lang="en-US" sz="2800" dirty="0">
              <a:latin typeface="Prata" panose="020B0604020202020204" charset="-52"/>
            </a:endParaRPr>
          </a:p>
        </p:txBody>
      </p:sp>
      <p:sp>
        <p:nvSpPr>
          <p:cNvPr id="5" name="Text 2"/>
          <p:cNvSpPr/>
          <p:nvPr/>
        </p:nvSpPr>
        <p:spPr>
          <a:xfrm>
            <a:off x="1081669" y="3858323"/>
            <a:ext cx="12043316" cy="2542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Важливі етапи життя Стуса пов'язані з Києвом, містом, яке стало для нього місцем не тільки навчання, але й важкої боротьби за національні ідеали в умовах тоталітарного режиму. Ця презентація проведе вас місцями Києва, де жив, працював і боровся видатний український поет.</a:t>
            </a:r>
            <a:endParaRPr lang="en-US" sz="2800" dirty="0">
              <a:latin typeface="Prata" panose="020B0604020202020204" charset="-52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3B27F53A-0D70-5950-82D1-D22F4025B36F}"/>
              </a:ext>
            </a:extLst>
          </p:cNvPr>
          <p:cNvSpPr txBox="1"/>
          <p:nvPr/>
        </p:nvSpPr>
        <p:spPr>
          <a:xfrm>
            <a:off x="2921620" y="172406"/>
            <a:ext cx="731520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ctr">
              <a:lnSpc>
                <a:spcPct val="150000"/>
              </a:lnSpc>
            </a:pP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дослідження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Prata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3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07243" y="3820872"/>
            <a:ext cx="8613577" cy="693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 та завдання дослідження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6526" y="4661059"/>
            <a:ext cx="499229" cy="49922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21" y="5071587"/>
            <a:ext cx="332780" cy="4160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14284" y="5160288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 дослідження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776526" y="5664989"/>
            <a:ext cx="3490198" cy="213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Вивчення місць, пов'язаних з життям і діяльністю Василя Стуса, а також встановлення їхнього історико-культурного значення для збереження пам'яті про цю особистість.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5209580" y="4661059"/>
            <a:ext cx="499229" cy="49922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031" y="5651419"/>
            <a:ext cx="332780" cy="41600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625525" y="5551564"/>
            <a:ext cx="316099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Завдання дослідження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5601414" y="6197679"/>
            <a:ext cx="3490198" cy="1420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Виявити місця у Києві, пов'язані з Василем Стусом та створити екскурсійний маршрут визначеними місцями.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9642634" y="4661059"/>
            <a:ext cx="499229" cy="49922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799" y="4702612"/>
            <a:ext cx="332780" cy="41600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63676" y="4661059"/>
            <a:ext cx="349019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Об'єкт і предмет дослідження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10363676" y="5487591"/>
            <a:ext cx="3490198" cy="213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Об'єктом дослідження є період перебування Василя Стуса в м. Києві. Предмет дослідження – місця, пов'язані з життям та творчістю Василя Стуса в зазначеному місті.</a:t>
            </a:r>
            <a:endParaRPr lang="en-US" sz="17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325E0A5-A94F-2AEA-4BB4-4BD409608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853" y="-11320"/>
            <a:ext cx="12667785" cy="3819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39815" y="513398"/>
            <a:ext cx="7837170" cy="1166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Київський період життя Василя Стуса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349841" y="1960245"/>
            <a:ext cx="22860" cy="5758339"/>
          </a:xfrm>
          <a:prstGeom prst="roundRect">
            <a:avLst>
              <a:gd name="adj" fmla="val 122510"/>
            </a:avLst>
          </a:prstGeom>
          <a:solidFill>
            <a:srgbClr val="535455"/>
          </a:solidFill>
          <a:ln/>
        </p:spPr>
      </p:sp>
      <p:sp>
        <p:nvSpPr>
          <p:cNvPr id="5" name="Shape 2"/>
          <p:cNvSpPr/>
          <p:nvPr/>
        </p:nvSpPr>
        <p:spPr>
          <a:xfrm>
            <a:off x="6537008" y="2368868"/>
            <a:ext cx="560070" cy="22860"/>
          </a:xfrm>
          <a:prstGeom prst="roundRect">
            <a:avLst>
              <a:gd name="adj" fmla="val 122510"/>
            </a:avLst>
          </a:prstGeom>
          <a:solidFill>
            <a:srgbClr val="535455"/>
          </a:solidFill>
          <a:ln/>
        </p:spPr>
      </p:sp>
      <p:sp>
        <p:nvSpPr>
          <p:cNvPr id="6" name="Shape 3"/>
          <p:cNvSpPr/>
          <p:nvPr/>
        </p:nvSpPr>
        <p:spPr>
          <a:xfrm>
            <a:off x="6139815" y="2170271"/>
            <a:ext cx="420053" cy="420053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6209824" y="2205276"/>
            <a:ext cx="280035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283291" y="2146935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1963 рік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283291" y="2550557"/>
            <a:ext cx="6693694" cy="59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Василь Стус перебирається до Києва, стає аспірантом Інституту літератури АН УРСР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37008" y="3929777"/>
            <a:ext cx="560070" cy="22860"/>
          </a:xfrm>
          <a:prstGeom prst="roundRect">
            <a:avLst>
              <a:gd name="adj" fmla="val 122510"/>
            </a:avLst>
          </a:prstGeom>
          <a:solidFill>
            <a:srgbClr val="535455"/>
          </a:solidFill>
          <a:ln/>
        </p:spPr>
      </p:sp>
      <p:sp>
        <p:nvSpPr>
          <p:cNvPr id="11" name="Shape 8"/>
          <p:cNvSpPr/>
          <p:nvPr/>
        </p:nvSpPr>
        <p:spPr>
          <a:xfrm>
            <a:off x="6139815" y="3731181"/>
            <a:ext cx="420053" cy="420053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6209824" y="3766185"/>
            <a:ext cx="280035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283291" y="3707844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1965-1972 роки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283291" y="4111466"/>
            <a:ext cx="6693694" cy="59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Проживання з родиною на вул. Львівській, активна літературна та громадська діяльність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537008" y="5490686"/>
            <a:ext cx="560070" cy="22860"/>
          </a:xfrm>
          <a:prstGeom prst="roundRect">
            <a:avLst>
              <a:gd name="adj" fmla="val 122510"/>
            </a:avLst>
          </a:prstGeom>
          <a:solidFill>
            <a:srgbClr val="535455"/>
          </a:solidFill>
          <a:ln/>
        </p:spPr>
      </p:sp>
      <p:sp>
        <p:nvSpPr>
          <p:cNvPr id="16" name="Shape 13"/>
          <p:cNvSpPr/>
          <p:nvPr/>
        </p:nvSpPr>
        <p:spPr>
          <a:xfrm>
            <a:off x="6139815" y="5292090"/>
            <a:ext cx="420053" cy="420053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7" name="Text 14"/>
          <p:cNvSpPr/>
          <p:nvPr/>
        </p:nvSpPr>
        <p:spPr>
          <a:xfrm>
            <a:off x="6209824" y="5327094"/>
            <a:ext cx="280035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283291" y="5268754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1972-1979 роки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283291" y="5672376"/>
            <a:ext cx="6693694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Перше ув'язнення, перебування на території </a:t>
            </a:r>
            <a:r>
              <a:rPr lang="en-US" sz="2000" dirty="0" err="1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сучасної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uk-UA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</a:t>
            </a:r>
            <a:r>
              <a:rPr lang="en-US" sz="2000" dirty="0" err="1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осії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6537008" y="6752987"/>
            <a:ext cx="560070" cy="22860"/>
          </a:xfrm>
          <a:prstGeom prst="roundRect">
            <a:avLst>
              <a:gd name="adj" fmla="val 122510"/>
            </a:avLst>
          </a:prstGeom>
          <a:solidFill>
            <a:srgbClr val="535455"/>
          </a:solidFill>
          <a:ln/>
        </p:spPr>
      </p:sp>
      <p:sp>
        <p:nvSpPr>
          <p:cNvPr id="21" name="Shape 18"/>
          <p:cNvSpPr/>
          <p:nvPr/>
        </p:nvSpPr>
        <p:spPr>
          <a:xfrm>
            <a:off x="6139815" y="6554391"/>
            <a:ext cx="420053" cy="420053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22" name="Text 19"/>
          <p:cNvSpPr/>
          <p:nvPr/>
        </p:nvSpPr>
        <p:spPr>
          <a:xfrm>
            <a:off x="6209824" y="6589395"/>
            <a:ext cx="280035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7283291" y="6531054"/>
            <a:ext cx="2333744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1979-1980 роки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7283291" y="6934676"/>
            <a:ext cx="6693694" cy="59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Повернення до Києва, робота на заводах, проживання на вул. Чорнобильській</a:t>
            </a:r>
            <a:endParaRPr lang="en-US" dirty="0"/>
          </a:p>
        </p:txBody>
      </p:sp>
      <p:pic>
        <p:nvPicPr>
          <p:cNvPr id="2054" name="Picture 6" descr="Центр Києва у 1960 роках показали на фото | Стайлер">
            <a:extLst>
              <a:ext uri="{FF2B5EF4-FFF2-40B4-BE49-F238E27FC236}">
                <a16:creationId xmlns:a16="http://schemas.microsoft.com/office/drawing/2014/main" id="{F017DAE7-61E7-9086-39E1-E3EED01FC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" y="1565185"/>
            <a:ext cx="6132140" cy="525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171" y="228481"/>
            <a:ext cx="85573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Інститут літератури АН УРСР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91985" y="937260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 листопаді 1963 року Василь Стус став аспірантом Інституту літератури й переїхав до Києва. Саме тут розпочався його київський період життя, який став визначальним для формування його як поета та громадського діяча.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436951" y="6181010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Цікаво, що меморіальну дошку на пошану Василя Стуса й Івана Світличного на інститутській споруді встановили лише у 2020 році, через багато років після їхньої смерті. Це свідчить про складний шлях визнання значущості цих постатей для української культури.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1128917" y="5475249"/>
            <a:ext cx="320546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Будівля Інституту літератури АН УРСР (вул. Михайла Грушевського, 4), де Василь Стус навчався в аспірантурі з 1963 року.</a:t>
            </a:r>
            <a:endParaRPr lang="en-US" sz="1750" dirty="0"/>
          </a:p>
        </p:txBody>
      </p:sp>
      <p:pic>
        <p:nvPicPr>
          <p:cNvPr id="7" name="Picture 2" descr="Василь Стус — поет, символ свободи і боротьби за правду">
            <a:extLst>
              <a:ext uri="{FF2B5EF4-FFF2-40B4-BE49-F238E27FC236}">
                <a16:creationId xmlns:a16="http://schemas.microsoft.com/office/drawing/2014/main" id="{DF784B72-EF27-6E4F-2EE2-D70002B78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53" y="5356042"/>
            <a:ext cx="3188591" cy="28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6680F0-A48A-8717-6E6D-B40B91419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382" y="937260"/>
            <a:ext cx="5709070" cy="3488294"/>
          </a:xfrm>
          <a:prstGeom prst="rect">
            <a:avLst/>
          </a:prstGeom>
        </p:spPr>
      </p:pic>
      <p:pic>
        <p:nvPicPr>
          <p:cNvPr id="9" name="Picture 4" descr="Портал Шевченка - Інститут літератури ім. Т. Г. Шевченка Національної  академії наук України">
            <a:extLst>
              <a:ext uri="{FF2B5EF4-FFF2-40B4-BE49-F238E27FC236}">
                <a16:creationId xmlns:a16="http://schemas.microsoft.com/office/drawing/2014/main" id="{A049D111-0663-3C45-C089-9EB38E82E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24" y="2900735"/>
            <a:ext cx="5440470" cy="30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90889" y="171043"/>
            <a:ext cx="7187565" cy="676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Гуртожиток Академії наук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757357" y="4647009"/>
            <a:ext cx="4155519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Місце проживання під час аспірантури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57357" y="5453063"/>
            <a:ext cx="4155519" cy="2077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Навчаючись в аспіратнурі, Василь Стус мешкав у гуртожитку Академії наук на бульварі академіка Вернадського, 61. Це типовий радянський гуртожиток – з великими вікнами, без балконів, який не дуже змінився з 1960-х років.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6296805" y="5154215"/>
            <a:ext cx="2759750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Меморіальна дошка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247666" y="5783999"/>
            <a:ext cx="4155519" cy="2077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 будинку встановлено меморіальну дошку, яка нагадує про перебування тут видатного українського поета. Це один із способів збереження пам'яті про Василя Стуса та його внесок в українську культуру.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10089871" y="5209129"/>
            <a:ext cx="3569494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Студентське життя 1960-х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10022935" y="5914038"/>
            <a:ext cx="4155519" cy="2077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Саме в цьому гуртожитку Василь Стус проводив багато часу за читанням, писанням віршів та спілкуванням з іншими молодими інтелектуалами того часу, формуючи свої погляди та переконання.</a:t>
            </a:r>
            <a:endParaRPr lang="en-US" sz="1700" dirty="0"/>
          </a:p>
        </p:txBody>
      </p:sp>
      <p:pic>
        <p:nvPicPr>
          <p:cNvPr id="4098" name="Picture 2" descr="Київ, Академіка Вернадського бул., 61">
            <a:extLst>
              <a:ext uri="{FF2B5EF4-FFF2-40B4-BE49-F238E27FC236}">
                <a16:creationId xmlns:a16="http://schemas.microsoft.com/office/drawing/2014/main" id="{771EC326-11EB-8C6D-527A-762C5207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41" y="171043"/>
            <a:ext cx="5794917" cy="434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Академмістечко. Минуле і теперішнє | Українська Народна Рада Приірпіння">
            <a:extLst>
              <a:ext uri="{FF2B5EF4-FFF2-40B4-BE49-F238E27FC236}">
                <a16:creationId xmlns:a16="http://schemas.microsoft.com/office/drawing/2014/main" id="{85A09D39-59EF-6CCE-3C39-C84AB7F22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60"/>
          <a:stretch/>
        </p:blipFill>
        <p:spPr bwMode="auto">
          <a:xfrm>
            <a:off x="8261071" y="987753"/>
            <a:ext cx="3657600" cy="385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21837" y="121362"/>
            <a:ext cx="7671911" cy="581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Центри шістдесятництва у Києві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597714" y="7563085"/>
            <a:ext cx="334839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Квартира Івана Світличного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89487" y="4272438"/>
            <a:ext cx="3456622" cy="2975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Василь Стус товаришував з літературознавцем Іваном Світличним, який мешкав в однокімнатній «хрущовці» на Солом'янці (вул. Уманська, 35). Ця квартира стала одним із центрів шістдесятництва, куди навідувалися Іван Дзюба, Василь Симоненко, Іван Драч, Микола Вінграновський, Опанас Заливаха та інші.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10151388" y="1595318"/>
            <a:ext cx="3828336" cy="3749159"/>
          </a:xfrm>
          <a:prstGeom prst="roundRect">
            <a:avLst>
              <a:gd name="adj" fmla="val 744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0337244" y="1781175"/>
            <a:ext cx="3456622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Будинок Алли Горської та Віктора Зарецького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337244" y="2473762"/>
            <a:ext cx="3456622" cy="2380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Ще одне місце зустрічей шістдесятників, куди вчащав і Василь Стус, знаходилося на вул. Терещенківській, 25. Тут мешкали художники Алла Горська та Віктор Зарецький, які були активними учасниками руху шістдесятників та близькими друзями Стуса.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951457" y="5675951"/>
            <a:ext cx="7842409" cy="1963936"/>
          </a:xfrm>
          <a:prstGeom prst="roundRect">
            <a:avLst>
              <a:gd name="adj" fmla="val 1420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6323052" y="5716191"/>
            <a:ext cx="232445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Значення цих місць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323052" y="6118265"/>
            <a:ext cx="7470696" cy="119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Ці квартири стали не просто місцем проживання, а справжніми осередками вільнодумства, де формувалися ідеї українського національного відродження, обговорювалися літературні твори та мистецькі проекти, відбувалося духовне єднання однодумців.</a:t>
            </a:r>
            <a:endParaRPr lang="en-US" sz="145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40E9B20-02AB-72E4-2607-12F4E5CB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722"/>
            <a:ext cx="5285678" cy="389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0E87339-E898-52E7-9A49-E8B22CDE7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85" y="921186"/>
            <a:ext cx="4695968" cy="352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4758" y="396241"/>
            <a:ext cx="13191887" cy="128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Кінотеатр «Україна» - місце громадянського протесту</a:t>
            </a:r>
            <a:endParaRPr lang="en-US" sz="4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777" y="2979352"/>
            <a:ext cx="288965" cy="3612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24379" y="1734681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Прем'єра фільму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02311" y="2251769"/>
            <a:ext cx="9914334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 вересня 1965 року відбувався прем'єрний показ фільму Сергія Параджанова «Тіні забутих предків»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765589" y="2768496"/>
            <a:ext cx="10787777" cy="11430"/>
          </a:xfrm>
          <a:prstGeom prst="roundRect">
            <a:avLst>
              <a:gd name="adj" fmla="val 269705"/>
            </a:avLst>
          </a:prstGeom>
          <a:solidFill>
            <a:srgbClr val="535455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4994" y="3091791"/>
            <a:ext cx="288965" cy="36123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168689" y="3064195"/>
            <a:ext cx="2624971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Виступ Івана Дзюби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5547777" y="3551566"/>
            <a:ext cx="8070890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Перед початком сеансу Іван Дзюба заявив про політичні утиски українських діячів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547777" y="4091276"/>
            <a:ext cx="8589169" cy="11430"/>
          </a:xfrm>
          <a:prstGeom prst="roundRect">
            <a:avLst>
              <a:gd name="adj" fmla="val 269705"/>
            </a:avLst>
          </a:prstGeom>
          <a:solidFill>
            <a:srgbClr val="535455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2629" y="4344839"/>
            <a:ext cx="288965" cy="36123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481174" y="4330826"/>
            <a:ext cx="2922151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Протест Василя Стуса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7534641" y="4903554"/>
            <a:ext cx="6184940" cy="986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заклику В'ячеслава Чорновола встати на знак протесту, підвівся Василь Стус з вигуком: «Де ж правда? Чому ви не даєте говорити правду? Це неподобство!»</a:t>
            </a:r>
            <a:endParaRPr lang="en-US" sz="1600" dirty="0"/>
          </a:p>
        </p:txBody>
      </p:sp>
      <p:pic>
        <p:nvPicPr>
          <p:cNvPr id="6146" name="Picture 2" descr="Кінотеатр «Україна» на Городецького обтягнули будівельною сіткою (фото) -  Хмарочос">
            <a:extLst>
              <a:ext uri="{FF2B5EF4-FFF2-40B4-BE49-F238E27FC236}">
                <a16:creationId xmlns:a16="http://schemas.microsoft.com/office/drawing/2014/main" id="{70A96736-BFDD-2661-33D9-55A597AD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" y="1786521"/>
            <a:ext cx="3973349" cy="353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C4521C3-97DA-C5D4-0769-1D5BBE88DA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325"/>
          <a:stretch/>
        </p:blipFill>
        <p:spPr>
          <a:xfrm>
            <a:off x="1330329" y="4696657"/>
            <a:ext cx="5984871" cy="3441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Центральний Державний історичний архів України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8529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Працевлаштування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43394"/>
            <a:ext cx="389870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 1964 році Василь Стус влаштувався на роботу до Історичного архіву на вул. Солом'янській, 24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9937790" y="32158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Посада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70629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Працював старшим науковим співробітником архіву</a:t>
            </a:r>
            <a:endParaRPr lang="en-US" sz="1750" dirty="0"/>
          </a:p>
        </p:txBody>
      </p:sp>
      <p:sp>
        <p:nvSpPr>
          <p:cNvPr id="11" name="Text 5"/>
          <p:cNvSpPr/>
          <p:nvPr/>
        </p:nvSpPr>
        <p:spPr>
          <a:xfrm>
            <a:off x="9937790" y="54869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Тривалість роботи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977414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 цій посаді Стус не затримався надовго через свою активну громадянську позицію</a:t>
            </a:r>
            <a:endParaRPr lang="en-US" sz="1750" dirty="0"/>
          </a:p>
        </p:txBody>
      </p:sp>
      <p:sp>
        <p:nvSpPr>
          <p:cNvPr id="15" name="Text 7"/>
          <p:cNvSpPr/>
          <p:nvPr/>
        </p:nvSpPr>
        <p:spPr>
          <a:xfrm>
            <a:off x="1857256" y="53055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Значення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795963"/>
            <a:ext cx="389870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Робота в архіві дала Стусу доступ до історичних документів, що поглибило його розуміння української історії</a:t>
            </a:r>
            <a:endParaRPr lang="en-US" sz="17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7C1F75-24FF-3A79-FF72-580FD0B25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95" y="1605439"/>
            <a:ext cx="4762965" cy="2826663"/>
          </a:xfrm>
          <a:prstGeom prst="rect">
            <a:avLst/>
          </a:prstGeom>
        </p:spPr>
      </p:pic>
      <p:pic>
        <p:nvPicPr>
          <p:cNvPr id="7170" name="Picture 2" descr="Центральний державний історичний архів України (Київ) — Вікіпедія">
            <a:extLst>
              <a:ext uri="{FF2B5EF4-FFF2-40B4-BE49-F238E27FC236}">
                <a16:creationId xmlns:a16="http://schemas.microsoft.com/office/drawing/2014/main" id="{15934791-D3AE-163D-6335-8F20E9ACD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595" y="4570392"/>
            <a:ext cx="4841025" cy="340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5925" y="578882"/>
            <a:ext cx="7920990" cy="656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Будинок на вул. Львівській, 62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5321260" y="2034778"/>
            <a:ext cx="262842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Родинне життя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321260" y="2489478"/>
            <a:ext cx="6166723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Тут Василь Стус жив із дружиною та сином у 1965-1972 роках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5163503" y="3220998"/>
            <a:ext cx="8678466" cy="11430"/>
          </a:xfrm>
          <a:prstGeom prst="roundRect">
            <a:avLst>
              <a:gd name="adj" fmla="val 275956"/>
            </a:avLst>
          </a:prstGeom>
          <a:solidFill>
            <a:srgbClr val="535455"/>
          </a:solidFill>
          <a:ln/>
        </p:spPr>
      </p:sp>
      <p:sp>
        <p:nvSpPr>
          <p:cNvPr id="10" name="Text 4"/>
          <p:cNvSpPr/>
          <p:nvPr/>
        </p:nvSpPr>
        <p:spPr>
          <a:xfrm>
            <a:off x="6406872" y="3635216"/>
            <a:ext cx="262842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Творчий період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6406872" y="4089916"/>
            <a:ext cx="6118265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 цьому помешканні написано багато важливих творів поета</a:t>
            </a:r>
            <a:endParaRPr lang="en-US" sz="1650" dirty="0"/>
          </a:p>
        </p:txBody>
      </p:sp>
      <p:sp>
        <p:nvSpPr>
          <p:cNvPr id="12" name="Shape 6"/>
          <p:cNvSpPr/>
          <p:nvPr/>
        </p:nvSpPr>
        <p:spPr>
          <a:xfrm>
            <a:off x="6249114" y="4821436"/>
            <a:ext cx="7592854" cy="11430"/>
          </a:xfrm>
          <a:prstGeom prst="roundRect">
            <a:avLst>
              <a:gd name="adj" fmla="val 275956"/>
            </a:avLst>
          </a:prstGeom>
          <a:solidFill>
            <a:srgbClr val="535455"/>
          </a:solidFill>
          <a:ln/>
        </p:spPr>
      </p:sp>
      <p:sp>
        <p:nvSpPr>
          <p:cNvPr id="15" name="Text 7"/>
          <p:cNvSpPr/>
          <p:nvPr/>
        </p:nvSpPr>
        <p:spPr>
          <a:xfrm>
            <a:off x="7492484" y="5067538"/>
            <a:ext cx="262842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Арешт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7492484" y="5522238"/>
            <a:ext cx="6191726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Звідси Стуса забрали під час першого арешту в січні 1972 року</a:t>
            </a:r>
            <a:endParaRPr lang="en-US" sz="1650" dirty="0"/>
          </a:p>
        </p:txBody>
      </p:sp>
      <p:sp>
        <p:nvSpPr>
          <p:cNvPr id="17" name="Text 9"/>
          <p:cNvSpPr/>
          <p:nvPr/>
        </p:nvSpPr>
        <p:spPr>
          <a:xfrm>
            <a:off x="735925" y="6641663"/>
            <a:ext cx="13158549" cy="1009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Будинок, на жаль, не зберігся до наших днів – його знесли під час розбудови транспортної розв'язки. Зараз на цьому місці розташований невеличкий сквер, в центрі якого встановлено кам'яну брилу з написом «Сквер Василя Стуса» і розгорнуту кам'яну книжку – символічний пам'ятник поету.</a:t>
            </a:r>
            <a:endParaRPr lang="en-US" sz="1650" dirty="0"/>
          </a:p>
        </p:txBody>
      </p:sp>
      <p:pic>
        <p:nvPicPr>
          <p:cNvPr id="8194" name="Picture 2" descr="У Києві на місці скандальної забудови відкрили сквер імені Василя Стуса">
            <a:extLst>
              <a:ext uri="{FF2B5EF4-FFF2-40B4-BE49-F238E27FC236}">
                <a16:creationId xmlns:a16="http://schemas.microsoft.com/office/drawing/2014/main" id="{9065C234-FBF6-3013-FC80-DE328F65C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18" y="3821710"/>
            <a:ext cx="5009685" cy="282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Долгая дорога к Стусу | Газета «День»">
            <a:extLst>
              <a:ext uri="{FF2B5EF4-FFF2-40B4-BE49-F238E27FC236}">
                <a16:creationId xmlns:a16="http://schemas.microsoft.com/office/drawing/2014/main" id="{92178ABA-1F1E-8EB6-2EB8-3AB3EFFE6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1" y="1582291"/>
            <a:ext cx="3443404" cy="201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3411" y="490538"/>
            <a:ext cx="7897178" cy="1113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Будинок на вул. Чорнобильській, 13а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3411" y="1960007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1979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1417558" y="2770465"/>
            <a:ext cx="2226588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Рік повернення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3411" y="3155513"/>
            <a:ext cx="3815001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першого ув'язнення Василь Стус повернувся до Києва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705588" y="1960007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16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5499735" y="2770465"/>
            <a:ext cx="2226588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Поверхів у будинку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4705588" y="3155513"/>
            <a:ext cx="3815001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Звичайна панельна багатоповерхівка радянської забудови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2664500" y="4348758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1980</a:t>
            </a:r>
            <a:endParaRPr lang="en-US" sz="4600" dirty="0"/>
          </a:p>
        </p:txBody>
      </p:sp>
      <p:sp>
        <p:nvSpPr>
          <p:cNvPr id="11" name="Text 8"/>
          <p:cNvSpPr/>
          <p:nvPr/>
        </p:nvSpPr>
        <p:spPr>
          <a:xfrm>
            <a:off x="3458647" y="5159216"/>
            <a:ext cx="2226588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Рік другого арешту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2664500" y="5544264"/>
            <a:ext cx="3815001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Звідси Стуса забрали під час другого арешту в травні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3411" y="6314480"/>
            <a:ext cx="7897178" cy="1424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повернення із заслання Василь Стус оселився у цьому типовому панельному будинку. Тут він прожив менше року – з 1979 до 1980 року, до свого другого арешту. Незважаючи на короткий термін проживання, це місце є важливою частиною біографії поета, адже саме тут він продовжував свою літературну та правозахисну діяльність, незважаючи на постійний нагляд КДБ.</a:t>
            </a:r>
            <a:endParaRPr lang="en-US" sz="14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5EF064B-B002-3785-8185-BEBD7132C8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4"/>
          <a:stretch/>
        </p:blipFill>
        <p:spPr bwMode="auto">
          <a:xfrm>
            <a:off x="8680704" y="96893"/>
            <a:ext cx="5789861" cy="544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Меморіальна дошка з бюстом Василя Стуса. Фото авторки">
            <a:extLst>
              <a:ext uri="{FF2B5EF4-FFF2-40B4-BE49-F238E27FC236}">
                <a16:creationId xmlns:a16="http://schemas.microsoft.com/office/drawing/2014/main" id="{B953BE04-0713-A09C-0EEE-34F10A2001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03"/>
          <a:stretch/>
        </p:blipFill>
        <p:spPr bwMode="auto">
          <a:xfrm>
            <a:off x="9479876" y="3954353"/>
            <a:ext cx="4527113" cy="423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704" y="532448"/>
            <a:ext cx="9450467" cy="605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Робочі місця після першого ув'язнення</a:t>
            </a:r>
            <a:endParaRPr lang="en-US" sz="3800" dirty="0"/>
          </a:p>
        </p:txBody>
      </p:sp>
      <p:sp>
        <p:nvSpPr>
          <p:cNvPr id="6" name="Text 1"/>
          <p:cNvSpPr/>
          <p:nvPr/>
        </p:nvSpPr>
        <p:spPr>
          <a:xfrm>
            <a:off x="677704" y="6310551"/>
            <a:ext cx="13274993" cy="929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повернення з першого ув'язнення Василь Стус не міг працювати за фахом і був змушений влаштуватися на фізичну роботу. Спочатку він працював формувальником ІІ розряду ливарного цеху на заводі експериментальних машин (вул. гетьмана Кирила Розумовського, 27), де протримався понад два місяці у 1979-1980 рр.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677704" y="7457361"/>
            <a:ext cx="13274993" cy="61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Наступним місцем роботи стала взуттєва фабрика «Спорт» на Борщагівці (вул. Івана Дзюби, 3), де він працював три місяці – до другого арешту в травні 1980 року. Ці місця є свідченням нелегкої долі поета та його незламного духу.</a:t>
            </a:r>
            <a:endParaRPr lang="en-US" sz="1500" dirty="0"/>
          </a:p>
        </p:txBody>
      </p:sp>
      <p:pic>
        <p:nvPicPr>
          <p:cNvPr id="10242" name="Picture 2" descr="ЕСМА - АСНОВА ХОЛДИНГ">
            <a:extLst>
              <a:ext uri="{FF2B5EF4-FFF2-40B4-BE49-F238E27FC236}">
                <a16:creationId xmlns:a16="http://schemas.microsoft.com/office/drawing/2014/main" id="{21A572BF-E5A6-0CC1-CFD3-97CB46E5E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33" y="1355289"/>
            <a:ext cx="4146806" cy="275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ЕСМА - АСНОВА ХОЛДИНГ">
            <a:extLst>
              <a:ext uri="{FF2B5EF4-FFF2-40B4-BE49-F238E27FC236}">
                <a16:creationId xmlns:a16="http://schemas.microsoft.com/office/drawing/2014/main" id="{2FC2E6AD-1AFA-735B-A45B-5400323EF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46" y="3209212"/>
            <a:ext cx="4146806" cy="275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Вул. Сім`ї Сосніних 3 , Київ — Фото будинку і відгуки мешканців — Domik.ua">
            <a:extLst>
              <a:ext uri="{FF2B5EF4-FFF2-40B4-BE49-F238E27FC236}">
                <a16:creationId xmlns:a16="http://schemas.microsoft.com/office/drawing/2014/main" id="{3C3AC3FC-7695-84FF-BE63-8367454BF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849" y="1355289"/>
            <a:ext cx="6154947" cy="43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140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Фабрика «Спорт»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762958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1989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Працевлаштування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2480191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заводу експериментальних машин Стус влаштувався на взуттєву фабрику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432810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36596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Характер роботи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415004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Фізична праця на виробництві спортивного взуття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793694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50205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Тривалість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551092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Працював лише три місяці до другого арешту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154579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68022" y="63813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Арешт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2268022" y="687181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 травні 1980 року був заарештований вдруге</a:t>
            </a:r>
            <a:endParaRPr lang="en-US" sz="1750" dirty="0"/>
          </a:p>
        </p:txBody>
      </p:sp>
      <p:pic>
        <p:nvPicPr>
          <p:cNvPr id="16" name="Picture 6" descr="Вул. Сім`ї Сосніних 3 , Київ — Фото будинку і відгуки мешканців — Domik.ua">
            <a:extLst>
              <a:ext uri="{FF2B5EF4-FFF2-40B4-BE49-F238E27FC236}">
                <a16:creationId xmlns:a16="http://schemas.microsoft.com/office/drawing/2014/main" id="{9C7DA9D2-C908-A31A-3803-AE4C933EA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991" y="2168962"/>
            <a:ext cx="6154947" cy="43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965254" y="642038"/>
            <a:ext cx="9836348" cy="619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Байковий цвинтар - останній спочинок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5" y="4133493"/>
            <a:ext cx="495776" cy="4957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88031" y="4098846"/>
            <a:ext cx="2578298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Дата перепоховання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1388031" y="4527590"/>
            <a:ext cx="1254835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Дозвіл на перепоховання Василя Стуса на Батьківщині вдалося отримати аж через 4 роки після його смерті – 1989 року.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15" y="5474375"/>
            <a:ext cx="495776" cy="4957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388031" y="5439728"/>
            <a:ext cx="2478881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Місце поховання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1388031" y="5868472"/>
            <a:ext cx="1254835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Поет знайшов свій спочинок у секторі №33 Байкового цвинтаря в Києві (вул. Байкова, 6).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15" y="6815257"/>
            <a:ext cx="495776" cy="4957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88031" y="6780609"/>
            <a:ext cx="2478881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Епітафія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1388031" y="7209353"/>
            <a:ext cx="1254835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 Стусовому хресті вибито цитату з його вірша: «Ярій, душе! Ярій, а не ридай». Цей вірш він написав на згадку про Аллу Горську.</a:t>
            </a:r>
            <a:endParaRPr lang="en-US" sz="1550" dirty="0"/>
          </a:p>
        </p:txBody>
      </p:sp>
      <p:pic>
        <p:nvPicPr>
          <p:cNvPr id="13314" name="Picture 2" descr="Хотіли нести тіла на плечах, а КДБ було проти — свідок перепоховання Стуса">
            <a:extLst>
              <a:ext uri="{FF2B5EF4-FFF2-40B4-BE49-F238E27FC236}">
                <a16:creationId xmlns:a16="http://schemas.microsoft.com/office/drawing/2014/main" id="{A6AC1B99-7E29-3834-3573-CF94A8B29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65" y="129839"/>
            <a:ext cx="13088937" cy="793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7348" y="540306"/>
            <a:ext cx="7769304" cy="1227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Значення київських місць Василя Стуса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87348" y="2062401"/>
            <a:ext cx="147280" cy="1053227"/>
          </a:xfrm>
          <a:prstGeom prst="roundRect">
            <a:avLst>
              <a:gd name="adj" fmla="val 20002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1129189" y="2062401"/>
            <a:ext cx="24549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Історична цінність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129189" y="2486978"/>
            <a:ext cx="7327463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Місця, пов'язані з Василем Стусом, є важливими свідками епохи боротьби за українську ідентичність та свободу в умовах тоталітарного режиму.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981908" y="3311962"/>
            <a:ext cx="147280" cy="1053227"/>
          </a:xfrm>
          <a:prstGeom prst="roundRect">
            <a:avLst>
              <a:gd name="adj" fmla="val 20002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423749" y="3311962"/>
            <a:ext cx="2577108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Культурна спадщина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423749" y="3736538"/>
            <a:ext cx="7032903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Ці локації допомагають зберегти пам'ять про видатного українського поета та його внесок у національну культуру.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276469" y="4561523"/>
            <a:ext cx="147280" cy="1367552"/>
          </a:xfrm>
          <a:prstGeom prst="roundRect">
            <a:avLst>
              <a:gd name="adj" fmla="val 20002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1718310" y="4561523"/>
            <a:ext cx="24549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Освітній потенціал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718310" y="4986099"/>
            <a:ext cx="6738342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Екскурсія київськими адресами Василя Стуса дозволяє глибше усвідомити не лише його творчість, а й особисту драму митця, який залишився вірним своїм переконанням до самої смерті.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571030" y="6125408"/>
            <a:ext cx="147280" cy="1367552"/>
          </a:xfrm>
          <a:prstGeom prst="roundRect">
            <a:avLst>
              <a:gd name="adj" fmla="val 20002"/>
            </a:avLst>
          </a:prstGeom>
          <a:solidFill>
            <a:srgbClr val="3A3B3C"/>
          </a:solidFill>
          <a:ln/>
        </p:spPr>
      </p:sp>
      <p:sp>
        <p:nvSpPr>
          <p:cNvPr id="14" name="Text 11"/>
          <p:cNvSpPr/>
          <p:nvPr/>
        </p:nvSpPr>
        <p:spPr>
          <a:xfrm>
            <a:off x="2012871" y="6125408"/>
            <a:ext cx="2454950" cy="306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Сучасне значення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2012871" y="6549985"/>
            <a:ext cx="6443782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Ця подорож – не лише про минуле, а й про наше сьогодення: вона вчить цінувати свободу, відповідальність, національну гідність і силу слова.</a:t>
            </a:r>
            <a:endParaRPr lang="en-US" sz="1500" dirty="0"/>
          </a:p>
        </p:txBody>
      </p:sp>
      <p:pic>
        <p:nvPicPr>
          <p:cNvPr id="11268" name="Picture 4" descr="В. Стус (1938 - 1985 рр.) - ДОКМ | ДОНЕЦЬКИЙ ОБЛАСНИЙ КРАЄЗНАВЧИЙ МУЗЕЙ">
            <a:extLst>
              <a:ext uri="{FF2B5EF4-FFF2-40B4-BE49-F238E27FC236}">
                <a16:creationId xmlns:a16="http://schemas.microsoft.com/office/drawing/2014/main" id="{50E6FE96-0642-AF2D-F6F9-5EEB62F7E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53" y="1343025"/>
            <a:ext cx="6026467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803EA1-2005-7F73-C171-23646BA51A97}"/>
              </a:ext>
            </a:extLst>
          </p:cNvPr>
          <p:cNvSpPr txBox="1"/>
          <p:nvPr/>
        </p:nvSpPr>
        <p:spPr>
          <a:xfrm>
            <a:off x="858644" y="1437144"/>
            <a:ext cx="1316959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1. Василь Стус: життя і творчість [Електронний ресурс].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https://stus.center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2.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Стус В. Зібрання творів: У 6 т. Т. 6: Літературознавство, публіцистика, листи / 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Упоряд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. Д. Стус.  К.: Факт, 2003.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3. Дзюба І. Василь Стус: життя як творчість. К.: Український письменник, 1992.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4. Сверстюк Є. Василь Стус – поет і людина. К.: Вид-во ім. Олени Теліги, 1997.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5. Гнатюк М. Василь Стус і київське шістдесятництво [Електронний ресурс].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https://www.istpravda.com.ua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6.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Київ, яким ходив Василь Стус: Путівник пам’яттю / Український інститут національної пам’яті. К.: 2021.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7. Літопис життя Василя Стуса: архівні документи, спогади, світлини / 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Упоряд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. В. Овсієнко. К.: Смолоскип, 2005.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9. Байковий цвинтар: поховання видатних українців [Електронний ресурс].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https://kyivcity.gov.ua</a:t>
            </a:r>
          </a:p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10.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Вірші Василя Стуса [Електронний ресурс].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https://poetry.uazone.net/stus/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D1C3C-F96A-F8F6-6CA5-9F24FCDA04DA}"/>
              </a:ext>
            </a:extLst>
          </p:cNvPr>
          <p:cNvSpPr txBox="1"/>
          <p:nvPr/>
        </p:nvSpPr>
        <p:spPr>
          <a:xfrm>
            <a:off x="2575932" y="416577"/>
            <a:ext cx="100249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Список використаних джерел та літератури</a:t>
            </a:r>
          </a:p>
        </p:txBody>
      </p:sp>
    </p:spTree>
    <p:extLst>
      <p:ext uri="{BB962C8B-B14F-4D97-AF65-F5344CB8AC3E}">
        <p14:creationId xmlns:p14="http://schemas.microsoft.com/office/powerpoint/2010/main" val="261618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1517</Words>
  <Application>Microsoft Office PowerPoint</Application>
  <PresentationFormat>Довільний</PresentationFormat>
  <Paragraphs>132</Paragraphs>
  <Slides>16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Raleway</vt:lpstr>
      <vt:lpstr>Raleway Medium</vt:lpstr>
      <vt:lpstr>Arial</vt:lpstr>
      <vt:lpstr>Prata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Роман Ралко</cp:lastModifiedBy>
  <cp:revision>5</cp:revision>
  <dcterms:created xsi:type="dcterms:W3CDTF">2025-04-13T19:04:13Z</dcterms:created>
  <dcterms:modified xsi:type="dcterms:W3CDTF">2025-04-17T08:47:47Z</dcterms:modified>
</cp:coreProperties>
</file>