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6" r:id="rId3"/>
    <p:sldId id="278" r:id="rId4"/>
    <p:sldId id="261" r:id="rId5"/>
    <p:sldId id="256" r:id="rId6"/>
    <p:sldId id="259" r:id="rId7"/>
    <p:sldId id="260" r:id="rId8"/>
    <p:sldId id="274" r:id="rId9"/>
    <p:sldId id="275" r:id="rId10"/>
    <p:sldId id="279" r:id="rId11"/>
    <p:sldId id="282" r:id="rId12"/>
    <p:sldId id="280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CC"/>
    <a:srgbClr val="92F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err="1"/>
              <a:t>Діаграма</a:t>
            </a:r>
            <a:r>
              <a:rPr lang="ru-RU" baseline="0" dirty="0"/>
              <a:t> </a:t>
            </a:r>
            <a:r>
              <a:rPr lang="ru-RU" baseline="0" dirty="0" err="1"/>
              <a:t>кислотності</a:t>
            </a:r>
            <a:r>
              <a:rPr lang="ru-RU" baseline="0" dirty="0"/>
              <a:t> </a:t>
            </a:r>
            <a:r>
              <a:rPr lang="ru-RU" baseline="0" dirty="0" err="1"/>
              <a:t>грунтів</a:t>
            </a:r>
            <a:r>
              <a:rPr lang="ru-RU" baseline="0" dirty="0"/>
              <a:t> (за </a:t>
            </a:r>
            <a:r>
              <a:rPr lang="ru-RU" baseline="0" dirty="0" err="1"/>
              <a:t>площею</a:t>
            </a:r>
            <a:r>
              <a:rPr lang="ru-RU" baseline="0" dirty="0"/>
              <a:t> в %)</a:t>
            </a:r>
            <a:endParaRPr lang="ru-RU" dirty="0"/>
          </a:p>
        </c:rich>
      </c:tx>
      <c:layout>
        <c:manualLayout>
          <c:xMode val="edge"/>
          <c:yMode val="edge"/>
          <c:x val="0.11393744531933504"/>
          <c:y val="4.166666666666669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8983648281504093"/>
          <c:y val="0.3405637855956386"/>
          <c:w val="0.4331541444889962"/>
          <c:h val="0.58106043772914129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38</c:v>
                </c:pt>
                <c:pt idx="2">
                  <c:v>48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3-4641-BC72-AD2A38C44F0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160B4-6F86-4C81-8FEE-6EB1F6B47B99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469E0-E316-452E-AFB9-1719BE667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egt.rshu.edu.ua/images/dustan/INDL8.pdf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tsatu.edu.ua/rosl/wp-content/uploads/sites/20/lr.6.bioindykacija-i-biotestuvannja-v-ahroekolohiyi.pdf" TargetMode="External"/><Relationship Id="rId4" Type="http://schemas.openxmlformats.org/officeDocument/2006/relationships/hyperlink" Target="https://nv.nltu.edu.ua/Archive/2021/31_6/1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літо22\Новая папка\IMG_20220415_1455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59632" y="260648"/>
            <a:ext cx="65882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Комунальний заклад “</a:t>
            </a:r>
            <a:r>
              <a:rPr lang="uk-UA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Іркліївський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ліцей” </a:t>
            </a:r>
            <a:b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Іркліївської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сільської ради  Черкаської області</a:t>
            </a:r>
            <a:b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1124744"/>
            <a:ext cx="6156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 “МАН - Юніор. Дослідник. Еколог ”  2025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628800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Бур</a:t>
            </a:r>
            <a:r>
              <a:rPr lang="en-US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яни</a:t>
            </a:r>
            <a:r>
              <a:rPr lang="uk-UA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uk-UA" sz="4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фітоіндикатори</a:t>
            </a:r>
            <a:r>
              <a:rPr lang="uk-UA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sz="4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I:\фото 23-24\изображение_viber_2023-10-27_09-42-59-605.jpg"/>
          <p:cNvPicPr>
            <a:picLocks noChangeAspect="1" noChangeArrowheads="1"/>
          </p:cNvPicPr>
          <p:nvPr/>
        </p:nvPicPr>
        <p:blipFill>
          <a:blip r:embed="rId3" cstate="print"/>
          <a:srcRect l="5889" t="20925" r="9704" b="8453"/>
          <a:stretch>
            <a:fillRect/>
          </a:stretch>
        </p:blipFill>
        <p:spPr bwMode="auto">
          <a:xfrm rot="21214099">
            <a:off x="2023823" y="3238984"/>
            <a:ext cx="1872395" cy="2178424"/>
          </a:xfrm>
          <a:prstGeom prst="rect">
            <a:avLst/>
          </a:prstGeom>
          <a:noFill/>
        </p:spPr>
      </p:pic>
      <p:pic>
        <p:nvPicPr>
          <p:cNvPr id="9" name="Рисунок 8" descr="H:\загубинога\изображение_viber_2019-05-20_19-00-46.jpg"/>
          <p:cNvPicPr/>
          <p:nvPr/>
        </p:nvPicPr>
        <p:blipFill>
          <a:blip r:embed="rId4" cstate="print"/>
          <a:srcRect l="29663" t="11779" r="39872" b="62860"/>
          <a:stretch>
            <a:fillRect/>
          </a:stretch>
        </p:blipFill>
        <p:spPr bwMode="auto">
          <a:xfrm rot="479228">
            <a:off x="4858876" y="3329740"/>
            <a:ext cx="1833143" cy="2184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7504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Автор роботи </a:t>
            </a:r>
            <a:r>
              <a:rPr lang="en-US" b="1" dirty="0">
                <a:solidFill>
                  <a:srgbClr val="FFFF00"/>
                </a:solidFill>
              </a:rPr>
              <a:t>–</a:t>
            </a:r>
            <a:r>
              <a:rPr lang="uk-UA" dirty="0">
                <a:solidFill>
                  <a:srgbClr val="FFFF00"/>
                </a:solidFill>
              </a:rPr>
              <a:t> </a:t>
            </a:r>
          </a:p>
          <a:p>
            <a:pPr lvl="0" algn="ctr"/>
            <a:r>
              <a:rPr lang="uk-UA" b="1" dirty="0" err="1">
                <a:solidFill>
                  <a:srgbClr val="FFFF00"/>
                </a:solidFill>
              </a:rPr>
              <a:t>Калініченко</a:t>
            </a:r>
            <a:r>
              <a:rPr lang="uk-UA" b="1" dirty="0">
                <a:solidFill>
                  <a:srgbClr val="FFFF00"/>
                </a:solidFill>
              </a:rPr>
              <a:t> Вероніка  Сергіївна </a:t>
            </a:r>
          </a:p>
          <a:p>
            <a:pPr lvl="0" algn="ctr"/>
            <a:r>
              <a:rPr lang="uk-UA" b="1" dirty="0">
                <a:solidFill>
                  <a:srgbClr val="FFFF00"/>
                </a:solidFill>
              </a:rPr>
              <a:t>учениця 9 класу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3968" y="55172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>
                <a:solidFill>
                  <a:srgbClr val="FFFF00"/>
                </a:solidFill>
              </a:rPr>
              <a:t>Керівник роботи:</a:t>
            </a:r>
            <a:r>
              <a:rPr lang="uk-UA" i="1" dirty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uk-UA" b="1" i="1" dirty="0" err="1">
                <a:solidFill>
                  <a:srgbClr val="FFFF00"/>
                </a:solidFill>
              </a:rPr>
              <a:t>Загубинога</a:t>
            </a:r>
            <a:r>
              <a:rPr lang="uk-UA" b="1" i="1" dirty="0">
                <a:solidFill>
                  <a:srgbClr val="FFFF00"/>
                </a:solidFill>
              </a:rPr>
              <a:t> Оксана Олексіївна</a:t>
            </a:r>
            <a:r>
              <a:rPr lang="uk-UA" dirty="0">
                <a:solidFill>
                  <a:srgbClr val="FFFF00"/>
                </a:solidFill>
              </a:rPr>
              <a:t> – вчитель біології та хімії, вчитель методист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МАН 25 Ы школа\изображение_viber_2024-06-26_19-14-23-50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r="229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504" y="260648"/>
            <a:ext cx="4896544" cy="6408712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Актуальність роботи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біоорганомінеральна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система,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таким чином, </a:t>
            </a: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забезпечує все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необхідне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живого. Одним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кислотність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спокійно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кислому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віддають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нейтральному. Перед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висаджувати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кислотніть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Спостерігаючи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видовим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складом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бур‘янів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натися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про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грунту як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кислотність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враховуючи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вирощуванні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сільськогосподарських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культур на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даному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високі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врожаї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  <a:p>
            <a:pPr algn="just"/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В.Л. Комаров писав “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добитися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змінами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рослинного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покриву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безпомилково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судити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МАН 25 Ы школа\изображение_viber_2024-06-26_19-14-46-802.jpg"/>
          <p:cNvPicPr/>
          <p:nvPr/>
        </p:nvPicPr>
        <p:blipFill>
          <a:blip r:embed="rId2" cstate="print"/>
          <a:srcRect r="176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3717032"/>
            <a:ext cx="8496944" cy="31085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Завдання роботи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Опрацювати теоретичні відомості із питання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фітоіндикації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за бур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янами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фітоіндикаторами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2. Провести: польові  дослідження  – обстеження  рослинності полів та виявити види бур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янів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фітоіндикаторів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кислотност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, які  зростають  на них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3. Як підтвердження спостережень , провести швидкі лабораторно - польові дослідження  рівня кислотності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у польових умовах за допомогою лакмусового папірця, оцту і соди.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4 . Провести статистичні опрацювання отриманих даних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5. Провести порівняння дотримань оптимальних рівнів кислотності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при вирощуванні сільськогосподарських рослин  з отриманими  даними при дослідженні на місцевих полях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88640"/>
            <a:ext cx="3528392" cy="2677656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Мета роботи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Дослідити кислотність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грунтів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 полях місцевих агрофірм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“Літол”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“Міжгір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я” та на 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полях  дрібних фермерів, які 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вирощують зернові та 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просапні культури  в селі 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Скородистик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на Черкащині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ислотність грунту"/>
          <p:cNvPicPr/>
          <p:nvPr/>
        </p:nvPicPr>
        <p:blipFill>
          <a:blip r:embed="rId2" cstate="print"/>
          <a:srcRect t="22548" r="35825" b="169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21132841">
            <a:off x="395536" y="332656"/>
            <a:ext cx="4248472" cy="1692771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єкти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Поля  з сільськогосподарськими рослинами серед яких ростуть і бур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яни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фітоіндикатори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грунту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349489">
            <a:off x="4199264" y="1768799"/>
            <a:ext cx="4248472" cy="13849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 дослідження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аналіз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лабораторний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математично-статистичний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1018465">
            <a:off x="325389" y="2320306"/>
            <a:ext cx="4059741" cy="304698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Наукова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новизна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передбачуваних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Вперше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досліджено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біорізноманіття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бур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’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янів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як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відображення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їхньої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реакції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стан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грунтів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на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агросистеми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полів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села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Скородистик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Черкащині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3717032"/>
            <a:ext cx="4032448" cy="267765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Практичне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одержаних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Проаналізовані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показники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кислотності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грунтів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можуть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слугувати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виявлення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ранніх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змін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екосистем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при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розміщенні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сільськогосподарських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рослин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на </a:t>
            </a:r>
            <a:r>
              <a:rPr lang="ru-RU" sz="2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місцевих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полях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130425"/>
            <a:ext cx="7702624" cy="1470025"/>
          </a:xfrm>
        </p:spPr>
        <p:txBody>
          <a:bodyPr>
            <a:normAutofit fontScale="90000"/>
          </a:bodyPr>
          <a:lstStyle/>
          <a:p>
            <a:r>
              <a:rPr lang="uk-UA" dirty="0"/>
              <a:t> </a:t>
            </a:r>
            <a:r>
              <a:rPr lang="uk-UA" dirty="0">
                <a:solidFill>
                  <a:srgbClr val="FF0000"/>
                </a:solidFill>
              </a:rPr>
              <a:t>Бур</a:t>
            </a:r>
            <a:r>
              <a:rPr lang="en-US" dirty="0">
                <a:solidFill>
                  <a:srgbClr val="FF0000"/>
                </a:solidFill>
              </a:rPr>
              <a:t>’</a:t>
            </a:r>
            <a:r>
              <a:rPr lang="uk-UA" dirty="0" err="1">
                <a:solidFill>
                  <a:srgbClr val="FF0000"/>
                </a:solidFill>
              </a:rPr>
              <a:t>яни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 err="1">
                <a:solidFill>
                  <a:srgbClr val="FF0000"/>
                </a:solidFill>
              </a:rPr>
              <a:t>-фітоіндикатори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ru-RU" dirty="0" err="1">
                <a:solidFill>
                  <a:srgbClr val="FF0000"/>
                </a:solidFill>
              </a:rPr>
              <a:t>кислотності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грунтів</a:t>
            </a:r>
            <a:br>
              <a:rPr lang="uk-UA" dirty="0"/>
            </a:br>
            <a:endParaRPr lang="ru-RU" dirty="0"/>
          </a:p>
        </p:txBody>
      </p:sp>
      <p:pic>
        <p:nvPicPr>
          <p:cNvPr id="29700" name="Picture 4" descr="Квітка берізка в сад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160239" cy="1656184"/>
          </a:xfrm>
          <a:prstGeom prst="rect">
            <a:avLst/>
          </a:prstGeom>
          <a:noFill/>
        </p:spPr>
      </p:pic>
      <p:pic>
        <p:nvPicPr>
          <p:cNvPr id="29702" name="Picture 6" descr="Бур'яни та боротьба з ни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12976"/>
            <a:ext cx="1944216" cy="2376264"/>
          </a:xfrm>
          <a:prstGeom prst="rect">
            <a:avLst/>
          </a:prstGeom>
          <a:noFill/>
        </p:spPr>
      </p:pic>
      <p:pic>
        <p:nvPicPr>
          <p:cNvPr id="29706" name="Picture 10" descr="5 найпоширеніших бур'янів в Україні та як їх знищити — УНІА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2060848"/>
            <a:ext cx="1800200" cy="2448272"/>
          </a:xfrm>
          <a:prstGeom prst="rect">
            <a:avLst/>
          </a:prstGeom>
          <a:noFill/>
        </p:spPr>
      </p:pic>
      <p:sp>
        <p:nvSpPr>
          <p:cNvPr id="29708" name="AutoShape 12" descr="Лобода біла в Україні - що це таке | Агроэксперт-Трей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10" name="AutoShape 14" descr="Лобода біла в Україні - що це таке | Агроэксперт-Трей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12" name="AutoShape 16" descr="ФОТО ЛОБОДИ БІЛОЇ із сайту agroexp.com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14" name="Picture 18" descr="Лобода біла"/>
          <p:cNvPicPr>
            <a:picLocks noChangeAspect="1" noChangeArrowheads="1"/>
          </p:cNvPicPr>
          <p:nvPr/>
        </p:nvPicPr>
        <p:blipFill>
          <a:blip r:embed="rId5" cstate="print"/>
          <a:srcRect l="25200" r="25661"/>
          <a:stretch>
            <a:fillRect/>
          </a:stretch>
        </p:blipFill>
        <p:spPr bwMode="auto">
          <a:xfrm>
            <a:off x="179512" y="2204864"/>
            <a:ext cx="1872208" cy="2160240"/>
          </a:xfrm>
          <a:prstGeom prst="rect">
            <a:avLst/>
          </a:prstGeom>
          <a:noFill/>
        </p:spPr>
      </p:pic>
      <p:sp>
        <p:nvSpPr>
          <p:cNvPr id="29716" name="AutoShape 20" descr="Хвощ польовий - Системи захисту від бур'яні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18" name="Picture 22" descr="фото хвоща польового із сайту agroexp.com.u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581128"/>
            <a:ext cx="2304256" cy="2088232"/>
          </a:xfrm>
          <a:prstGeom prst="rect">
            <a:avLst/>
          </a:prstGeom>
          <a:noFill/>
        </p:spPr>
      </p:pic>
      <p:sp>
        <p:nvSpPr>
          <p:cNvPr id="29720" name="AutoShape 24" descr="фото хвоща польового із сайту www.pharmencyclopedia.com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22" name="AutoShape 26" descr="Пирій повзучий - Описание - Сорняки - Яблу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24" name="AutoShape 28" descr="зображення пирій повзучий фото із сайту superagronom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26" name="AutoShape 30" descr="зображення пирій повзучий фото із сайту uk.wikipedia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28" name="AutoShape 32" descr="Рослина Пирій повзучий . Будова, поширення, біологічн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30" name="AutoShape 34" descr="Мишій зелений - Общая характеристика - Яблу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32" name="AutoShape 36" descr="фото мишій зелений фото із сайту superagronom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34" name="AutoShape 38" descr="Мишій зелен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36" name="AutoShape 40" descr="Мишій зелен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38" name="Picture 42" descr="https://superagronom.com/uploads/all/45/22/7b/45227be7f25875511c948a528ce5b53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188640"/>
            <a:ext cx="1800200" cy="1656184"/>
          </a:xfrm>
          <a:prstGeom prst="rect">
            <a:avLst/>
          </a:prstGeom>
          <a:noFill/>
        </p:spPr>
      </p:pic>
      <p:sp>
        <p:nvSpPr>
          <p:cNvPr id="29740" name="AutoShape 44" descr="ФОТО РОМАШКА ПОЛЬОВА із сайту ru.wikipedia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42" name="AutoShape 46" descr="ФОТО РОМАШКА ПОЛЬОВА із сайту ru.wikipedia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44" name="AutoShape 48" descr="Віддушка Ромашка Польова, 10 мл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I:\літо22\Новая папка\IMG_20220612_093319.jpg"/>
          <p:cNvPicPr>
            <a:picLocks noChangeAspect="1" noChangeArrowheads="1"/>
          </p:cNvPicPr>
          <p:nvPr/>
        </p:nvPicPr>
        <p:blipFill>
          <a:blip r:embed="rId8" cstate="print"/>
          <a:srcRect t="21173" r="62099" b="63650"/>
          <a:stretch>
            <a:fillRect/>
          </a:stretch>
        </p:blipFill>
        <p:spPr bwMode="auto">
          <a:xfrm>
            <a:off x="2555776" y="188640"/>
            <a:ext cx="1944216" cy="1656184"/>
          </a:xfrm>
          <a:prstGeom prst="rect">
            <a:avLst/>
          </a:prstGeom>
          <a:noFill/>
        </p:spPr>
      </p:pic>
      <p:sp>
        <p:nvSpPr>
          <p:cNvPr id="16386" name="AutoShape 2" descr="Рослина Галінсога дрібноквіткова незбутниця дрібноквітков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Галінсога дрібноквіткова, або незбутниця - Системи захисту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4581128"/>
            <a:ext cx="2411760" cy="2160240"/>
          </a:xfrm>
          <a:prstGeom prst="rect">
            <a:avLst/>
          </a:prstGeom>
          <a:noFill/>
        </p:spPr>
      </p:pic>
      <p:sp>
        <p:nvSpPr>
          <p:cNvPr id="16390" name="AutoShape 6" descr="Цілющі властивості пирію повзучого | Добрадi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Зображення пирію повзучого із сайту xn--d1abagmkkfl1k.xn--j1am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Цілющі властивості пирію повзучого | Добрадi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8" name="AutoShape 14" descr="Цілющі властивості пирію повзучого | Добрадi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00" name="AutoShape 16" descr="Цілющі властивості пирію повзучого | Добрадi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2" name="Picture 18" descr="Час збирати ромашку - Порадниця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8024" y="188640"/>
            <a:ext cx="2088232" cy="1656184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179512" y="1484784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Берізка польова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499992" y="5229200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Осот рожевий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627784" y="630932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Пирій повзучий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51520" y="630932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Хвощ  польовий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79512" y="3933056"/>
            <a:ext cx="1835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Лобода біла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627784" y="1484784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Мак дикий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716016" y="1484784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Ромашка польова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092280" y="1484784"/>
            <a:ext cx="1908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Мишій зелений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163272" y="4149080"/>
            <a:ext cx="1980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Щириця звичайна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444208" y="6381328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>
                <a:solidFill>
                  <a:srgbClr val="FFFF00"/>
                </a:solidFill>
              </a:rPr>
              <a:t>Галінсога</a:t>
            </a:r>
            <a:r>
              <a:rPr lang="uk-UA" dirty="0">
                <a:solidFill>
                  <a:srgbClr val="FFFF00"/>
                </a:solidFill>
              </a:rPr>
              <a:t> </a:t>
            </a:r>
            <a:r>
              <a:rPr lang="uk-UA" dirty="0" err="1">
                <a:solidFill>
                  <a:srgbClr val="FFFF00"/>
                </a:solidFill>
              </a:rPr>
              <a:t>дрібноцвіта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9512" y="18864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Convolvulus </a:t>
            </a:r>
            <a:r>
              <a:rPr lang="en-US" dirty="0" err="1">
                <a:solidFill>
                  <a:srgbClr val="FFFF00"/>
                </a:solidFill>
              </a:rPr>
              <a:t>repens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79512" y="2204864"/>
            <a:ext cx="183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Cytnopodium</a:t>
            </a:r>
            <a:r>
              <a:rPr lang="en-US" dirty="0">
                <a:solidFill>
                  <a:srgbClr val="FFFF00"/>
                </a:solidFill>
              </a:rPr>
              <a:t> album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308304" y="2060848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Amarantus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retroflecsus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092280" y="188640"/>
            <a:ext cx="1908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Setaria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viridis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499992" y="3284984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Cirssum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arvense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23528" y="465313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Eguisetum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arvense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771800" y="4653136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Elitrigia</a:t>
            </a:r>
            <a:r>
              <a:rPr lang="en-US" dirty="0"/>
              <a:t> </a:t>
            </a:r>
            <a:r>
              <a:rPr lang="en-US" dirty="0" err="1"/>
              <a:t>repens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627784" y="260648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Raraver</a:t>
            </a:r>
            <a:r>
              <a:rPr lang="en-US" dirty="0">
                <a:solidFill>
                  <a:srgbClr val="FFFF00"/>
                </a:solidFill>
              </a:rPr>
              <a:t>  </a:t>
            </a:r>
            <a:r>
              <a:rPr lang="en-US" dirty="0" err="1">
                <a:solidFill>
                  <a:srgbClr val="FFFF00"/>
                </a:solidFill>
              </a:rPr>
              <a:t>rhoeas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788024" y="188640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Tripleurospermum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inodorum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551712" y="4581128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Galinsoga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parviflora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8" name="Рисунок 57" descr="https://cash-flow.com.ua/wp-content/uploads/pyrej-polzuchij-lechebnye-svojstva-i-protivopokazaniya.jpg"/>
          <p:cNvPicPr/>
          <p:nvPr/>
        </p:nvPicPr>
        <p:blipFill>
          <a:blip r:embed="rId11" cstate="print"/>
          <a:srcRect t="17110" r="63400"/>
          <a:stretch>
            <a:fillRect/>
          </a:stretch>
        </p:blipFill>
        <p:spPr bwMode="auto">
          <a:xfrm>
            <a:off x="2627784" y="4581128"/>
            <a:ext cx="174307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Прямоугольник 59"/>
          <p:cNvSpPr/>
          <p:nvPr/>
        </p:nvSpPr>
        <p:spPr>
          <a:xfrm>
            <a:off x="2699792" y="4221088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Elitrigia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repens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solidFill>
                  <a:schemeClr val="bg1"/>
                </a:solidFill>
              </a:rPr>
              <a:t>                  </a:t>
            </a: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>
              <a:solidFill>
                <a:schemeClr val="bg1"/>
              </a:solidFill>
            </a:endParaRP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>
              <a:solidFill>
                <a:schemeClr val="bg1"/>
              </a:solidFill>
            </a:endParaRP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>
              <a:solidFill>
                <a:schemeClr val="bg1"/>
              </a:solidFill>
            </a:endParaRP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solidFill>
                  <a:schemeClr val="bg1"/>
                </a:solidFill>
              </a:rPr>
              <a:t>                                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Кислотність грунту"/>
          <p:cNvPicPr/>
          <p:nvPr/>
        </p:nvPicPr>
        <p:blipFill>
          <a:blip r:embed="rId2" cstate="print"/>
          <a:srcRect t="19463" b="169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1663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331640" y="908720"/>
            <a:ext cx="4032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Точки </a:t>
            </a:r>
            <a:r>
              <a:rPr kumimoji="0" lang="ru-RU" sz="2000" b="1" i="0" u="none" strike="noStrike" cap="none" normalizeH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188640"/>
          <a:ext cx="5904656" cy="612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Точки </a:t>
                      </a:r>
                      <a:r>
                        <a:rPr lang="ru-RU" sz="28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800" baseline="0" dirty="0" err="1">
                          <a:solidFill>
                            <a:srgbClr val="FF0000"/>
                          </a:solidFill>
                        </a:rPr>
                        <a:t>д</a:t>
                      </a:r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осліджень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00">
                <a:tc>
                  <a:txBody>
                    <a:bodyPr/>
                    <a:lstStyle/>
                    <a:p>
                      <a:r>
                        <a:rPr lang="uk-UA" dirty="0"/>
                        <a:t>№</a:t>
                      </a:r>
                    </a:p>
                    <a:p>
                      <a:r>
                        <a:rPr lang="uk-UA" dirty="0" err="1"/>
                        <a:t>пп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err="1"/>
                        <a:t>Досліджу-вана</a:t>
                      </a:r>
                      <a:r>
                        <a:rPr lang="uk-UA" dirty="0"/>
                        <a:t> територія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Сільсько</a:t>
                      </a:r>
                      <a:r>
                        <a:rPr lang="uk-UA" dirty="0"/>
                        <a:t> -</a:t>
                      </a:r>
                    </a:p>
                    <a:p>
                      <a:r>
                        <a:rPr lang="uk-UA" dirty="0"/>
                        <a:t>господарська</a:t>
                      </a:r>
                    </a:p>
                    <a:p>
                      <a:r>
                        <a:rPr lang="uk-UA" dirty="0"/>
                        <a:t> культура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Площа (в га)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Розміщення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 відносно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околиці села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Поле №1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40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північна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2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Північно</a:t>
                      </a:r>
                      <a:r>
                        <a:rPr lang="uk-UA" dirty="0"/>
                        <a:t> – </a:t>
                      </a:r>
                    </a:p>
                    <a:p>
                      <a:r>
                        <a:rPr lang="uk-UA" dirty="0"/>
                        <a:t>західна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3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Північно-</a:t>
                      </a:r>
                      <a:endParaRPr lang="uk-UA" dirty="0"/>
                    </a:p>
                    <a:p>
                      <a:r>
                        <a:rPr lang="uk-UA" dirty="0"/>
                        <a:t>західна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4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ячмінь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північна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5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ячмінь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Північно-</a:t>
                      </a:r>
                      <a:endParaRPr lang="uk-UA" dirty="0"/>
                    </a:p>
                    <a:p>
                      <a:r>
                        <a:rPr lang="uk-UA" dirty="0"/>
                        <a:t>західна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6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кукурудза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Південно-</a:t>
                      </a:r>
                      <a:endParaRPr lang="uk-UA" dirty="0"/>
                    </a:p>
                    <a:p>
                      <a:r>
                        <a:rPr lang="uk-UA" dirty="0"/>
                        <a:t>західна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7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соя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30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Південно</a:t>
                      </a:r>
                      <a:r>
                        <a:rPr lang="uk-UA" dirty="0"/>
                        <a:t> – </a:t>
                      </a:r>
                    </a:p>
                    <a:p>
                      <a:r>
                        <a:rPr lang="uk-UA" dirty="0"/>
                        <a:t>західна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8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картопля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південна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9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цибуля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південна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Рисунок 6" descr="C:\Users\User\Desktop\МАН 25 Ы школа\изображение_viber_2024-06-26_19-14-23-892.jpg"/>
          <p:cNvPicPr/>
          <p:nvPr/>
        </p:nvPicPr>
        <p:blipFill>
          <a:blip r:embed="rId3" cstate="print">
            <a:lum bright="-10000"/>
          </a:blip>
          <a:srcRect l="20908" r="34242"/>
          <a:stretch>
            <a:fillRect/>
          </a:stretch>
        </p:blipFill>
        <p:spPr bwMode="auto">
          <a:xfrm>
            <a:off x="6084168" y="188640"/>
            <a:ext cx="223224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МАН 25 Ы школа\изображение_viber_2024-06-26_19-14-24-384.jpg"/>
          <p:cNvPicPr/>
          <p:nvPr/>
        </p:nvPicPr>
        <p:blipFill>
          <a:blip r:embed="rId4" cstate="print">
            <a:lum contrast="30000"/>
          </a:blip>
          <a:srcRect l="39090" r="17272"/>
          <a:stretch>
            <a:fillRect/>
          </a:stretch>
        </p:blipFill>
        <p:spPr bwMode="auto">
          <a:xfrm>
            <a:off x="6695728" y="1196752"/>
            <a:ext cx="24482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МАН 25 Ы школа\изображение_viber_2024-06-26_19-14-31-894.jpg"/>
          <p:cNvPicPr/>
          <p:nvPr/>
        </p:nvPicPr>
        <p:blipFill>
          <a:blip r:embed="rId5" cstate="print"/>
          <a:srcRect l="8044" r="18391"/>
          <a:stretch>
            <a:fillRect/>
          </a:stretch>
        </p:blipFill>
        <p:spPr bwMode="auto">
          <a:xfrm>
            <a:off x="6228184" y="2780928"/>
            <a:ext cx="252028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User\Desktop\МАН 25 Ы школа\изображение_viber_2024-06-26_19-14-21-247.jpg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 r="32001"/>
          <a:stretch>
            <a:fillRect/>
          </a:stretch>
        </p:blipFill>
        <p:spPr bwMode="auto">
          <a:xfrm>
            <a:off x="6156176" y="4653136"/>
            <a:ext cx="273630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24744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pic>
        <p:nvPicPr>
          <p:cNvPr id="5" name="Picture 3" descr="I:\літо22\Новая папка\IMG_20220612_093319.jpg"/>
          <p:cNvPicPr>
            <a:picLocks noChangeAspect="1" noChangeArrowheads="1"/>
          </p:cNvPicPr>
          <p:nvPr/>
        </p:nvPicPr>
        <p:blipFill>
          <a:blip r:embed="rId2" cstate="print"/>
          <a:srcRect b="636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91680" y="188640"/>
          <a:ext cx="7200800" cy="410782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Таблиця кислотності </a:t>
                      </a:r>
                      <a:r>
                        <a:rPr lang="uk-UA" sz="20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грунтів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Ступінь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кислотності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Значення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рН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Бур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’</a:t>
                      </a:r>
                      <a:r>
                        <a:rPr lang="uk-UA" sz="16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яни</a:t>
                      </a:r>
                      <a:r>
                        <a:rPr lang="uk-UA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фітоіндикатори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сильнокисла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4,1–4,5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Хвіщ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польовий, щавель, подорожник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середньокисла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4,6–5,0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Пирій повзучий,</a:t>
                      </a:r>
                      <a:r>
                        <a:rPr lang="uk-UA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берізка польова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слабокисла</a:t>
                      </a:r>
                      <a:endParaRPr lang="ru-RU" sz="160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5,1–6,0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/>
                        <a:t>Ромашка польова, </a:t>
                      </a:r>
                      <a:r>
                        <a:rPr lang="uk-UA" sz="1600" dirty="0" err="1"/>
                        <a:t>галінсога</a:t>
                      </a:r>
                      <a:r>
                        <a:rPr lang="uk-UA" sz="1600" dirty="0"/>
                        <a:t> дрібноквіткова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нейтральна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6,1–7,4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/>
                        <a:t>Лобода, щириця, мишій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слаболужна</a:t>
                      </a:r>
                      <a:endParaRPr lang="ru-RU" sz="160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7,5–8,5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/>
                        <a:t>Осот рожевий,</a:t>
                      </a:r>
                      <a:r>
                        <a:rPr lang="uk-UA" sz="1600" baseline="0" dirty="0"/>
                        <a:t> вика польова, дикий мак, гірчиця польова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сильнолужна</a:t>
                      </a:r>
                      <a:endParaRPr lang="ru-RU" sz="160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8,6–10,0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/>
                        <a:t>лаванда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різколужна</a:t>
                      </a:r>
                      <a:endParaRPr lang="ru-RU" sz="160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10,0 </a:t>
                      </a:r>
                      <a:r>
                        <a:rPr lang="ru-RU" sz="1600" dirty="0" err="1"/>
                        <a:t>рН</a:t>
                      </a: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FF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189" marR="66189" marT="46332" marB="4633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1520" y="476672"/>
            <a:ext cx="1224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</a:t>
            </a:r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 -</a:t>
            </a:r>
          </a:p>
          <a:p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тич -</a:t>
            </a:r>
          </a:p>
          <a:p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ні </a:t>
            </a:r>
          </a:p>
          <a:p>
            <a:r>
              <a:rPr lang="uk-UA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r>
              <a:rPr lang="uk-UA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Desktop\МАН 25 Ы школа\изображение_viber_2024-06-26_19-14-32-484.jpg"/>
          <p:cNvPicPr/>
          <p:nvPr/>
        </p:nvPicPr>
        <p:blipFill>
          <a:blip r:embed="rId3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4716016" y="4437112"/>
            <a:ext cx="4320480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Desktop\МАН 25 Ы школа\изображение_viber_2024-06-26_19-14-45-318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539552" y="4437112"/>
            <a:ext cx="4096455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:\Фото\домашні\досліди\Діти, школа\Сергія\різні\DSC0366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88640"/>
          <a:ext cx="8064897" cy="60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6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6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Результати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8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800" baseline="0" dirty="0" err="1">
                          <a:solidFill>
                            <a:srgbClr val="FF0000"/>
                          </a:solidFill>
                        </a:rPr>
                        <a:t>д</a:t>
                      </a:r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осліджень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видів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 бур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’</a:t>
                      </a:r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янів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 - І </a:t>
                      </a:r>
                      <a:r>
                        <a:rPr lang="ru-RU" sz="2800" dirty="0" err="1">
                          <a:solidFill>
                            <a:srgbClr val="FF0000"/>
                          </a:solidFill>
                        </a:rPr>
                        <a:t>частина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00">
                <a:tc>
                  <a:txBody>
                    <a:bodyPr/>
                    <a:lstStyle/>
                    <a:p>
                      <a:r>
                        <a:rPr lang="uk-UA" dirty="0"/>
                        <a:t>№</a:t>
                      </a:r>
                    </a:p>
                    <a:p>
                      <a:r>
                        <a:rPr lang="uk-UA" dirty="0" err="1"/>
                        <a:t>пп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Досліджувана територія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Сільсько</a:t>
                      </a:r>
                      <a:r>
                        <a:rPr lang="uk-UA" dirty="0"/>
                        <a:t> -</a:t>
                      </a:r>
                    </a:p>
                    <a:p>
                      <a:r>
                        <a:rPr lang="uk-UA" dirty="0"/>
                        <a:t>господарська</a:t>
                      </a:r>
                    </a:p>
                    <a:p>
                      <a:r>
                        <a:rPr lang="uk-UA" dirty="0"/>
                        <a:t> культура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Бур</a:t>
                      </a:r>
                      <a:r>
                        <a:rPr lang="en-US" dirty="0"/>
                        <a:t>’</a:t>
                      </a:r>
                      <a:r>
                        <a:rPr lang="uk-UA" dirty="0" err="1"/>
                        <a:t>яни</a:t>
                      </a:r>
                      <a:r>
                        <a:rPr lang="uk-UA" baseline="0" dirty="0"/>
                        <a:t> </a:t>
                      </a:r>
                      <a:r>
                        <a:rPr lang="uk-UA" baseline="0" dirty="0" err="1"/>
                        <a:t>фітоіндикатори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Розміщення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 на</a:t>
                      </a:r>
                      <a:r>
                        <a:rPr lang="uk-UA" baseline="0" dirty="0"/>
                        <a:t>  досліджуваній площі поля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Поле №1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пирій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 дуже</a:t>
                      </a:r>
                      <a:r>
                        <a:rPr lang="uk-UA" baseline="0" dirty="0"/>
                        <a:t>  рідко, л</a:t>
                      </a:r>
                      <a:r>
                        <a:rPr lang="uk-UA" dirty="0"/>
                        <a:t>окально</a:t>
                      </a:r>
                      <a:r>
                        <a:rPr lang="uk-UA" baseline="0" dirty="0"/>
                        <a:t> (кущі площею 2 - 6 </a:t>
                      </a:r>
                      <a:r>
                        <a:rPr lang="uk-UA" baseline="0" dirty="0" err="1"/>
                        <a:t>кв</a:t>
                      </a:r>
                      <a:r>
                        <a:rPr lang="uk-UA" baseline="0" dirty="0"/>
                        <a:t> м)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2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Вика, осот рожевий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дуже</a:t>
                      </a:r>
                      <a:r>
                        <a:rPr lang="uk-UA" baseline="0" dirty="0"/>
                        <a:t>  рідко,кущі, л</a:t>
                      </a:r>
                      <a:r>
                        <a:rPr lang="uk-UA" dirty="0"/>
                        <a:t>окально,</a:t>
                      </a:r>
                      <a:r>
                        <a:rPr lang="uk-UA" baseline="0" dirty="0"/>
                        <a:t> ближче до країв поля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3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мак дикий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Мак – розсіяно по всій території, </a:t>
                      </a:r>
                      <a:r>
                        <a:rPr lang="uk-UA" baseline="0" dirty="0"/>
                        <a:t> густота до 3 – 5 рослин на</a:t>
                      </a:r>
                      <a:r>
                        <a:rPr lang="uk-UA" dirty="0"/>
                        <a:t> 1 м </a:t>
                      </a:r>
                      <a:r>
                        <a:rPr lang="uk-UA" dirty="0" err="1"/>
                        <a:t>кв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4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ячмінь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ромашка польова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Розсіяно</a:t>
                      </a:r>
                      <a:r>
                        <a:rPr lang="uk-UA" baseline="0" dirty="0"/>
                        <a:t> по всій площі поля, густина – 2-3 рослини на 1 </a:t>
                      </a:r>
                      <a:r>
                        <a:rPr lang="uk-UA" baseline="0" dirty="0" err="1"/>
                        <a:t>кв</a:t>
                      </a:r>
                      <a:r>
                        <a:rPr lang="uk-UA" baseline="0" dirty="0"/>
                        <a:t> 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5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ячмінь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Лобода біла, пирій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Дуже рідко, поле майже без бур</a:t>
                      </a:r>
                      <a:r>
                        <a:rPr lang="en-US" dirty="0"/>
                        <a:t>’</a:t>
                      </a:r>
                      <a:r>
                        <a:rPr lang="uk-UA" dirty="0" err="1"/>
                        <a:t>янів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:\Фото\домашні\макс айфон 16.06.2014\IMG_0804.JPG"/>
          <p:cNvPicPr/>
          <p:nvPr/>
        </p:nvPicPr>
        <p:blipFill>
          <a:blip r:embed="rId2" cstate="print"/>
          <a:srcRect l="11718" b="61107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260648"/>
          <a:ext cx="7632849" cy="3800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9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537">
                <a:tc gridSpan="5"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Результати досліджень (продовження) ІІ частина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6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кукурудза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Лобода, мишій, щириця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Рідко не більше 1 рослини на 1 </a:t>
                      </a:r>
                      <a:r>
                        <a:rPr lang="uk-UA" dirty="0" err="1"/>
                        <a:t>кв</a:t>
                      </a:r>
                      <a:r>
                        <a:rPr lang="uk-UA" dirty="0"/>
                        <a:t> 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7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соя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Лобода, мишій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Порівняно</a:t>
                      </a:r>
                      <a:r>
                        <a:rPr lang="uk-UA" baseline="0" dirty="0"/>
                        <a:t> густо, до 2 - 6 рослин на 1 </a:t>
                      </a:r>
                      <a:r>
                        <a:rPr lang="uk-UA" baseline="0" dirty="0" err="1"/>
                        <a:t>кв</a:t>
                      </a:r>
                      <a:r>
                        <a:rPr lang="uk-UA" baseline="0" dirty="0"/>
                        <a:t> 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8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картопля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Щириця, </a:t>
                      </a:r>
                      <a:r>
                        <a:rPr lang="uk-UA" dirty="0" err="1"/>
                        <a:t>галінсога</a:t>
                      </a:r>
                      <a:r>
                        <a:rPr lang="uk-UA" dirty="0"/>
                        <a:t> дрібноквіткова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Рідко, частіше в кущах, ніж на міжрядді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9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Поле №9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цибуля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Хвіщ</a:t>
                      </a:r>
                      <a:r>
                        <a:rPr lang="uk-UA" dirty="0"/>
                        <a:t>, берізка польова,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 всій території, в окремих місцях густо, до 6 - 10 рослин на 1 </a:t>
                      </a:r>
                      <a:r>
                        <a:rPr lang="uk-UA" dirty="0" err="1"/>
                        <a:t>кв</a:t>
                      </a:r>
                      <a:r>
                        <a:rPr lang="uk-UA" dirty="0"/>
                        <a:t> 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 descr="C:\Users\User\Desktop\МАН 25 Ы школа\изображение_viber_2024-06-26_19-14-31-894.jpg"/>
          <p:cNvPicPr/>
          <p:nvPr/>
        </p:nvPicPr>
        <p:blipFill>
          <a:blip r:embed="rId3" cstate="print">
            <a:lum contrast="30000"/>
          </a:blip>
          <a:srcRect b="8334"/>
          <a:stretch>
            <a:fillRect/>
          </a:stretch>
        </p:blipFill>
        <p:spPr bwMode="auto">
          <a:xfrm>
            <a:off x="107504" y="4149080"/>
            <a:ext cx="594042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МАН 25 Ы школа\изображение_viber_2024-06-26_19-14-23-244.jpg"/>
          <p:cNvPicPr/>
          <p:nvPr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4355976" y="4293096"/>
            <a:ext cx="4554389" cy="2413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3"/>
            <a:ext cx="7772400" cy="79208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Стан </a:t>
            </a:r>
            <a:r>
              <a:rPr lang="ru-RU" sz="3200" b="1" dirty="0" err="1">
                <a:solidFill>
                  <a:srgbClr val="FF0000"/>
                </a:solidFill>
              </a:rPr>
              <a:t>кислотності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досліджуваних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грунтів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836712"/>
          <a:ext cx="4896544" cy="259747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3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800" dirty="0" err="1"/>
                        <a:t>№пп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Точки</a:t>
                      </a:r>
                      <a:r>
                        <a:rPr lang="uk-UA" sz="1800" baseline="0" dirty="0"/>
                        <a:t> №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Площа  га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 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/>
                        <a:t>кислотність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1,4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48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28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err="1"/>
                        <a:t>слаболужні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/>
                        <a:t>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5,6,7,8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80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48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нейтральні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440">
                <a:tc>
                  <a:txBody>
                    <a:bodyPr/>
                    <a:lstStyle/>
                    <a:p>
                      <a:r>
                        <a:rPr lang="uk-UA" sz="1800" dirty="0"/>
                        <a:t>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/>
                        <a:t>2,3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38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23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err="1"/>
                        <a:t>слабокислі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432">
                <a:tc>
                  <a:txBody>
                    <a:bodyPr/>
                    <a:lstStyle/>
                    <a:p>
                      <a:r>
                        <a:rPr lang="uk-UA" sz="1800" dirty="0"/>
                        <a:t>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/>
                        <a:t>кислі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/>
                        <a:t>Всього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/>
                        <a:t>170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932040" y="836712"/>
          <a:ext cx="410445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67544" y="3501008"/>
            <a:ext cx="7772400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Висновок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149080"/>
            <a:ext cx="8712968" cy="2246769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Отже: оглянувши деякі поля  місцевих агрофірм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“Літол”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“Міжгір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я” та  поля  дрібних фермерів, які вирощують зернові та просапні культури  в селі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Скородистик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на Черкащині і, користуючись властивістю деяких видів бур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янів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фітоіндикаторів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, я виявила що  кислотність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на  досліджуваних полях нейтральна або близька до нейтральної (це 168 га) і тільки на одному полі (це 2 га)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кислий і потребує коригування  його кислотності.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Порівняння дослідних та теоретичних даних про дотримання норм кислотності </a:t>
            </a:r>
            <a:r>
              <a:rPr lang="uk-UA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 вирощуванні рослин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484784"/>
          <a:ext cx="5472608" cy="52120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5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21958">
                <a:tc>
                  <a:txBody>
                    <a:bodyPr/>
                    <a:lstStyle/>
                    <a:p>
                      <a:r>
                        <a:rPr lang="uk-UA" sz="1200" dirty="0" err="1"/>
                        <a:t>№пп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/>
                        <a:t>С/г</a:t>
                      </a:r>
                      <a:r>
                        <a:rPr lang="uk-UA" sz="1200" baseline="0" dirty="0"/>
                        <a:t> культура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/>
                        <a:t>Оптимальні показники кислотності</a:t>
                      </a:r>
                      <a:r>
                        <a:rPr lang="uk-UA" sz="1200" baseline="0" dirty="0"/>
                        <a:t> </a:t>
                      </a:r>
                      <a:r>
                        <a:rPr lang="uk-UA" sz="1200" baseline="0" dirty="0" err="1"/>
                        <a:t>грунту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/>
                        <a:t>Отримані показники кислотності </a:t>
                      </a:r>
                      <a:r>
                        <a:rPr lang="uk-UA" sz="1200" dirty="0" err="1"/>
                        <a:t>грунту</a:t>
                      </a:r>
                      <a:r>
                        <a:rPr lang="uk-UA" sz="1200" dirty="0"/>
                        <a:t> при дослідженні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/>
                        <a:t>Висновок про дотримання вимог кислотності </a:t>
                      </a:r>
                      <a:r>
                        <a:rPr lang="uk-UA" sz="1200" dirty="0" err="1"/>
                        <a:t>грунту</a:t>
                      </a:r>
                      <a:r>
                        <a:rPr lang="uk-UA" sz="1200" dirty="0"/>
                        <a:t> при вирощуванні рослин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914"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пшениця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5,5 – 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6 - 8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 дотримано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522">
                <a:tc>
                  <a:txBody>
                    <a:bodyPr/>
                    <a:lstStyle/>
                    <a:p>
                      <a:r>
                        <a:rPr lang="uk-UA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ячмінь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6,0 – 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6 - 7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дотримано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914">
                <a:tc>
                  <a:txBody>
                    <a:bodyPr/>
                    <a:lstStyle/>
                    <a:p>
                      <a:r>
                        <a:rPr lang="uk-UA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кукурудза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5,5 – 6,5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Близько до норми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522">
                <a:tc>
                  <a:txBody>
                    <a:bodyPr/>
                    <a:lstStyle/>
                    <a:p>
                      <a:r>
                        <a:rPr lang="uk-UA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соя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6,2 – 7,0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дотримано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914">
                <a:tc>
                  <a:txBody>
                    <a:bodyPr/>
                    <a:lstStyle/>
                    <a:p>
                      <a:r>
                        <a:rPr lang="uk-UA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картопля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6,0 – 6,5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Близько до норми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5697">
                <a:tc>
                  <a:txBody>
                    <a:bodyPr/>
                    <a:lstStyle/>
                    <a:p>
                      <a:r>
                        <a:rPr lang="uk-UA" dirty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цибуля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6,5 – 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/>
                        <a:t>Грунт</a:t>
                      </a:r>
                      <a:r>
                        <a:rPr lang="uk-UA" dirty="0"/>
                        <a:t> непридатний для вирощування цибулі, не враховано кислотність </a:t>
                      </a:r>
                      <a:r>
                        <a:rPr lang="uk-UA" dirty="0" err="1"/>
                        <a:t>грунту</a:t>
                      </a:r>
                      <a:r>
                        <a:rPr lang="uk-UA" dirty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24128" y="1556792"/>
            <a:ext cx="3275856" cy="51125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Висновок</a:t>
            </a:r>
          </a:p>
          <a:p>
            <a:r>
              <a:rPr lang="uk-UA" dirty="0">
                <a:solidFill>
                  <a:schemeClr val="tx1"/>
                </a:solidFill>
              </a:rPr>
              <a:t>Порівнюючи оптимальні показники кислотності </a:t>
            </a:r>
            <a:r>
              <a:rPr lang="uk-UA" dirty="0" err="1">
                <a:solidFill>
                  <a:schemeClr val="tx1"/>
                </a:solidFill>
              </a:rPr>
              <a:t>грунту</a:t>
            </a:r>
            <a:r>
              <a:rPr lang="uk-UA" dirty="0">
                <a:solidFill>
                  <a:schemeClr val="tx1"/>
                </a:solidFill>
              </a:rPr>
              <a:t> для вирощування рослин з отриманими при дослідженні, я виявила, що було дотримано рекомендації на полях пшениці та ячменю. Близькою до норми була кислотність </a:t>
            </a:r>
            <a:r>
              <a:rPr lang="uk-UA" dirty="0" err="1">
                <a:solidFill>
                  <a:schemeClr val="tx1"/>
                </a:solidFill>
              </a:rPr>
              <a:t>грунту</a:t>
            </a:r>
            <a:r>
              <a:rPr lang="uk-UA" dirty="0">
                <a:solidFill>
                  <a:schemeClr val="tx1"/>
                </a:solidFill>
              </a:rPr>
              <a:t> на полі кукурудзи та картоплі. При вирощуванні цибулі фермер не врахував </a:t>
            </a:r>
            <a:r>
              <a:rPr lang="uk-UA" dirty="0" err="1">
                <a:solidFill>
                  <a:schemeClr val="tx1"/>
                </a:solidFill>
              </a:rPr>
              <a:t>кислитність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грунту</a:t>
            </a:r>
            <a:r>
              <a:rPr lang="uk-UA" dirty="0">
                <a:solidFill>
                  <a:schemeClr val="tx1"/>
                </a:solidFill>
              </a:rPr>
              <a:t> і сподіватись на високий врожай можливо лише при коригуванні кислотності </a:t>
            </a:r>
            <a:r>
              <a:rPr lang="uk-UA" dirty="0" err="1">
                <a:solidFill>
                  <a:schemeClr val="tx1"/>
                </a:solidFill>
              </a:rPr>
              <a:t>грунту</a:t>
            </a:r>
            <a:r>
              <a:rPr lang="uk-UA" dirty="0">
                <a:solidFill>
                  <a:schemeClr val="tx1"/>
                </a:solidFill>
              </a:rPr>
              <a:t> добривами.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МАН 25 Ы школа\изображение_viber_2024-06-26_19-14-23-378.jpg"/>
          <p:cNvPicPr>
            <a:picLocks noChangeAspect="1" noChangeArrowheads="1"/>
          </p:cNvPicPr>
          <p:nvPr/>
        </p:nvPicPr>
        <p:blipFill>
          <a:blip r:embed="rId2" cstate="print"/>
          <a:srcRect l="25987"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95736" y="116632"/>
            <a:ext cx="6840760" cy="6552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sz="2400" dirty="0">
                <a:solidFill>
                  <a:srgbClr val="FF0000"/>
                </a:solidFill>
              </a:rPr>
              <a:t>Рекомендації по покращенню кислотності </a:t>
            </a:r>
            <a:r>
              <a:rPr lang="uk-UA" sz="2400" dirty="0" err="1">
                <a:solidFill>
                  <a:srgbClr val="FF0000"/>
                </a:solidFill>
              </a:rPr>
              <a:t>грунтів</a:t>
            </a:r>
            <a:endParaRPr lang="ru-RU" sz="2400" dirty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1.Більшість сільськогосподарських рослин добре зростає на нейтральних або близьких до нейтральних </a:t>
            </a: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грунтах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Невеликі відхилення в бік лужності чи кислотності можна усунути проводячи відповідні агротехнічні заходи.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підвищити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грунту,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меліоранти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структурні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Щоб зменшити лужність ґрунту добре підходить азотні добрива  – селітри.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підвищенню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абсорбцію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поживних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Щоб зменшити кислотність використовують доломітове борошно  Для сильного </a:t>
            </a: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закислення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добрий результат дає вапнування </a:t>
            </a:r>
            <a:r>
              <a:rPr lang="uk-UA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сидератів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(люпин, люцерна, овес.)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5.Ще одним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дієвих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зміна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вирощується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однакові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висмоктують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грунту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корисні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мікроелементи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погіршують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МАН 25 Ы школа\изображение_viber_2024-06-26_19-14-23-89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28977" b="67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635896" y="332656"/>
            <a:ext cx="5256584" cy="461664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Літературні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/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Лекція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8.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https://kegt.rshu.edu.ua/images/dustan/INDL8.pdf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 П.А. Никитюк.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Екологічна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агрохімічної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фітоіндикації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4"/>
              </a:rPr>
              <a:t>https://nv.nltu.edu.ua/Archive/2021/31_6/10.pdf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Біоіндикація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ґрунтового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https://www.scribd.com/document/724729349/%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4.Біоіндикація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біотестування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агроекології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5"/>
              </a:rPr>
              <a:t>http://www.tsatu.edu.ua/rosl/wp-content/uploads/sites/20/lr.6.bioindykacija-i-biotestuvannja-v-ahroekolohiyi.pdf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6021288"/>
            <a:ext cx="6264696" cy="646331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</TotalTime>
  <Words>1274</Words>
  <Application>Microsoft Office PowerPoint</Application>
  <PresentationFormat>Экран (4:3)</PresentationFormat>
  <Paragraphs>287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Бур’яни -фітоіндикатори  кислотності грунтів 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 кислотності досліджуваних грунтів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Комунальний заклад Іркліївський ліцей  Золотоніського  району  Черкаської області </dc:title>
  <dc:creator>Пользователь Windows</dc:creator>
  <cp:lastModifiedBy>HomeLaptop</cp:lastModifiedBy>
  <cp:revision>109</cp:revision>
  <dcterms:created xsi:type="dcterms:W3CDTF">2024-07-21T06:37:11Z</dcterms:created>
  <dcterms:modified xsi:type="dcterms:W3CDTF">2025-04-14T12:31:22Z</dcterms:modified>
</cp:coreProperties>
</file>