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59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58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BCC3C-27AD-EF44-9217-C54F8B93D1C0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4562A-0E70-3B46-B343-CA3B83A51B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6056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4562A-0E70-3B46-B343-CA3B83A51B72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3417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5" Type="http://schemas.openxmlformats.org/officeDocument/2006/relationships/hyperlink" Target="https://maps.app.goo.gl/NgDocKedJwwnzLbH7?g_st=ac" TargetMode="External" /><Relationship Id="rId4" Type="http://schemas.openxmlformats.org/officeDocument/2006/relationships/image" Target="../media/image5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://proslovo.com/fotos" TargetMode="Externa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7" Type="http://schemas.openxmlformats.org/officeDocument/2006/relationships/image" Target="../media/image10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.jpeg" /><Relationship Id="rId5" Type="http://schemas.openxmlformats.org/officeDocument/2006/relationships/image" Target="../media/image8.jpeg" /><Relationship Id="rId4" Type="http://schemas.openxmlformats.org/officeDocument/2006/relationships/hyperlink" Target="http://proslovo.com/fotos" TargetMode="Externa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5" Type="http://schemas.openxmlformats.org/officeDocument/2006/relationships/hyperlink" Target="https://localhistory.org.ua/media/images/Budinok_Slovo_ukrainer.max-1920x900.format-webp.webp" TargetMode="External" /><Relationship Id="rId4" Type="http://schemas.openxmlformats.org/officeDocument/2006/relationships/hyperlink" Target="http://proslovo.com/story" TargetMode="Externa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i.org.ua/postcard/budynok-slovo/" TargetMode="External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2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times-kharkiv-ua.cdn.ampproject.org/v/s/times.kharkiv.ua/2019/07/27/lyudina-nevidimka-i-les-kurbas-nezvichnij-poglyad-na-vidomih-harkiv-yan-video/?amp_gsa=1&amp;amp_js_v=a9&amp;usqp=mq331AQIUAKwASCAAgM%3D#amp_tf=%D0%94%D0%B6%D0%B5%D1%80%D0%B5%D0%BB%D0%BE%3A%20%251%24s&amp;aoh=17450014265595&amp;referrer=https%3A%2F%2Fwww.google.com&amp;ampshare=https%3A%2F%2Ftimes.kharkiv.ua%2F2019%2F07%2F27%2Flyudina-nevidimka-i-les-kurbas-nezvichnij-poglyad-na-vidomih-harkiv-yan-video%2F" TargetMode="External" /><Relationship Id="rId5" Type="http://schemas.openxmlformats.org/officeDocument/2006/relationships/image" Target="../media/image14.jpeg" /><Relationship Id="rId4" Type="http://schemas.openxmlformats.org/officeDocument/2006/relationships/hyperlink" Target="https://openkurbas.org/pro-lesya-kurbasa/" TargetMode="Externa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portalhistoryua.com/phenomenon/vaplite/" TargetMode="External" /><Relationship Id="rId5" Type="http://schemas.openxmlformats.org/officeDocument/2006/relationships/hyperlink" Target="https://www.istpravda.com.ua/short/2012/12/20/104204/" TargetMode="External" /><Relationship Id="rId4" Type="http://schemas.openxmlformats.org/officeDocument/2006/relationships/image" Target="../media/image16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5" Type="http://schemas.openxmlformats.org/officeDocument/2006/relationships/hyperlink" Target="https://openkurbas.org/performances/rur/" TargetMode="External" /><Relationship Id="rId4" Type="http://schemas.openxmlformats.org/officeDocument/2006/relationships/image" Target="../media/image18.jpe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kharkov-trend.in.ua/uk/articles-3051-harkivskyj-teatr-shevchenko-ta-jogo-istoriya" TargetMode="Externa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localhistory.org.ua/media/images/Budinok_Slovo_ukrainer.max-" TargetMode="External" /><Relationship Id="rId5" Type="http://schemas.openxmlformats.org/officeDocument/2006/relationships/hyperlink" Target="https://www.istpravda.com.ua/short/2012/12/20/104204/" TargetMode="External" /><Relationship Id="rId4" Type="http://schemas.openxmlformats.org/officeDocument/2006/relationships/hyperlink" Target="https://youtube.com/@myr_ukraine?si=HjU7woDJclEXi0of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624291-9D92-ADF9-AFDA-5EAC91967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9664" y="-64538"/>
            <a:ext cx="12451328" cy="698707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633D7-1D67-CF97-A941-0FB18CDFE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16862"/>
            <a:ext cx="12193342" cy="3661958"/>
          </a:xfrm>
        </p:spPr>
        <p:txBody>
          <a:bodyPr>
            <a:noAutofit/>
          </a:bodyPr>
          <a:lstStyle/>
          <a:p>
            <a:r>
              <a:rPr lang="uk-UA" sz="3200" b="1">
                <a:solidFill>
                  <a:srgbClr val="92D050"/>
                </a:solidFill>
              </a:rPr>
              <a:t>ЕКСКУРСІЙНИЙ МАРШРУТ
«СЛОВО» ЯК СИМВОЛ РОЗСТРІЛЯНОГО ВІДРОДЖЕННЯ</a:t>
            </a:r>
            <a:br>
              <a:rPr lang="uk-UA" sz="3200" b="1"/>
            </a:br>
            <a:br>
              <a:rPr lang="uk-UA" sz="4400"/>
            </a:br>
            <a:endParaRPr lang="uk-UA" sz="4400">
              <a:solidFill>
                <a:srgbClr val="92D050"/>
              </a:solidFill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59F7C549-79E3-23FC-83C5-F63752FEB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5757" y="4878820"/>
            <a:ext cx="7245293" cy="11972403"/>
          </a:xfrm>
        </p:spPr>
        <p:txBody>
          <a:bodyPr>
            <a:normAutofit/>
          </a:bodyPr>
          <a:lstStyle/>
          <a:p>
            <a:pPr algn="l"/>
            <a:r>
              <a:rPr lang="ru-RU" sz="1800">
                <a:solidFill>
                  <a:srgbClr val="92D050"/>
                </a:solidFill>
              </a:rPr>
              <a:t>Роботу </a:t>
            </a:r>
            <a:r>
              <a:rPr lang="ru-RU" sz="1800" err="1">
                <a:solidFill>
                  <a:srgbClr val="92D050"/>
                </a:solidFill>
              </a:rPr>
              <a:t>виконала</a:t>
            </a:r>
            <a:r>
              <a:rPr lang="ru-RU" sz="1800">
                <a:solidFill>
                  <a:srgbClr val="92D050"/>
                </a:solidFill>
              </a:rPr>
              <a:t>: </a:t>
            </a:r>
            <a:endParaRPr lang="ru-RU"/>
          </a:p>
          <a:p>
            <a:pPr algn="l"/>
            <a:r>
              <a:rPr lang="ru-RU" sz="1800" err="1">
                <a:solidFill>
                  <a:srgbClr val="92D050"/>
                </a:solidFill>
              </a:rPr>
              <a:t>Калачинська</a:t>
            </a:r>
            <a:r>
              <a:rPr lang="ru-RU" sz="1800">
                <a:solidFill>
                  <a:srgbClr val="92D050"/>
                </a:solidFill>
              </a:rPr>
              <a:t> Катерина </a:t>
            </a:r>
            <a:r>
              <a:rPr lang="ru-RU" sz="1800" err="1">
                <a:solidFill>
                  <a:srgbClr val="92D050"/>
                </a:solidFill>
              </a:rPr>
              <a:t>Романівна</a:t>
            </a:r>
            <a:r>
              <a:rPr lang="ru-RU" sz="1800">
                <a:solidFill>
                  <a:srgbClr val="92D050"/>
                </a:solidFill>
              </a:rPr>
              <a:t> </a:t>
            </a:r>
            <a:r>
              <a:rPr lang="uk-UA" sz="1800">
                <a:solidFill>
                  <a:srgbClr val="92D050"/>
                </a:solidFill>
              </a:rPr>
              <a:t>,</a:t>
            </a:r>
            <a:endParaRPr lang="ru-RU" sz="1800">
              <a:solidFill>
                <a:srgbClr val="92D050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algn="l"/>
            <a:r>
              <a:rPr lang="uk-UA" sz="1800">
                <a:solidFill>
                  <a:srgbClr val="92D050"/>
                </a:solidFill>
              </a:rPr>
              <a:t>у</a:t>
            </a:r>
            <a:r>
              <a:rPr lang="ru-RU" sz="1800" err="1">
                <a:solidFill>
                  <a:srgbClr val="92D050"/>
                </a:solidFill>
              </a:rPr>
              <a:t>чениця</a:t>
            </a:r>
            <a:r>
              <a:rPr lang="ru-RU" sz="1800">
                <a:solidFill>
                  <a:srgbClr val="92D050"/>
                </a:solidFill>
              </a:rPr>
              <a:t> 7 </a:t>
            </a:r>
            <a:r>
              <a:rPr lang="ru-RU" sz="1800" err="1">
                <a:solidFill>
                  <a:srgbClr val="92D050"/>
                </a:solidFill>
              </a:rPr>
              <a:t>класу</a:t>
            </a:r>
            <a:r>
              <a:rPr lang="ru-RU" sz="1800">
                <a:solidFill>
                  <a:srgbClr val="92D050"/>
                </a:solidFill>
              </a:rPr>
              <a:t> </a:t>
            </a:r>
            <a:r>
              <a:rPr lang="uk-UA" sz="1800">
                <a:solidFill>
                  <a:srgbClr val="92D050"/>
                </a:solidFill>
              </a:rPr>
              <a:t>КЗ</a:t>
            </a:r>
            <a:r>
              <a:rPr lang="ru-RU" sz="1800">
                <a:solidFill>
                  <a:srgbClr val="92D050"/>
                </a:solidFill>
              </a:rPr>
              <a:t> «</a:t>
            </a:r>
            <a:r>
              <a:rPr lang="ru-RU" sz="1800" err="1">
                <a:solidFill>
                  <a:srgbClr val="92D050"/>
                </a:solidFill>
              </a:rPr>
              <a:t>Дергачівський</a:t>
            </a:r>
            <a:r>
              <a:rPr lang="ru-RU" sz="1800">
                <a:solidFill>
                  <a:srgbClr val="92D050"/>
                </a:solidFill>
              </a:rPr>
              <a:t> </a:t>
            </a:r>
            <a:r>
              <a:rPr lang="ru-RU" sz="1800" err="1">
                <a:solidFill>
                  <a:srgbClr val="92D050"/>
                </a:solidFill>
              </a:rPr>
              <a:t>ліцей</a:t>
            </a:r>
            <a:r>
              <a:rPr lang="ru-RU" sz="1800">
                <a:solidFill>
                  <a:srgbClr val="92D050"/>
                </a:solidFill>
              </a:rPr>
              <a:t> №2»</a:t>
            </a:r>
            <a:endParaRPr lang="ru-RU" sz="1800">
              <a:solidFill>
                <a:srgbClr val="92D050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algn="l"/>
            <a:r>
              <a:rPr lang="ru-RU" sz="1800" err="1">
                <a:solidFill>
                  <a:srgbClr val="92D050"/>
                </a:solidFill>
              </a:rPr>
              <a:t>Науковий</a:t>
            </a:r>
            <a:r>
              <a:rPr lang="ru-RU" sz="1800">
                <a:solidFill>
                  <a:srgbClr val="92D050"/>
                </a:solidFill>
              </a:rPr>
              <a:t> </a:t>
            </a:r>
            <a:r>
              <a:rPr lang="ru-RU" sz="1800" err="1">
                <a:solidFill>
                  <a:srgbClr val="92D050"/>
                </a:solidFill>
              </a:rPr>
              <a:t>керівник</a:t>
            </a:r>
            <a:r>
              <a:rPr lang="uk-UA" sz="1800">
                <a:solidFill>
                  <a:srgbClr val="92D050"/>
                </a:solidFill>
              </a:rPr>
              <a:t>: </a:t>
            </a:r>
            <a:r>
              <a:rPr lang="ru-RU" sz="1800">
                <a:solidFill>
                  <a:srgbClr val="92D050"/>
                </a:solidFill>
              </a:rPr>
              <a:t>Волкова </a:t>
            </a:r>
            <a:r>
              <a:rPr lang="uk-UA" sz="1800">
                <a:solidFill>
                  <a:srgbClr val="92D050"/>
                </a:solidFill>
              </a:rPr>
              <a:t>О.М.</a:t>
            </a:r>
            <a:endParaRPr lang="ru-RU" sz="1800">
              <a:solidFill>
                <a:srgbClr val="92D050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61467-EC45-2977-25EE-513FB0F63BDD}"/>
              </a:ext>
            </a:extLst>
          </p:cNvPr>
          <p:cNvSpPr txBox="1"/>
          <p:nvPr/>
        </p:nvSpPr>
        <p:spPr>
          <a:xfrm>
            <a:off x="1033621" y="462208"/>
            <a:ext cx="1012652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uk-UA" b="1">
                <a:solidFill>
                  <a:srgbClr val="92D050"/>
                </a:solidFill>
              </a:rPr>
              <a:t>Всеукраїнський інтерактивний конкурс «МАН-Юніор Дослідник»  Історик-Юніор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2546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F97979-39D9-99E0-DB29-55B0C5C82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385" y="-1"/>
            <a:ext cx="12742769" cy="6858001"/>
          </a:xfrm>
          <a:prstGeom prst="rect">
            <a:avLst/>
          </a:prstGeom>
        </p:spPr>
      </p:pic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95AE53FC-E937-1D37-509C-F508009F8DDB}"/>
              </a:ext>
            </a:extLst>
          </p:cNvPr>
          <p:cNvSpPr/>
          <p:nvPr/>
        </p:nvSpPr>
        <p:spPr>
          <a:xfrm>
            <a:off x="20876" y="0"/>
            <a:ext cx="6680551" cy="248159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32854A7-3566-EE88-90D4-B23BFEA13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4" y="-768621"/>
            <a:ext cx="6492661" cy="4018836"/>
          </a:xfrm>
        </p:spPr>
        <p:txBody>
          <a:bodyPr/>
          <a:lstStyle/>
          <a:p>
            <a:pPr marL="0" indent="0" algn="just">
              <a:buNone/>
            </a:pPr>
            <a:r>
              <a:rPr lang="uk-UA" sz="1600" b="1" i="1">
                <a:solidFill>
                  <a:srgbClr val="002060"/>
                </a:solidFill>
              </a:rPr>
              <a:t>Актуальність дослідження</a:t>
            </a:r>
            <a:r>
              <a:rPr lang="uk-UA" sz="1600" b="1" i="1">
                <a:solidFill>
                  <a:schemeClr val="bg1"/>
                </a:solidFill>
              </a:rPr>
              <a:t> зумовлена  розвитком  туризму, збереженню історичної пам’яті. Останнім часом  будинок «Слово» став відомий не лише харків’янам. У «Слові» знову живуть митці та науковці, відбуваються лекції, концерти, презентації. Навіть попри повномасштабну російську війну діяльність триває</a:t>
            </a:r>
            <a:r>
              <a:rPr lang="uk-UA" b="1">
                <a:solidFill>
                  <a:schemeClr val="bg1"/>
                </a:solidFill>
              </a:rPr>
              <a:t>. 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5BBFA67B-3D3C-BEAA-20D6-7398A2133462}"/>
              </a:ext>
            </a:extLst>
          </p:cNvPr>
          <p:cNvSpPr/>
          <p:nvPr/>
        </p:nvSpPr>
        <p:spPr>
          <a:xfrm>
            <a:off x="6882266" y="1"/>
            <a:ext cx="5127895" cy="2481593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EF5DBF-4838-F690-54EE-75902A981514}"/>
              </a:ext>
            </a:extLst>
          </p:cNvPr>
          <p:cNvSpPr txBox="1"/>
          <p:nvPr/>
        </p:nvSpPr>
        <p:spPr>
          <a:xfrm>
            <a:off x="6858002" y="278515"/>
            <a:ext cx="5131867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uk-UA" b="1" i="1">
                <a:solidFill>
                  <a:srgbClr val="002060"/>
                </a:solidFill>
              </a:rPr>
              <a:t>Об’єкт дослідження</a:t>
            </a:r>
            <a:r>
              <a:rPr lang="uk-UA" b="1" i="1">
                <a:solidFill>
                  <a:schemeClr val="bg1"/>
                </a:solidFill>
              </a:rPr>
              <a:t> – митці Розстріляного відродження </a:t>
            </a:r>
            <a:endParaRPr lang="ru-RU">
              <a:solidFill>
                <a:schemeClr val="bg1"/>
              </a:solidFill>
            </a:endParaRPr>
          </a:p>
          <a:p>
            <a:pPr algn="just"/>
            <a:r>
              <a:rPr lang="uk-UA" b="1" i="1">
                <a:solidFill>
                  <a:schemeClr val="bg1"/>
                </a:solidFill>
              </a:rPr>
              <a:t>
</a:t>
            </a:r>
            <a:r>
              <a:rPr lang="uk-UA" b="1" i="1">
                <a:solidFill>
                  <a:srgbClr val="002060"/>
                </a:solidFill>
              </a:rPr>
              <a:t>Предмет дослідження  </a:t>
            </a:r>
            <a:r>
              <a:rPr lang="uk-UA" b="1" i="1">
                <a:solidFill>
                  <a:schemeClr val="bg1"/>
                </a:solidFill>
              </a:rPr>
              <a:t>- пам’ятні місця </a:t>
            </a:r>
          </a:p>
          <a:p>
            <a:pPr algn="just"/>
            <a:r>
              <a:rPr lang="uk-UA" b="1" i="1">
                <a:solidFill>
                  <a:schemeClr val="bg1"/>
                </a:solidFill>
              </a:rPr>
              <a:t>Харкова, пов’язані з мешканцями-митцями будинку «Слово».</a:t>
            </a:r>
            <a:endParaRPr lang="uk-UA">
              <a:solidFill>
                <a:schemeClr val="bg1"/>
              </a:solidFill>
            </a:endParaRPr>
          </a:p>
          <a:p>
            <a:pPr algn="l"/>
            <a:endParaRPr lang="uk-UA" b="1" i="1">
              <a:solidFill>
                <a:schemeClr val="bg1"/>
              </a:solidFill>
            </a:endParaRPr>
          </a:p>
          <a:p>
            <a:pPr algn="l"/>
            <a:endParaRPr lang="ru-RU" b="1" i="1">
              <a:solidFill>
                <a:schemeClr val="bg1"/>
              </a:solidFill>
            </a:endParaRPr>
          </a:p>
          <a:p>
            <a:pPr algn="l"/>
            <a:endParaRPr lang="ru-RU" b="1"/>
          </a:p>
          <a:p>
            <a:pPr algn="l"/>
            <a:endParaRPr lang="ru-RU" b="1"/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EE608794-CBFC-9410-B69A-86655740B051}"/>
              </a:ext>
            </a:extLst>
          </p:cNvPr>
          <p:cNvSpPr/>
          <p:nvPr/>
        </p:nvSpPr>
        <p:spPr>
          <a:xfrm>
            <a:off x="25264" y="2481594"/>
            <a:ext cx="4766779" cy="2188203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94560F0F-0CF5-F764-9186-11C4983C79C2}"/>
              </a:ext>
            </a:extLst>
          </p:cNvPr>
          <p:cNvSpPr/>
          <p:nvPr/>
        </p:nvSpPr>
        <p:spPr>
          <a:xfrm>
            <a:off x="5787878" y="3133719"/>
            <a:ext cx="6230082" cy="347708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AF7CEF02-C7DD-97D4-25D6-823ED4D6D543}"/>
              </a:ext>
            </a:extLst>
          </p:cNvPr>
          <p:cNvSpPr/>
          <p:nvPr/>
        </p:nvSpPr>
        <p:spPr>
          <a:xfrm>
            <a:off x="61275" y="4669796"/>
            <a:ext cx="4831165" cy="218820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E4EDB9-3866-CF6B-441C-205E838EA612}"/>
              </a:ext>
            </a:extLst>
          </p:cNvPr>
          <p:cNvSpPr txBox="1"/>
          <p:nvPr/>
        </p:nvSpPr>
        <p:spPr>
          <a:xfrm>
            <a:off x="174041" y="4904802"/>
            <a:ext cx="4946269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b="1" i="1" err="1">
                <a:solidFill>
                  <a:srgbClr val="002060"/>
                </a:solidFill>
              </a:rPr>
              <a:t>Методи</a:t>
            </a:r>
            <a:r>
              <a:rPr lang="ru-RU" b="1" i="1">
                <a:solidFill>
                  <a:srgbClr val="002060"/>
                </a:solidFill>
              </a:rPr>
              <a:t> </a:t>
            </a:r>
            <a:r>
              <a:rPr lang="ru-RU" b="1" i="1" err="1">
                <a:solidFill>
                  <a:srgbClr val="002060"/>
                </a:solidFill>
              </a:rPr>
              <a:t>дослідження</a:t>
            </a:r>
            <a:r>
              <a:rPr lang="ru-RU" b="1" i="1">
                <a:solidFill>
                  <a:schemeClr val="bg1"/>
                </a:solidFill>
              </a:rPr>
              <a:t>:</a:t>
            </a:r>
            <a:endParaRPr lang="uk-UA" b="1" i="1">
              <a:solidFill>
                <a:schemeClr val="bg1"/>
              </a:solidFill>
            </a:endParaRPr>
          </a:p>
          <a:p>
            <a:r>
              <a:rPr lang="ru-RU" b="1" i="1">
                <a:solidFill>
                  <a:schemeClr val="bg1"/>
                </a:solidFill>
              </a:rPr>
              <a:t> </a:t>
            </a:r>
            <a:r>
              <a:rPr lang="ru-RU" b="1" i="1" err="1">
                <a:solidFill>
                  <a:schemeClr val="bg1"/>
                </a:solidFill>
              </a:rPr>
              <a:t>історико-хронологічний</a:t>
            </a:r>
            <a:r>
              <a:rPr lang="ru-RU" b="1" i="1">
                <a:solidFill>
                  <a:schemeClr val="bg1"/>
                </a:solidFill>
              </a:rPr>
              <a:t>,</a:t>
            </a:r>
            <a:endParaRPr lang="uk-UA" b="1" i="1">
              <a:solidFill>
                <a:schemeClr val="bg1"/>
              </a:solidFill>
            </a:endParaRPr>
          </a:p>
          <a:p>
            <a:r>
              <a:rPr lang="ru-RU" b="1" i="1">
                <a:solidFill>
                  <a:schemeClr val="bg1"/>
                </a:solidFill>
              </a:rPr>
              <a:t> </a:t>
            </a:r>
            <a:r>
              <a:rPr lang="ru-RU" b="1" i="1" err="1">
                <a:solidFill>
                  <a:schemeClr val="bg1"/>
                </a:solidFill>
              </a:rPr>
              <a:t>історико-порівняльний</a:t>
            </a:r>
            <a:r>
              <a:rPr lang="ru-RU" b="1" i="1">
                <a:solidFill>
                  <a:schemeClr val="bg1"/>
                </a:solidFill>
              </a:rPr>
              <a:t>, </a:t>
            </a:r>
            <a:endParaRPr lang="uk-UA" b="1" i="1">
              <a:solidFill>
                <a:schemeClr val="bg1"/>
              </a:solidFill>
            </a:endParaRPr>
          </a:p>
          <a:p>
            <a:r>
              <a:rPr lang="ru-RU" b="1" i="1">
                <a:solidFill>
                  <a:schemeClr val="bg1"/>
                </a:solidFill>
              </a:rPr>
              <a:t> </a:t>
            </a:r>
            <a:r>
              <a:rPr lang="ru-RU" b="1" i="1" err="1">
                <a:solidFill>
                  <a:schemeClr val="bg1"/>
                </a:solidFill>
              </a:rPr>
              <a:t>аналогії</a:t>
            </a:r>
            <a:r>
              <a:rPr lang="ru-RU" b="1" i="1">
                <a:solidFill>
                  <a:schemeClr val="bg1"/>
                </a:solidFill>
              </a:rPr>
              <a:t>, </a:t>
            </a:r>
            <a:endParaRPr lang="uk-UA" b="1" i="1">
              <a:solidFill>
                <a:schemeClr val="bg1"/>
              </a:solidFill>
            </a:endParaRPr>
          </a:p>
          <a:p>
            <a:r>
              <a:rPr lang="ru-RU" b="1" i="1">
                <a:solidFill>
                  <a:schemeClr val="bg1"/>
                </a:solidFill>
              </a:rPr>
              <a:t> </a:t>
            </a:r>
            <a:r>
              <a:rPr lang="ru-RU" b="1" i="1" err="1">
                <a:solidFill>
                  <a:schemeClr val="bg1"/>
                </a:solidFill>
              </a:rPr>
              <a:t>картографічний</a:t>
            </a:r>
            <a:r>
              <a:rPr lang="ru-RU" b="1" i="1">
                <a:solidFill>
                  <a:schemeClr val="bg1"/>
                </a:solidFill>
              </a:rPr>
              <a:t>. </a:t>
            </a:r>
            <a:endParaRPr lang="uk-UA" b="1" i="1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FC8248-9A03-07B4-62F0-BD10778726E7}"/>
              </a:ext>
            </a:extLst>
          </p:cNvPr>
          <p:cNvSpPr txBox="1"/>
          <p:nvPr/>
        </p:nvSpPr>
        <p:spPr>
          <a:xfrm>
            <a:off x="0" y="2975531"/>
            <a:ext cx="5131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b="1" i="1">
                <a:solidFill>
                  <a:srgbClr val="002060"/>
                </a:solidFill>
              </a:rPr>
              <a:t>Мета</a:t>
            </a:r>
            <a:r>
              <a:rPr lang="uk-UA" b="1" i="1">
                <a:solidFill>
                  <a:schemeClr val="bg1"/>
                </a:solidFill>
              </a:rPr>
              <a:t> роботи полягає у дослідженні  впливу будинка «Слово» на культурний розвиток міста, увічненні пам’яті для наступних поколінь.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01D5FD-C48E-733A-E97D-A5900DCB7E6E}"/>
              </a:ext>
            </a:extLst>
          </p:cNvPr>
          <p:cNvSpPr txBox="1"/>
          <p:nvPr/>
        </p:nvSpPr>
        <p:spPr>
          <a:xfrm>
            <a:off x="6224834" y="3588806"/>
            <a:ext cx="5554752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uk-UA" b="1" i="1">
                <a:solidFill>
                  <a:srgbClr val="002060"/>
                </a:solidFill>
              </a:rPr>
              <a:t>Завдання:</a:t>
            </a:r>
          </a:p>
          <a:p>
            <a:r>
              <a:rPr lang="uk-UA" b="1" i="1">
                <a:solidFill>
                  <a:schemeClr val="bg1"/>
                </a:solidFill>
              </a:rPr>
              <a:t>-популяризувати історичну пам’ять про митців Відродження; </a:t>
            </a:r>
          </a:p>
          <a:p>
            <a:r>
              <a:rPr lang="uk-UA" b="1" i="1">
                <a:solidFill>
                  <a:schemeClr val="bg1"/>
                </a:solidFill>
              </a:rPr>
              <a:t>-підготувати маршрут за допомогою </a:t>
            </a:r>
            <a:r>
              <a:rPr lang="uk-UA" b="1" i="1" err="1">
                <a:solidFill>
                  <a:schemeClr val="bg1"/>
                </a:solidFill>
              </a:rPr>
              <a:t>Goоgle</a:t>
            </a:r>
            <a:r>
              <a:rPr lang="uk-UA" b="1" i="1">
                <a:solidFill>
                  <a:schemeClr val="bg1"/>
                </a:solidFill>
              </a:rPr>
              <a:t>  </a:t>
            </a:r>
            <a:r>
              <a:rPr lang="uk-UA" b="1" i="1" err="1">
                <a:solidFill>
                  <a:schemeClr val="bg1"/>
                </a:solidFill>
              </a:rPr>
              <a:t>maps</a:t>
            </a:r>
            <a:r>
              <a:rPr lang="uk-UA" b="1" i="1">
                <a:solidFill>
                  <a:schemeClr val="bg1"/>
                </a:solidFill>
              </a:rPr>
              <a:t>; </a:t>
            </a:r>
            <a:endParaRPr lang="uk-UA">
              <a:solidFill>
                <a:schemeClr val="bg1"/>
              </a:solidFill>
            </a:endParaRPr>
          </a:p>
          <a:p>
            <a:pPr algn="l"/>
            <a:r>
              <a:rPr lang="uk-UA" b="1" i="1">
                <a:solidFill>
                  <a:schemeClr val="bg1"/>
                </a:solidFill>
              </a:rPr>
              <a:t>-провести аналогію у знищенні українських митців й культурних пам’яток радянською владою і росіянами в російсько-українській війні.</a:t>
            </a:r>
            <a:endParaRPr lang="uk-U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57687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58951B-063A-1127-9FA7-F852F93F5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559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9A839-0529-DB91-BF1C-F59CED1F4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367" y="124738"/>
            <a:ext cx="5949861" cy="1602289"/>
          </a:xfrm>
        </p:spPr>
        <p:txBody>
          <a:bodyPr>
            <a:normAutofit/>
          </a:bodyPr>
          <a:lstStyle/>
          <a:p>
            <a:r>
              <a:rPr lang="ru-RU" sz="2400" err="1">
                <a:solidFill>
                  <a:schemeClr val="bg1"/>
                </a:solidFill>
                <a:latin typeface="Arial"/>
                <a:cs typeface="Arial"/>
              </a:rPr>
              <a:t>екскурсійний</a:t>
            </a:r>
            <a:r>
              <a:rPr lang="ru-RU" sz="2400">
                <a:solidFill>
                  <a:schemeClr val="bg1"/>
                </a:solidFill>
                <a:latin typeface="Arial"/>
                <a:cs typeface="Arial"/>
              </a:rPr>
              <a:t> маршрут</a:t>
            </a:r>
            <a:br>
              <a:rPr lang="uk-UA" sz="2400">
                <a:latin typeface="Arial"/>
              </a:rPr>
            </a:br>
            <a:r>
              <a:rPr lang="uk-UA" sz="2400">
                <a:solidFill>
                  <a:schemeClr val="bg1"/>
                </a:solidFill>
                <a:latin typeface="Arial"/>
                <a:cs typeface="Arial"/>
              </a:rPr>
              <a:t>«СЛОВО» ЯК СИМВОЛ</a:t>
            </a:r>
            <a:br>
              <a:rPr lang="uk-UA" sz="2400">
                <a:latin typeface="Arial"/>
              </a:rPr>
            </a:br>
            <a:r>
              <a:rPr lang="uk-UA" sz="2400">
                <a:solidFill>
                  <a:schemeClr val="bg1"/>
                </a:solidFill>
                <a:latin typeface="Arial"/>
                <a:cs typeface="Arial"/>
              </a:rPr>
              <a:t>РОЗСТРІЛЯНОГО ВІДРОДЖЕННЯ</a:t>
            </a:r>
            <a:endParaRPr lang="ru-RU" sz="2400">
              <a:solidFill>
                <a:schemeClr val="bg1"/>
              </a:soli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A4981FD-FE16-5E15-C676-B2757DA63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184" y="5599340"/>
            <a:ext cx="10311808" cy="2257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>
                <a:solidFill>
                  <a:schemeClr val="bg1"/>
                </a:solidFill>
              </a:rPr>
              <a:t> </a:t>
            </a:r>
            <a:endParaRPr lang="ru-RU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001AFA-FE73-B978-692F-1B0BF2E777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01871" y="1722454"/>
            <a:ext cx="3500691" cy="39026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A7A679-66F5-3290-B5E1-C7E7A058F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719" y="126408"/>
            <a:ext cx="5191800" cy="6609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968B65-EEE7-03FE-8101-997F8FD9CD9F}"/>
              </a:ext>
            </a:extLst>
          </p:cNvPr>
          <p:cNvSpPr txBox="1"/>
          <p:nvPr/>
        </p:nvSpPr>
        <p:spPr>
          <a:xfrm>
            <a:off x="176743" y="6110391"/>
            <a:ext cx="6647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5"/>
              </a:rPr>
              <a:t>https://maps.app.goo.gl/NgDocKedJwwnzLbH7?g_st=ac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100215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D50E9C-224F-FE46-BE33-2A086567E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" y="10439"/>
            <a:ext cx="12188148" cy="6847562"/>
          </a:xfrm>
          <a:prstGeom prst="rect">
            <a:avLst/>
          </a:prstGeom>
        </p:spPr>
      </p:pic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C481A349-EF57-A8A8-DF1C-431D777C5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69" y="208126"/>
            <a:ext cx="3730343" cy="4726872"/>
          </a:xfrm>
        </p:spPr>
        <p:txBody>
          <a:bodyPr/>
          <a:lstStyle/>
          <a:p>
            <a:pPr algn="just"/>
            <a:r>
              <a:rPr lang="uk-UA">
                <a:solidFill>
                  <a:schemeClr val="bg1"/>
                </a:solidFill>
                <a:latin typeface="Arial"/>
                <a:cs typeface="Arial"/>
              </a:rPr>
              <a:t>У 2003 році на будинку «Слово» було встановлено меморіальну дошку з прізвищами письменників, художників та акторів, які проживали там у 1930‑х роках і були репресовані.  </a:t>
            </a:r>
            <a:endParaRPr lang="ru-RU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84BAD9-C147-09DA-E111-4F565986A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082" y="15347"/>
            <a:ext cx="8231676" cy="68397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A173F7-5043-4C21-E0F6-9077B4349DB4}"/>
              </a:ext>
            </a:extLst>
          </p:cNvPr>
          <p:cNvSpPr txBox="1"/>
          <p:nvPr/>
        </p:nvSpPr>
        <p:spPr>
          <a:xfrm>
            <a:off x="272698" y="5729669"/>
            <a:ext cx="3678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>
                <a:solidFill>
                  <a:schemeClr val="bg1"/>
                </a:solidFill>
              </a:rPr>
              <a:t>ProSlovo </a:t>
            </a:r>
          </a:p>
          <a:p>
            <a:pPr algn="l"/>
            <a:endParaRPr lang="uk-UA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3DEDF-1032-5760-BC75-4D9B4FD5719F}"/>
              </a:ext>
            </a:extLst>
          </p:cNvPr>
          <p:cNvSpPr txBox="1"/>
          <p:nvPr/>
        </p:nvSpPr>
        <p:spPr>
          <a:xfrm rot="10800000" flipV="1">
            <a:off x="271301" y="6079739"/>
            <a:ext cx="3908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4"/>
              </a:rPr>
              <a:t>http://proslovo.com/fotos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66111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0F5045-5647-D6E2-3E51-8EB6F9BF5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51" y="-62630"/>
            <a:ext cx="12289797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056ECD-EF3F-8E03-FE2E-6D7C35325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63" y="-83910"/>
            <a:ext cx="11788027" cy="898325"/>
          </a:xfrm>
        </p:spPr>
        <p:txBody>
          <a:bodyPr/>
          <a:lstStyle/>
          <a:p>
            <a:r>
              <a:rPr lang="uk-UA" sz="2800">
                <a:solidFill>
                  <a:schemeClr val="bg1"/>
                </a:solidFill>
                <a:latin typeface="Arial"/>
                <a:cs typeface="Arial"/>
              </a:rPr>
              <a:t>          Зупинка 1. Будинок «Слово» </a:t>
            </a:r>
            <a:r>
              <a:rPr lang="uk-UA" sz="2800">
                <a:solidFill>
                  <a:schemeClr val="bg1"/>
                </a:solidFill>
                <a:latin typeface="Arial"/>
                <a:cs typeface="Times New Roman"/>
              </a:rPr>
              <a:t>(вулиця Культури, 9)</a:t>
            </a:r>
            <a:endParaRPr lang="uk-UA" sz="2800">
              <a:solidFill>
                <a:schemeClr val="bg1"/>
              </a:soli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7D6C6F3-4360-CB4E-B2B7-5ADED55F4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0" y="4689134"/>
            <a:ext cx="12014544" cy="2153430"/>
          </a:xfrm>
        </p:spPr>
        <p:txBody>
          <a:bodyPr>
            <a:normAutofit fontScale="85000" lnSpcReduction="10000"/>
          </a:bodyPr>
          <a:lstStyle/>
          <a:p>
            <a:endParaRPr lang="uk-UA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Arial"/>
              <a:cs typeface="Arial"/>
            </a:endParaRPr>
          </a:p>
          <a:p>
            <a:pPr algn="just">
              <a:buClr>
                <a:srgbClr val="FFFFFF"/>
              </a:buClr>
            </a:pPr>
            <a:r>
              <a:rPr lang="uk-UA">
                <a:solidFill>
                  <a:schemeClr val="bg1"/>
                </a:solidFill>
                <a:latin typeface="Arial"/>
                <a:cs typeface="Arial"/>
              </a:rPr>
              <a:t>Будинок «Слово» став символом Розстріляного відродження. У 1926–1927 рр. у місті Харків було збудовано будинок «Слово», який  згори  виглядав, як літера «С», з якої й починається «слово». У ньому оселилися відомі українські письменники. Згодом вони ввійшли в історію як представники Розстріляного відродження, оскільки майже всі були репресовані у 1930 х роках. Серед мешканців будинку «Слово» були такі письменники, як Микола Хвильовий, Майк </a:t>
            </a:r>
            <a:r>
              <a:rPr lang="uk-UA" err="1">
                <a:solidFill>
                  <a:schemeClr val="bg1"/>
                </a:solidFill>
                <a:latin typeface="Arial"/>
                <a:cs typeface="Arial"/>
              </a:rPr>
              <a:t>Йогансен</a:t>
            </a:r>
            <a:r>
              <a:rPr lang="uk-UA">
                <a:solidFill>
                  <a:schemeClr val="bg1"/>
                </a:solidFill>
                <a:latin typeface="Arial"/>
                <a:cs typeface="Arial"/>
              </a:rPr>
              <a:t>, Остап Вишня, Володимир Яновський, Павло Тичина, Михайло Яловий, Іван Багряний. Також там жили драматург Микола Куліш і режисер Лесь Курбас.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ru-RU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Arial"/>
              <a:cs typeface="Arial"/>
            </a:endParaRPr>
          </a:p>
          <a:p>
            <a:endParaRPr lang="uk-UA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96EDAC-3CA0-8286-D2AF-7CDBAD096759}"/>
              </a:ext>
            </a:extLst>
          </p:cNvPr>
          <p:cNvSpPr txBox="1"/>
          <p:nvPr/>
        </p:nvSpPr>
        <p:spPr>
          <a:xfrm>
            <a:off x="5686883" y="244736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827E7D-1CBC-C967-F1BE-8F90435F2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652" y="932352"/>
            <a:ext cx="6329664" cy="36100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40D6D1-C536-B047-F809-6994868E2489}"/>
              </a:ext>
            </a:extLst>
          </p:cNvPr>
          <p:cNvSpPr txBox="1"/>
          <p:nvPr/>
        </p:nvSpPr>
        <p:spPr>
          <a:xfrm flipH="1">
            <a:off x="7042764" y="4676822"/>
            <a:ext cx="4221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4"/>
              </a:rPr>
              <a:t>http://proslovo.com/fotos</a:t>
            </a:r>
            <a:endParaRPr lang="uk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CB6EE-446E-F64D-23B1-C5F2D41F8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9212" y="2452502"/>
            <a:ext cx="1929155" cy="24118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2AFD71-92BF-DC8E-6C9B-ACEC5D478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214" y="584034"/>
            <a:ext cx="1980552" cy="27878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C427C7-E913-7880-B537-E0B150B7E0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6650" y="1495441"/>
            <a:ext cx="1977181" cy="278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0234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DC8D34-F06A-22AD-A83E-7D649B954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246" y="0"/>
            <a:ext cx="12314246" cy="6858000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5A5CE57-838B-38C8-1708-63CAEE09B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140" y="304799"/>
            <a:ext cx="11555258" cy="2247380"/>
          </a:xfrm>
        </p:spPr>
        <p:txBody>
          <a:bodyPr>
            <a:normAutofit lnSpcReduction="10000"/>
          </a:bodyPr>
          <a:lstStyle/>
          <a:p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Будинок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знаходиться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на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куті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між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вулицями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«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Культури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» й «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Літератури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».</a:t>
            </a:r>
            <a:endParaRPr lang="ru-RU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Arial"/>
              <a:cs typeface="Arial"/>
            </a:endParaRPr>
          </a:p>
          <a:p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Наразі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в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будинку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проживають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люди,які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можливо,навіть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не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здогадуються,що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було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майже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сто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років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тому. </a:t>
            </a:r>
            <a:endParaRPr lang="ru-RU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Arial"/>
              <a:cs typeface="Arial"/>
            </a:endParaRPr>
          </a:p>
          <a:p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В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сучасності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квартира №40 є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літературною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резиденцією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для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митців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. </a:t>
            </a:r>
            <a:endParaRPr lang="ru-RU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Arial"/>
              <a:cs typeface="Arial"/>
            </a:endParaRPr>
          </a:p>
          <a:p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Цей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будинок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–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частина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нашої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історії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Ще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один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доказ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знущання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над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українською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нацією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. В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період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з 1933 по 1937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було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заарештовано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40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мешканців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з 66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квартир,а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вбито 33.¹</a:t>
            </a:r>
            <a:endParaRPr lang="uk-UA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9DB08-D4C1-EE7F-64C6-23580734798F}"/>
              </a:ext>
            </a:extLst>
          </p:cNvPr>
          <p:cNvSpPr txBox="1"/>
          <p:nvPr/>
        </p:nvSpPr>
        <p:spPr>
          <a:xfrm>
            <a:off x="233702" y="5459532"/>
            <a:ext cx="2469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>
                <a:solidFill>
                  <a:schemeClr val="bg1"/>
                </a:solidFill>
              </a:rPr>
              <a:t>¹ — ProSlovo</a:t>
            </a:r>
          </a:p>
          <a:p>
            <a:pPr algn="l"/>
            <a:endParaRPr lang="uk-UA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4BCCF2-0837-E448-7C35-CB708C92E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905" y="2566638"/>
            <a:ext cx="7105491" cy="34734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735F3A-B594-9DD6-7F6C-BC5DD75597A7}"/>
              </a:ext>
            </a:extLst>
          </p:cNvPr>
          <p:cNvSpPr txBox="1"/>
          <p:nvPr/>
        </p:nvSpPr>
        <p:spPr>
          <a:xfrm>
            <a:off x="-112386" y="5759446"/>
            <a:ext cx="215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4"/>
              </a:rPr>
              <a:t>http://proslovo.com/story</a:t>
            </a:r>
            <a:endParaRPr lang="uk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2F851A-D363-B21C-86BB-656F27F8D915}"/>
              </a:ext>
            </a:extLst>
          </p:cNvPr>
          <p:cNvSpPr txBox="1"/>
          <p:nvPr/>
        </p:nvSpPr>
        <p:spPr>
          <a:xfrm>
            <a:off x="2040003" y="6064471"/>
            <a:ext cx="1015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5"/>
              </a:rPr>
              <a:t>https://localhistory.org.ua/media/images/Budinok_Slovo_ukrainer.max-1920x900.format-webp.webp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242940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33FFD7-2D87-7BA9-5DF6-389AE92B7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9205"/>
            <a:ext cx="12191778" cy="7108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89C083-2DBB-AC90-3311-9DF324CB37F6}"/>
              </a:ext>
            </a:extLst>
          </p:cNvPr>
          <p:cNvSpPr txBox="1"/>
          <p:nvPr/>
        </p:nvSpPr>
        <p:spPr>
          <a:xfrm>
            <a:off x="5228461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153D8D-9690-C9F7-F01F-41A0C1D1E9B4}"/>
              </a:ext>
            </a:extLst>
          </p:cNvPr>
          <p:cNvSpPr txBox="1"/>
          <p:nvPr/>
        </p:nvSpPr>
        <p:spPr>
          <a:xfrm>
            <a:off x="5228461" y="2514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7E4B28-DE56-D613-0CAD-C0577A8E6FA5}"/>
              </a:ext>
            </a:extLst>
          </p:cNvPr>
          <p:cNvSpPr txBox="1"/>
          <p:nvPr/>
        </p:nvSpPr>
        <p:spPr>
          <a:xfrm>
            <a:off x="5705220" y="259154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17207D-F086-2ECC-CBC2-4BA628A4ABE8}"/>
              </a:ext>
            </a:extLst>
          </p:cNvPr>
          <p:cNvSpPr txBox="1"/>
          <p:nvPr/>
        </p:nvSpPr>
        <p:spPr>
          <a:xfrm>
            <a:off x="6413555" y="5308311"/>
            <a:ext cx="5578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3"/>
              </a:rPr>
              <a:t>https://ui.org.ua/postcard/budynok-slovo/</a:t>
            </a:r>
            <a:endParaRPr lang="uk-UA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3126E8A-C2FF-B7E9-4B19-920334612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" y="-200811"/>
            <a:ext cx="5775348" cy="7108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62A358E-3EC9-6392-D81B-5CEBA3E3443C}"/>
              </a:ext>
            </a:extLst>
          </p:cNvPr>
          <p:cNvSpPr txBox="1"/>
          <p:nvPr/>
        </p:nvSpPr>
        <p:spPr>
          <a:xfrm>
            <a:off x="6585448" y="2404577"/>
            <a:ext cx="4418361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2800">
                <a:solidFill>
                  <a:schemeClr val="bg1"/>
                </a:solidFill>
                <a:latin typeface="Arial"/>
                <a:cs typeface="Arial"/>
              </a:rPr>
              <a:t>Зруйнований будинок «Слово» під час артилерійського російського обстрілу  7 березня 2022 року</a:t>
            </a:r>
          </a:p>
        </p:txBody>
      </p:sp>
    </p:spTree>
    <p:extLst>
      <p:ext uri="{BB962C8B-B14F-4D97-AF65-F5344CB8AC3E}">
        <p14:creationId xmlns:p14="http://schemas.microsoft.com/office/powerpoint/2010/main" val="417159508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882A96-F872-F899-3058-3D46730AD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8190" y="5682"/>
            <a:ext cx="1249438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C0C21-0D99-5540-7CF7-CF9CA0727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28" y="-145279"/>
            <a:ext cx="11743147" cy="992390"/>
          </a:xfrm>
        </p:spPr>
        <p:txBody>
          <a:bodyPr/>
          <a:lstStyle/>
          <a:p>
            <a:r>
              <a:rPr lang="ru-RU" sz="2400" err="1">
                <a:solidFill>
                  <a:schemeClr val="bg1"/>
                </a:solidFill>
              </a:rPr>
              <a:t>Зупинка</a:t>
            </a:r>
            <a:r>
              <a:rPr lang="ru-RU" sz="2400">
                <a:solidFill>
                  <a:schemeClr val="bg1"/>
                </a:solidFill>
              </a:rPr>
              <a:t> 2. </a:t>
            </a:r>
            <a:r>
              <a:rPr lang="ru-RU" sz="2400" err="1">
                <a:solidFill>
                  <a:schemeClr val="bg1"/>
                </a:solidFill>
              </a:rPr>
              <a:t>Пам’ятник</a:t>
            </a:r>
            <a:r>
              <a:rPr lang="ru-RU" sz="2400">
                <a:solidFill>
                  <a:schemeClr val="bg1"/>
                </a:solidFill>
              </a:rPr>
              <a:t> Лесю Курбасу 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(</a:t>
            </a:r>
            <a:r>
              <a:rPr lang="ru-RU" sz="2400" err="1">
                <a:solidFill>
                  <a:schemeClr val="bg1"/>
                </a:solidFill>
                <a:latin typeface="Arial"/>
                <a:cs typeface="Times New Roman"/>
              </a:rPr>
              <a:t>міський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 сад Шевченка)</a:t>
            </a:r>
            <a:endParaRPr lang="uk-UA" sz="2400">
              <a:solidFill>
                <a:schemeClr val="bg1"/>
              </a:soli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296E05-DFA3-5F0F-9E98-91D67A13E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22" y="852204"/>
            <a:ext cx="3641201" cy="4736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668830-9FE1-1BE2-6BEA-EADFD39A5051}"/>
              </a:ext>
            </a:extLst>
          </p:cNvPr>
          <p:cNvSpPr txBox="1"/>
          <p:nvPr/>
        </p:nvSpPr>
        <p:spPr>
          <a:xfrm>
            <a:off x="220623" y="5972009"/>
            <a:ext cx="4551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>
                <a:solidFill>
                  <a:schemeClr val="bg1"/>
                </a:solidFill>
              </a:rPr>
              <a:t>Open Kurbas </a:t>
            </a:r>
          </a:p>
          <a:p>
            <a:pPr algn="l"/>
            <a:endParaRPr lang="uk-UA" i="1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BD6B55-CCD8-3CB0-F2B0-C8FB4667A335}"/>
              </a:ext>
            </a:extLst>
          </p:cNvPr>
          <p:cNvSpPr txBox="1"/>
          <p:nvPr/>
        </p:nvSpPr>
        <p:spPr>
          <a:xfrm>
            <a:off x="206350" y="6272145"/>
            <a:ext cx="4939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4"/>
              </a:rPr>
              <a:t>https://openkurbas.org/pro-lesya-kurbasa/</a:t>
            </a:r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C821B5-5B67-D58A-74CC-071942C974BE}"/>
              </a:ext>
            </a:extLst>
          </p:cNvPr>
          <p:cNvSpPr txBox="1"/>
          <p:nvPr/>
        </p:nvSpPr>
        <p:spPr>
          <a:xfrm>
            <a:off x="7434622" y="5889268"/>
            <a:ext cx="452046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>
                <a:solidFill>
                  <a:schemeClr val="bg1"/>
                </a:solidFill>
                <a:latin typeface="Arial"/>
                <a:cs typeface="Arial"/>
              </a:rPr>
              <a:t>Пам’ятник  «Лесь Курбас та Людина-невидимка» встановлено в 2019 році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F37E10-39B9-46A1-F4C7-B753C03E07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043" y="690809"/>
            <a:ext cx="3692957" cy="48882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4551A5-400E-3921-E899-86894558E4B8}"/>
              </a:ext>
            </a:extLst>
          </p:cNvPr>
          <p:cNvSpPr txBox="1"/>
          <p:nvPr/>
        </p:nvSpPr>
        <p:spPr>
          <a:xfrm>
            <a:off x="-1027" y="5849341"/>
            <a:ext cx="5326865" cy="2795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425"/>
              </a:lnSpc>
            </a:pPr>
            <a:r>
              <a:rPr lang="ru-RU" cap="small" err="1">
                <a:solidFill>
                  <a:srgbClr val="000000"/>
                </a:solidFill>
                <a:latin typeface="Arial"/>
                <a:cs typeface="Arial"/>
              </a:rPr>
              <a:t>Мешканець</a:t>
            </a:r>
            <a:r>
              <a:rPr lang="ru-RU" cap="small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cap="small" err="1">
                <a:solidFill>
                  <a:srgbClr val="000000"/>
                </a:solidFill>
                <a:latin typeface="Arial"/>
                <a:cs typeface="Arial"/>
              </a:rPr>
              <a:t>будинку</a:t>
            </a:r>
            <a:r>
              <a:rPr lang="ru-RU" cap="small">
                <a:solidFill>
                  <a:srgbClr val="000000"/>
                </a:solidFill>
                <a:latin typeface="Arial"/>
                <a:cs typeface="Arial"/>
              </a:rPr>
              <a:t> "Слово"  Лесь Курбас</a:t>
            </a:r>
            <a:endParaRPr lang="ru-RU" sz="2000" cap="small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3D8BEE-4F8C-7DB1-6B28-392CFCBB573B}"/>
              </a:ext>
            </a:extLst>
          </p:cNvPr>
          <p:cNvSpPr txBox="1"/>
          <p:nvPr/>
        </p:nvSpPr>
        <p:spPr>
          <a:xfrm>
            <a:off x="6610623" y="6456811"/>
            <a:ext cx="6550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6"/>
              </a:rPr>
              <a:t>https://times-kharkiv-ua.cdn.ampproject.org/v/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338964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63783-9E78-1406-ACE2-2D322FD62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20956-5CBB-4B30-5BB6-BDC24902E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4" y="0"/>
            <a:ext cx="12066737" cy="1122124"/>
          </a:xfrm>
        </p:spPr>
        <p:txBody>
          <a:bodyPr/>
          <a:lstStyle/>
          <a:p>
            <a:r>
              <a:rPr lang="ru-RU" sz="2800" err="1">
                <a:solidFill>
                  <a:schemeClr val="bg1"/>
                </a:solidFill>
                <a:latin typeface="Arial"/>
                <a:cs typeface="Arial"/>
              </a:rPr>
              <a:t>Зупинка</a:t>
            </a:r>
            <a:r>
              <a:rPr lang="ru-RU" sz="2800">
                <a:solidFill>
                  <a:schemeClr val="bg1"/>
                </a:solidFill>
                <a:latin typeface="Arial"/>
                <a:cs typeface="Arial"/>
              </a:rPr>
              <a:t> 3. </a:t>
            </a:r>
            <a:r>
              <a:rPr lang="ru-RU" sz="2800" err="1">
                <a:solidFill>
                  <a:schemeClr val="bg1"/>
                </a:solidFill>
                <a:latin typeface="Arial"/>
                <a:cs typeface="Times New Roman"/>
              </a:rPr>
              <a:t>Помешкання</a:t>
            </a:r>
            <a:r>
              <a:rPr lang="ru-RU" sz="2800">
                <a:solidFill>
                  <a:schemeClr val="bg1"/>
                </a:solidFill>
                <a:latin typeface="Arial"/>
                <a:cs typeface="Times New Roman"/>
              </a:rPr>
              <a:t> М. </a:t>
            </a:r>
            <a:r>
              <a:rPr lang="ru-RU" sz="2800" err="1">
                <a:solidFill>
                  <a:schemeClr val="bg1"/>
                </a:solidFill>
                <a:latin typeface="Arial"/>
                <a:cs typeface="Times New Roman"/>
              </a:rPr>
              <a:t>Хвильового</a:t>
            </a:r>
            <a:r>
              <a:rPr lang="ru-RU" sz="2800">
                <a:solidFill>
                  <a:schemeClr val="bg1"/>
                </a:solidFill>
                <a:latin typeface="Arial"/>
                <a:cs typeface="Times New Roman"/>
              </a:rPr>
              <a:t> (</a:t>
            </a:r>
            <a:r>
              <a:rPr lang="ru-RU" sz="2800" err="1">
                <a:solidFill>
                  <a:schemeClr val="bg1"/>
                </a:solidFill>
                <a:latin typeface="Arial"/>
                <a:cs typeface="Times New Roman"/>
              </a:rPr>
              <a:t>вул</a:t>
            </a:r>
            <a:r>
              <a:rPr lang="ru-RU" sz="2800">
                <a:solidFill>
                  <a:schemeClr val="bg1"/>
                </a:solidFill>
                <a:latin typeface="Arial"/>
                <a:cs typeface="Times New Roman"/>
              </a:rPr>
              <a:t>. Римарська,19)</a:t>
            </a:r>
            <a:endParaRPr lang="ru-RU" sz="2800">
              <a:solidFill>
                <a:schemeClr val="bg1"/>
              </a:soli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EF1B9E6-E5EF-A191-1864-2247799C5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59" y="817189"/>
            <a:ext cx="11774463" cy="1704586"/>
          </a:xfrm>
        </p:spPr>
        <p:txBody>
          <a:bodyPr/>
          <a:lstStyle/>
          <a:p>
            <a:r>
              <a:rPr lang="ru-RU" sz="2400">
                <a:solidFill>
                  <a:schemeClr val="bg1"/>
                </a:solidFill>
              </a:rPr>
              <a:t>На </a:t>
            </a:r>
            <a:r>
              <a:rPr lang="ru-RU" sz="2400" err="1">
                <a:solidFill>
                  <a:schemeClr val="bg1"/>
                </a:solidFill>
              </a:rPr>
              <a:t>вулиці</a:t>
            </a:r>
            <a:r>
              <a:rPr lang="ru-RU" sz="2400">
                <a:solidFill>
                  <a:schemeClr val="bg1"/>
                </a:solidFill>
              </a:rPr>
              <a:t> </a:t>
            </a:r>
            <a:r>
              <a:rPr lang="ru-RU" sz="2400" err="1">
                <a:solidFill>
                  <a:schemeClr val="bg1"/>
                </a:solidFill>
              </a:rPr>
              <a:t>Римарській</a:t>
            </a:r>
            <a:r>
              <a:rPr lang="ru-RU" sz="2400">
                <a:solidFill>
                  <a:schemeClr val="bg1"/>
                </a:solidFill>
              </a:rPr>
              <a:t>, 19 жив Микола </a:t>
            </a:r>
            <a:r>
              <a:rPr lang="ru-RU" sz="2400" err="1">
                <a:solidFill>
                  <a:schemeClr val="bg1"/>
                </a:solidFill>
              </a:rPr>
              <a:t>Хвильовий,поки</a:t>
            </a:r>
            <a:r>
              <a:rPr lang="ru-RU" sz="2400">
                <a:solidFill>
                  <a:schemeClr val="bg1"/>
                </a:solidFill>
              </a:rPr>
              <a:t> не </a:t>
            </a:r>
            <a:r>
              <a:rPr lang="ru-RU" sz="2400" err="1">
                <a:solidFill>
                  <a:schemeClr val="bg1"/>
                </a:solidFill>
              </a:rPr>
              <a:t>переїхав</a:t>
            </a:r>
            <a:r>
              <a:rPr lang="ru-RU" sz="2400">
                <a:solidFill>
                  <a:schemeClr val="bg1"/>
                </a:solidFill>
              </a:rPr>
              <a:t> до </a:t>
            </a:r>
            <a:r>
              <a:rPr lang="ru-RU" sz="2400" err="1">
                <a:solidFill>
                  <a:schemeClr val="bg1"/>
                </a:solidFill>
              </a:rPr>
              <a:t>будинку</a:t>
            </a:r>
            <a:r>
              <a:rPr lang="ru-RU" sz="2400">
                <a:solidFill>
                  <a:schemeClr val="bg1"/>
                </a:solidFill>
              </a:rPr>
              <a:t> Слово. Жив </a:t>
            </a:r>
            <a:r>
              <a:rPr lang="ru-RU" sz="2400" err="1">
                <a:solidFill>
                  <a:schemeClr val="bg1"/>
                </a:solidFill>
              </a:rPr>
              <a:t>він</a:t>
            </a:r>
            <a:r>
              <a:rPr lang="ru-RU" sz="2400">
                <a:solidFill>
                  <a:schemeClr val="bg1"/>
                </a:solidFill>
              </a:rPr>
              <a:t> по </a:t>
            </a:r>
            <a:r>
              <a:rPr lang="ru-RU" sz="2400" err="1">
                <a:solidFill>
                  <a:schemeClr val="bg1"/>
                </a:solidFill>
              </a:rPr>
              <a:t>Римарській з 1925 по 1930 роки.¹</a:t>
            </a:r>
            <a:r>
              <a:rPr lang="ru-RU" sz="2400">
                <a:solidFill>
                  <a:schemeClr val="bg1"/>
                </a:solidFill>
              </a:rPr>
              <a:t>
</a:t>
            </a:r>
            <a:r>
              <a:rPr lang="ru-RU" sz="2400" err="1">
                <a:solidFill>
                  <a:schemeClr val="bg1"/>
                </a:solidFill>
              </a:rPr>
              <a:t>Саме</a:t>
            </a:r>
            <a:r>
              <a:rPr lang="ru-RU" sz="2400">
                <a:solidFill>
                  <a:schemeClr val="bg1"/>
                </a:solidFill>
              </a:rPr>
              <a:t> в </a:t>
            </a:r>
            <a:r>
              <a:rPr lang="ru-RU" sz="2400" err="1">
                <a:solidFill>
                  <a:schemeClr val="bg1"/>
                </a:solidFill>
              </a:rPr>
              <a:t>цій</a:t>
            </a:r>
            <a:r>
              <a:rPr lang="ru-RU" sz="2400">
                <a:solidFill>
                  <a:schemeClr val="bg1"/>
                </a:solidFill>
              </a:rPr>
              <a:t> </a:t>
            </a:r>
            <a:r>
              <a:rPr lang="ru-RU" sz="2400" err="1">
                <a:solidFill>
                  <a:schemeClr val="bg1"/>
                </a:solidFill>
              </a:rPr>
              <a:t>квартирі</a:t>
            </a:r>
            <a:r>
              <a:rPr lang="ru-RU" sz="2400">
                <a:solidFill>
                  <a:schemeClr val="bg1"/>
                </a:solidFill>
              </a:rPr>
              <a:t> проходили </a:t>
            </a:r>
            <a:r>
              <a:rPr lang="ru-RU" sz="2400" err="1">
                <a:solidFill>
                  <a:schemeClr val="bg1"/>
                </a:solidFill>
              </a:rPr>
              <a:t>збори</a:t>
            </a:r>
            <a:r>
              <a:rPr lang="ru-RU" sz="2400">
                <a:solidFill>
                  <a:schemeClr val="bg1"/>
                </a:solidFill>
              </a:rPr>
              <a:t> ВАПЛІТЕ (</a:t>
            </a:r>
            <a:r>
              <a:rPr lang="ru-RU" sz="2400" err="1">
                <a:solidFill>
                  <a:schemeClr val="bg1"/>
                </a:solidFill>
              </a:rPr>
              <a:t>Вільна</a:t>
            </a:r>
            <a:r>
              <a:rPr lang="ru-RU" sz="2400">
                <a:solidFill>
                  <a:schemeClr val="bg1"/>
                </a:solidFill>
              </a:rPr>
              <a:t> </a:t>
            </a:r>
            <a:r>
              <a:rPr lang="ru-RU" sz="2400" err="1">
                <a:solidFill>
                  <a:schemeClr val="bg1"/>
                </a:solidFill>
              </a:rPr>
              <a:t>академія</a:t>
            </a:r>
            <a:r>
              <a:rPr lang="ru-RU" sz="2400">
                <a:solidFill>
                  <a:schemeClr val="bg1"/>
                </a:solidFill>
              </a:rPr>
              <a:t> </a:t>
            </a:r>
            <a:r>
              <a:rPr lang="ru-RU" sz="2400" err="1">
                <a:solidFill>
                  <a:schemeClr val="bg1"/>
                </a:solidFill>
              </a:rPr>
              <a:t>пролетарської</a:t>
            </a:r>
            <a:r>
              <a:rPr lang="ru-RU" sz="2400">
                <a:solidFill>
                  <a:schemeClr val="bg1"/>
                </a:solidFill>
              </a:rPr>
              <a:t> </a:t>
            </a:r>
            <a:r>
              <a:rPr lang="ru-RU" sz="2400" err="1">
                <a:solidFill>
                  <a:schemeClr val="bg1"/>
                </a:solidFill>
              </a:rPr>
              <a:t>літератури</a:t>
            </a:r>
            <a:r>
              <a:rPr lang="ru-RU" sz="2400">
                <a:solidFill>
                  <a:schemeClr val="bg1"/>
                </a:solidFill>
              </a:rPr>
              <a:t>),яку </a:t>
            </a:r>
            <a:r>
              <a:rPr lang="ru-RU" sz="2400" err="1">
                <a:solidFill>
                  <a:schemeClr val="bg1"/>
                </a:solidFill>
              </a:rPr>
              <a:t>очолював</a:t>
            </a:r>
            <a:r>
              <a:rPr lang="ru-RU" sz="2400">
                <a:solidFill>
                  <a:schemeClr val="bg1"/>
                </a:solidFill>
              </a:rPr>
              <a:t> сам Хвильовий.²</a:t>
            </a:r>
            <a:endParaRPr lang="uk-UA" sz="2400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4889A-D93B-8EE4-2F73-EC4C572D500B}"/>
              </a:ext>
            </a:extLst>
          </p:cNvPr>
          <p:cNvSpPr txBox="1"/>
          <p:nvPr/>
        </p:nvSpPr>
        <p:spPr>
          <a:xfrm>
            <a:off x="125159" y="5117481"/>
            <a:ext cx="46727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ru-RU">
                <a:solidFill>
                  <a:schemeClr val="bg1"/>
                </a:solidFill>
              </a:rPr>
              <a:t>¹ — «</a:t>
            </a:r>
            <a:r>
              <a:rPr lang="ru-RU" err="1">
                <a:solidFill>
                  <a:schemeClr val="bg1"/>
                </a:solidFill>
              </a:rPr>
              <a:t>Історична</a:t>
            </a:r>
            <a:r>
              <a:rPr lang="ru-RU">
                <a:solidFill>
                  <a:schemeClr val="bg1"/>
                </a:solidFill>
              </a:rPr>
              <a:t> правда» </a:t>
            </a:r>
            <a:endParaRPr lang="uk-UA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217F0A-ABB3-6043-0E03-7B307BCAEA9C}"/>
              </a:ext>
            </a:extLst>
          </p:cNvPr>
          <p:cNvSpPr txBox="1"/>
          <p:nvPr/>
        </p:nvSpPr>
        <p:spPr>
          <a:xfrm>
            <a:off x="125159" y="6175266"/>
            <a:ext cx="622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>
                <a:solidFill>
                  <a:schemeClr val="bg1"/>
                </a:solidFill>
              </a:rPr>
              <a:t>² —</a:t>
            </a:r>
            <a:endParaRPr lang="uk-UA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E5DD7D-21F6-2E46-2B49-FD693C4F5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142" y="2553083"/>
            <a:ext cx="4195435" cy="2568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7ED851-5AD6-F860-13ED-65AFBA406797}"/>
              </a:ext>
            </a:extLst>
          </p:cNvPr>
          <p:cNvSpPr txBox="1"/>
          <p:nvPr/>
        </p:nvSpPr>
        <p:spPr>
          <a:xfrm>
            <a:off x="5179562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22F92C-7BFE-876E-E184-B8C318A98742}"/>
              </a:ext>
            </a:extLst>
          </p:cNvPr>
          <p:cNvSpPr txBox="1"/>
          <p:nvPr/>
        </p:nvSpPr>
        <p:spPr>
          <a:xfrm>
            <a:off x="7340405" y="5309099"/>
            <a:ext cx="4851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>
                <a:solidFill>
                  <a:schemeClr val="bg1"/>
                </a:solidFill>
              </a:rPr>
              <a:t>«Історична правда»</a:t>
            </a:r>
          </a:p>
          <a:p>
            <a:pPr algn="l"/>
            <a:endParaRPr lang="uk-UA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D108A0-55F5-4E73-4365-39CE1C18E1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5727" b="6689"/>
          <a:stretch/>
        </p:blipFill>
        <p:spPr>
          <a:xfrm>
            <a:off x="7010478" y="2484238"/>
            <a:ext cx="4671618" cy="26327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BCE3D3-574F-5368-2D91-228B73850E49}"/>
              </a:ext>
            </a:extLst>
          </p:cNvPr>
          <p:cNvSpPr txBox="1"/>
          <p:nvPr/>
        </p:nvSpPr>
        <p:spPr>
          <a:xfrm>
            <a:off x="101685" y="5443553"/>
            <a:ext cx="5994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5"/>
              </a:rPr>
              <a:t>https://www.istpravda.com.ua/short/2012/12/20/104204/</a:t>
            </a:r>
            <a:endParaRPr lang="uk-U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A62D5C-2159-1890-72CF-9608802EECDF}"/>
              </a:ext>
            </a:extLst>
          </p:cNvPr>
          <p:cNvSpPr txBox="1"/>
          <p:nvPr/>
        </p:nvSpPr>
        <p:spPr>
          <a:xfrm>
            <a:off x="495524" y="6175266"/>
            <a:ext cx="5855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6"/>
              </a:rPr>
              <a:t>https://portalhistoryua.com/phenomenon/vaplite/</a:t>
            </a:r>
            <a:endParaRPr lang="uk-U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F531FE-08D8-58C8-DA9C-10BE5C912D24}"/>
              </a:ext>
            </a:extLst>
          </p:cNvPr>
          <p:cNvSpPr txBox="1"/>
          <p:nvPr/>
        </p:nvSpPr>
        <p:spPr>
          <a:xfrm>
            <a:off x="7220515" y="5683040"/>
            <a:ext cx="4672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5"/>
              </a:rPr>
              <a:t>https://www.istpravda.com.ua/short/2012/12/20/104204/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715795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F73838-3D37-8017-8F63-F2EB1DA98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020" y="-114822"/>
            <a:ext cx="1242019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9D6A94-A160-3649-24DC-8ED450C41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90" y="185814"/>
            <a:ext cx="11266555" cy="1511452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</a:rPr>
              <a:t> </a:t>
            </a:r>
            <a:r>
              <a:rPr lang="ru-RU" sz="2400" err="1">
                <a:solidFill>
                  <a:schemeClr val="bg1"/>
                </a:solidFill>
                <a:latin typeface="Arial"/>
                <a:cs typeface="Arial"/>
              </a:rPr>
              <a:t>Зупинка</a:t>
            </a:r>
            <a:r>
              <a:rPr lang="ru-RU" sz="2400">
                <a:solidFill>
                  <a:schemeClr val="bg1"/>
                </a:solidFill>
                <a:latin typeface="Arial"/>
                <a:cs typeface="Arial"/>
              </a:rPr>
              <a:t> 4. </a:t>
            </a:r>
            <a:r>
              <a:rPr lang="uk-UA" sz="2800">
                <a:solidFill>
                  <a:schemeClr val="bg1"/>
                </a:solidFill>
                <a:latin typeface="Arial"/>
                <a:cs typeface="Arial"/>
              </a:rPr>
              <a:t>«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БЕРЕЗІЛЬ</a:t>
            </a:r>
            <a:r>
              <a:rPr lang="uk-UA" sz="2800">
                <a:solidFill>
                  <a:schemeClr val="bg1"/>
                </a:solidFill>
                <a:latin typeface="Arial"/>
                <a:cs typeface="Arial"/>
              </a:rPr>
              <a:t>»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. </a:t>
            </a:r>
            <a:r>
              <a:rPr lang="ru-RU" sz="2400" err="1">
                <a:solidFill>
                  <a:schemeClr val="bg1"/>
                </a:solidFill>
                <a:latin typeface="Arial"/>
                <a:cs typeface="Times New Roman"/>
              </a:rPr>
              <a:t>Харківський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 </a:t>
            </a:r>
            <a:r>
              <a:rPr lang="ru-RU" sz="2400" err="1">
                <a:solidFill>
                  <a:schemeClr val="bg1"/>
                </a:solidFill>
                <a:latin typeface="Arial"/>
                <a:cs typeface="Times New Roman"/>
              </a:rPr>
              <a:t>академічний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 </a:t>
            </a:r>
            <a:r>
              <a:rPr lang="ru-RU" sz="2400" err="1">
                <a:solidFill>
                  <a:schemeClr val="bg1"/>
                </a:solidFill>
                <a:latin typeface="Arial"/>
                <a:cs typeface="Times New Roman"/>
              </a:rPr>
              <a:t>український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 </a:t>
            </a:r>
            <a:r>
              <a:rPr lang="ru-RU" sz="2400" err="1">
                <a:solidFill>
                  <a:schemeClr val="bg1"/>
                </a:solidFill>
                <a:latin typeface="Arial"/>
                <a:cs typeface="Times New Roman"/>
              </a:rPr>
              <a:t>драматичний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 театр </a:t>
            </a:r>
            <a:r>
              <a:rPr lang="ru-RU" sz="2400" err="1">
                <a:solidFill>
                  <a:schemeClr val="bg1"/>
                </a:solidFill>
                <a:latin typeface="Arial"/>
                <a:cs typeface="Times New Roman"/>
              </a:rPr>
              <a:t>імені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 Тараса Шевченка (</a:t>
            </a:r>
            <a:r>
              <a:rPr lang="ru-RU" sz="2400" err="1">
                <a:solidFill>
                  <a:schemeClr val="bg1"/>
                </a:solidFill>
                <a:latin typeface="Arial"/>
                <a:cs typeface="Times New Roman"/>
              </a:rPr>
              <a:t>вулиці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 </a:t>
            </a:r>
            <a:r>
              <a:rPr lang="ru-RU" sz="2400" err="1">
                <a:solidFill>
                  <a:schemeClr val="bg1"/>
                </a:solidFill>
                <a:latin typeface="Arial"/>
                <a:cs typeface="Times New Roman"/>
              </a:rPr>
              <a:t>Сумська</a:t>
            </a:r>
            <a:r>
              <a:rPr lang="ru-RU" sz="2400">
                <a:solidFill>
                  <a:schemeClr val="bg1"/>
                </a:solidFill>
                <a:latin typeface="Arial"/>
                <a:cs typeface="Times New Roman"/>
              </a:rPr>
              <a:t>, </a:t>
            </a:r>
            <a:r>
              <a:rPr lang="ru-RU" sz="2400">
                <a:solidFill>
                  <a:schemeClr val="bg1"/>
                </a:solidFill>
                <a:latin typeface="Arial"/>
                <a:cs typeface="Arial"/>
              </a:rPr>
              <a:t> 9)</a:t>
            </a:r>
            <a:br>
              <a:rPr lang="ru-RU" sz="2400">
                <a:latin typeface="Arial"/>
              </a:rPr>
            </a:br>
            <a:endParaRPr lang="ru-RU">
              <a:solidFill>
                <a:schemeClr val="bg1"/>
              </a:soli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F3B0011-5671-AB0F-C337-21FB29A2D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92" y="1458916"/>
            <a:ext cx="8058410" cy="1631518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З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Києва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 до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Харкова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переїхав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Лесь Курбас, а разом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із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ним –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його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театр </a:t>
            </a:r>
            <a:r>
              <a:rPr lang="uk-UA" cap="all">
                <a:solidFill>
                  <a:schemeClr val="bg1"/>
                </a:solidFill>
                <a:latin typeface="Arial"/>
                <a:cs typeface="Arial"/>
              </a:rPr>
              <a:t>«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Березіль</a:t>
            </a:r>
            <a:r>
              <a:rPr lang="uk-UA" cap="all">
                <a:solidFill>
                  <a:schemeClr val="bg1"/>
                </a:solidFill>
                <a:latin typeface="Arial"/>
                <a:cs typeface="Arial"/>
              </a:rPr>
              <a:t>».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Театр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працював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у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Харкові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  1926 –1935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рр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. А сам Лесь Курбас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був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головним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директором до 1933р, доки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його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не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заарештувала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радянська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влада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Після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1935 р. театр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перейменували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на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Харківський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театр </a:t>
            </a:r>
            <a:r>
              <a:rPr lang="ru-RU" err="1">
                <a:solidFill>
                  <a:schemeClr val="bg1"/>
                </a:solidFill>
                <a:latin typeface="Arial"/>
                <a:cs typeface="Arial"/>
              </a:rPr>
              <a:t>імені</a:t>
            </a: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 Т. Шевченка.</a:t>
            </a:r>
            <a:endParaRPr lang="uk-UA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E815D3-7F9F-66BB-1967-B1C7326F3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968" y="1297198"/>
            <a:ext cx="3450163" cy="48759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5A9298-FDC4-F809-A108-A7B8B9D57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54" y="3197000"/>
            <a:ext cx="4524334" cy="29253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92EE63-10D8-0A9E-7879-BCBFDF5E4F5B}"/>
              </a:ext>
            </a:extLst>
          </p:cNvPr>
          <p:cNvSpPr txBox="1"/>
          <p:nvPr/>
        </p:nvSpPr>
        <p:spPr>
          <a:xfrm>
            <a:off x="5515989" y="5662355"/>
            <a:ext cx="3711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>
                <a:solidFill>
                  <a:schemeClr val="bg1"/>
                </a:solidFill>
              </a:rPr>
              <a:t>Open Kurbas </a:t>
            </a:r>
          </a:p>
          <a:p>
            <a:pPr algn="l"/>
            <a:endParaRPr lang="ru-RU">
              <a:solidFill>
                <a:schemeClr val="bg1"/>
              </a:solidFill>
            </a:endParaRPr>
          </a:p>
          <a:p>
            <a:pPr algn="l"/>
            <a:endParaRPr lang="uk-UA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178789-2AC2-5127-9DB2-41B203E1BA1E}"/>
              </a:ext>
            </a:extLst>
          </p:cNvPr>
          <p:cNvSpPr txBox="1"/>
          <p:nvPr/>
        </p:nvSpPr>
        <p:spPr>
          <a:xfrm>
            <a:off x="4312619" y="6164133"/>
            <a:ext cx="536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5"/>
              </a:rPr>
              <a:t>https://openkurbas.org/performances/rur/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308483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A41C13-CC01-14AF-12D8-F75AA8C61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5722" cy="6858000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A8A774A-116C-89D7-A121-56FC066C0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095" y="163700"/>
            <a:ext cx="11787802" cy="978725"/>
          </a:xfrm>
        </p:spPr>
        <p:txBody>
          <a:bodyPr/>
          <a:lstStyle/>
          <a:p>
            <a:pPr marL="0" indent="0">
              <a:buNone/>
            </a:pP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Gothic"/>
                <a:cs typeface="Arial"/>
              </a:rPr>
              <a:t> 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Arial"/>
              </a:rPr>
              <a:t>На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Arial"/>
              </a:rPr>
              <a:t>сьогодні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Харківський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академічний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український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драматичний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театр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імені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Тараса Шевченка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працює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з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дотриманням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безпечних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умов офлайн і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здійснює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гастрольні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 тури </a:t>
            </a:r>
            <a:r>
              <a:rPr lang="ru-RU" err="1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Україною</a:t>
            </a:r>
            <a:r>
              <a:rPr lang="ru-RU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Arial"/>
                <a:cs typeface="Times New Roman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E5425D-1929-610D-FEE9-AF8B9B849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099" y="1268065"/>
            <a:ext cx="9185888" cy="52594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57B239-A115-0488-DA79-78D65B561559}"/>
              </a:ext>
            </a:extLst>
          </p:cNvPr>
          <p:cNvSpPr txBox="1"/>
          <p:nvPr/>
        </p:nvSpPr>
        <p:spPr>
          <a:xfrm>
            <a:off x="5179562" y="206229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EBFE8-F2CE-23CC-8F9E-74E5D5B7F49D}"/>
              </a:ext>
            </a:extLst>
          </p:cNvPr>
          <p:cNvSpPr txBox="1"/>
          <p:nvPr/>
        </p:nvSpPr>
        <p:spPr>
          <a:xfrm>
            <a:off x="1810709" y="6530632"/>
            <a:ext cx="9334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f-ZA">
                <a:hlinkClick r:id="rId4"/>
              </a:rPr>
              <a:t>https://kharkov-trend.in.ua/uk/articles-3051-harkivskyj-teatr-shevchenko-ta-jogo-istoriya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293273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B67B20-4C76-6EC9-A50E-94358AD78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011" y="1"/>
            <a:ext cx="1231701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E2E0B4-1BDE-4EAD-C68F-4993C5CD0EA8}"/>
              </a:ext>
            </a:extLst>
          </p:cNvPr>
          <p:cNvSpPr txBox="1"/>
          <p:nvPr/>
        </p:nvSpPr>
        <p:spPr>
          <a:xfrm>
            <a:off x="5235152" y="1210344"/>
            <a:ext cx="6602329" cy="2831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ru-RU" sz="2000" err="1">
                <a:solidFill>
                  <a:srgbClr val="002060"/>
                </a:solidFill>
                <a:latin typeface="Arial"/>
                <a:cs typeface="Arial"/>
              </a:rPr>
              <a:t>Особистий</a:t>
            </a:r>
            <a:r>
              <a:rPr lang="ru-RU" sz="200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2000" err="1">
                <a:solidFill>
                  <a:srgbClr val="002060"/>
                </a:solidFill>
                <a:latin typeface="Arial"/>
                <a:cs typeface="Arial"/>
              </a:rPr>
              <a:t>внесок</a:t>
            </a:r>
            <a:r>
              <a:rPr lang="ru-RU" sz="2000">
                <a:solidFill>
                  <a:srgbClr val="002060"/>
                </a:solidFill>
                <a:latin typeface="Arial"/>
                <a:cs typeface="Arial"/>
              </a:rPr>
              <a:t>: </a:t>
            </a:r>
            <a:r>
              <a:rPr lang="ru-RU" sz="2000">
                <a:solidFill>
                  <a:schemeClr val="bg1"/>
                </a:solidFill>
                <a:latin typeface="Arial"/>
                <a:cs typeface="Arial"/>
              </a:rPr>
              <a:t> створено </a:t>
            </a:r>
            <a:r>
              <a:rPr lang="ru-RU" sz="2000" err="1">
                <a:solidFill>
                  <a:schemeClr val="bg1"/>
                </a:solidFill>
                <a:latin typeface="Arial"/>
                <a:cs typeface="Arial"/>
              </a:rPr>
              <a:t>екскурсійний</a:t>
            </a:r>
            <a:r>
              <a:rPr lang="ru-RU" sz="2000">
                <a:solidFill>
                  <a:schemeClr val="bg1"/>
                </a:solidFill>
                <a:latin typeface="Arial"/>
                <a:cs typeface="Arial"/>
              </a:rPr>
              <a:t> маршрут за </a:t>
            </a:r>
            <a:r>
              <a:rPr lang="ru-RU" sz="2000" err="1">
                <a:solidFill>
                  <a:schemeClr val="bg1"/>
                </a:solidFill>
                <a:latin typeface="Arial"/>
                <a:cs typeface="Arial"/>
              </a:rPr>
              <a:t>допомогою</a:t>
            </a:r>
            <a:r>
              <a:rPr lang="ru-RU" sz="200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Arial"/>
                <a:cs typeface="Arial"/>
              </a:rPr>
              <a:t>сервісу</a:t>
            </a:r>
            <a:r>
              <a:rPr lang="ru-RU" sz="2000">
                <a:solidFill>
                  <a:schemeClr val="bg1"/>
                </a:solidFill>
                <a:latin typeface="Arial"/>
                <a:cs typeface="Arial"/>
              </a:rPr>
              <a:t> Google </a:t>
            </a:r>
            <a:r>
              <a:rPr lang="ru-RU" sz="2000" err="1">
                <a:solidFill>
                  <a:schemeClr val="bg1"/>
                </a:solidFill>
                <a:latin typeface="Arial"/>
                <a:cs typeface="Arial"/>
              </a:rPr>
              <a:t>maps</a:t>
            </a:r>
            <a:r>
              <a:rPr lang="ru-RU" sz="200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sz="2000" err="1">
                <a:solidFill>
                  <a:schemeClr val="bg1"/>
                </a:solidFill>
                <a:latin typeface="Arial"/>
                <a:cs typeface="Arial"/>
              </a:rPr>
              <a:t>екскурсійні</a:t>
            </a:r>
            <a:r>
              <a:rPr lang="ru-RU" sz="200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Arial"/>
                <a:cs typeface="Arial"/>
              </a:rPr>
              <a:t>зупинки</a:t>
            </a:r>
            <a:r>
              <a:rPr lang="ru-RU" sz="2000">
                <a:solidFill>
                  <a:schemeClr val="bg1"/>
                </a:solidFill>
                <a:latin typeface="Arial"/>
                <a:cs typeface="Arial"/>
              </a:rPr>
              <a:t> нанесено на карту. </a:t>
            </a:r>
          </a:p>
          <a:p>
            <a:pPr algn="just"/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  <a:p>
            <a:pPr algn="just"/>
            <a:r>
              <a:rPr lang="uk-UA" sz="2000">
                <a:solidFill>
                  <a:srgbClr val="002060"/>
                </a:solidFill>
                <a:latin typeface="Arial"/>
                <a:cs typeface="Arial"/>
              </a:rPr>
              <a:t>Наукова новизна:</a:t>
            </a:r>
            <a:r>
              <a:rPr lang="uk-UA" sz="2000">
                <a:solidFill>
                  <a:schemeClr val="bg1"/>
                </a:solidFill>
                <a:latin typeface="Arial"/>
                <a:cs typeface="Arial"/>
              </a:rPr>
              <a:t> проведено аналогію між тим, як українських митців періоду Відродження репресувала радянська влада, так і під час загарбницької війни Росія знищує українську культуру.</a:t>
            </a:r>
          </a:p>
          <a:p>
            <a:endParaRPr lang="uk-UA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15DF75-5332-1D01-8C1C-B03025BBA018}"/>
              </a:ext>
            </a:extLst>
          </p:cNvPr>
          <p:cNvSpPr txBox="1"/>
          <p:nvPr/>
        </p:nvSpPr>
        <p:spPr>
          <a:xfrm>
            <a:off x="5342528" y="4257642"/>
            <a:ext cx="6494744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uk-UA" sz="2000">
                <a:solidFill>
                  <a:schemeClr val="bg1"/>
                </a:solidFill>
                <a:latin typeface="Arial"/>
                <a:cs typeface="Arial"/>
              </a:rPr>
              <a:t>Рекомендації: залучити міжнародні гранти для реалізаціє </a:t>
            </a:r>
            <a:r>
              <a:rPr lang="uk-UA" sz="2000" err="1">
                <a:solidFill>
                  <a:schemeClr val="bg1"/>
                </a:solidFill>
                <a:latin typeface="Arial"/>
                <a:cs typeface="Arial"/>
              </a:rPr>
              <a:t>проєкту</a:t>
            </a:r>
            <a:r>
              <a:rPr lang="uk-UA" sz="2000">
                <a:solidFill>
                  <a:schemeClr val="bg1"/>
                </a:solidFill>
                <a:latin typeface="Arial"/>
                <a:cs typeface="Arial"/>
              </a:rPr>
              <a:t> з відновленню пам’ятки історії, архітектури та містобудування – будинку «Слово», який був пошкоджений російськими обстрілами.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6A305B-0090-9773-52D7-06A6EB813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698"/>
            <a:ext cx="5110140" cy="659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7097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91CEC8-5404-5B0D-2A14-F5CD23D23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936" y="0"/>
            <a:ext cx="12338695" cy="70535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0E800-B7D1-1DD9-F555-4DB84DBD7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578" y="87607"/>
            <a:ext cx="9905998" cy="1905000"/>
          </a:xfrm>
        </p:spPr>
        <p:txBody>
          <a:bodyPr>
            <a:normAutofit/>
          </a:bodyPr>
          <a:lstStyle/>
          <a:p>
            <a:r>
              <a:rPr lang="ru-RU" sz="5400" b="1" err="1">
                <a:solidFill>
                  <a:schemeClr val="bg1"/>
                </a:solidFill>
              </a:rPr>
              <a:t>Висновки</a:t>
            </a:r>
            <a:endParaRPr lang="uk-UA" sz="5400" b="1" err="1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F0E7C1-7AEB-A14D-C203-12E43925EE93}"/>
              </a:ext>
            </a:extLst>
          </p:cNvPr>
          <p:cNvSpPr txBox="1"/>
          <p:nvPr/>
        </p:nvSpPr>
        <p:spPr>
          <a:xfrm>
            <a:off x="547671" y="2457144"/>
            <a:ext cx="11266983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b="1" i="1">
                <a:solidFill>
                  <a:schemeClr val="bg1"/>
                </a:solidFill>
              </a:rPr>
              <a:t>- </a:t>
            </a:r>
            <a:r>
              <a:rPr lang="uk-UA" sz="2400" i="1">
                <a:solidFill>
                  <a:schemeClr val="bg1"/>
                </a:solidFill>
                <a:latin typeface="Arial"/>
                <a:cs typeface="Arial"/>
              </a:rPr>
              <a:t>розроблено екскурсійний маршрут, який сприяє пам’яті про митців  Розстріляного відродження – мешканців будинку «Слово»; </a:t>
            </a:r>
            <a:endParaRPr lang="ru-RU" sz="2400">
              <a:solidFill>
                <a:schemeClr val="bg1"/>
              </a:solidFill>
              <a:latin typeface="Arial"/>
              <a:cs typeface="Arial"/>
            </a:endParaRPr>
          </a:p>
          <a:p>
            <a:endParaRPr lang="uk-UA" sz="2400" i="1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uk-UA" sz="2400" i="1">
                <a:solidFill>
                  <a:schemeClr val="bg1"/>
                </a:solidFill>
                <a:latin typeface="Arial"/>
                <a:cs typeface="Arial"/>
              </a:rPr>
              <a:t>-створено онлайн-карту маршруту за допомогою сервісу </a:t>
            </a:r>
            <a:r>
              <a:rPr lang="uk-UA" sz="2400" i="1" err="1">
                <a:solidFill>
                  <a:schemeClr val="bg1"/>
                </a:solidFill>
                <a:latin typeface="Arial"/>
                <a:cs typeface="Arial"/>
              </a:rPr>
              <a:t>Google</a:t>
            </a:r>
            <a:r>
              <a:rPr lang="uk-UA" sz="2400" i="1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uk-UA" sz="2400" i="1" err="1">
                <a:solidFill>
                  <a:schemeClr val="bg1"/>
                </a:solidFill>
                <a:latin typeface="Arial"/>
                <a:cs typeface="Arial"/>
              </a:rPr>
              <a:t>maps</a:t>
            </a:r>
            <a:r>
              <a:rPr lang="uk-UA" sz="2400" i="1">
                <a:solidFill>
                  <a:schemeClr val="bg1"/>
                </a:solidFill>
                <a:latin typeface="Arial"/>
                <a:cs typeface="Arial"/>
              </a:rPr>
              <a:t>; </a:t>
            </a:r>
            <a:endParaRPr lang="uk-UA" sz="240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uk-UA" sz="2400" i="1">
                <a:solidFill>
                  <a:schemeClr val="bg1"/>
                </a:solidFill>
                <a:latin typeface="Arial"/>
                <a:cs typeface="Arial"/>
              </a:rPr>
              <a:t>-проведено аналогію в знищенні української культури радянською владою в 1930 роках  і Росією в російсько-українській війні; </a:t>
            </a:r>
            <a:endParaRPr lang="uk-UA" sz="2400">
              <a:solidFill>
                <a:schemeClr val="bg1"/>
              </a:solidFill>
              <a:latin typeface="Arial"/>
              <a:cs typeface="Arial"/>
            </a:endParaRPr>
          </a:p>
          <a:p>
            <a:endParaRPr lang="uk-UA" sz="2400" i="1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uk-UA" sz="2400" i="1">
                <a:solidFill>
                  <a:schemeClr val="bg1"/>
                </a:solidFill>
                <a:latin typeface="Arial"/>
                <a:cs typeface="Arial"/>
              </a:rPr>
              <a:t> -зазначено, що будинок «Слово» став центром зближення митців Розстріляного відродження із сучасністю.</a:t>
            </a:r>
            <a:endParaRPr lang="uk-UA" sz="240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729275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AE614D04-217A-B86B-E86F-EADB44B1E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14300"/>
            <a:ext cx="12334620" cy="6629400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B4D4685-035C-6CDF-CEDD-39C6439FB05C}"/>
              </a:ext>
            </a:extLst>
          </p:cNvPr>
          <p:cNvSpPr txBox="1"/>
          <p:nvPr/>
        </p:nvSpPr>
        <p:spPr>
          <a:xfrm>
            <a:off x="5558525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D6D550-8C96-C9AB-F731-BAB429B4E518}"/>
              </a:ext>
            </a:extLst>
          </p:cNvPr>
          <p:cNvSpPr txBox="1"/>
          <p:nvPr/>
        </p:nvSpPr>
        <p:spPr>
          <a:xfrm>
            <a:off x="204097" y="1005326"/>
            <a:ext cx="11993987" cy="4339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uk-UA" sz="2400" b="1" i="1">
                <a:solidFill>
                  <a:schemeClr val="bg1"/>
                </a:solidFill>
              </a:rPr>
              <a:t>Список використаних джерел:</a:t>
            </a:r>
          </a:p>
          <a:p>
            <a:pPr algn="l"/>
            <a:r>
              <a:rPr lang="uk-UA" i="1">
                <a:solidFill>
                  <a:schemeClr val="bg1"/>
                </a:solidFill>
              </a:rPr>
              <a:t>
1.	 Гурт «МУР».  </a:t>
            </a:r>
            <a:r>
              <a:rPr lang="uk-UA" i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https://youtube.com/@myr_ukraine?si=HjU7woDJclEXi0of</a:t>
            </a:r>
            <a:r>
              <a:rPr lang="uk-UA" i="1">
                <a:solidFill>
                  <a:schemeClr val="bg1"/>
                </a:solidFill>
              </a:rPr>
              <a:t> (дата звернення: 28.03.25) </a:t>
            </a:r>
          </a:p>
          <a:p>
            <a:r>
              <a:rPr lang="uk-UA" i="1">
                <a:solidFill>
                  <a:schemeClr val="bg1"/>
                </a:solidFill>
              </a:rPr>
              <a:t>
2.	Історична правда. </a:t>
            </a:r>
            <a:r>
              <a:rPr lang="uk-UA" i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https://www.istpravda.com.ua/short/2012/12/20/104204/</a:t>
            </a:r>
            <a:r>
              <a:rPr lang="uk-UA" i="1">
                <a:solidFill>
                  <a:schemeClr val="bg1"/>
                </a:solidFill>
              </a:rPr>
              <a:t> (дата звернення:       </a:t>
            </a:r>
          </a:p>
          <a:p>
            <a:r>
              <a:rPr lang="uk-UA" i="1">
                <a:solidFill>
                  <a:schemeClr val="bg1"/>
                </a:solidFill>
              </a:rPr>
              <a:t>        01.04.25) </a:t>
            </a:r>
            <a:endParaRPr lang="uk-UA">
              <a:solidFill>
                <a:schemeClr val="bg1"/>
              </a:solidFill>
            </a:endParaRPr>
          </a:p>
          <a:p>
            <a:pPr algn="l"/>
            <a:r>
              <a:rPr lang="uk-UA" i="1">
                <a:solidFill>
                  <a:schemeClr val="bg1"/>
                </a:solidFill>
              </a:rPr>
              <a:t>
3.	Куліша В. Слово про «Слово». -К. ТОВ. «Віхола», 2025.- 168 с.</a:t>
            </a:r>
          </a:p>
          <a:p>
            <a:r>
              <a:rPr lang="uk-UA" i="1">
                <a:solidFill>
                  <a:schemeClr val="bg1"/>
                </a:solidFill>
              </a:rPr>
              <a:t>
4.	Локальна історія. </a:t>
            </a:r>
            <a:r>
              <a:rPr lang="uk-UA" i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https://localhistory.org.ua/media/images/Budinok_Slovo_ukrainer.max-</a:t>
            </a:r>
          </a:p>
          <a:p>
            <a:r>
              <a:rPr lang="uk-UA" i="1">
                <a:solidFill>
                  <a:schemeClr val="bg1"/>
                </a:solidFill>
              </a:rPr>
              <a:t>        1920x900.format-webp.webp (дата звернення: 29.03.25) </a:t>
            </a:r>
            <a:endParaRPr lang="uk-UA">
              <a:solidFill>
                <a:schemeClr val="bg1"/>
              </a:solidFill>
            </a:endParaRPr>
          </a:p>
          <a:p>
            <a:pPr algn="l"/>
            <a:r>
              <a:rPr lang="uk-UA" i="1">
                <a:solidFill>
                  <a:schemeClr val="bg1"/>
                </a:solidFill>
              </a:rPr>
              <a:t>
5.	</a:t>
            </a:r>
            <a:r>
              <a:rPr lang="uk-UA" i="1" err="1">
                <a:solidFill>
                  <a:schemeClr val="bg1"/>
                </a:solidFill>
              </a:rPr>
              <a:t>Open</a:t>
            </a:r>
            <a:r>
              <a:rPr lang="uk-UA" i="1">
                <a:solidFill>
                  <a:schemeClr val="bg1"/>
                </a:solidFill>
              </a:rPr>
              <a:t> </a:t>
            </a:r>
            <a:r>
              <a:rPr lang="uk-UA" i="1" err="1">
                <a:solidFill>
                  <a:schemeClr val="bg1"/>
                </a:solidFill>
              </a:rPr>
              <a:t>Kurbas</a:t>
            </a:r>
            <a:r>
              <a:rPr lang="uk-UA" i="1">
                <a:solidFill>
                  <a:schemeClr val="bg1"/>
                </a:solidFill>
              </a:rPr>
              <a:t>. https://openkurbas.org/theatres/berezil/ (дата звернення: 01.04.25) </a:t>
            </a:r>
          </a:p>
          <a:p>
            <a:pPr algn="l"/>
            <a:endParaRPr lang="uk-UA" i="1">
              <a:solidFill>
                <a:schemeClr val="bg1"/>
              </a:solidFill>
            </a:endParaRPr>
          </a:p>
          <a:p>
            <a:pPr algn="l"/>
            <a:endParaRPr lang="uk-UA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339121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Сітчаст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Широкий екран</PresentationFormat>
  <Slides>14</Slides>
  <Notes>1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Сітчаста</vt:lpstr>
      <vt:lpstr>ЕКСКУРСІЙНИЙ МАРШРУТ
«СЛОВО» ЯК СИМВОЛ РОЗСТРІЛЯНОГО ВІДРОДЖЕННЯ  </vt:lpstr>
      <vt:lpstr>Презентація PowerPoint</vt:lpstr>
      <vt:lpstr>екскурсійний маршрут «СЛОВО» ЯК СИМВОЛ РОЗСТРІЛЯНОГО ВІДРОДЖЕННЯ</vt:lpstr>
      <vt:lpstr>Презентація PowerPoint</vt:lpstr>
      <vt:lpstr>          Зупинка 1. Будинок «Слово» (вулиця Культури, 9)</vt:lpstr>
      <vt:lpstr>Презентація PowerPoint</vt:lpstr>
      <vt:lpstr>Презентація PowerPoint</vt:lpstr>
      <vt:lpstr>Зупинка 2. Пам’ятник Лесю Курбасу (міський сад Шевченка)</vt:lpstr>
      <vt:lpstr>Зупинка 3. Помешкання М. Хвильового (вул. Римарська,19)</vt:lpstr>
      <vt:lpstr> Зупинка 4. «БЕРЕЗІЛЬ». Харківський академічний український драматичний театр імені Тараса Шевченка (вулиці Сумська,  9) </vt:lpstr>
      <vt:lpstr>Презентація PowerPoint</vt:lpstr>
      <vt:lpstr>Презентація PowerPoint</vt:lpstr>
      <vt:lpstr>Висновки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kateonokoff@gmail.com</dc:creator>
  <cp:lastModifiedBy>kateonokoff@gmail.com</cp:lastModifiedBy>
  <cp:revision>1</cp:revision>
  <dcterms:created xsi:type="dcterms:W3CDTF">2025-04-08T12:06:15Z</dcterms:created>
  <dcterms:modified xsi:type="dcterms:W3CDTF">2025-04-18T19:55:24Z</dcterms:modified>
</cp:coreProperties>
</file>