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4.5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54" r:id="rId1"/>
  </p:sldMasterIdLst>
  <p:sldIdLst>
    <p:sldId id="256" r:id="rId2"/>
    <p:sldId id="257" r:id="rId3"/>
    <p:sldId id="266" r:id="rId4"/>
    <p:sldId id="258" r:id="rId5"/>
    <p:sldId id="263" r:id="rId6"/>
    <p:sldId id="269" r:id="rId7"/>
    <p:sldId id="260" r:id="rId8"/>
    <p:sldId id="272" r:id="rId9"/>
    <p:sldId id="270" r:id="rId10"/>
    <p:sldId id="271" r:id="rId11"/>
    <p:sldId id="264" r:id="rId12"/>
    <p:sldId id="265" r:id="rId13"/>
    <p:sldId id="268" r:id="rId14"/>
    <p:sldId id="274" r:id="rId15"/>
    <p:sldId id="273" r:id="rId16"/>
  </p:sldIdLst>
  <p:sldSz cx="9144000" cy="6858000" type="screen4x3"/>
  <p:notesSz cx="9144000" cy="6858000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294" autoAdjust="0"/>
  </p:normalViewPr>
  <p:slideViewPr>
    <p:cSldViewPr>
      <p:cViewPr varScale="1">
        <p:scale>
          <a:sx n="84" d="100"/>
          <a:sy n="84" d="100"/>
        </p:scale>
        <p:origin x="1886" y="1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900" b="0" i="0" u="sng">
                <a:solidFill>
                  <a:srgbClr val="562213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8498-4FF5-49C4-B614-F9FD76B0475D}" type="datetimeFigureOut">
              <a:rPr lang="en-US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EDBBB-9237-4838-A018-E8F9F21A0A0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900" b="0" i="0" u="sng">
                <a:solidFill>
                  <a:srgbClr val="562213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7B2C8-E4B1-45E3-AB97-EAD3BBA4D732}" type="datetimeFigureOut">
              <a:rPr lang="en-US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7455F-4AEA-43F4-A8C6-11F2CABDC4D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72109-0EFA-49BC-978A-C90D38A86FE2}" type="datetimeFigureOut">
              <a:rPr lang="en-US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6216B-393B-43D0-9CE5-5139A6FAB3E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BCDD6D87-2AB7-4C0A-BA1E-E14A669C5AEB}" type="datetimeFigureOut">
              <a:rPr lang="en-US" smtClean="0"/>
              <a:pPr>
                <a:defRPr/>
              </a:pPr>
              <a:t>4/22/2025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4CBB50F-DDD8-4A82-90D0-803B435810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</p:sldLayoutIdLst>
  <p:transition/>
  <p:timing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Tx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Relationship Id="rId7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png" /><Relationship Id="rId6" Type="http://schemas.openxmlformats.org/officeDocument/2006/relationships/image" Target="../media/image1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image" Target="../media/image2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Relationship Id="rId4" Type="http://schemas.openxmlformats.org/officeDocument/2006/relationships/image" Target="../media/image3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Relationship Id="rId4" Type="http://schemas.openxmlformats.org/officeDocument/2006/relationships/image" Target="../media/image3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5.jpeg" /><Relationship Id="rId3" Type="http://schemas.openxmlformats.org/officeDocument/2006/relationships/image" Target="../media/image36.jpeg" /><Relationship Id="rId4" Type="http://schemas.openxmlformats.org/officeDocument/2006/relationships/image" Target="../media/image3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46.jpeg" /><Relationship Id="rId2" Type="http://schemas.openxmlformats.org/officeDocument/2006/relationships/image" Target="../media/image38.jpeg" /><Relationship Id="rId3" Type="http://schemas.openxmlformats.org/officeDocument/2006/relationships/image" Target="../media/image39.jpeg" /><Relationship Id="rId4" Type="http://schemas.openxmlformats.org/officeDocument/2006/relationships/image" Target="../media/image40.jpeg" /><Relationship Id="rId5" Type="http://schemas.openxmlformats.org/officeDocument/2006/relationships/image" Target="../media/image41.jpeg" /><Relationship Id="rId6" Type="http://schemas.openxmlformats.org/officeDocument/2006/relationships/image" Target="../media/image42.jpeg" /><Relationship Id="rId7" Type="http://schemas.openxmlformats.org/officeDocument/2006/relationships/image" Target="../media/image43.jpeg" /><Relationship Id="rId8" Type="http://schemas.openxmlformats.org/officeDocument/2006/relationships/image" Target="../media/image44.jpeg" /><Relationship Id="rId9" Type="http://schemas.openxmlformats.org/officeDocument/2006/relationships/image" Target="../media/image4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7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1" name="object 14"/>
          <p:cNvSpPr>
            <a:spLocks noGrp="1"/>
          </p:cNvSpPr>
          <p:nvPr>
            <p:ph type="title"/>
          </p:nvPr>
        </p:nvSpPr>
        <p:spPr>
          <a:xfrm>
            <a:off x="1360008" y="254001"/>
            <a:ext cx="6031392" cy="1858962"/>
          </a:xfrm>
        </p:spPr>
        <p:txBody>
          <a:bodyPr tIns="12700">
            <a:normAutofit fontScale="90000"/>
          </a:bodyPr>
          <a:lstStyle/>
          <a:p>
            <a:pPr marL="12700" eaLnBrk="1" hangingPunct="1">
              <a:spcBef>
                <a:spcPts val="100"/>
              </a:spcBef>
            </a:pPr>
            <a:r>
              <a:rPr lang="ru-RU" i="1" u="none" err="1" smtClean="0">
                <a:latin typeface="Corbel" pitchFamily="34" charset="0"/>
                <a:ea typeface="Corbel" pitchFamily="34" charset="0"/>
                <a:cs typeface="Corbel" pitchFamily="34" charset="0"/>
              </a:rPr>
              <a:t>Духовними стежками: ексурсійний маршрут святинями рідного краю</a:t>
            </a:r>
          </a:p>
        </p:txBody>
      </p:sp>
      <p:sp>
        <p:nvSpPr>
          <p:cNvPr id="2052" name="object 15"/>
          <p:cNvSpPr txBox="1">
            <a:spLocks noChangeArrowheads="1"/>
          </p:cNvSpPr>
          <p:nvPr/>
        </p:nvSpPr>
        <p:spPr bwMode="auto">
          <a:xfrm>
            <a:off x="5181600" y="2112963"/>
            <a:ext cx="3810000" cy="43467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12065" rIns="0" bIns="0">
            <a:spAutoFit/>
          </a:bodyPr>
          <a:lstStyle/>
          <a:p>
            <a:pPr marL="12700">
              <a:lnSpc>
                <a:spcPts val="2375"/>
              </a:lnSpc>
              <a:spcBef>
                <a:spcPts val="100"/>
              </a:spcBef>
            </a:pP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Кабанець Антоніна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375"/>
              </a:lnSpc>
            </a:pP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Володимирівна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3000"/>
              </a:lnSpc>
            </a:pPr>
            <a:r>
              <a:rPr lang="ru-RU" sz="20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Калинівська гімназія Калинівської селищної ради</a:t>
            </a:r>
          </a:p>
          <a:p>
            <a:pPr marL="12700">
              <a:lnSpc>
                <a:spcPct val="103000"/>
              </a:lnSpc>
            </a:pPr>
            <a:r>
              <a:rPr lang="ru-RU" sz="20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Фастівського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району Київської </a:t>
            </a:r>
            <a:r>
              <a:rPr lang="ru-RU" sz="20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3000"/>
              </a:lnSpc>
            </a:pPr>
            <a:r>
              <a:rPr lang="ru-RU" sz="20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7 класу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375"/>
              </a:lnSpc>
              <a:spcBef>
                <a:spcPts val="75"/>
              </a:spcBef>
            </a:pP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Калинівське селищне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80000"/>
              </a:lnSpc>
              <a:spcBef>
                <a:spcPts val="263"/>
              </a:spcBef>
            </a:pP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територіальне відділення Малої академії наук України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spcBef>
                <a:spcPts val="75"/>
              </a:spcBef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Ольга НОСАЧ</a:t>
            </a:r>
          </a:p>
          <a:p>
            <a:pPr marL="12700">
              <a:lnSpc>
                <a:spcPts val="2125"/>
              </a:lnSpc>
              <a:spcBef>
                <a:spcPts val="575"/>
              </a:spcBef>
            </a:pP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історії та правознавства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13"/>
              </a:lnSpc>
              <a:spcBef>
                <a:spcPts val="600"/>
              </a:spcBef>
            </a:pP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гуртка « Історичне краєзнавство»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3" y="2819400"/>
            <a:ext cx="5008147" cy="2817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object 49"/>
          <p:cNvSpPr>
            <a:spLocks noGrp="1"/>
          </p:cNvSpPr>
          <p:nvPr>
            <p:ph type="title"/>
          </p:nvPr>
        </p:nvSpPr>
        <p:spPr>
          <a:xfrm>
            <a:off x="377952" y="140208"/>
            <a:ext cx="2887663" cy="444500"/>
          </a:xfrm>
        </p:spPr>
        <p:txBody>
          <a:bodyPr tIns="12700">
            <a:noAutofit/>
          </a:bodyPr>
          <a:lstStyle/>
          <a:p>
            <a:pPr marL="12700" algn="l" eaLnBrk="1" hangingPunct="1">
              <a:spcBef>
                <a:spcPts val="100"/>
              </a:spcBef>
            </a:pPr>
            <a:r>
              <a:rPr lang="ru-RU" sz="4000" b="1" u="none" smtClean="0">
                <a:solidFill>
                  <a:schemeClr val="accent4">
                    <a:lumMod val="75000"/>
                  </a:schemeClr>
                </a:solidFill>
                <a:effectLst/>
                <a:latin typeface="+mn-lt"/>
                <a:ea typeface="Corbel" pitchFamily="34" charset="0"/>
                <a:cs typeface="Corbel" pitchFamily="34" charset="0"/>
              </a:rPr>
              <a:t>Мета:</a:t>
            </a:r>
            <a:endParaRPr lang="ru-RU" sz="4000" smtClean="0">
              <a:solidFill>
                <a:schemeClr val="accent4">
                  <a:lumMod val="75000"/>
                </a:schemeClr>
              </a:solidFill>
              <a:effectLst/>
              <a:latin typeface="+mn-lt"/>
              <a:ea typeface="Corbel" pitchFamily="34" charset="0"/>
              <a:cs typeface="Corbel" pitchFamily="34" charset="0"/>
            </a:endParaRPr>
          </a:p>
        </p:txBody>
      </p:sp>
      <p:sp>
        <p:nvSpPr>
          <p:cNvPr id="3075" name="Содержимое 5"/>
          <p:cNvSpPr>
            <a:spLocks noGrp="1"/>
          </p:cNvSpPr>
          <p:nvPr>
            <p:ph sz="half" idx="2"/>
          </p:nvPr>
        </p:nvSpPr>
        <p:spPr>
          <a:xfrm>
            <a:off x="393192" y="584708"/>
            <a:ext cx="5181600" cy="2216150"/>
          </a:xfrm>
        </p:spPr>
        <p:txBody>
          <a:bodyPr>
            <a:normAutofit/>
          </a:bodyPr>
          <a:lstStyle/>
          <a:p>
            <a:pPr marL="411163" indent="-22860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Ознайомитись з духовною та історичною спадщиною рідного краю.</a:t>
            </a:r>
          </a:p>
          <a:p>
            <a:pPr marL="182563" indent="0" eaLnBrk="1" hangingPunct="1">
              <a:spcBef>
                <a:spcPct val="0"/>
              </a:spcBef>
              <a:buNone/>
            </a:pPr>
            <a:endParaRPr lang="ru-RU" sz="20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1163" indent="-22860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sz="2000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екскурсійний маршрут,що охоплює найважливіші святині регіону.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411480" y="2260145"/>
            <a:ext cx="5181600" cy="4445448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indent="79375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kern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Завдання</a:t>
            </a:r>
            <a:r>
              <a:rPr lang="ru-RU" sz="2800" b="1" kern="0">
                <a:solidFill>
                  <a:schemeClr val="accent4">
                    <a:lumMod val="75000"/>
                  </a:schemeClr>
                </a:solidFill>
                <a:latin typeface="+mn-lt"/>
              </a:rPr>
              <a:t>:</a:t>
            </a:r>
          </a:p>
          <a:p>
            <a:pPr marL="12700" fontAlgn="auto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000" i="1" kern="0" spc="-1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духовні пам’ятки  рідного краю,  їхню історію, архітектурні особливості та культурне </a:t>
            </a:r>
            <a:r>
              <a:rPr lang="ru-RU" sz="2000" i="1" kern="0" spc="-1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endParaRPr lang="ru-RU" sz="2000" i="1" kern="0" spc="-1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fontAlgn="auto">
              <a:spcBef>
                <a:spcPct val="0"/>
              </a:spcBef>
              <a:spcAft>
                <a:spcPct val="0"/>
              </a:spcAft>
              <a:defRPr/>
            </a:pPr>
            <a:endParaRPr lang="ru-RU" sz="2000" i="1" kern="0" spc="-1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fontAlgn="auto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000" i="1" kern="0" spc="-1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 екскурсійний маршрут святинями рідного краю</a:t>
            </a:r>
          </a:p>
          <a:p>
            <a:pPr marL="12700" fontAlgn="auto">
              <a:spcBef>
                <a:spcPct val="0"/>
              </a:spcBef>
              <a:spcAft>
                <a:spcPct val="0"/>
              </a:spcAft>
              <a:defRPr/>
            </a:pPr>
            <a:endParaRPr lang="ru-RU" sz="2000" i="1" kern="0" spc="-1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fontAlgn="auto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000" i="1" kern="0" spc="-1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Популяризувати культурно-історичну спадщину громади серед молоді</a:t>
            </a:r>
            <a:r>
              <a:rPr lang="ru-RU" sz="2000" i="1" kern="0" spc="-1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2700" fontAlgn="auto">
              <a:spcBef>
                <a:spcPct val="0"/>
              </a:spcBef>
              <a:spcAft>
                <a:spcPct val="0"/>
              </a:spcAft>
              <a:defRPr/>
            </a:pPr>
            <a:endParaRPr lang="ru-RU" sz="2000" i="1" kern="0" spc="-1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fontAlgn="auto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000" i="1" kern="0" spc="-1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 формуванню національної свідомості та культорної ідентичності молоді.</a:t>
            </a:r>
            <a:endParaRPr sz="2000" ker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32961">
            <a:off x="5677048" y="591266"/>
            <a:ext cx="3123870" cy="5495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Подзаголовок 2"/>
          <p:cNvSpPr>
            <a:spLocks noGrp="1"/>
          </p:cNvSpPr>
          <p:nvPr>
            <p:ph idx="1"/>
          </p:nvPr>
        </p:nvSpPr>
        <p:spPr>
          <a:xfrm>
            <a:off x="152400" y="3733800"/>
            <a:ext cx="8839200" cy="3276600"/>
          </a:xfrm>
        </p:spPr>
        <p:txBody>
          <a:bodyPr>
            <a:normAutofit fontScale="85000" lnSpcReduction="20000"/>
          </a:bodyPr>
          <a:lstStyle/>
          <a:p>
            <a:pPr marL="7938" indent="-7938" eaLnBrk="1" hangingPunct="1">
              <a:spcBef>
                <a:spcPct val="0"/>
              </a:spcBef>
              <a:buFont typeface="Wingdings" pitchFamily="2" charset="2"/>
              <a:buChar char="v"/>
            </a:pPr>
            <a:r>
              <a:rPr lang="ru-RU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проведення: </a:t>
            </a:r>
            <a:r>
              <a:rPr lang="ru-RU" i="1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комбінований.</a:t>
            </a:r>
          </a:p>
          <a:p>
            <a:pPr marL="7938" indent="-7938" eaLnBrk="1" hangingPunct="1">
              <a:spcBef>
                <a:spcPct val="0"/>
              </a:spcBef>
              <a:buFont typeface="Wingdings" pitchFamily="2" charset="2"/>
              <a:buChar char="v"/>
            </a:pPr>
            <a:r>
              <a:rPr lang="ru-RU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тривалістю: </a:t>
            </a:r>
            <a:r>
              <a:rPr lang="ru-RU" i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години</a:t>
            </a:r>
            <a:endParaRPr lang="ru-RU" i="1" smtClean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sz="1000" i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indent="319088" algn="just" eaLnBrk="1" hangingPunct="1">
              <a:spcBef>
                <a:spcPct val="0"/>
              </a:spcBef>
              <a:buNone/>
            </a:pPr>
            <a:r>
              <a:rPr lang="ru-RU" sz="2600" i="1" smtClean="0">
                <a:cs typeface="Times New Roman" panose="02020603050405020304" pitchFamily="18" charset="0"/>
              </a:rPr>
              <a:t>Духовна спадщина є невід’ємною частиною історії та культури кожного народу. Святині, храми, монастирі, каплиці та інші культові місця зберігають у собі не лише архітектурну красу, а й глибокі традиції, вірування та історичні події, що формували світогляд поколінь.  . Основна увага проєкту «Духовними стежками: екскурсійний маршрут святинями рідного краю» зосереджується на історії, архітектурних особливостях, релігійному та культурному значенні цих об’єктів для місцевої громади та України в цілому</a:t>
            </a:r>
            <a:r>
              <a:rPr lang="ru-RU" sz="2600" i="1" smtClean="0"/>
              <a:t>.  </a:t>
            </a:r>
          </a:p>
          <a:p>
            <a:pPr eaLnBrk="1" hangingPunct="1">
              <a:spcBef>
                <a:spcPct val="0"/>
              </a:spcBef>
            </a:pPr>
            <a:endParaRPr lang="ru-RU" i="1" smtClean="0">
              <a:latin typeface="Corbe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ru-RU" i="1" smtClean="0">
              <a:latin typeface="Corbe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ru-RU" i="1" smtClean="0">
              <a:latin typeface="Corbel" pitchFamily="34" charset="0"/>
            </a:endParaRPr>
          </a:p>
        </p:txBody>
      </p:sp>
      <p:pic>
        <p:nvPicPr>
          <p:cNvPr id="5123" name="Рисунок 3" descr="Blue Doodle Project Present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37338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Заголовок 1"/>
          <p:cNvSpPr txBox="1"/>
          <p:nvPr/>
        </p:nvSpPr>
        <p:spPr bwMode="auto">
          <a:xfrm>
            <a:off x="-457200" y="990600"/>
            <a:ext cx="6096000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3600" b="1" i="1" kern="0" err="1">
                <a:latin typeface="Times New Roman" panose="02020603050405020304" pitchFamily="18" charset="0"/>
                <a:ea typeface="Corbel" pitchFamily="34" charset="0"/>
                <a:cs typeface="Times New Roman" panose="02020603050405020304" pitchFamily="18" charset="0"/>
              </a:rPr>
              <a:t>Екскурсійний маршрут: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098" name="object 2"/>
          <p:cNvGrpSpPr/>
          <p:nvPr/>
        </p:nvGrpSpPr>
        <p:grpSpPr>
          <a:xfrm>
            <a:off x="920750" y="1338263"/>
            <a:ext cx="306388" cy="287337"/>
            <a:chOff x="920435" y="1338707"/>
            <a:chExt cx="307340" cy="286385"/>
          </a:xfrm>
        </p:grpSpPr>
        <p:pic>
          <p:nvPicPr>
            <p:cNvPr id="4108" name="object 3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921435" y="1413764"/>
              <a:ext cx="210312" cy="2103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pic>
          <p:nvPicPr>
            <p:cNvPr id="4109" name="object 4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920435" y="1338707"/>
              <a:ext cx="307095" cy="2863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sp>
        <p:nvSpPr>
          <p:cNvPr id="4099" name="object 10"/>
          <p:cNvSpPr>
            <a:spLocks noGrp="1"/>
          </p:cNvSpPr>
          <p:nvPr>
            <p:ph type="title"/>
          </p:nvPr>
        </p:nvSpPr>
        <p:spPr>
          <a:xfrm>
            <a:off x="914400" y="277813"/>
            <a:ext cx="6696075" cy="504825"/>
          </a:xfrm>
        </p:spPr>
        <p:txBody>
          <a:bodyPr tIns="12700">
            <a:normAutofit fontScale="90000"/>
          </a:bodyPr>
          <a:lstStyle/>
          <a:p>
            <a:pPr marL="12700" eaLnBrk="1" hangingPunct="1">
              <a:spcBef>
                <a:spcPts val="100"/>
              </a:spcBef>
            </a:pPr>
            <a:r>
              <a:rPr lang="ru-RU" sz="3200" b="1" i="1" u="none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«Об’єкти маршруту»</a:t>
            </a:r>
          </a:p>
        </p:txBody>
      </p:sp>
      <p:sp>
        <p:nvSpPr>
          <p:cNvPr id="4105" name="Содержимое 20"/>
          <p:cNvSpPr>
            <a:spLocks noGrp="1"/>
          </p:cNvSpPr>
          <p:nvPr>
            <p:ph sz="half" idx="2"/>
          </p:nvPr>
        </p:nvSpPr>
        <p:spPr>
          <a:xfrm>
            <a:off x="2612136" y="970418"/>
            <a:ext cx="3200400" cy="1938338"/>
          </a:xfrm>
        </p:spPr>
        <p:txBody>
          <a:bodyPr>
            <a:noAutofit/>
          </a:bodyPr>
          <a:lstStyle/>
          <a:p>
            <a:pPr marL="137160" indent="0" algn="ctr" eaLnBrk="1" hangingPunct="1">
              <a:spcBef>
                <a:spcPct val="0"/>
              </a:spcBef>
              <a:buNone/>
            </a:pPr>
            <a:r>
              <a:rPr lang="ru-RU" sz="1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у селі Липовий Скиток — старовинна дерев’яна церква, яка вражає автентичністю та атмосферою спокою. Тут зберігаються унікальні ікони та святині, а також проводяться духовні служби.</a:t>
            </a:r>
          </a:p>
        </p:txBody>
      </p:sp>
      <p:sp>
        <p:nvSpPr>
          <p:cNvPr id="4100" name="Содержимое 16"/>
          <p:cNvSpPr>
            <a:spLocks noGrp="1"/>
          </p:cNvSpPr>
          <p:nvPr>
            <p:ph sz="half" idx="3"/>
          </p:nvPr>
        </p:nvSpPr>
        <p:spPr>
          <a:xfrm>
            <a:off x="5791200" y="3014344"/>
            <a:ext cx="3124200" cy="1570038"/>
          </a:xfrm>
        </p:spPr>
        <p:txBody>
          <a:bodyPr>
            <a:noAutofit/>
          </a:bodyPr>
          <a:lstStyle/>
          <a:p>
            <a:pPr marL="137160" indent="0" algn="ctr" eaLnBrk="1" hangingPunct="1">
              <a:spcBef>
                <a:spcPct val="0"/>
              </a:spcBef>
              <a:buNone/>
            </a:pPr>
            <a:r>
              <a:rPr lang="ru-RU" sz="1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 Всіх Святих Землі Української  у селищі Калинівка . Заснована в 1992 році. Храм прикрашений розписами і іконами, створеними руками місцевого художника , що надає йому особливого значення.</a:t>
            </a:r>
          </a:p>
        </p:txBody>
      </p:sp>
      <p:pic>
        <p:nvPicPr>
          <p:cNvPr id="12" name="Рисунок 11" descr="photo_2025-04-06_19-32-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175" y="277813"/>
            <a:ext cx="1752600" cy="2327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photo_2025-04-06_19-52-0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782638"/>
            <a:ext cx="20574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изображение_viber_2025-04-01_07-41-10-29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3124200"/>
            <a:ext cx="1828800" cy="1964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изображение_viber_2025-04-03_21-21-02-55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3352800"/>
            <a:ext cx="1905000" cy="1262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106" name="Прямоугольник 21"/>
          <p:cNvSpPr>
            <a:spLocks noChangeArrowheads="1"/>
          </p:cNvSpPr>
          <p:nvPr/>
        </p:nvSpPr>
        <p:spPr bwMode="auto">
          <a:xfrm>
            <a:off x="152400" y="4734361"/>
            <a:ext cx="2971800" cy="2062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Михайлівська церква в селі Кожухівка — визначна пам’ятка архітектури, приклад сакрального мистецтва, історія якої сягає ХІХ століття. У храмі можна побачити іконостас, створений за участі місцевого митця.</a:t>
            </a:r>
          </a:p>
        </p:txBody>
      </p:sp>
      <p:sp>
        <p:nvSpPr>
          <p:cNvPr id="4107" name="Прямоугольник 22"/>
          <p:cNvSpPr>
            <a:spLocks noChangeArrowheads="1"/>
          </p:cNvSpPr>
          <p:nvPr/>
        </p:nvSpPr>
        <p:spPr bwMode="auto">
          <a:xfrm>
            <a:off x="2971800" y="5165249"/>
            <a:ext cx="4572000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Святого Пророка Іллі. Збудована у серпні 2005 року на кошти народного депутата України 4-го скликання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 В. Засухи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178808" cy="1241535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i="1" u="none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orbel" pitchFamily="34" charset="0"/>
                <a:cs typeface="Times New Roman" panose="02020603050405020304" pitchFamily="18" charset="0"/>
              </a:rPr>
              <a:t>Церква святого Онуфрія</a:t>
            </a:r>
            <a:endParaRPr lang="ru-RU" sz="3200" b="1" i="1" u="none" smtClean="0">
              <a:solidFill>
                <a:srgbClr val="FFFF00"/>
              </a:solidFill>
              <a:effectLst/>
              <a:latin typeface="Times New Roman" panose="02020603050405020304" pitchFamily="18" charset="0"/>
              <a:ea typeface="Corbel" pitchFamily="34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2"/>
          <p:cNvSpPr>
            <a:spLocks noGrp="1"/>
          </p:cNvSpPr>
          <p:nvPr>
            <p:ph idx="1"/>
          </p:nvPr>
        </p:nvSpPr>
        <p:spPr>
          <a:xfrm>
            <a:off x="152400" y="1752600"/>
            <a:ext cx="4800600" cy="4191000"/>
          </a:xfrm>
        </p:spPr>
        <p:txBody>
          <a:bodyPr>
            <a:normAutofit fontScale="62500" lnSpcReduction="20000"/>
          </a:bodyPr>
          <a:lstStyle/>
          <a:p>
            <a:pPr marL="182563" indent="174625" algn="just" eaLnBrk="1" hangingPunct="1">
              <a:spcBef>
                <a:spcPct val="0"/>
              </a:spcBef>
              <a:buFont typeface="Wingdings" pitchFamily="2" charset="2"/>
              <a:buChar char="v"/>
              <a:tabLst>
                <a:tab pos="804863"/>
              </a:tabLst>
            </a:pPr>
            <a:r>
              <a:rPr lang="ru-RU" sz="2900" i="1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sz="3400" i="1" err="1">
                <a:cs typeface="Times New Roman" panose="02020603050405020304" pitchFamily="18" charset="0"/>
              </a:rPr>
              <a:t>Церква святого Онуфрія – пам’ятка архітектури національного </a:t>
            </a:r>
            <a:r>
              <a:rPr lang="ru-RU" sz="3400" i="1" err="1" smtClean="0">
                <a:cs typeface="Times New Roman" panose="02020603050405020304" pitchFamily="18" charset="0"/>
              </a:rPr>
              <a:t>значення,  </a:t>
            </a:r>
            <a:r>
              <a:rPr lang="ru-RU" sz="3400" i="1" err="1">
                <a:cs typeface="Times New Roman" panose="02020603050405020304" pitchFamily="18" charset="0"/>
              </a:rPr>
              <a:t>найстаріша дерев’яна церква </a:t>
            </a:r>
            <a:r>
              <a:rPr lang="ru-RU" sz="3400" i="1" err="1" smtClean="0">
                <a:cs typeface="Times New Roman" panose="02020603050405020304" pitchFamily="18" charset="0"/>
              </a:rPr>
              <a:t>Київщини.</a:t>
            </a:r>
          </a:p>
          <a:p>
            <a:pPr marL="182563" indent="0" algn="just" eaLnBrk="1" hangingPunct="1">
              <a:spcBef>
                <a:spcPct val="0"/>
              </a:spcBef>
              <a:buNone/>
              <a:tabLst>
                <a:tab pos="804863"/>
              </a:tabLst>
            </a:pPr>
            <a:endParaRPr lang="ru-RU" sz="3400" i="1">
              <a:cs typeface="Times New Roman" panose="02020603050405020304" pitchFamily="18" charset="0"/>
            </a:endParaRPr>
          </a:p>
          <a:p>
            <a:pPr marL="182563" indent="174625">
              <a:spcBef>
                <a:spcPct val="0"/>
              </a:spcBef>
              <a:buFont typeface="Wingdings" pitchFamily="2" charset="2"/>
              <a:buChar char="v"/>
              <a:tabLst>
                <a:tab pos="804863"/>
              </a:tabLst>
            </a:pPr>
            <a:r>
              <a:rPr lang="ru-RU" sz="3400" i="1">
                <a:cs typeface="Times New Roman" panose="02020603050405020304" pitchFamily="18" charset="0"/>
              </a:rPr>
              <a:t>З путівника «Дванадцять маршрутів Київщини</a:t>
            </a:r>
            <a:r>
              <a:rPr lang="ru-RU" sz="3400" i="1" smtClean="0">
                <a:cs typeface="Times New Roman" panose="02020603050405020304" pitchFamily="18" charset="0"/>
              </a:rPr>
              <a:t>»:</a:t>
            </a:r>
          </a:p>
          <a:p>
            <a:pPr marL="182563" indent="0" algn="just">
              <a:spcBef>
                <a:spcPct val="0"/>
              </a:spcBef>
              <a:buNone/>
              <a:tabLst>
                <a:tab pos="804863"/>
              </a:tabLst>
            </a:pPr>
            <a:r>
              <a:rPr lang="ru-RU" sz="3400" i="1">
                <a:cs typeface="Times New Roman" panose="02020603050405020304" pitchFamily="18" charset="0"/>
              </a:rPr>
              <a:t> </a:t>
            </a:r>
            <a:r>
              <a:rPr lang="ru-RU" sz="3400" i="1" smtClean="0">
                <a:cs typeface="Times New Roman" panose="02020603050405020304" pitchFamily="18" charset="0"/>
              </a:rPr>
              <a:t>   «</a:t>
            </a:r>
            <a:r>
              <a:rPr lang="ru-RU" sz="3400" i="1">
                <a:cs typeface="Times New Roman" panose="02020603050405020304" pitchFamily="18" charset="0"/>
              </a:rPr>
              <a:t>На початку Х</a:t>
            </a:r>
            <a:r>
              <a:rPr lang="en-US" sz="3400" i="1">
                <a:cs typeface="Times New Roman" panose="02020603050405020304" pitchFamily="18" charset="0"/>
              </a:rPr>
              <a:t>VII </a:t>
            </a:r>
            <a:r>
              <a:rPr lang="ru-RU" sz="3400" i="1">
                <a:cs typeface="Times New Roman" panose="02020603050405020304" pitchFamily="18" charset="0"/>
              </a:rPr>
              <a:t>ст. Захар Корнилович заснував Онуфріївський монастир . При ньому збудували дві церкви , одна з них – Онуфріївська збереглася до наших </a:t>
            </a:r>
            <a:r>
              <a:rPr lang="ru-RU" sz="3400" i="1" err="1" smtClean="0">
                <a:cs typeface="Times New Roman" panose="02020603050405020304" pitchFamily="18" charset="0"/>
              </a:rPr>
              <a:t>днів. Ця </a:t>
            </a:r>
            <a:r>
              <a:rPr lang="ru-RU" sz="3400" i="1">
                <a:cs typeface="Times New Roman" panose="02020603050405020304" pitchFamily="18" charset="0"/>
              </a:rPr>
              <a:t>струнка </a:t>
            </a:r>
            <a:r>
              <a:rPr lang="ru-RU" sz="3400" i="1" err="1" smtClean="0">
                <a:cs typeface="Times New Roman" panose="02020603050405020304" pitchFamily="18" charset="0"/>
              </a:rPr>
              <a:t>трьохбаннна будівля передає дух та самобутність давньої архітектури і гармонійно вписуєть в пейзаж».</a:t>
            </a:r>
            <a:endParaRPr lang="en-US" sz="3400"/>
          </a:p>
          <a:p>
            <a:pPr algn="ctr">
              <a:spcBef>
                <a:spcPct val="0"/>
              </a:spcBef>
            </a:pPr>
            <a:endParaRPr lang="ru-RU" i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photo_2025-04-06_19-52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96" y="304800"/>
            <a:ext cx="1773195" cy="2050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photo_2025-04-10_09-48-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877" y="3402733"/>
            <a:ext cx="1484358" cy="2355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photo_2025-04-10_09-47-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816" y="2983831"/>
            <a:ext cx="2057400" cy="2566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 rot="10800000" flipH="1" flipV="1">
            <a:off x="4951777" y="5466248"/>
            <a:ext cx="2209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Єпископ Захарій Корнилович</a:t>
            </a:r>
            <a:endParaRPr lang="ru-RU" sz="16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91400" y="5867400"/>
            <a:ext cx="175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Храмова ікона Святого Онуфрія</a:t>
            </a:r>
            <a:endParaRPr lang="ru-RU" sz="16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photo_2025-04-10_12-56-3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216" y="457199"/>
            <a:ext cx="1734595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1472243"/>
            <a:ext cx="4946472" cy="3090533"/>
          </a:xfrm>
        </p:spPr>
        <p:txBody>
          <a:bodyPr>
            <a:noAutofit/>
          </a:bodyPr>
          <a:lstStyle/>
          <a:p>
            <a:pPr indent="447675" algn="l"/>
            <a:r>
              <a:rPr lang="ru-RU" sz="1600" b="1" u="none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Станом на 1913 рік до парафії храму окрім Липового Скитка, належало сусіднє село Данилівка. При храмі існувала церковно- парафіяльна 1-класна школа. Настоятелем з 1904 року був Іоан Памфилович Шиманський.  </a:t>
            </a:r>
            <a:br>
              <a:rPr lang="ru-RU" sz="1600" b="1" u="none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none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З 1986 року до парафії  приєдналися жителі-переселенці села Варовичі. Вони привезли у церкву свою Храмову ікону Параскева П’ятниця. </a:t>
            </a:r>
            <a:br>
              <a:rPr lang="ru-RU" sz="1600" b="1" u="none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none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none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З 2022 року настоятелем Храму є отець Родіон. </a:t>
            </a:r>
            <a:br>
              <a:rPr lang="ru-RU" sz="1600" b="1" u="none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none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Парафіяни Церки Святого Онуфрія готуються до відзначення 320 річчя заснування храму.</a:t>
            </a:r>
            <a:endParaRPr lang="ru-RU" sz="1600" b="1" u="none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photo_2025-04-10_10-10-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242926" y="0"/>
            <a:ext cx="1314980" cy="2414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hoto_2025-04-10_12-45-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266" y="2471640"/>
            <a:ext cx="3352800" cy="2371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photo_2025-04-10_12-45-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045" y="92375"/>
            <a:ext cx="4136755" cy="1297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486400" y="1600085"/>
            <a:ext cx="25630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Храмова ікона с. Варовичі. Параскева П’ятниця. </a:t>
            </a:r>
            <a:endParaRPr 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24600" y="4843133"/>
            <a:ext cx="281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err="1" smtClean="0">
                <a:latin typeface="+mn-lt"/>
                <a:cs typeface="Times New Roman" panose="02020603050405020304" pitchFamily="18" charset="0"/>
              </a:rPr>
              <a:t>Сучасний</a:t>
            </a:r>
            <a:r>
              <a:rPr lang="ru-RU" sz="2000" b="1" smtClean="0">
                <a:latin typeface="+mn-lt"/>
              </a:rPr>
              <a:t> </a:t>
            </a:r>
            <a:r>
              <a:rPr lang="ru-RU" sz="2000" b="1" err="1" smtClean="0">
                <a:latin typeface="+mn-lt"/>
                <a:cs typeface="Times New Roman" panose="02020603050405020304" pitchFamily="18" charset="0"/>
              </a:rPr>
              <a:t>іконостас</a:t>
            </a:r>
            <a:endParaRPr lang="ru-RU" sz="2000" b="1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38400" y="1161122"/>
            <a:ext cx="289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err="1" smtClean="0">
                <a:latin typeface="+mn-lt"/>
                <a:cs typeface="Times New Roman" panose="02020603050405020304" pitchFamily="18" charset="0"/>
              </a:rPr>
              <a:t>Ікони</a:t>
            </a:r>
            <a:r>
              <a:rPr lang="ru-RU" b="1" smtClean="0">
                <a:latin typeface="+mn-lt"/>
              </a:rPr>
              <a:t> </a:t>
            </a:r>
            <a:r>
              <a:rPr lang="ru-RU" b="1" smtClean="0">
                <a:latin typeface="+mn-lt"/>
                <a:cs typeface="Times New Roman" panose="02020603050405020304" pitchFamily="18" charset="0"/>
              </a:rPr>
              <a:t>старого іконостасу</a:t>
            </a:r>
            <a:endParaRPr lang="ru-RU" b="1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4343400"/>
            <a:ext cx="1905000" cy="2364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06" y="5120735"/>
            <a:ext cx="2231608" cy="1673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449477" y="4617380"/>
            <a:ext cx="26711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mtClean="0">
                <a:latin typeface="+mn-lt"/>
                <a:cs typeface="Times New Roman" panose="02020603050405020304" pitchFamily="18" charset="0"/>
              </a:rPr>
              <a:t>Служба отця Родіона </a:t>
            </a:r>
          </a:p>
          <a:p>
            <a:pPr algn="ctr"/>
            <a:r>
              <a:rPr lang="ru-RU" b="1" smtClean="0">
                <a:latin typeface="+mn-lt"/>
                <a:cs typeface="Times New Roman" panose="02020603050405020304" pitchFamily="18" charset="0"/>
              </a:rPr>
              <a:t>у Церкві святого Онуфрія</a:t>
            </a:r>
            <a:endParaRPr lang="ru-RU" b="1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2" name="object 9"/>
          <p:cNvSpPr>
            <a:spLocks noGrp="1"/>
          </p:cNvSpPr>
          <p:nvPr>
            <p:ph type="title"/>
          </p:nvPr>
        </p:nvSpPr>
        <p:spPr>
          <a:xfrm>
            <a:off x="0" y="72645"/>
            <a:ext cx="6553200" cy="838200"/>
          </a:xfrm>
        </p:spPr>
        <p:txBody>
          <a:bodyPr tIns="12065">
            <a:normAutofit/>
          </a:bodyPr>
          <a:lstStyle/>
          <a:p>
            <a:pPr marL="12700" eaLnBrk="1" hangingPunct="1">
              <a:spcBef>
                <a:spcPts val="100"/>
              </a:spcBef>
            </a:pPr>
            <a:r>
              <a:rPr lang="ru-RU" sz="3200" i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orbel" pitchFamily="34" charset="0"/>
                <a:cs typeface="Times New Roman" panose="02020603050405020304" pitchFamily="18" charset="0"/>
              </a:rPr>
              <a:t>Свято-Михайлівських храм</a:t>
            </a:r>
          </a:p>
        </p:txBody>
      </p:sp>
      <p:sp>
        <p:nvSpPr>
          <p:cNvPr id="7173" name="object 10"/>
          <p:cNvSpPr txBox="1">
            <a:spLocks noChangeArrowheads="1"/>
          </p:cNvSpPr>
          <p:nvPr/>
        </p:nvSpPr>
        <p:spPr bwMode="auto">
          <a:xfrm>
            <a:off x="304800" y="617823"/>
            <a:ext cx="6248400" cy="22730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13335" rIns="0" bIns="0">
            <a:spAutoFit/>
          </a:bodyPr>
          <a:lstStyle/>
          <a:p>
            <a:pPr marL="12700" indent="434975">
              <a:spcBef>
                <a:spcPts val="100"/>
              </a:spcBef>
            </a:pPr>
            <a:r>
              <a:rPr lang="ru-RU" sz="2600">
                <a:solidFill>
                  <a:srgbClr val="310D04"/>
                </a:solidFill>
                <a:latin typeface="Corbel" pitchFamily="34" charset="0"/>
              </a:rPr>
              <a:t> </a:t>
            </a:r>
            <a:r>
              <a:rPr lang="ru-RU" sz="2000" i="1" err="1" smtClean="0">
                <a:solidFill>
                  <a:srgbClr val="310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Путівник: « Дванадцять маршрутів Київщиною» </a:t>
            </a:r>
          </a:p>
          <a:p>
            <a:pPr marL="12700">
              <a:spcBef>
                <a:spcPts val="100"/>
              </a:spcBef>
            </a:pPr>
            <a:r>
              <a:rPr lang="ru-RU" sz="2000" i="1" smtClean="0">
                <a:solidFill>
                  <a:srgbClr val="310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Рухаючись у зворотньому напрямку,  перед Калинівкою можна звернути до сусідньої Кожухівки. У цьому селі є ще один, більш пізній, зразок української дерев’яної культової архітектури – Михайлівська церква. Збудовали її у 1820 році, але чомусь довго не освячували, і лише</a:t>
            </a:r>
            <a:r>
              <a:rPr lang="ru-RU" sz="2000" i="1">
                <a:solidFill>
                  <a:srgbClr val="310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smtClean="0">
                <a:solidFill>
                  <a:srgbClr val="310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1836 році при ній створили парафію». </a:t>
            </a:r>
            <a:endParaRPr lang="ru-RU" sz="2000">
              <a:solidFill>
                <a:srgbClr val="000000"/>
              </a:solidFill>
              <a:latin typeface="Corbel" pitchFamily="34" charset="0"/>
            </a:endParaRPr>
          </a:p>
        </p:txBody>
      </p:sp>
      <p:pic>
        <p:nvPicPr>
          <p:cNvPr id="16" name="Рисунок 15" descr="изображение_viber_2025-04-03_21-21-02-5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581400"/>
            <a:ext cx="3910640" cy="2590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1112" r="29259" b="23333"/>
          <a:stretch>
            <a:fillRect/>
          </a:stretch>
        </p:blipFill>
        <p:spPr>
          <a:xfrm>
            <a:off x="6705600" y="192184"/>
            <a:ext cx="2209800" cy="3179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912217"/>
            <a:ext cx="2764917" cy="3686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429000" cy="6096000"/>
          </a:xfrm>
        </p:spPr>
        <p:txBody>
          <a:bodyPr>
            <a:normAutofit fontScale="90000"/>
          </a:bodyPr>
          <a:lstStyle/>
          <a:p>
            <a: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 Храмі вірою і правдою служив з 1939-1962 рік протоієрей Корець Пантелімон Порфирович.</a:t>
            </a:r>
            <a:b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 багато для Свято-Михайлівського храму зробив священик Микола Вишенський. У 1975 році він був призначений настоятелем. Пряйнявши храми в аварійному стані , отець Миколай доклав багато зусиль для її реставрації. Мешканці села і нині згадують отця Миколая добрим словом, його служби допомагали людям у тяжкі хвилини.</a:t>
            </a:r>
            <a:b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2008 року і по сьогодні настоятель храму-отець Степан Процик.</a:t>
            </a:r>
            <a:b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 вересня 2008 року був призначений настоятелем парафії Святого Архистратига Михаїла села Кожухівка.  </a:t>
            </a:r>
            <a:br>
              <a:rPr lang="uk-UA" sz="2000" b="0" i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0" i="1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688705" y="137160"/>
            <a:ext cx="5274900" cy="6507480"/>
            <a:chOff x="3688705" y="137160"/>
            <a:chExt cx="5274900" cy="650748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688705" y="2225040"/>
              <a:ext cx="3584510" cy="1981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7800" y="137160"/>
              <a:ext cx="3660710" cy="2133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3215" y="3215640"/>
              <a:ext cx="1690390" cy="3429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6" name="Прямоугольник 5"/>
          <p:cNvSpPr/>
          <p:nvPr/>
        </p:nvSpPr>
        <p:spPr>
          <a:xfrm>
            <a:off x="4953000" y="5112079"/>
            <a:ext cx="2508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Настоятель храму - </a:t>
            </a:r>
            <a:r>
              <a:rPr lang="uk-UA" i="1">
                <a:latin typeface="Times New Roman" panose="02020603050405020304" pitchFamily="18" charset="0"/>
                <a:cs typeface="Times New Roman" panose="02020603050405020304" pitchFamily="18" charset="0"/>
              </a:rPr>
              <a:t>отець </a:t>
            </a:r>
            <a:endParaRPr lang="uk-UA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 Процик</a:t>
            </a:r>
            <a:br>
              <a:rPr lang="uk-UA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val="298221532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106" y="318516"/>
            <a:ext cx="5445370" cy="533400"/>
          </a:xfrm>
        </p:spPr>
        <p:txBody>
          <a:bodyPr>
            <a:normAutofit/>
          </a:bodyPr>
          <a:lstStyle/>
          <a:p>
            <a:r>
              <a:rPr lang="uk-UA" sz="32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Пророка Іллі</a:t>
            </a:r>
            <a:endParaRPr lang="en-US" sz="32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586" y="990600"/>
            <a:ext cx="5468012" cy="3560064"/>
          </a:xfrm>
        </p:spPr>
        <p:txBody>
          <a:bodyPr>
            <a:normAutofit/>
          </a:bodyPr>
          <a:lstStyle/>
          <a:p>
            <a:r>
              <a:rPr lang="uk-UA" sz="2000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Збудована в 2005 році на кошти народного депутата України 4-го скликання </a:t>
            </a:r>
            <a:r>
              <a:rPr lang="ru-RU" sz="1800">
                <a:solidFill>
                  <a:schemeClr val="bg1"/>
                </a:solidFill>
              </a:rPr>
              <a:t>(04.2002-04.2006 роки) Т. В. </a:t>
            </a:r>
            <a:r>
              <a:rPr lang="ru-RU" sz="1800" smtClean="0">
                <a:solidFill>
                  <a:schemeClr val="bg1"/>
                </a:solidFill>
              </a:rPr>
              <a:t>Засухи.</a:t>
            </a:r>
          </a:p>
          <a:p>
            <a:r>
              <a:rPr lang="ru-RU" sz="1800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Настоятелем Храму з 2005 року і по сьогодні є отець Ярослав. </a:t>
            </a:r>
            <a:endParaRPr lang="en-US" sz="1800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21967" y="228600"/>
            <a:ext cx="8659034" cy="6629400"/>
            <a:chOff x="121967" y="228600"/>
            <a:chExt cx="8659034" cy="6629400"/>
          </a:xfrm>
        </p:grpSpPr>
        <p:pic>
          <p:nvPicPr>
            <p:cNvPr id="6" name="object 5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3318398" y="3276600"/>
              <a:ext cx="2362200" cy="30052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object 6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121967" y="2555726"/>
              <a:ext cx="2782824" cy="43022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object 4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5680598" y="228600"/>
              <a:ext cx="3100403" cy="3962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val="52856211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809" y="0"/>
            <a:ext cx="5512161" cy="1016528"/>
          </a:xfrm>
        </p:spPr>
        <p:txBody>
          <a:bodyPr>
            <a:normAutofit fontScale="90000"/>
          </a:bodyPr>
          <a:lstStyle/>
          <a:p>
            <a:r>
              <a:rPr lang="uk-UA" sz="4000" i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розпис іконостасу, стін, купола. </a:t>
            </a:r>
            <a:endParaRPr lang="en-US" sz="4000" i="1">
              <a:solidFill>
                <a:srgbClr val="FFC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6200" y="126472"/>
            <a:ext cx="8890581" cy="6553728"/>
            <a:chOff x="76200" y="126472"/>
            <a:chExt cx="8890581" cy="6553728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93" b="4445"/>
            <a:stretch>
              <a:fillRect/>
            </a:stretch>
          </p:blipFill>
          <p:spPr>
            <a:xfrm>
              <a:off x="5486400" y="126472"/>
              <a:ext cx="3480381" cy="45522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1143000"/>
              <a:ext cx="3086100" cy="4114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600" y="2819400"/>
              <a:ext cx="2895600" cy="3860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val="349749625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-228600" y="83852"/>
            <a:ext cx="6477000" cy="1030288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u="none" err="1" smtClean="0">
                <a:solidFill>
                  <a:srgbClr val="FFC000"/>
                </a:solidFill>
                <a:latin typeface="Corbel" pitchFamily="34" charset="0"/>
                <a:ea typeface="Corbel" pitchFamily="34" charset="0"/>
                <a:cs typeface="Corbel" pitchFamily="34" charset="0"/>
              </a:rPr>
              <a:t>Калинівський храм </a:t>
            </a:r>
            <a:br>
              <a:rPr lang="ru-RU" sz="3200" b="1" u="none" err="1" smtClean="0">
                <a:solidFill>
                  <a:srgbClr val="FFC000"/>
                </a:solidFill>
                <a:latin typeface="Corbel" pitchFamily="34" charset="0"/>
                <a:ea typeface="Corbel" pitchFamily="34" charset="0"/>
                <a:cs typeface="Corbel" pitchFamily="34" charset="0"/>
              </a:rPr>
            </a:br>
            <a:r>
              <a:rPr lang="ru-RU" sz="3200" b="1" u="none" err="1" smtClean="0">
                <a:solidFill>
                  <a:srgbClr val="FFC000"/>
                </a:solidFill>
                <a:latin typeface="Corbel" pitchFamily="34" charset="0"/>
                <a:ea typeface="Corbel" pitchFamily="34" charset="0"/>
                <a:cs typeface="Corbel" pitchFamily="34" charset="0"/>
              </a:rPr>
              <a:t>Всіх Святих Землі Української </a:t>
            </a:r>
          </a:p>
        </p:txBody>
      </p:sp>
      <p:sp>
        <p:nvSpPr>
          <p:cNvPr id="11267" name="Подзаголовок 2"/>
          <p:cNvSpPr>
            <a:spLocks noGrp="1"/>
          </p:cNvSpPr>
          <p:nvPr>
            <p:ph idx="1"/>
          </p:nvPr>
        </p:nvSpPr>
        <p:spPr>
          <a:xfrm rot="10800000" flipH="1" flipV="1">
            <a:off x="2538984" y="999872"/>
            <a:ext cx="3352800" cy="3733800"/>
          </a:xfrm>
        </p:spPr>
        <p:txBody>
          <a:bodyPr>
            <a:normAutofit fontScale="92500" lnSpcReduction="10000"/>
          </a:bodyPr>
          <a:lstStyle/>
          <a:p>
            <a:pPr marL="137160" indent="0" algn="ctr" eaLnBrk="1" hangingPunct="1">
              <a:spcBef>
                <a:spcPct val="0"/>
              </a:spcBef>
              <a:buNone/>
            </a:pPr>
            <a:r>
              <a:rPr lang="ru-RU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заснований 21 вересня 1994 року. Саме тоді був освячений знаковий Хрест.  Ініціатором будівництва і настоятелем Храму є Отець Омелян.</a:t>
            </a:r>
          </a:p>
          <a:p>
            <a:pPr marL="137160" indent="0" algn="ctr" eaLnBrk="1" hangingPunct="1">
              <a:spcBef>
                <a:spcPct val="0"/>
              </a:spcBef>
              <a:buNone/>
            </a:pPr>
            <a:r>
              <a:rPr lang="ru-RU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Громадою побудований великий п’ятибанний мурований храм з дзвіницею. Будівництво</a:t>
            </a:r>
            <a:endParaRPr lang="ru-RU" sz="24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ctr" eaLnBrk="1" hangingPunct="1">
              <a:spcBef>
                <a:spcPct val="0"/>
              </a:spcBef>
              <a:buNone/>
            </a:pPr>
            <a:r>
              <a:rPr lang="ru-RU" sz="2400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триває і донині</a:t>
            </a:r>
            <a:r>
              <a:rPr lang="ru-RU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2400" y="243904"/>
            <a:ext cx="8991600" cy="6546613"/>
            <a:chOff x="152400" y="243904"/>
            <a:chExt cx="8991600" cy="6546613"/>
          </a:xfrm>
        </p:grpSpPr>
        <p:pic>
          <p:nvPicPr>
            <p:cNvPr id="4" name="Рисунок 3" descr="photo_2025-04-06_19-32-46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74663" y="243904"/>
              <a:ext cx="2743200" cy="386863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Рисунок 7" descr="photo_2025-04-09_13-42-14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" y="1228408"/>
              <a:ext cx="2514600" cy="49855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Рисунок 8" descr="photo_2025-04-09_13-42-40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4067" y="4676572"/>
              <a:ext cx="4789933" cy="211394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/>
          <p:cNvGrpSpPr/>
          <p:nvPr/>
        </p:nvGrpSpPr>
        <p:grpSpPr>
          <a:xfrm>
            <a:off x="81711" y="246888"/>
            <a:ext cx="8833689" cy="6531647"/>
            <a:chOff x="81711" y="246888"/>
            <a:chExt cx="8833689" cy="6531647"/>
          </a:xfrm>
        </p:grpSpPr>
        <p:pic>
          <p:nvPicPr>
            <p:cNvPr id="4" name="Рисунок 3" descr="photo_2025-04-06_19-36-03 (4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711" y="1905000"/>
              <a:ext cx="2574621" cy="406450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6" name="Рисунок 5" descr="photo_2025-04-09_11-57-54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2864" y="246888"/>
              <a:ext cx="2002536" cy="293950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4102606"/>
              <a:ext cx="3810000" cy="26759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3" name="Прямоугольник 2"/>
          <p:cNvSpPr/>
          <p:nvPr/>
        </p:nvSpPr>
        <p:spPr>
          <a:xfrm>
            <a:off x="2656332" y="1612891"/>
            <a:ext cx="4315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</a:t>
            </a:r>
            <a:r>
              <a:rPr lang="en-US"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прикрашений розписами і іконами , створеними  руками місцевого художника </a:t>
            </a:r>
            <a:endParaRPr lang="uk-UA" sz="1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І. В. Козія.</a:t>
            </a:r>
            <a:b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Зі слів </a:t>
            </a:r>
            <a:r>
              <a:rPr lang="en-US" sz="1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дружини, </a:t>
            </a:r>
            <a:r>
              <a:rPr lang="en-US"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Ганни Лук’янівни Іван Васильович брав активну участь у будівництві церкви і вибрав облицювальну цеглу для фасаду, розписав і намалював ікони.</a:t>
            </a:r>
            <a:br>
              <a:rPr lang="en-US" sz="1600" err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Митець є автором праці «Художник і стиль», </a:t>
            </a:r>
            <a:endParaRPr lang="uk-UA" sz="1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 на сторінках  126-127 зображено намальовані  ікони.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04800" y="620057"/>
            <a:ext cx="6400800" cy="808038"/>
          </a:xfrm>
        </p:spPr>
        <p:txBody>
          <a:bodyPr>
            <a:normAutofit fontScale="90000"/>
          </a:bodyPr>
          <a:lstStyle/>
          <a:p>
            <a:r>
              <a:rPr lang="en-US" sz="4000" b="1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Внесок місцевого </a:t>
            </a:r>
            <a:br>
              <a:rPr lang="uk-UA" sz="40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художника-графіка </a:t>
            </a:r>
            <a:r>
              <a:rPr lang="en-US" sz="40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прикрашення храму. </a:t>
            </a:r>
            <a:br>
              <a:rPr lang="en-US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Прямоугольник 5"/>
          <p:cNvSpPr/>
          <p:nvPr/>
        </p:nvSpPr>
        <p:spPr>
          <a:xfrm rot="10800000" flipV="1">
            <a:off x="4620430" y="3091502"/>
            <a:ext cx="196910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ru-RU" sz="1400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Вознесіння </a:t>
            </a:r>
            <a:r>
              <a:rPr lang="ru-RU" sz="1400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Ісуса </a:t>
            </a:r>
            <a:r>
              <a:rPr lang="ru-RU" sz="1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Христа. Ікона ( масло).</a:t>
            </a:r>
            <a:endParaRPr lang="ru-RU" sz="1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362" y="2879217"/>
            <a:ext cx="1835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-Мати Божа Марія з немовлям. Ікона  (масло). </a:t>
            </a:r>
            <a:endParaRPr lang="ru-RU" sz="140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404909" y="5886401"/>
            <a:ext cx="17826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smtClean="0"/>
              <a:t>-</a:t>
            </a:r>
            <a:r>
              <a:rPr lang="ru-RU" sz="1400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Розп'яття Ісуса Христа. Ікона (масло</a:t>
            </a:r>
            <a:r>
              <a:rPr lang="ru-RU" sz="1400" i="1" smtClean="0"/>
              <a:t>)</a:t>
            </a:r>
            <a:endParaRPr lang="ru-RU" sz="1400" i="1"/>
          </a:p>
        </p:txBody>
      </p:sp>
      <p:sp>
        <p:nvSpPr>
          <p:cNvPr id="9" name="Прямоугольник 8"/>
          <p:cNvSpPr/>
          <p:nvPr/>
        </p:nvSpPr>
        <p:spPr>
          <a:xfrm>
            <a:off x="35066" y="2670140"/>
            <a:ext cx="2601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Святий Миколай. </a:t>
            </a:r>
          </a:p>
          <a:p>
            <a:pPr algn="ctr"/>
            <a:r>
              <a:rPr lang="ru-RU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Ікона (масло</a:t>
            </a:r>
            <a:r>
              <a:rPr lang="ru-RU" sz="16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22849" y="6237919"/>
            <a:ext cx="20363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Ікони Іконостасу. Ісус і Богородиця. Ікони (масло).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74349" y="2986939"/>
            <a:ext cx="1961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Молитва до Святого Миколая.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124999" y="6133442"/>
            <a:ext cx="2628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Розп’яття Ісуса Христа. Голгофа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79698" y="5681414"/>
            <a:ext cx="2721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Розпис на </a:t>
            </a:r>
            <a:r>
              <a:rPr lang="en-US" sz="1400" i="1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стіні.</a:t>
            </a:r>
            <a:r>
              <a:rPr lang="uk-UA" sz="1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Ангели</a:t>
            </a:r>
            <a:r>
              <a:rPr lang="en-US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64848" y="169968"/>
            <a:ext cx="8900413" cy="6107317"/>
            <a:chOff x="164848" y="169968"/>
            <a:chExt cx="8900413" cy="6107317"/>
          </a:xfrm>
        </p:grpSpPr>
        <p:pic>
          <p:nvPicPr>
            <p:cNvPr id="2" name="Рисунок 1" descr="photo_2025-04-06_19-36-0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930" y="196017"/>
              <a:ext cx="1696965" cy="25527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" name="Рисунок 2" descr="photo_2025-04-09_14-10-38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4730" y="174895"/>
              <a:ext cx="1682560" cy="28227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" name="Рисунок 3" descr="photo_2025-04-06_19-36-47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0371" y="169968"/>
              <a:ext cx="2180749" cy="2895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 descr="photo_2025-04-03_12-44-49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4848" y="3535943"/>
              <a:ext cx="2048342" cy="27197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6148" y="218910"/>
              <a:ext cx="1676993" cy="26772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0332" y="3600945"/>
              <a:ext cx="1679860" cy="2307104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759" y="4195311"/>
              <a:ext cx="2578502" cy="16288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50" t="7627" r="32483" b="42221"/>
            <a:stretch>
              <a:fillRect/>
            </a:stretch>
          </p:blipFill>
          <p:spPr>
            <a:xfrm>
              <a:off x="4254443" y="3781510"/>
              <a:ext cx="1219200" cy="24957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5" t="4445" r="33334" b="43333"/>
            <a:stretch>
              <a:fillRect/>
            </a:stretch>
          </p:blipFill>
          <p:spPr>
            <a:xfrm>
              <a:off x="5573869" y="3781510"/>
              <a:ext cx="1174402" cy="249577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/>
          </a:bodyPr>
          <a:lstStyle/>
          <a:p>
            <a:r>
              <a:rPr lang="uk-UA" smtClean="0"/>
              <a:t>ВИСНОВКИ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200" y="1149096"/>
            <a:ext cx="4953000" cy="4946904"/>
          </a:xfrm>
        </p:spPr>
        <p:txBody>
          <a:bodyPr>
            <a:noAutofit/>
          </a:bodyPr>
          <a:lstStyle/>
          <a:p>
            <a:pPr marL="136525" indent="311150">
              <a:buNone/>
            </a:pPr>
            <a:r>
              <a:rPr lang="uk-UA" sz="1600" smtClean="0"/>
              <a:t>Екскурсійний </a:t>
            </a:r>
            <a:r>
              <a:rPr lang="uk-UA" sz="1600"/>
              <a:t>маршрут «Духовними святинями Калинівської громади» став не лише подорожжю до історичних храмів, а й глибоким пізнанням духовної та культурної спадщини рідного краю</a:t>
            </a:r>
            <a:r>
              <a:rPr lang="uk-UA" sz="1600" smtClean="0"/>
              <a:t>.</a:t>
            </a:r>
          </a:p>
          <a:p>
            <a:pPr marL="182563" indent="0" algn="just">
              <a:buFont typeface="Wingdings" pitchFamily="2" charset="2"/>
              <a:buChar char="v"/>
            </a:pPr>
            <a:r>
              <a:rPr lang="uk-UA" sz="1600"/>
              <a:t>О</a:t>
            </a:r>
            <a:r>
              <a:rPr lang="uk-UA" sz="1600" smtClean="0"/>
              <a:t>знайомились </a:t>
            </a:r>
            <a:r>
              <a:rPr lang="uk-UA" sz="1600"/>
              <a:t>з храмами сіл Липовий Скиток, Кожухівка </a:t>
            </a:r>
            <a:r>
              <a:rPr lang="uk-UA" sz="1600" smtClean="0"/>
              <a:t>та селища Калинівка</a:t>
            </a:r>
          </a:p>
          <a:p>
            <a:pPr marL="182563" indent="0" algn="just">
              <a:buFont typeface="Wingdings" pitchFamily="2" charset="2"/>
              <a:buChar char="v"/>
            </a:pPr>
            <a:r>
              <a:rPr lang="uk-UA" sz="1600" smtClean="0"/>
              <a:t> Зрозуміли </a:t>
            </a:r>
            <a:r>
              <a:rPr lang="uk-UA" sz="1600"/>
              <a:t>важливу роль церкви у житті громади, її внесок у формування моральних та духовних цінностей </a:t>
            </a:r>
            <a:r>
              <a:rPr lang="uk-UA" sz="1600" smtClean="0"/>
              <a:t>поколінь</a:t>
            </a:r>
          </a:p>
          <a:p>
            <a:pPr marL="182563" indent="0" algn="just">
              <a:buFont typeface="Wingdings" pitchFamily="2" charset="2"/>
              <a:buChar char="v"/>
            </a:pPr>
            <a:r>
              <a:rPr lang="uk-UA" sz="1600"/>
              <a:t> </a:t>
            </a:r>
            <a:r>
              <a:rPr lang="uk-UA" sz="1600" smtClean="0"/>
              <a:t>    Дослідили духовні святині рідного краю</a:t>
            </a:r>
          </a:p>
          <a:p>
            <a:pPr marL="182563" indent="0" algn="just">
              <a:buFont typeface="Wingdings" pitchFamily="2" charset="2"/>
              <a:buChar char="v"/>
            </a:pPr>
            <a:r>
              <a:rPr lang="uk-UA" sz="1600"/>
              <a:t> </a:t>
            </a:r>
            <a:r>
              <a:rPr lang="uk-UA" sz="1600" smtClean="0"/>
              <a:t>   Створили екскурсійний маршрут.</a:t>
            </a:r>
            <a:endParaRPr lang="uk-UA" sz="1600"/>
          </a:p>
          <a:p>
            <a:pPr marL="136525" indent="311150">
              <a:buNone/>
            </a:pPr>
            <a:r>
              <a:rPr lang="uk-UA" sz="1600"/>
              <a:t>Цей маршрут сприяє вихованню любові до історії свого народу, поваги до релігійних традицій, збереженню культурної спадщини. </a:t>
            </a:r>
          </a:p>
          <a:p>
            <a:pPr marL="136525" indent="311150">
              <a:buNone/>
            </a:pPr>
            <a:endParaRPr lang="en-US" sz="16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056" y="1828800"/>
            <a:ext cx="4090204" cy="3067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28600" y="4896453"/>
            <a:ext cx="8702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uk-UA" sz="1600">
                <a:latin typeface="+mn-lt"/>
              </a:rPr>
              <a:t>Завдяки екскурсійному дослідженню ми мали змогу доторкнутись до справжніх скарбів духовності, відчути неповторну атмосферу кожного храму, познайомитися з діяльністю духовенства та парафіян.</a:t>
            </a:r>
            <a:endParaRPr lang="uk-UA" sz="1600" smtClean="0">
              <a:latin typeface="+mn-lt"/>
            </a:endParaRPr>
          </a:p>
          <a:p>
            <a:pPr indent="447675" algn="just"/>
            <a:r>
              <a:rPr lang="uk-UA" sz="1600" smtClean="0">
                <a:latin typeface="+mn-lt"/>
              </a:rPr>
              <a:t>Маршрут </a:t>
            </a:r>
            <a:r>
              <a:rPr lang="uk-UA" sz="1600">
                <a:latin typeface="+mn-lt"/>
              </a:rPr>
              <a:t>має просвітницьке, виховне та патріотичне значення, його доцільно використовувати у краєзнавчій, виховній та навчальній діяльності закладів освіти громади.</a:t>
            </a:r>
            <a:endParaRPr lang="en-US" sz="1600">
              <a:latin typeface="+mn-lt"/>
            </a:endParaRPr>
          </a:p>
        </p:txBody>
      </p:sp>
    </p:spTree>
    <p:extLst>
      <p:ext uri="{BB962C8B-B14F-4D97-AF65-F5344CB8AC3E}">
        <p14:creationId val="214698461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04800"/>
            <a:ext cx="8229600" cy="609600"/>
          </a:xfrm>
        </p:spPr>
        <p:txBody>
          <a:bodyPr>
            <a:normAutofit/>
          </a:bodyPr>
          <a:lstStyle/>
          <a:p>
            <a:r>
              <a:rPr 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990600"/>
            <a:ext cx="8686800" cy="1920240"/>
          </a:xfrm>
        </p:spPr>
        <p:txBody>
          <a:bodyPr>
            <a:normAutofit/>
          </a:bodyPr>
          <a:lstStyle/>
          <a:p>
            <a:pPr marL="285750" indent="-285750" algn="l">
              <a:buFont typeface="Wingdings" pitchFamily="2" charset="2"/>
              <a:buChar char="v"/>
            </a:pPr>
            <a:r>
              <a:rPr lang="ru-RU" sz="1800" err="1" smtClean="0">
                <a:solidFill>
                  <a:schemeClr val="bg1"/>
                </a:solidFill>
              </a:rPr>
              <a:t>Дванадцять </a:t>
            </a:r>
            <a:r>
              <a:rPr lang="ru-RU" sz="1800" err="1">
                <a:solidFill>
                  <a:schemeClr val="bg1"/>
                </a:solidFill>
              </a:rPr>
              <a:t>маршрутів Київщиною: путівник / авт. тексту і фото Р. Маленков, О. Година. — К</a:t>
            </a:r>
            <a:r>
              <a:rPr lang="ru-RU" sz="1800" smtClean="0">
                <a:solidFill>
                  <a:schemeClr val="bg1"/>
                </a:solidFill>
              </a:rPr>
              <a:t>.: </a:t>
            </a:r>
            <a:r>
              <a:rPr lang="ru-RU" sz="1800" err="1">
                <a:solidFill>
                  <a:schemeClr val="bg1"/>
                </a:solidFill>
              </a:rPr>
              <a:t>Грані-Т, </a:t>
            </a:r>
            <a:r>
              <a:rPr lang="ru-RU" sz="1800" smtClean="0">
                <a:solidFill>
                  <a:schemeClr val="bg1"/>
                </a:solidFill>
              </a:rPr>
              <a:t>2008, 2010— </a:t>
            </a:r>
            <a:r>
              <a:rPr lang="ru-RU" sz="1800">
                <a:solidFill>
                  <a:schemeClr val="bg1"/>
                </a:solidFill>
              </a:rPr>
              <a:t>104 </a:t>
            </a:r>
            <a:r>
              <a:rPr lang="ru-RU" sz="1800" smtClean="0">
                <a:solidFill>
                  <a:schemeClr val="bg1"/>
                </a:solidFill>
              </a:rPr>
              <a:t>c,:</a:t>
            </a:r>
            <a:r>
              <a:rPr lang="ru-RU" sz="1800">
                <a:solidFill>
                  <a:schemeClr val="bg1"/>
                </a:solidFill>
              </a:rPr>
              <a:t> </a:t>
            </a:r>
            <a:r>
              <a:rPr lang="ru-RU" sz="1800" smtClean="0">
                <a:solidFill>
                  <a:schemeClr val="bg1"/>
                </a:solidFill>
              </a:rPr>
              <a:t>— С. 46, 98</a:t>
            </a:r>
          </a:p>
          <a:p>
            <a:pPr marL="285750" indent="-285750" algn="l">
              <a:buFont typeface="Wingdings" pitchFamily="2" charset="2"/>
              <a:buChar char="v"/>
            </a:pPr>
            <a:r>
              <a:rPr lang="ru-RU" sz="1800" err="1" smtClean="0">
                <a:solidFill>
                  <a:schemeClr val="bg1"/>
                </a:solidFill>
              </a:rPr>
              <a:t>Кожухівка</a:t>
            </a:r>
            <a:r>
              <a:rPr lang="ru-RU" sz="1800">
                <a:solidFill>
                  <a:schemeClr val="bg1"/>
                </a:solidFill>
              </a:rPr>
              <a:t>, моя Кожухівка! Історія українського мальовничого села, що на </a:t>
            </a:r>
            <a:r>
              <a:rPr lang="ru-RU" sz="1800" err="1" smtClean="0">
                <a:solidFill>
                  <a:schemeClr val="bg1"/>
                </a:solidFill>
              </a:rPr>
              <a:t>Київщині / А.Чумак, Л. Бондаренко, Л. Троцюк, 2019рік.</a:t>
            </a:r>
          </a:p>
          <a:p>
            <a:pPr marL="285750" indent="-285750" algn="l">
              <a:buFont typeface="Wingdings" pitchFamily="2" charset="2"/>
              <a:buChar char="v"/>
            </a:pPr>
            <a:r>
              <a:rPr lang="ru-RU" sz="1800">
                <a:solidFill>
                  <a:schemeClr val="bg1"/>
                </a:solidFill>
              </a:rPr>
              <a:t>Художник і </a:t>
            </a:r>
            <a:r>
              <a:rPr lang="ru-RU" sz="1800" smtClean="0">
                <a:solidFill>
                  <a:schemeClr val="bg1"/>
                </a:solidFill>
              </a:rPr>
              <a:t>стиль / Козій І. В. – К.,2014. – 128с.: іл.</a:t>
            </a:r>
          </a:p>
          <a:p>
            <a:pPr marL="285750" indent="-285750" algn="l">
              <a:buFont typeface="Wingdings" pitchFamily="2" charset="2"/>
              <a:buChar char="v"/>
            </a:pPr>
            <a:r>
              <a:rPr lang="ru-RU" sz="1800" err="1" smtClean="0">
                <a:solidFill>
                  <a:schemeClr val="bg1"/>
                </a:solidFill>
              </a:rPr>
              <a:t>Вікіпедія: Вікі любить пам’ятки/Київська область/Васильківський район</a:t>
            </a:r>
          </a:p>
          <a:p>
            <a:pPr marL="342900" indent="-342900" algn="l">
              <a:buAutoNum type="arabicPeriod"/>
            </a:pPr>
            <a:endParaRPr lang="ru-RU" sz="1800" smtClean="0">
              <a:solidFill>
                <a:schemeClr val="bg1"/>
              </a:solidFill>
            </a:endParaRPr>
          </a:p>
          <a:p>
            <a:pPr marL="342900" indent="-342900" algn="l">
              <a:buAutoNum type="arabicPeriod"/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228600" y="2910840"/>
            <a:ext cx="8229600" cy="609600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uk-UA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опитаних осіб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3686354"/>
            <a:ext cx="8686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Отець Родіон, настоятель церкви Святого Онуфрія</a:t>
            </a:r>
            <a:r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Отець </a:t>
            </a:r>
            <a:r>
              <a:rPr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Степан, настоятель Свято-Михайлівського Храму. </a:t>
            </a:r>
            <a:endParaRPr lang="uk-UA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Отець </a:t>
            </a:r>
            <a:r>
              <a:rPr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Ярослав, настоятель церкви Пророка Іллі</a:t>
            </a:r>
            <a:r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Отець </a:t>
            </a:r>
            <a:r>
              <a:rPr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Омелян, настоятель Храму Всіх Святих Землі </a:t>
            </a:r>
            <a:r>
              <a:rPr lang="en-US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Української.</a:t>
            </a:r>
            <a:endParaRPr lang="uk-UA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Козій Ганна Лук’янівна ,  1935 року народження. Місце проживання провулок Новий,</a:t>
            </a:r>
            <a:r>
              <a:rPr lang="uk-UA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селище Калинівка.</a:t>
            </a:r>
            <a:endParaRPr 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297036407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4.05.14"/>
  <p:tag name="AS_TITLE" val="Aspose.Slides for .NET 4.0"/>
  <p:tag name="AS_VERSION" val="24.5"/>
</p:tagLst>
</file>

<file path=ppt/theme/_rels/theme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r="http://schemas.openxmlformats.org/officeDocument/2006/relationships"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Lucida Sans"/>
        <a:cs typeface="Arial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Book Antiqua"/>
        <a:cs typeface="Arial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87</Paragraphs>
  <Slides>15</Slides>
  <Notes>0</Notes>
  <TotalTime>1185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4">
      <vt:lpstr>Arial</vt:lpstr>
      <vt:lpstr>Lucida Sans</vt:lpstr>
      <vt:lpstr>Book Antiqua</vt:lpstr>
      <vt:lpstr>Wingdings 2</vt:lpstr>
      <vt:lpstr>Wingdings</vt:lpstr>
      <vt:lpstr>Wingdings 3</vt:lpstr>
      <vt:lpstr>Corbel</vt:lpstr>
      <vt:lpstr>Times New Roman</vt:lpstr>
      <vt:lpstr>Апекс</vt:lpstr>
      <vt:lpstr>Духовними стежками: ексурсійний маршрут святинями рідного краю</vt:lpstr>
      <vt:lpstr>Мета:</vt:lpstr>
      <vt:lpstr>PowerPoint Presentation</vt:lpstr>
      <vt:lpstr>«Об’єкти маршруту»</vt:lpstr>
      <vt:lpstr>Церква святого Онуфрія</vt:lpstr>
      <vt:lpstr>Станом на 1913 рік до парафії храму окрім Липового Скитка, належало сусіднє село Данилівка. При храмі існувала церковно- парафіяльна 1-класна школа. Настоятелем з 1904 року був Іоан Памфилович Шиманський.         З 1986 року до парафії  приєдналися жителі-переселенці села Варовичі. Вони привезли у церкву свою Храмову ікону Параскева П’ятниця.      З 2022 року настоятелем Храму є отець Родіон.      Парафіяни Церки Святого Онуфрія готуються до відзначення 320 річчя заснування храму.</vt:lpstr>
      <vt:lpstr>Свято-Михайлівських храм</vt:lpstr>
      <vt:lpstr>У  Храмі вірою і правдою служив з 1939-1962 рік протоієрей Корець Пантелімон Порфирович.Дуже багато для Свято-Михайлівського храму зробив священик Микола Вишенський. У 1975 році він був призначений настоятелем. Пряйнявши храми в аварійному стані , отець Миколай доклав багато зусиль для її реставрації. Мешканці села і нині згадують отця Миколая добрим словом, його служби допомагали людям у тяжкі хвилини.З 2008 року і по сьогодні настоятель храму-отець Степан Процик.12 вересня 2008 року був призначений настоятелем парафії Святого Архистратига Михаїла села Кожухівка.  </vt:lpstr>
      <vt:lpstr>Церква Пророка Іллі</vt:lpstr>
      <vt:lpstr>Сучасний розпис іконостасу, стін, купола. </vt:lpstr>
      <vt:lpstr>Калинівський храм Всіх Святих Землі Української </vt:lpstr>
      <vt:lpstr>Внесок місцевого художника-графіка у прикрашення храму. </vt:lpstr>
      <vt:lpstr>PowerPoint Presentation</vt:lpstr>
      <vt:lpstr>ВИСНОВКИ</vt:lpstr>
      <vt:lpstr>Список використаних джерел</vt:lpstr>
    </vt:vector>
  </TitlesOfParts>
  <LinksUpToDate>0</LinksUpToDate>
  <SharedDoc>0</SharedDoc>
  <HyperlinksChanged>0</HyperlinksChanged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« Духовними стежками: екскурсійний маршрут святинями рідного краю»</dc:title>
  <cp:revision>82</cp:revision>
  <dcterms:created xsi:type="dcterms:W3CDTF">2025-04-04T07:44:19Z</dcterms:created>
  <dcterms:modified xsi:type="dcterms:W3CDTF">2025-04-22T13:04:17Z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2025-04-03T00:00:00Z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2025-04-04T00:00:00Z</vt:filetime>
  </property>
  <property fmtid="{D5CDD505-2E9C-101B-9397-08002B2CF9AE}" pid="5" name="Producer">
    <vt:lpwstr>Microsoft® Office PowerPoint® 2007</vt:lpwstr>
  </property>
</Properties>
</file>