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8" r:id="rId2"/>
    <p:sldId id="257" r:id="rId3"/>
    <p:sldId id="265" r:id="rId4"/>
    <p:sldId id="271" r:id="rId5"/>
    <p:sldId id="277" r:id="rId6"/>
    <p:sldId id="262" r:id="rId7"/>
    <p:sldId id="269" r:id="rId8"/>
    <p:sldId id="273" r:id="rId9"/>
    <p:sldId id="267" r:id="rId10"/>
    <p:sldId id="259" r:id="rId11"/>
    <p:sldId id="274" r:id="rId12"/>
    <p:sldId id="278" r:id="rId13"/>
    <p:sldId id="260" r:id="rId14"/>
    <p:sldId id="263" r:id="rId15"/>
    <p:sldId id="264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65" autoAdjust="0"/>
    <p:restoredTop sz="94660"/>
  </p:normalViewPr>
  <p:slideViewPr>
    <p:cSldViewPr>
      <p:cViewPr>
        <p:scale>
          <a:sx n="87" d="100"/>
          <a:sy n="87" d="100"/>
        </p:scale>
        <p:origin x="96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4F4F0-69BF-4EDF-8252-3B27F75E0191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0EA8B-83DA-4D0A-AA57-B7675879EC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002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0EA8B-83DA-4D0A-AA57-B7675879EC9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919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2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146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83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8733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73783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650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8091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98188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308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701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506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C8429CAC-A906-475D-B5D8-8F18B6067F93}" type="datetimeFigureOut">
              <a:rPr lang="uk-UA" smtClean="0"/>
              <a:t>11.04.2025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E69814D0-03AF-4878-88E6-C91D9A7A894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99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584176"/>
          </a:xfrm>
        </p:spPr>
        <p:txBody>
          <a:bodyPr>
            <a:normAutofit fontScale="90000"/>
          </a:bodyPr>
          <a:lstStyle/>
          <a:p>
            <a:r>
              <a:rPr lang="uk-UA" dirty="0">
                <a:effectLst/>
                <a:latin typeface="Times New Roman"/>
                <a:ea typeface="Times New Roman"/>
              </a:rPr>
              <a:t> </a:t>
            </a:r>
            <a:r>
              <a:rPr lang="uk-UA" dirty="0" smtClean="0">
                <a:effectLst/>
                <a:latin typeface="Times New Roman"/>
                <a:ea typeface="Times New Roman"/>
              </a:rPr>
              <a:t/>
            </a:r>
            <a:br>
              <a:rPr lang="uk-UA" dirty="0" smtClean="0">
                <a:effectLst/>
                <a:latin typeface="Times New Roman"/>
                <a:ea typeface="Times New Roman"/>
              </a:rPr>
            </a:br>
            <a:r>
              <a:rPr lang="uk-UA" dirty="0">
                <a:latin typeface="Times New Roman"/>
                <a:ea typeface="Times New Roman"/>
              </a:rPr>
              <a:t/>
            </a:r>
            <a:br>
              <a:rPr lang="uk-UA" dirty="0">
                <a:latin typeface="Times New Roman"/>
                <a:ea typeface="Times New Roman"/>
              </a:rPr>
            </a:br>
            <a:r>
              <a:rPr lang="uk-UA" dirty="0" smtClean="0">
                <a:latin typeface="Times New Roman"/>
                <a:ea typeface="Times New Roman"/>
              </a:rPr>
              <a:t/>
            </a:r>
            <a:br>
              <a:rPr lang="uk-UA" dirty="0" smtClean="0">
                <a:latin typeface="Times New Roman"/>
                <a:ea typeface="Times New Roman"/>
              </a:rPr>
            </a:br>
            <a:r>
              <a:rPr lang="uk-UA" dirty="0">
                <a:latin typeface="Times New Roman"/>
                <a:ea typeface="Times New Roman"/>
              </a:rPr>
              <a:t/>
            </a:r>
            <a:br>
              <a:rPr lang="uk-UA" dirty="0">
                <a:latin typeface="Times New Roman"/>
                <a:ea typeface="Times New Roman"/>
              </a:rPr>
            </a:br>
            <a:r>
              <a:rPr lang="uk-UA" dirty="0" smtClean="0">
                <a:latin typeface="Times New Roman"/>
                <a:ea typeface="Times New Roman"/>
              </a:rPr>
              <a:t/>
            </a:r>
            <a:br>
              <a:rPr lang="uk-UA" dirty="0" smtClean="0">
                <a:latin typeface="Times New Roman"/>
                <a:ea typeface="Times New Roman"/>
              </a:rPr>
            </a:br>
            <a:r>
              <a:rPr lang="uk-UA" dirty="0">
                <a:latin typeface="Times New Roman"/>
                <a:ea typeface="Times New Roman"/>
              </a:rPr>
              <a:t/>
            </a:r>
            <a:br>
              <a:rPr lang="uk-UA" dirty="0">
                <a:latin typeface="Times New Roman"/>
                <a:ea typeface="Times New Roman"/>
              </a:rPr>
            </a:br>
            <a:r>
              <a:rPr lang="uk-UA" sz="4000" b="1" dirty="0" smtClean="0">
                <a:solidFill>
                  <a:schemeClr val="tx2">
                    <a:lumMod val="25000"/>
                  </a:schemeClr>
                </a:solidFill>
                <a:effectLst/>
                <a:latin typeface="Times New Roman"/>
                <a:ea typeface="Times New Roman"/>
              </a:rPr>
              <a:t>Екскурсійний  </a:t>
            </a:r>
            <a:r>
              <a:rPr lang="uk-UA" sz="4000" b="1" dirty="0">
                <a:solidFill>
                  <a:schemeClr val="tx2">
                    <a:lumMod val="25000"/>
                  </a:schemeClr>
                </a:solidFill>
                <a:effectLst/>
                <a:latin typeface="Times New Roman"/>
                <a:ea typeface="Times New Roman"/>
              </a:rPr>
              <a:t>маршрут</a:t>
            </a:r>
            <a:r>
              <a:rPr lang="en-US" sz="4000" b="1" dirty="0">
                <a:solidFill>
                  <a:schemeClr val="tx2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uk-UA" sz="4000" b="1" dirty="0" smtClean="0">
                <a:solidFill>
                  <a:schemeClr val="tx2">
                    <a:lumMod val="25000"/>
                  </a:schemeClr>
                </a:solidFill>
                <a:latin typeface="Times New Roman"/>
                <a:ea typeface="Times New Roman"/>
              </a:rPr>
              <a:t/>
            </a:r>
            <a:br>
              <a:rPr lang="uk-UA" sz="4000" b="1" dirty="0" smtClean="0">
                <a:solidFill>
                  <a:schemeClr val="tx2">
                    <a:lumMod val="25000"/>
                  </a:schemeClr>
                </a:solidFill>
                <a:latin typeface="Times New Roman"/>
                <a:ea typeface="Times New Roman"/>
              </a:rPr>
            </a:br>
            <a:r>
              <a:rPr lang="uk-UA" sz="4000" b="1" dirty="0" smtClean="0">
                <a:solidFill>
                  <a:schemeClr val="tx2">
                    <a:lumMod val="25000"/>
                  </a:schemeClr>
                </a:solidFill>
                <a:latin typeface="Times New Roman"/>
                <a:ea typeface="Times New Roman"/>
              </a:rPr>
              <a:t>селом Оженин</a:t>
            </a:r>
            <a:endParaRPr lang="uk-UA" sz="40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2492896"/>
            <a:ext cx="5256584" cy="410445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800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Науково-дослідницька </a:t>
            </a:r>
            <a:r>
              <a:rPr lang="uk-UA" sz="18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робота </a:t>
            </a:r>
            <a:endParaRPr lang="uk-UA" sz="1800" b="1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Зінчук 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Богдани Валентинівни </a:t>
            </a:r>
            <a:endParaRPr lang="uk-UA" sz="1800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Оженинського 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ліцею </a:t>
            </a: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№ </a:t>
            </a: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2,</a:t>
            </a:r>
            <a:endParaRPr lang="uk-UA" sz="1800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учениці 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8 класу </a:t>
            </a:r>
            <a:endParaRPr lang="uk-UA" sz="1800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Національний 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центр «Мала академія наук України» </a:t>
            </a:r>
            <a:endParaRPr lang="uk-UA" sz="1800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за 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номінацією «Історик-Юніор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uk-UA" sz="1800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Рівненська область 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Рівненський 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район </a:t>
            </a:r>
            <a:endParaRPr lang="uk-UA" sz="1800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с. Оженин 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Керівник </a:t>
            </a:r>
            <a:r>
              <a:rPr lang="uk-UA" sz="1800" b="1" dirty="0" err="1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проєкту</a:t>
            </a:r>
            <a:r>
              <a:rPr lang="uk-UA" sz="18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uk-UA" sz="1800" b="1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Ковальчук Катерина </a:t>
            </a: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Анатоліївна,</a:t>
            </a:r>
            <a:endParaRPr lang="uk-UA" sz="1800" dirty="0" smtClean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вчитель 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історії. </a:t>
            </a:r>
            <a:endParaRPr lang="uk-UA" sz="1800" dirty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ea typeface="Arial"/>
              <a:cs typeface="Times New Roman" pitchFamily="18" charset="0"/>
            </a:endParaRPr>
          </a:p>
          <a:p>
            <a:endParaRPr lang="uk-UA" sz="1800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92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4664"/>
            <a:ext cx="5544616" cy="597666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 ДОСЛІДЖЕННЯ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розробити та дослідити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орієнтовний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маршрут екскурсії по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історичних пам’ятках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села Оженин на Рівненщині, висвітлити історію заснування села до наших днів.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досягнення поставленої мети необхідно було вирішити наступні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ЗАВДАННЯ:</a:t>
            </a: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дослідити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історичні артефакти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території села та її околиці;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вивчити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матеріали документів історико-краєзнавчого музею та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бібліотеки;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ознайомитися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історією заселення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села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ЄКТОМ ДОСЛІДЖЕННЯ наукової роботи стали: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Свято-Михайлівська церква, Костел Пресвятого Серця Ісуса, домова каплиця, Острозький цукровий завод, плодоконсервний завод, Оженинський хлібозавод, залізнична станція на території села Оженин.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 ДОСЛІДЖЕННЯ: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пам’ятки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історії, основні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історичні факти, події та явища з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історії села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Оженина на Рівненщині.</a:t>
            </a:r>
          </a:p>
          <a:p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buClr>
                <a:srgbClr val="F0A22E"/>
              </a:buClr>
              <a:buSzPct val="70000"/>
            </a:pPr>
            <a:endParaRPr lang="uk-UA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Google Shape;6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05604" y="3754310"/>
            <a:ext cx="2013324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8003" y="404664"/>
            <a:ext cx="2050925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073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41131"/>
            <a:ext cx="6153082" cy="64087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600" b="1" kern="0" dirty="0" smtClean="0">
                <a:solidFill>
                  <a:schemeClr val="tx1"/>
                </a:solidFill>
                <a:highlight>
                  <a:srgbClr val="FFFFFF"/>
                </a:highlight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Оженин</a:t>
            </a:r>
            <a:r>
              <a:rPr lang="uk-UA" sz="1600" kern="0" dirty="0" smtClean="0">
                <a:solidFill>
                  <a:schemeClr val="tx1"/>
                </a:solidFill>
                <a:highlight>
                  <a:srgbClr val="FFFFFF"/>
                </a:highlight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— село в Рівненській області, яке вперше згадується в документах </a:t>
            </a:r>
            <a:r>
              <a:rPr lang="uk-UA" sz="1600" b="1" kern="0" dirty="0" smtClean="0">
                <a:solidFill>
                  <a:schemeClr val="tx1"/>
                </a:solidFill>
                <a:highlight>
                  <a:srgbClr val="FFFFFF"/>
                </a:highlight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1534 року</a:t>
            </a:r>
            <a:r>
              <a:rPr lang="uk-UA" sz="1600" kern="0" dirty="0" smtClean="0">
                <a:solidFill>
                  <a:schemeClr val="tx1"/>
                </a:solidFill>
                <a:highlight>
                  <a:srgbClr val="FFFFFF"/>
                </a:highlight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.</a:t>
            </a:r>
            <a:r>
              <a:rPr lang="uk-UA" sz="16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За одними переказами назва його походить від того, що в навколишніх лісах було багато ожини. Інший переказ розповідає про те, що у пана, який володів селом був син (чи дочка), якому довгий час не вдавалося ні на кому оженитися. І от коли ця подія сталася батько, на радощах, подарував молодятам село, яке і </a:t>
            </a:r>
            <a:r>
              <a:rPr lang="uk-UA" sz="1600" b="1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назвав </a:t>
            </a:r>
            <a:r>
              <a:rPr lang="uk-UA" sz="1600" b="1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Оженин</a:t>
            </a:r>
            <a:r>
              <a:rPr lang="uk-UA" sz="1600" b="1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Вперше Оженин згадується в акті, датованому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липня 1534 року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 ньому йдеться про те, що князь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Андрій Юрійович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Заславський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відписав князю Іллі Острозькому частину своїх маєтків у селах Верхові та в Оженині «з людьми і полями, і сіножатями, з лісами і борами, і дібровами, і озерами, і данинами грошовими і медовими, і куничними, і з бобровими гонами, і з ловами звіриними і пташиними, і з ставами, і з всіма пожитками».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На той час Оженин входив до складу Великого князівства Литовського. За Люблінською унією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1569 року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відійшов до Речі Посполитої. Становище селян значно погіршилося. Посилився їх соціальний і національний гніт. Особливо нестерпним він став з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другої половини XVI ст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коли Оженин став належати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князям Заславським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Крім цього важке становище селян погіршували спустошливі набіги татар і феодальні міжусобиці. Михайло Заславський продав Оженин Кристофору Риминському, а цей </a:t>
            </a: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липня 1590 року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м. Луцьку підписав акт продажу Оженина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Івану Одинець-Соколовському. </a:t>
            </a:r>
            <a:endParaRPr lang="uk-UA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149" y="476672"/>
            <a:ext cx="185163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2594" y="4797152"/>
            <a:ext cx="2788744" cy="1852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3251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 липня 1629 р.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Луцькому земському суді І. Одинець - Соколовський перепродав с. Оженин Данилові Боженець-Єловицькому – кременецькому підкоморію. З того часу й до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1939 року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селом володіли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Єловицькі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Назва родини майбутніх власників Оженина походить від земельних помість «Єловець», «Ялівець» – сіл Луцького повіту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другій половині 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XVIII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ст.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почесний власник Оженина Станіслав Єловицький, волинський мечник, вибудував на місці старого замку палацово-парковий комплекс, який був одним з найкращих на Волині. Двір складався з трьох будівель – головного житлового будинку, одноповерхового будинку (офіцини) і домової каплиці католицької філії. </a:t>
            </a:r>
            <a:endParaRPr lang="uk-UA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 descr="C:\Users\User\Downloads\Портрет_Cтаніслава_Яловицького_(Єловицького)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4904"/>
            <a:ext cx="2369127" cy="2967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129" y="3944702"/>
            <a:ext cx="3081130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Єловицькі (герб) — Вікіпедія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816" y="2420888"/>
            <a:ext cx="1809115" cy="1847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1009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Щодо існування каплиці в Оженині, інформація обмежена. Відомо, що на території села була домова каплиця, в середині якої знаходився дубовий, мистецьки вирізьблений вівтар в стилі бароко (був знищений більшовиками в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1920 р.),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яка припинила своє існування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початку 1950-х років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 час  розбудови  місцевої  станції(МТС).  Певний час у каплиці розміщувався генератор  для подачі електроенергії.</a:t>
            </a:r>
            <a:endParaRPr lang="uk-UA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 descr="C:\Users\User\Downloads\IMG_8120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93715"/>
            <a:ext cx="3600400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\Downloads\IMG_812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55502"/>
            <a:ext cx="3096344" cy="44538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338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 </a:t>
            </a: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МИХАЙЛІВСЬКА </a:t>
            </a:r>
            <a:r>
              <a:rPr lang="uk-UA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endParaRPr lang="uk-UA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Google Shape;10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528" y="1484784"/>
            <a:ext cx="2729332" cy="20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052860" y="836712"/>
            <a:ext cx="59116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uk-UA" kern="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	</a:t>
            </a:r>
            <a:r>
              <a:rPr lang="uk-UA" sz="1600" kern="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Серед </a:t>
            </a:r>
            <a:r>
              <a:rPr lang="uk-UA" sz="1600" kern="0" dirty="0" err="1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пам</a:t>
            </a:r>
            <a:r>
              <a:rPr lang="en-US" sz="1600" kern="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’</a:t>
            </a:r>
            <a:r>
              <a:rPr lang="uk-UA" sz="1600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я</a:t>
            </a:r>
            <a:r>
              <a:rPr lang="uk-UA" sz="1600" kern="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ток </a:t>
            </a:r>
            <a:r>
              <a:rPr lang="uk-UA" sz="1600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Оженина виділяється Свято-Михайлівська церква, зведена</a:t>
            </a:r>
            <a:r>
              <a:rPr lang="en-US" sz="1600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uk-UA" sz="1600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на кошти прихожан в </a:t>
            </a:r>
            <a:r>
              <a:rPr lang="uk-UA" sz="1600" b="1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1871 році</a:t>
            </a:r>
            <a:r>
              <a:rPr lang="uk-UA" sz="1600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, яка є важливим духовним і історичним </a:t>
            </a:r>
            <a:r>
              <a:rPr lang="uk-UA" sz="1600" kern="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об</a:t>
            </a:r>
            <a:r>
              <a:rPr lang="en-US" sz="1600" kern="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’</a:t>
            </a:r>
            <a:r>
              <a:rPr lang="uk-UA" sz="1600" kern="0" dirty="0" err="1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єктом</a:t>
            </a:r>
            <a:r>
              <a:rPr lang="uk-UA" sz="1600" kern="0" dirty="0" smtClean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</a:t>
            </a:r>
            <a:r>
              <a:rPr lang="uk-UA" sz="1600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села.  </a:t>
            </a:r>
            <a:r>
              <a:rPr lang="uk-UA" sz="1600" b="1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На початку </a:t>
            </a:r>
            <a:r>
              <a:rPr lang="en-US" sz="1600" b="1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XIX </a:t>
            </a:r>
            <a:r>
              <a:rPr lang="uk-UA" sz="1600" b="1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століття</a:t>
            </a:r>
            <a:r>
              <a:rPr lang="uk-UA" sz="1600" kern="0" dirty="0"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в селі існувала стара дерев'яна Свято-Михайлівська церква.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Імовірно, що новий іконостас був розібраний, ікони з ним розміщені на стінах, іконостас, який ми зараз бачимо, виготовлено та встановлено разом з побудовою церкви. </a:t>
            </a:r>
          </a:p>
          <a:p>
            <a:pPr lvl="0" algn="just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	Достовірно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невідомо відвідування давньої церкви. У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відомостях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за 1951р.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значиться, що «капличка поблизу школи на місці давньої церкви, наглухо затильована, в яку ніхто не входить, крім сторожа». Поновлена ​​і освячена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в 2010 році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1600" dirty="0">
                <a:solidFill>
                  <a:srgbClr val="0D0D0D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У </a:t>
            </a:r>
            <a:r>
              <a:rPr lang="uk-UA" sz="1600" b="1" dirty="0">
                <a:solidFill>
                  <a:srgbClr val="0D0D0D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1993 році </a:t>
            </a:r>
            <a:r>
              <a:rPr lang="uk-UA" sz="1600" dirty="0">
                <a:solidFill>
                  <a:srgbClr val="0D0D0D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православна громада села зареєструвала статут Свято-Михайлівської парафії Рівненської єпархії Української Православної Церкви Київського Патріархату (УПЦ КП).</a:t>
            </a:r>
            <a:endParaRPr lang="uk-UA" sz="1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endParaRPr lang="uk-UA" sz="1400" dirty="0"/>
          </a:p>
          <a:p>
            <a:endParaRPr lang="uk-UA" sz="1400" dirty="0"/>
          </a:p>
        </p:txBody>
      </p:sp>
      <p:pic>
        <p:nvPicPr>
          <p:cNvPr id="6" name="Рисунок 5" descr="C:\Users\User\Downloads\IMG_812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225" y="5043413"/>
            <a:ext cx="2257425" cy="139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ownloads\IMG_813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2381250" cy="2521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User\Downloads\IMG_813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653136"/>
            <a:ext cx="2020570" cy="1859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4431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19"/>
          <p:cNvPicPr preferRelativeResize="0">
            <a:picLocks noGrp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012" y="836712"/>
            <a:ext cx="3456384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623652" y="1222256"/>
            <a:ext cx="5287084" cy="35086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  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dirty="0" smtClean="0">
                <a:latin typeface="Times New Roman" panose="02020603050405020304" pitchFamily="18" charset="0"/>
                <a:cs typeface="Times New Roman" pitchFamily="18" charset="0"/>
              </a:rPr>
              <a:t>За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підтвердженими даними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, власник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маєтку Франциск 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Боженець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- Єловицький 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у 1722 р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 здійснює паломництво до Риму, звідки привозить ікону для палацової католицької каплиці. Згодом вона подарована уніатському храму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 Михаїла, а з часу переходу до православ’я і донині є найбільш шанованою у селі (ця ікона на даний час прикрашає православну церкву).</a:t>
            </a:r>
          </a:p>
          <a:p>
            <a:pPr algn="just"/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   Сучасна ікона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Богородиці Оженинської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(Римської) передає іконографічний тип у стилі вівтарних образів Одигітрія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ХVIII століття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– поворот голови Марії до Дитяти на три чверті, відхилений корпус тіла Ісуса. Зображення перехрещених рук Марії на колінах дитини та характерний малюнок пальців отримує давнє взірцю. </a:t>
            </a:r>
          </a:p>
        </p:txBody>
      </p:sp>
    </p:spTree>
    <p:extLst>
      <p:ext uri="{BB962C8B-B14F-4D97-AF65-F5344CB8AC3E}">
        <p14:creationId xmlns:p14="http://schemas.microsoft.com/office/powerpoint/2010/main" val="3297877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Костел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Пресвятого Серця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Ісуса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збудований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1930–1931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роках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земельній ділянці родини Єловицьких. Будівництво здійснювалося під керівництвом парафіяльного адміністратора отця Вікентія Яха за проєктом інженера Францішека Кокеша.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початку 30-х років </a:t>
            </a:r>
            <a:endParaRPr lang="en-US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неподалік панського маєтку, за благодійні кошти будується римо-католицький костел Найсвітлішого Серця Господа Ісуса. Поряд з костелом зведено великий дерев’яний будинок – в одній половині проживала сім’я ксьондза, друга призначалася для проведення католицьких та державних свят.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1939 року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Оженині та сусідніх селах парафія налічувала близько тисячі вірян і мала філіальні каплиці. Після Другої світової війни костел Пресвятого Серця Ісуса  був закритий і зазнав кількох трансформацій у своєму використанні. У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1946 році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після перебудови, будівлю перетворили на будинок культури. У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1950–х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роках приміщення використовували як складські приміщення. У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1960–х роках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колишньому храмі облаштували восьмирічну школу. Наразі в будівлі розташовані початкові класи Оженинського ліцею№2.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1960-х роках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відкрито восьмирічну школу. Нині костел не використовується за призначенням. Зараз там розташовані початкові класів Оженинського ліцею №2.</a:t>
            </a:r>
            <a:endParaRPr lang="uk-UA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Святині, ОЖЕНИН, Серця Ісуса | Костели і каплиці Україн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60534"/>
            <a:ext cx="2232248" cy="300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Святині, ОЖЕНИН, Серця Ісуса | Костели і каплиці Україн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30116"/>
            <a:ext cx="2758440" cy="3027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422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6192688" cy="64087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800" b="1" kern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ІСТОРІЯ ОСВІТИ В С. ОЖЕНИН 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800" b="1" kern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РІВНЕНСЬКОЇ ОБЛАСТІ</a:t>
            </a:r>
            <a:endParaRPr lang="uk-UA" sz="1800" kern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600" kern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	Розпочалася </a:t>
            </a:r>
            <a:r>
              <a:rPr lang="uk-UA" sz="1600" b="1" kern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20 жовтня 1884 року </a:t>
            </a:r>
            <a:r>
              <a:rPr lang="uk-UA" sz="1600" kern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з відкриття церковно - парафіяльної школи.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 утримання вчителя селяни збирали щороку до 100 крб. У школі налічувалося 25-30 дітей. До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1924 року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школа складалася з 4-х класів. Два класи вчилися зранку, а два класи — після обіду. Школою завідував священник Федір Кушевич. Учнів вчили церковному співу, грі на скрипці, мандоліні.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1924 році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Польща присилала своїх вчителів. Навчання велося тільки польською мовою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1928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року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як свідчать жителі села Оженин, вчилися по книжці «Зірка». Польської мови навчала пані Козловська Аделя, української — пані Німчукова Кароліна, арифметики — пані Кобилянська, «Слово Боже» вів священник 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Люткевич.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 жовтня 1939 року до 22 червня 1941 року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організатором і директором першої семирічної школи був В. Я. Щепцов. Школа знаходилася в старих панських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покоях. В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часи німецької окупації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1942 - 1943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рр.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школа також діяла. Директором цієї школи був Шаповал Григорій Петрович. Радянська школа була відновлена в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1946 р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директор школи — Мартинюк Яків Михайлович.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1947 році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відбувся II випуск школи семирічки. За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1949 - 1959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рр.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зі стін Оженинської семирічної школи вийшло 42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випускники. В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1951 році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стіни рідної школи покинули 43 учні. Директором на той час був Виговський. В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50-х роках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 місці колишнього костелу була створена школа.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User\Downloads\IMG_81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72816"/>
            <a:ext cx="2524125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ownloads\IMG_811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35810"/>
            <a:ext cx="2604770" cy="17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2154" y="260648"/>
            <a:ext cx="1368152" cy="1224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9518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Clr>
                <a:srgbClr val="666666"/>
              </a:buClr>
              <a:buSzPts val="1800"/>
              <a:buNone/>
            </a:pP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  <a:r>
              <a:rPr lang="uk-UA" sz="17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</a:t>
            </a:r>
            <a:r>
              <a:rPr lang="uk-UA" sz="17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uk-UA" sz="17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1960 </a:t>
            </a:r>
            <a:r>
              <a:rPr lang="uk-UA" sz="17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році </a:t>
            </a:r>
            <a:r>
              <a:rPr lang="uk-UA" sz="17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школа стала восьмирічною. Директором школи був Батура Іван Артемович. </a:t>
            </a:r>
            <a:r>
              <a:rPr lang="uk-UA" sz="17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 1986 році </a:t>
            </a:r>
            <a:r>
              <a:rPr lang="uk-UA" sz="17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побудоване нове приміщення школи. </a:t>
            </a:r>
            <a:r>
              <a:rPr lang="uk-UA" sz="17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1987 році </a:t>
            </a:r>
            <a:r>
              <a:rPr lang="uk-UA" sz="17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школа стає середньою, її директором була Чубай Марія Констянтинівна. Назву Оженинська ЗОШ І-ІІІ ст. № 2 отримала в </a:t>
            </a:r>
            <a:r>
              <a:rPr lang="uk-UA" sz="17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2000 році. </a:t>
            </a:r>
            <a:endParaRPr lang="uk-UA" sz="1700" b="1" kern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endParaRPr kumimoji="0" lang="uk-UA" sz="17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endParaRPr lang="uk-UA" sz="1400" b="1" kern="0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endParaRPr kumimoji="0" lang="uk-UA" sz="1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endParaRPr lang="uk-UA" sz="1400" b="1" kern="0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endParaRPr kumimoji="0" lang="uk-UA" sz="17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r>
              <a:rPr lang="uk-UA" sz="1700" kern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</a:t>
            </a:r>
            <a:r>
              <a:rPr lang="uk-UA" sz="1700" kern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ліцеї</a:t>
            </a:r>
            <a:r>
              <a:rPr lang="uk-UA" sz="1700" kern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1700" kern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функціонує краєзнавчий музей.</a:t>
            </a: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endParaRPr kumimoji="0" lang="uk-UA" sz="17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endParaRPr lang="uk-UA" sz="1700" kern="0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endParaRPr kumimoji="0" lang="uk-UA" sz="17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endParaRPr lang="uk-UA" sz="1700" kern="0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r>
              <a:rPr kumimoji="0" lang="uk-UA" sz="17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kumimoji="0" lang="uk-UA" sz="17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Clr>
                <a:srgbClr val="666666"/>
              </a:buClr>
              <a:buSzPts val="1800"/>
              <a:buNone/>
            </a:pPr>
            <a:r>
              <a:rPr lang="uk-UA" sz="1700" kern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kumimoji="0" lang="uk-UA" sz="17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У </a:t>
            </a:r>
            <a:r>
              <a:rPr kumimoji="0" lang="uk-UA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2011 році </a:t>
            </a:r>
            <a:r>
              <a:rPr kumimoji="0" lang="uk-UA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Оженинська школа №2 увійшла до «Книги рекордів України» за створення піраміди висотою 3 метри з 1627 кулькових ручок, загальна довжина яких становила 228 метрів.</a:t>
            </a: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666666"/>
              </a:buClr>
              <a:buSzPts val="1800"/>
              <a:buNone/>
            </a:pPr>
            <a:r>
              <a:rPr kumimoji="0" lang="uk-UA" sz="17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	Сьогодні </a:t>
            </a:r>
            <a:r>
              <a:rPr kumimoji="0" lang="uk-UA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освітні традиції села продовжує  навчальний заклад Оженинський ліцей </a:t>
            </a:r>
            <a:r>
              <a:rPr kumimoji="0" lang="uk-UA" sz="17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№ 2, </a:t>
            </a:r>
            <a:r>
              <a:rPr kumimoji="0" lang="uk-UA" sz="17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ди</a:t>
            </a:r>
            <a:r>
              <a:rPr lang="uk-UA" sz="1700" b="1" kern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ректор </a:t>
            </a:r>
            <a:r>
              <a:rPr lang="uk-UA" sz="1700" b="1" kern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Коваль Ольга Леонтіївна.</a:t>
            </a:r>
            <a:endParaRPr kumimoji="0" lang="uk-UA" sz="17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C:\Users\User\Downloads\IMG_81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411005"/>
            <a:ext cx="2638425" cy="1523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ownloads\IMG_81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50120"/>
            <a:ext cx="2221230" cy="1584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User\Downloads\IMG_811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05391"/>
            <a:ext cx="2604770" cy="1733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8733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552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Водночас  у селі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розвивалася промисловість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 роки восьмої п’ятирічки в селі стали до ладу нові потужні підприємства. </a:t>
            </a:r>
          </a:p>
          <a:p>
            <a:pPr marL="0" indent="0" algn="just">
              <a:buNone/>
            </a:pP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ОСТРОЗЬКИЙ ЦУКРОВИЙ ЗАВОД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селі Оженин Рівненської області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відігравав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важливу роль у промисловому  розвитку регіону, плід братерських зусиль трудящих багатьох радянських республік. Його будівництво завершилося в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1968 р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того часу він став ключовим підприємством села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сприяючи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економічному зростанню та створенню робочих місць. На його будівництві пліч-о-пліч з українцями трудились росіяни, грузини, білоруси та представники інших національностей. Бригада з братньої Грузії здійснювала наладку контрольно-вимірювальних приладів та автоматичних пристроїв.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Потужність цукрового заводу — 30 тис. цнт переробки буряків на добу. Під час сезону цукроваріння на заводі працює 1200 чоловік, у ремонтний період —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700 - 800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2003 р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завод було перетворено  на Товариство з обмеженою відповідальністю.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2008 р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завод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було законсервовано через економічні труднощі. Завод має значний вплив на місцеву громаду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лише  як промисловий об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єкт, але й як частина історії та культури Оженина. Територія заводу залишається  важливою частиною села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нагадуючи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промислову спадщину села.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 descr="Цукровий завод та плодокомбінат в Оженині. | Оженин | Історичні | Фото,  фотографії | Рівненський район, Рівненська область №3026 — mistaU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43" y="4005064"/>
            <a:ext cx="2161699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Цукровий завод та плодокомбінат в Оженині. | Оженин | Історичні | Фото,  фотографії | Рівненський район, Рівненська область №3026 — mistaUA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975" y="4365104"/>
            <a:ext cx="2785745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Цукровий завод та плодокомбінат в Оженині. | Оженин | Історичні | Фото,  фотографії | Рівненський район, Рівненська область №3026 — mistaUA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032" y="3893915"/>
            <a:ext cx="2592288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0298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9865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ПЛОДОКОНСЕРВНИЙ ЗАВОД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мав цехи — консервний, безалкогольних напоїв і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консервно-засолочний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Тут виготовляли овочеві консерви, кленовий, яблучно-горобиновий соки. Потужність заводу — 6 млн. умовних банок консервів на рік.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1971 році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проектна потужність підприємства була значно перевищена — завод дав 7 млн. банок консервів. На заводі працювало 340—380 чоловік, в осінньо-зимовий сезон — до 580 чоловік. За високі виробничі показники завод тричі нагороджений дипломом 1-го ступеня ВДНГ, дипломом 3-го ступеня Виставки передового досвіду в народному господарстві УРСР.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1967 р.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Продукція йшла в європейські країни, навіть далеку Японію. </a:t>
            </a: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Сьогодні приємно згадувати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70-80-ті роки.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 був час, на який випав «пік» розвитку нашого краю і села. В цей же рік починає будуватися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ОЖЕНИНСЬКИЙ ХЛІБОЗАВОД. </a:t>
            </a:r>
            <a:endParaRPr lang="uk-UA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новобудов потрібно ще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зарахувати автомагістральний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міст через залізницю.</a:t>
            </a: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User\Downloads\IMG_813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14075" y="1490581"/>
            <a:ext cx="2160241" cy="3012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\Downloads\IMG_814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481" y="4834970"/>
            <a:ext cx="2400300" cy="185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ownloads\IMG_814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57" y="4718987"/>
            <a:ext cx="1981200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28" y="4834970"/>
            <a:ext cx="913853" cy="184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22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496855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0" indent="0" algn="ctr">
              <a:lnSpc>
                <a:spcPct val="95000"/>
              </a:lnSpc>
              <a:spcBef>
                <a:spcPts val="0"/>
              </a:spcBef>
              <a:buClr>
                <a:srgbClr val="666666"/>
              </a:buClr>
              <a:buSzPts val="1018"/>
              <a:buNone/>
            </a:pP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   ЗАЛІЗНИЦЯ</a:t>
            </a:r>
            <a:endParaRPr kumimoji="0" lang="uk-UA" sz="3200" b="1" i="0" u="none" strike="noStrike" kern="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lvl="0" indent="0" algn="just">
              <a:lnSpc>
                <a:spcPct val="95000"/>
              </a:lnSpc>
              <a:spcBef>
                <a:spcPts val="0"/>
              </a:spcBef>
              <a:buClr>
                <a:srgbClr val="666666"/>
              </a:buClr>
              <a:buSzPts val="1018"/>
              <a:buNone/>
            </a:pPr>
            <a:r>
              <a:rPr lang="ru-RU" sz="1600" b="1" kern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                                                                    </a:t>
            </a:r>
            <a:r>
              <a:rPr lang="uk-UA" sz="1600" kern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 На землях Острожчини проходить будівництво                     				         залізниці, що пролягла через Оженин, а не через      					        Острог, як планувалось раніше.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kern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Історія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залізниці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в Оженині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  				</a:t>
            </a:r>
            <a:r>
              <a:rPr kumimoji="0" lang="uk-UA" sz="16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     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розпочалася </a:t>
            </a:r>
            <a:r>
              <a:rPr kumimoji="0" lang="uk-UA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в 1870-х роках,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коли було прийнято рішення про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    		                                  будівництво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залізничної лінії Київ—Брест. Спочатку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 	     	                                                планувалося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, що залізниця проходитиме через місто Острог,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	                                                але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згодом маршрут змінили, і колію проклали через село Оженин, розташоване приблизно за 15 кілометрів від Острога. Будівництво залізниці на території Острожчини тривало </a:t>
            </a:r>
            <a:r>
              <a:rPr kumimoji="0" lang="uk-UA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з 1871 по 1873 роки. У 1873 році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в Оженині було побудовано залізничну станцію, яка отримала назву села.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Через неї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вивозили 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лісоматеріал, пшеницю, цукор, в Оженин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прибували сіль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залізо, сталь, тютюн, вугілля,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знаряддя землеробства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1600" kern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lvl="0" indent="0" algn="just">
              <a:lnSpc>
                <a:spcPct val="95000"/>
              </a:lnSpc>
              <a:spcBef>
                <a:spcPts val="0"/>
              </a:spcBef>
              <a:buClr>
                <a:srgbClr val="666666"/>
              </a:buClr>
              <a:buSzPts val="1018"/>
              <a:buNone/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	У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1937 році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станцію Оженин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було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перейменовано на станцію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Острог. Пасажирськими поїздами часто на Острожчину прибували різні гості. Митрополит Андрій Шептицький, глава Української греко-католицької церкви. Його візит відбувся під час пастирської подорожі Волинню.  </a:t>
            </a: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Залізнична станція в Оженині відіграла важливу роль у розвитку регіону, забезпечуючи транспортне сполучення та сприяючи економічному зростанню.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наш час «Українська залізниця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– національний перевізник пасажирів та вантажів. Вона має розгалужену мережу залізничних шляхів, загальна експлуатаційна довжина яких складає понад 22 тисячі кілометрів.</a:t>
            </a:r>
            <a:endParaRPr kumimoji="0" lang="uk-UA" sz="16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  <a:p>
            <a:pPr marL="0" indent="0" algn="just">
              <a:buNone/>
            </a:pP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Google Shape;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5262" y="188640"/>
            <a:ext cx="2880320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262" y="4823326"/>
            <a:ext cx="2838085" cy="200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I:\Робота МАН Ялова Уляна\photo_2024-04-13_20-50-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119" y="4857542"/>
            <a:ext cx="3314330" cy="1896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1411490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" sz="3500" b="1" kern="0" dirty="0" smtClean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ВИСНОВОК</a:t>
            </a:r>
          </a:p>
          <a:p>
            <a:pPr marL="0" indent="0" algn="ctr">
              <a:buNone/>
            </a:pPr>
            <a:endParaRPr lang="uk" sz="2000" b="1" kern="0" dirty="0">
              <a:solidFill>
                <a:srgbClr val="21212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kumimoji="0" lang="uk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kumimoji="0" lang="uk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Оженин 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— це село з багатою історичною спадщиною, розташоване в Рівненській області. Його історія починається </a:t>
            </a:r>
            <a:r>
              <a:rPr kumimoji="0" lang="uk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з XVI століття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, коли село належало </a:t>
            </a:r>
            <a:r>
              <a:rPr kumimoji="0" lang="uk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князям 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Заславским. З часом Оженин пережив численні історичні події, включаючи періоди польського, російського та радянського панування</a:t>
            </a:r>
            <a:r>
              <a:rPr kumimoji="0" lang="uk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. Важливим 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етапом розвитку стало будівництво залізниці Київ—Брест </a:t>
            </a:r>
            <a:r>
              <a:rPr kumimoji="0" lang="uk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у 1873 році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, що сприяло економічному підйому регіону. Залізнична станція, спочатку названа на честь села, пізніше була перейменована на «Острог» і залишалася важливим транспортним вузлом</a:t>
            </a:r>
            <a:r>
              <a:rPr kumimoji="0" lang="uk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. Освітні 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традиції Оженина розпочалися ще </a:t>
            </a:r>
            <a:r>
              <a:rPr kumimoji="0" lang="uk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у 1884 році 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з відкриття церковно-парафіяльної школи. Сьогодні ці традиції продовжують два ліцеї, які не лише забезпечують освіту, але й демонструють активну участь у культурному житті, зокрема, </a:t>
            </a:r>
            <a:r>
              <a:rPr lang="uk" sz="1600" kern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встановленням </a:t>
            </a:r>
            <a:r>
              <a:rPr lang="uk" sz="1600" kern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рекордів у</a:t>
            </a:r>
            <a:r>
              <a:rPr kumimoji="0" lang="uk" sz="16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1600" b="1" kern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2011 </a:t>
            </a:r>
            <a:r>
              <a:rPr lang="uk-UA" sz="1600" b="1" kern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році </a:t>
            </a:r>
            <a:r>
              <a:rPr lang="uk-UA" sz="1600" kern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Оженинська школа №2 увійшла до «Книги рекордів України» за створення піраміди висотою 3 метри з 1627 кулькових ручок, загальна довжина яких становила 228 метрів.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kumimoji="0" lang="uk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	Духовним 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осередком села є Свято-Михайлівська церква, яка має глибоке коріння ще </a:t>
            </a:r>
            <a:r>
              <a:rPr kumimoji="0" lang="uk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з XIX століття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. Вона є важливим центром православної віри, відображаючи історичну спадщину і духовні традиції громади</a:t>
            </a:r>
            <a:r>
              <a:rPr kumimoji="0" lang="uk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. Костел Пресвятого</a:t>
            </a:r>
            <a:r>
              <a:rPr kumimoji="0" lang="uk" sz="16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 Серця Ісуса є важливою історичною та архітектурною пам</a:t>
            </a:r>
            <a:r>
              <a:rPr kumimoji="0" lang="en-US" sz="16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’</a:t>
            </a:r>
            <a:r>
              <a:rPr kumimoji="0" lang="uk-UA" sz="16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яткою села. </a:t>
            </a:r>
            <a:r>
              <a:rPr lang="uk-UA" sz="1600" kern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Наразі в будівлі розташовані початкові класи Оженинського ліцею № 2. Водночас у селі розвивалася промисловість. Уроки восьмої п</a:t>
            </a:r>
            <a:r>
              <a:rPr lang="en-US" sz="1600" kern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’</a:t>
            </a:r>
            <a:r>
              <a:rPr lang="uk-UA" sz="1600" kern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ятирічки в селі стали до ладу нові потужні підприємства.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kumimoji="0" lang="uk-UA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kumimoji="0" lang="uk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Таким </a:t>
            </a:r>
            <a:r>
              <a:rPr kumimoji="0" lang="uk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чином, Оженин — це не лише географічна точка, а й місце з глибокими історичними, культурними та духовними традиціями, які зберігаються й розвиваються донині.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Історія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Оженина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 дуже цікавою та інформативною в краєзнавчому аспекті. Тому вивчення свого рідного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куточка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землі сприяє формуванню патріотизму у дітей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 дуже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пишаємося тим, що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народилася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такому мальовничому куточку нашої країни, як село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Оженин  Рівненської області.</a:t>
            </a:r>
            <a:endParaRPr lang="uk-UA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uk-UA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355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Clr>
                <a:srgbClr val="000000"/>
              </a:buClr>
              <a:buNone/>
            </a:pP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/>
              </a:rPr>
              <a:t>СПИСОК ВИКОРИСТАНИХ ДЖЕРЕЛ:</a:t>
            </a:r>
            <a:endParaRPr kumimoji="0" lang="uk-UA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lvl="0" indent="0" algn="ctr">
              <a:spcBef>
                <a:spcPts val="0"/>
              </a:spcBef>
              <a:buClr>
                <a:srgbClr val="000000"/>
              </a:buClr>
              <a:buNone/>
            </a:pPr>
            <a:endParaRPr lang="uk-UA" sz="18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lvl="0" indent="0" algn="ctr">
              <a:spcBef>
                <a:spcPts val="0"/>
              </a:spcBef>
              <a:buClr>
                <a:srgbClr val="000000"/>
              </a:buClr>
              <a:buNone/>
            </a:pPr>
            <a:endParaRPr lang="uk-UA" sz="18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lvl="0" indent="0" algn="ctr">
              <a:spcBef>
                <a:spcPts val="0"/>
              </a:spcBef>
              <a:buClr>
                <a:srgbClr val="000000"/>
              </a:buClr>
              <a:buNone/>
            </a:pPr>
            <a:endParaRPr lang="uk-UA" sz="18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34290" indent="0">
              <a:buNone/>
            </a:pP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Архів 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Свято-Михайлівської церкви с. Оженина. </a:t>
            </a:r>
          </a:p>
          <a:p>
            <a:pPr marL="34290" indent="0">
              <a:buNone/>
            </a:pP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Бендюк 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М., Журик С., Гущук Т. Історія Оженина, Краєва, Бродова, Стадник. – </a:t>
            </a: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Острог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2011. – С.70-78.</a:t>
            </a:r>
          </a:p>
          <a:p>
            <a:pPr marL="34290" indent="0">
              <a:buNone/>
            </a:pP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Бесіда 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зі старожилами села.</a:t>
            </a:r>
          </a:p>
          <a:p>
            <a:pPr marL="34290" indent="0">
              <a:buNone/>
            </a:pP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Гущук 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Нариси 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історії Оженина. Острог</a:t>
            </a: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2007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Історія міст і сіл України. Ровенська область. – К.,1973.</a:t>
            </a:r>
          </a:p>
          <a:p>
            <a:pPr marL="0" indent="0">
              <a:buNone/>
            </a:pP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  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Фонди пришкільного музею історії села Оженина. </a:t>
            </a:r>
          </a:p>
          <a:p>
            <a:pPr marL="0" indent="0"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837954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7571102</TotalTime>
  <Words>465</Words>
  <Application>Microsoft Office PowerPoint</Application>
  <PresentationFormat>Экран (4:3)</PresentationFormat>
  <Paragraphs>100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Corbel</vt:lpstr>
      <vt:lpstr>Times New Roman</vt:lpstr>
      <vt:lpstr>Базис</vt:lpstr>
      <vt:lpstr>       Екскурсійний  маршрут  селом Оженин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тел. 0969622305 (Djuice)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«Екскурсійний  маршрут Оженином»</dc:title>
  <dc:creator>User</dc:creator>
  <cp:lastModifiedBy>Nadia</cp:lastModifiedBy>
  <cp:revision>74</cp:revision>
  <dcterms:created xsi:type="dcterms:W3CDTF">2025-03-30T15:22:17Z</dcterms:created>
  <dcterms:modified xsi:type="dcterms:W3CDTF">2025-04-11T21:45:55Z</dcterms:modified>
</cp:coreProperties>
</file>