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 (MS)" panose="020B0604020202020204" charset="0"/>
      <p:regular r:id="rId18"/>
    </p:embeddedFont>
    <p:embeddedFont>
      <p:font typeface="Times New Roman Bold" panose="02020803070505020304" pitchFamily="18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396A79-0F2F-836B-5E17-3F9CDA83F666}" v="12" dt="2025-04-15T14:51:10.393"/>
    <p1510:client id="{5E974CCB-C66D-451A-3553-69D66C97B698}" v="2" dt="2025-04-15T14:33:42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622" autoAdjust="0"/>
  </p:normalViewPr>
  <p:slideViewPr>
    <p:cSldViewPr>
      <p:cViewPr varScale="1">
        <p:scale>
          <a:sx n="45" d="100"/>
          <a:sy n="45" d="100"/>
        </p:scale>
        <p:origin x="75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7DE65-CCE7-4866-B250-2BC2D26D08F1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1C675-3A65-4409-B65A-DDD67B4648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25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1C675-3A65-4409-B65A-DDD67B4648B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224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err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Вальтер</a:t>
            </a:r>
            <a:r>
              <a:rPr lang="en-US" sz="12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Бааде</a:t>
            </a:r>
            <a:r>
              <a:rPr lang="en-US" sz="12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</a:t>
            </a:r>
            <a:r>
              <a:rPr lang="en-US" sz="12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Фріц</a:t>
            </a:r>
            <a:r>
              <a:rPr lang="en-US" sz="12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Цвіккі</a:t>
            </a:r>
            <a:r>
              <a:rPr lang="en-US" sz="12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uk-UA" sz="12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???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1C675-3A65-4409-B65A-DDD67B4648B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3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3868638" y="-2712"/>
            <a:ext cx="4420465" cy="4249550"/>
            <a:chOff x="0" y="0"/>
            <a:chExt cx="5893953" cy="56660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93943" cy="5666105"/>
            </a:xfrm>
            <a:custGeom>
              <a:avLst/>
              <a:gdLst/>
              <a:ahLst/>
              <a:cxnLst/>
              <a:rect l="l" t="t" r="r" b="b"/>
              <a:pathLst>
                <a:path w="5893943" h="5666105">
                  <a:moveTo>
                    <a:pt x="0" y="0"/>
                  </a:moveTo>
                  <a:lnTo>
                    <a:pt x="5893943" y="0"/>
                  </a:lnTo>
                  <a:lnTo>
                    <a:pt x="5893943" y="5666105"/>
                  </a:lnTo>
                  <a:lnTo>
                    <a:pt x="0" y="5666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93" b="-189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312295" y="4141657"/>
            <a:ext cx="9997408" cy="7817370"/>
            <a:chOff x="0" y="0"/>
            <a:chExt cx="13329877" cy="10423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29920" cy="10423144"/>
            </a:xfrm>
            <a:custGeom>
              <a:avLst/>
              <a:gdLst/>
              <a:ahLst/>
              <a:cxnLst/>
              <a:rect l="l" t="t" r="r" b="b"/>
              <a:pathLst>
                <a:path w="13329920" h="10423144">
                  <a:moveTo>
                    <a:pt x="0" y="0"/>
                  </a:moveTo>
                  <a:lnTo>
                    <a:pt x="13329920" y="0"/>
                  </a:lnTo>
                  <a:lnTo>
                    <a:pt x="13329920" y="10423144"/>
                  </a:lnTo>
                  <a:lnTo>
                    <a:pt x="0" y="10423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44" b="-34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3452191" y="-1813336"/>
            <a:ext cx="5759276" cy="6061901"/>
            <a:chOff x="0" y="0"/>
            <a:chExt cx="7679035" cy="80825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79055" cy="8082534"/>
            </a:xfrm>
            <a:custGeom>
              <a:avLst/>
              <a:gdLst/>
              <a:ahLst/>
              <a:cxnLst/>
              <a:rect l="l" t="t" r="r" b="b"/>
              <a:pathLst>
                <a:path w="7679055" h="8082534">
                  <a:moveTo>
                    <a:pt x="0" y="0"/>
                  </a:moveTo>
                  <a:lnTo>
                    <a:pt x="7679055" y="0"/>
                  </a:lnTo>
                  <a:lnTo>
                    <a:pt x="7679055" y="8082534"/>
                  </a:lnTo>
                  <a:lnTo>
                    <a:pt x="0" y="80825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803" r="-2803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369201" y="2881821"/>
            <a:ext cx="12060651" cy="2725752"/>
            <a:chOff x="0" y="0"/>
            <a:chExt cx="16080868" cy="36343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080868" cy="3634336"/>
            </a:xfrm>
            <a:custGeom>
              <a:avLst/>
              <a:gdLst/>
              <a:ahLst/>
              <a:cxnLst/>
              <a:rect l="l" t="t" r="r" b="b"/>
              <a:pathLst>
                <a:path w="16080868" h="3634336">
                  <a:moveTo>
                    <a:pt x="0" y="0"/>
                  </a:moveTo>
                  <a:lnTo>
                    <a:pt x="16080868" y="0"/>
                  </a:lnTo>
                  <a:lnTo>
                    <a:pt x="16080868" y="3634336"/>
                  </a:lnTo>
                  <a:lnTo>
                    <a:pt x="0" y="36343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0"/>
              <a:ext cx="16080868" cy="40153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1084"/>
                </a:lnSpc>
              </a:pPr>
              <a:r>
                <a:rPr lang="en-US" sz="705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НЕЙТРОНІ ЗОРІ </a:t>
              </a:r>
            </a:p>
            <a:p>
              <a:pPr algn="ctr">
                <a:lnSpc>
                  <a:spcPts val="11084"/>
                </a:lnSpc>
              </a:pPr>
              <a:r>
                <a:rPr lang="en-US" sz="705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 ПУЛЬСАРИ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125200" y="7596405"/>
            <a:ext cx="6908598" cy="2342597"/>
            <a:chOff x="0" y="-533087"/>
            <a:chExt cx="9211464" cy="31234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11464" cy="2590376"/>
            </a:xfrm>
            <a:custGeom>
              <a:avLst/>
              <a:gdLst/>
              <a:ahLst/>
              <a:cxnLst/>
              <a:rect l="l" t="t" r="r" b="b"/>
              <a:pathLst>
                <a:path w="9211464" h="2590376">
                  <a:moveTo>
                    <a:pt x="0" y="0"/>
                  </a:moveTo>
                  <a:lnTo>
                    <a:pt x="9211464" y="0"/>
                  </a:lnTo>
                  <a:lnTo>
                    <a:pt x="9211464" y="2590376"/>
                  </a:lnTo>
                  <a:lnTo>
                    <a:pt x="0" y="25903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33087"/>
              <a:ext cx="9211464" cy="272372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992"/>
                </a:lnSpc>
              </a:pPr>
              <a:r>
                <a:rPr lang="en-US" sz="3565" b="1" dirty="0" err="1">
                  <a:solidFill>
                    <a:schemeClr val="bg1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Виконала</a:t>
              </a:r>
              <a:r>
                <a:rPr lang="en-US" sz="3565" b="1" dirty="0">
                  <a:solidFill>
                    <a:schemeClr val="bg1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65" b="1" dirty="0" err="1">
                  <a:solidFill>
                    <a:schemeClr val="bg1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Золотова</a:t>
              </a:r>
              <a:r>
                <a:rPr lang="en-US" sz="3565" b="1" dirty="0">
                  <a:solidFill>
                    <a:schemeClr val="bg1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65" b="1" dirty="0" err="1">
                  <a:solidFill>
                    <a:schemeClr val="bg1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Вікторія</a:t>
              </a:r>
              <a:r>
                <a:rPr lang="en-US" sz="3565" b="1" dirty="0">
                  <a:solidFill>
                    <a:schemeClr val="bg1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</a:p>
            <a:p>
              <a:pPr algn="ctr">
                <a:lnSpc>
                  <a:spcPts val="4992"/>
                </a:lnSpc>
              </a:pPr>
              <a:r>
                <a:rPr lang="en-US" sz="35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Вихованка</a:t>
              </a:r>
              <a:r>
                <a:rPr lang="en-US" sz="35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Вінницького</a:t>
              </a:r>
              <a:r>
                <a:rPr lang="en-US" sz="35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ОЦЦТУМ </a:t>
              </a:r>
              <a:r>
                <a:rPr lang="en-US" sz="35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</a:t>
              </a:r>
              <a:r>
                <a:rPr lang="en-US" sz="35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дійсний</a:t>
              </a:r>
              <a:r>
                <a:rPr lang="en-US" sz="35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член</a:t>
              </a:r>
              <a:r>
                <a:rPr lang="en-US" sz="35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МАН </a:t>
              </a:r>
              <a:r>
                <a:rPr lang="en-US" sz="35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України</a:t>
              </a:r>
              <a:endParaRPr lang="en-US" sz="3550" b="1" dirty="0" err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5442" y="-6202"/>
            <a:ext cx="18450560" cy="10934837"/>
            <a:chOff x="0" y="0"/>
            <a:chExt cx="24600747" cy="145797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600788" cy="14579727"/>
            </a:xfrm>
            <a:custGeom>
              <a:avLst/>
              <a:gdLst/>
              <a:ahLst/>
              <a:cxnLst/>
              <a:rect l="l" t="t" r="r" b="b"/>
              <a:pathLst>
                <a:path w="24600788" h="14579727">
                  <a:moveTo>
                    <a:pt x="0" y="0"/>
                  </a:moveTo>
                  <a:lnTo>
                    <a:pt x="24600788" y="0"/>
                  </a:lnTo>
                  <a:lnTo>
                    <a:pt x="24600788" y="14579727"/>
                  </a:lnTo>
                  <a:lnTo>
                    <a:pt x="0" y="14579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243" b="-6244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745288" y="2573800"/>
            <a:ext cx="7143301" cy="5436222"/>
            <a:chOff x="0" y="0"/>
            <a:chExt cx="9524401" cy="72482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24365" cy="7248271"/>
            </a:xfrm>
            <a:custGeom>
              <a:avLst/>
              <a:gdLst/>
              <a:ahLst/>
              <a:cxnLst/>
              <a:rect l="l" t="t" r="r" b="b"/>
              <a:pathLst>
                <a:path w="9524365" h="7248271">
                  <a:moveTo>
                    <a:pt x="0" y="0"/>
                  </a:moveTo>
                  <a:lnTo>
                    <a:pt x="9524365" y="0"/>
                  </a:lnTo>
                  <a:lnTo>
                    <a:pt x="9524365" y="7248271"/>
                  </a:lnTo>
                  <a:lnTo>
                    <a:pt x="0" y="7248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388" r="-638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806970" y="2534470"/>
            <a:ext cx="9524999" cy="7333430"/>
            <a:chOff x="0" y="-47625"/>
            <a:chExt cx="12699999" cy="97779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699998" cy="8463856"/>
            </a:xfrm>
            <a:custGeom>
              <a:avLst/>
              <a:gdLst/>
              <a:ahLst/>
              <a:cxnLst/>
              <a:rect l="l" t="t" r="r" b="b"/>
              <a:pathLst>
                <a:path w="12699998" h="8463856">
                  <a:moveTo>
                    <a:pt x="0" y="0"/>
                  </a:moveTo>
                  <a:lnTo>
                    <a:pt x="12699998" y="0"/>
                  </a:lnTo>
                  <a:lnTo>
                    <a:pt x="12699998" y="8463856"/>
                  </a:lnTo>
                  <a:lnTo>
                    <a:pt x="0" y="84638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2699999" cy="977790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48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	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Вона</a:t>
              </a:r>
              <a:r>
                <a:rPr lang="en-US" sz="4000" b="1" dirty="0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має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внутрішніх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джерел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енергії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складається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переважно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нейтронів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які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перебувають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у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стані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виродженого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газу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із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невеликою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домішкою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інших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частинок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  <a:p>
              <a:pPr algn="l">
                <a:lnSpc>
                  <a:spcPts val="4480"/>
                </a:lnSpc>
              </a:pPr>
              <a:endParaRPr lang="en-US" sz="40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4480"/>
                </a:lnSpc>
              </a:pP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Густина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такого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об'єкту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згідно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сучасними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астрофізичними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теоріями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сумірна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густиною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атомного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ядра</a:t>
              </a:r>
              <a:r>
                <a:rPr lang="en-US" sz="40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endParaRPr lang="uk-UA" sz="40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4480"/>
                </a:lnSpc>
              </a:pPr>
              <a:endParaRPr lang="en-US" sz="4000" b="1" dirty="0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480"/>
                </a:lnSpc>
              </a:pPr>
              <a:r>
                <a:rPr lang="en-US" sz="4000" dirty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Це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100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мільярдів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разів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більше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ніж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густина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води</a:t>
              </a:r>
              <a:r>
                <a:rPr lang="en-US" sz="40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70285" y="755128"/>
            <a:ext cx="15341183" cy="707886"/>
            <a:chOff x="0" y="0"/>
            <a:chExt cx="20454911" cy="9438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454911" cy="943848"/>
            </a:xfrm>
            <a:custGeom>
              <a:avLst/>
              <a:gdLst/>
              <a:ahLst/>
              <a:cxnLst/>
              <a:rect l="l" t="t" r="r" b="b"/>
              <a:pathLst>
                <a:path w="20454911" h="943848">
                  <a:moveTo>
                    <a:pt x="0" y="0"/>
                  </a:moveTo>
                  <a:lnTo>
                    <a:pt x="20454911" y="0"/>
                  </a:lnTo>
                  <a:lnTo>
                    <a:pt x="20454911" y="943848"/>
                  </a:lnTo>
                  <a:lnTo>
                    <a:pt x="0" y="9438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20454911" cy="102957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Нейтронна зоря —це зоря на завершальному етапі своєї еволюції</a:t>
              </a:r>
            </a:p>
          </p:txBody>
        </p:sp>
      </p:grpSp>
      <p:sp>
        <p:nvSpPr>
          <p:cNvPr id="13" name="Прямокутник 12"/>
          <p:cNvSpPr/>
          <p:nvPr/>
        </p:nvSpPr>
        <p:spPr>
          <a:xfrm>
            <a:off x="12268200" y="8222260"/>
            <a:ext cx="5381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Нейтронна зоря</a:t>
            </a:r>
            <a:endParaRPr lang="ru-RU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7780"/>
            <a:ext cx="18288000" cy="10304780"/>
            <a:chOff x="0" y="0"/>
            <a:chExt cx="24384000" cy="137397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39749"/>
            </a:xfrm>
            <a:custGeom>
              <a:avLst/>
              <a:gdLst/>
              <a:ahLst/>
              <a:cxnLst/>
              <a:rect l="l" t="t" r="r" b="b"/>
              <a:pathLst>
                <a:path w="24384000" h="13739749">
                  <a:moveTo>
                    <a:pt x="0" y="0"/>
                  </a:moveTo>
                  <a:lnTo>
                    <a:pt x="24384000" y="0"/>
                  </a:lnTo>
                  <a:lnTo>
                    <a:pt x="24384000" y="13739749"/>
                  </a:lnTo>
                  <a:lnTo>
                    <a:pt x="0" y="13739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9156" b="-915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09601" y="1714500"/>
            <a:ext cx="11127794" cy="7502054"/>
            <a:chOff x="0" y="0"/>
            <a:chExt cx="14837059" cy="100027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837059" cy="10002739"/>
            </a:xfrm>
            <a:custGeom>
              <a:avLst/>
              <a:gdLst/>
              <a:ahLst/>
              <a:cxnLst/>
              <a:rect l="l" t="t" r="r" b="b"/>
              <a:pathLst>
                <a:path w="14837059" h="10002739">
                  <a:moveTo>
                    <a:pt x="0" y="0"/>
                  </a:moveTo>
                  <a:lnTo>
                    <a:pt x="14837059" y="0"/>
                  </a:lnTo>
                  <a:lnTo>
                    <a:pt x="14837059" y="10002739"/>
                  </a:lnTo>
                  <a:lnTo>
                    <a:pt x="0" y="100027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14837059" cy="1012656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480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 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Їх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спочатку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було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передбачено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теоретично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а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вже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потім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 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підтверженно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експериментально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algn="l">
                <a:lnSpc>
                  <a:spcPts val="4480"/>
                </a:lnSpc>
              </a:pPr>
              <a:r>
                <a:rPr lang="en-US" sz="3200" b="1" dirty="0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 1932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році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Лев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Ландау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припустив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існування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надщільних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зір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рівновага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підтримується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ядерними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силами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algn="l">
                <a:lnSpc>
                  <a:spcPts val="4480"/>
                </a:lnSpc>
              </a:pPr>
              <a:endParaRPr lang="en-US" sz="32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480"/>
                </a:lnSpc>
              </a:pP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 1934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році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Вальтер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Бааде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Фріц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Цвіккі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запропонували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під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вибуху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наднової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ядро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зірки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може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стиснутися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надщільного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стану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утворюючи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зорю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  <a:p>
              <a:pPr algn="l">
                <a:lnSpc>
                  <a:spcPts val="4480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Вони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також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припустили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цей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процес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є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джерелом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величезної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енергії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наднових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зір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algn="l">
                <a:lnSpc>
                  <a:spcPts val="4480"/>
                </a:lnSpc>
              </a:pPr>
              <a:endParaRPr lang="en-US" sz="32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480"/>
                </a:lnSpc>
              </a:pP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Перше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спостереження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нейтронної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зорі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відбулося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1968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року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коли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було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відкрито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пульсари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  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39204" y="3214037"/>
            <a:ext cx="5946986" cy="4258809"/>
            <a:chOff x="0" y="0"/>
            <a:chExt cx="7929315" cy="56784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29372" cy="5678424"/>
            </a:xfrm>
            <a:custGeom>
              <a:avLst/>
              <a:gdLst/>
              <a:ahLst/>
              <a:cxnLst/>
              <a:rect l="l" t="t" r="r" b="b"/>
              <a:pathLst>
                <a:path w="7929372" h="5678424">
                  <a:moveTo>
                    <a:pt x="0" y="0"/>
                  </a:moveTo>
                  <a:lnTo>
                    <a:pt x="7929372" y="0"/>
                  </a:lnTo>
                  <a:lnTo>
                    <a:pt x="7929372" y="5678424"/>
                  </a:lnTo>
                  <a:lnTo>
                    <a:pt x="0" y="5678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352800" y="264867"/>
            <a:ext cx="11141205" cy="1070614"/>
            <a:chOff x="0" y="0"/>
            <a:chExt cx="14854940" cy="14274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854940" cy="1427485"/>
            </a:xfrm>
            <a:custGeom>
              <a:avLst/>
              <a:gdLst/>
              <a:ahLst/>
              <a:cxnLst/>
              <a:rect l="l" t="t" r="r" b="b"/>
              <a:pathLst>
                <a:path w="14854940" h="1427485">
                  <a:moveTo>
                    <a:pt x="0" y="0"/>
                  </a:moveTo>
                  <a:lnTo>
                    <a:pt x="14854940" y="0"/>
                  </a:lnTo>
                  <a:lnTo>
                    <a:pt x="14854940" y="1427485"/>
                  </a:lnTo>
                  <a:lnTo>
                    <a:pt x="0" y="14274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57175"/>
              <a:ext cx="14854940" cy="16846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143"/>
                </a:lnSpc>
              </a:pPr>
              <a:r>
                <a:rPr lang="en-US" sz="65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Відкриття нейтронних зір</a:t>
              </a:r>
              <a:r>
                <a:rPr lang="en-US" sz="650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320" y="-1778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4121168" y="577216"/>
            <a:ext cx="10509232" cy="1059136"/>
            <a:chOff x="0" y="0"/>
            <a:chExt cx="14012309" cy="14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012309" cy="1412181"/>
            </a:xfrm>
            <a:custGeom>
              <a:avLst/>
              <a:gdLst/>
              <a:ahLst/>
              <a:cxnLst/>
              <a:rect l="l" t="t" r="r" b="b"/>
              <a:pathLst>
                <a:path w="14012309" h="1412181">
                  <a:moveTo>
                    <a:pt x="0" y="0"/>
                  </a:moveTo>
                  <a:lnTo>
                    <a:pt x="14012309" y="0"/>
                  </a:lnTo>
                  <a:lnTo>
                    <a:pt x="14012309" y="1412181"/>
                  </a:lnTo>
                  <a:lnTo>
                    <a:pt x="0" y="14121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57175"/>
              <a:ext cx="14012309" cy="16693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012"/>
                </a:lnSpc>
              </a:pPr>
              <a:r>
                <a:rPr lang="en-US" sz="6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Властивості нейтронних зір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8738" y="2167612"/>
            <a:ext cx="16703462" cy="7776488"/>
            <a:chOff x="0" y="-142875"/>
            <a:chExt cx="22271283" cy="103686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838368" cy="8959120"/>
            </a:xfrm>
            <a:custGeom>
              <a:avLst/>
              <a:gdLst/>
              <a:ahLst/>
              <a:cxnLst/>
              <a:rect l="l" t="t" r="r" b="b"/>
              <a:pathLst>
                <a:path w="20838368" h="8959120">
                  <a:moveTo>
                    <a:pt x="0" y="0"/>
                  </a:moveTo>
                  <a:lnTo>
                    <a:pt x="20838368" y="0"/>
                  </a:lnTo>
                  <a:lnTo>
                    <a:pt x="20838368" y="8959120"/>
                  </a:lnTo>
                  <a:lnTo>
                    <a:pt x="0" y="89591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42875"/>
              <a:ext cx="22271283" cy="103686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Розмір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маса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en-US" sz="3350" b="1" dirty="0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Радіус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10-20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км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маса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приблизно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- 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1-2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маси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Сонця</a:t>
              </a:r>
              <a:endParaRPr lang="en-US" sz="335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Магнітні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поля</a:t>
              </a:r>
              <a:r>
                <a:rPr lang="uk-UA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становлять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10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тис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100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млрд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есла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  <a:endParaRPr lang="uk-UA" sz="335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Якщо створити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напруженістю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магнітного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поля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земних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лабораторіях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16 Т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 це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достатньо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для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того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щоб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змусити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літати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жабу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Неймовірна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щільність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uk-UA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Одна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чайна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ложка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їх речовини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важила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б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Землі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4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млрд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тон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endParaRPr lang="uk-UA" sz="335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Висока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температура</a:t>
              </a:r>
              <a:r>
                <a:rPr lang="uk-UA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Вона м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оже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досягати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трильйона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Кельвінів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зменшуючись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часом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1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млн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К.</a:t>
              </a: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Гравітаційне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поле</a:t>
              </a:r>
              <a:r>
                <a:rPr lang="en-US" sz="335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en-US" sz="3350" b="1" dirty="0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Гравітація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нейтронної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зорі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настільки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сильна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вона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викликає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ефект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уповільнення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часу</a:t>
              </a:r>
              <a:r>
                <a:rPr lang="uk-UA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endParaRPr lang="uk-UA" sz="335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marL="770572" lvl="2" indent="-256857" algn="just">
                <a:lnSpc>
                  <a:spcPts val="4759"/>
                </a:lnSpc>
                <a:buFont typeface="Arial"/>
                <a:buChar char="⚬"/>
              </a:pP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Будь-який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об'єкт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який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наближається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неї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кілька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кілометрів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буде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розірваний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35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частинки</a:t>
              </a:r>
              <a:r>
                <a:rPr lang="en-US" sz="335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877800" y="4457700"/>
            <a:ext cx="5029199" cy="4099211"/>
            <a:chOff x="0" y="0"/>
            <a:chExt cx="6705599" cy="54656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05600" cy="5465572"/>
            </a:xfrm>
            <a:custGeom>
              <a:avLst/>
              <a:gdLst/>
              <a:ahLst/>
              <a:cxnLst/>
              <a:rect l="l" t="t" r="r" b="b"/>
              <a:pathLst>
                <a:path w="6705600" h="5465572">
                  <a:moveTo>
                    <a:pt x="0" y="0"/>
                  </a:moveTo>
                  <a:lnTo>
                    <a:pt x="6705600" y="0"/>
                  </a:lnTo>
                  <a:lnTo>
                    <a:pt x="6705600" y="5465572"/>
                  </a:lnTo>
                  <a:lnTo>
                    <a:pt x="0" y="5465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42" r="-94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4600675" y="311409"/>
            <a:ext cx="9390981" cy="1118127"/>
            <a:chOff x="0" y="0"/>
            <a:chExt cx="12521308" cy="14908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21308" cy="1490836"/>
            </a:xfrm>
            <a:custGeom>
              <a:avLst/>
              <a:gdLst/>
              <a:ahLst/>
              <a:cxnLst/>
              <a:rect l="l" t="t" r="r" b="b"/>
              <a:pathLst>
                <a:path w="12521308" h="1490836">
                  <a:moveTo>
                    <a:pt x="0" y="0"/>
                  </a:moveTo>
                  <a:lnTo>
                    <a:pt x="12521308" y="0"/>
                  </a:lnTo>
                  <a:lnTo>
                    <a:pt x="12521308" y="1490836"/>
                  </a:lnTo>
                  <a:lnTo>
                    <a:pt x="0" y="14908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66700"/>
              <a:ext cx="12521308" cy="17575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547"/>
                </a:lnSpc>
              </a:pPr>
              <a:r>
                <a:rPr lang="en-US" sz="68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Будова нейтронних зір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47800" y="1841100"/>
            <a:ext cx="15696732" cy="1282402"/>
            <a:chOff x="0" y="0"/>
            <a:chExt cx="20928976" cy="17098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928977" cy="1709869"/>
            </a:xfrm>
            <a:custGeom>
              <a:avLst/>
              <a:gdLst/>
              <a:ahLst/>
              <a:cxnLst/>
              <a:rect l="l" t="t" r="r" b="b"/>
              <a:pathLst>
                <a:path w="20928977" h="1709869">
                  <a:moveTo>
                    <a:pt x="0" y="0"/>
                  </a:moveTo>
                  <a:lnTo>
                    <a:pt x="20928977" y="0"/>
                  </a:lnTo>
                  <a:lnTo>
                    <a:pt x="20928977" y="1709869"/>
                  </a:lnTo>
                  <a:lnTo>
                    <a:pt x="0" y="17098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33350"/>
              <a:ext cx="20928976" cy="184321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955"/>
                </a:lnSpc>
              </a:pPr>
              <a:r>
                <a:rPr lang="en-US" sz="353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Нейтронні зорі складаються з атмосфери, оболонки або кори (зовнішньої і внутрішньої) та ядра (зовнішнього і внутрішнього).</a:t>
              </a:r>
              <a:r>
                <a:rPr lang="en-US" sz="3539" b="1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 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57201" y="3957500"/>
            <a:ext cx="12115799" cy="5257850"/>
            <a:chOff x="0" y="0"/>
            <a:chExt cx="16154399" cy="70104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154398" cy="7010467"/>
            </a:xfrm>
            <a:custGeom>
              <a:avLst/>
              <a:gdLst/>
              <a:ahLst/>
              <a:cxnLst/>
              <a:rect l="l" t="t" r="r" b="b"/>
              <a:pathLst>
                <a:path w="16154398" h="7010467">
                  <a:moveTo>
                    <a:pt x="0" y="0"/>
                  </a:moveTo>
                  <a:lnTo>
                    <a:pt x="16154398" y="0"/>
                  </a:lnTo>
                  <a:lnTo>
                    <a:pt x="16154398" y="7010467"/>
                  </a:lnTo>
                  <a:lnTo>
                    <a:pt x="0" y="7010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6154399" cy="70676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083"/>
                </a:lnSpc>
              </a:pP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Атмосферою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є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тонкий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шар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плазми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товщина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якого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варіюється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декількох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сантиметрів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у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гарячих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нейтронних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зір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декількох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міліметрів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у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холодних</a:t>
              </a:r>
              <a:r>
                <a:rPr lang="en-US" sz="3500" b="1" dirty="0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  <a:p>
              <a:pPr algn="ctr">
                <a:lnSpc>
                  <a:spcPts val="4083"/>
                </a:lnSpc>
              </a:pPr>
              <a:endParaRPr lang="en-US" sz="3500" b="1" dirty="0">
                <a:solidFill>
                  <a:srgbClr val="F1EA58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4083"/>
                </a:lnSpc>
              </a:pPr>
              <a:r>
                <a:rPr lang="uk-UA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Їх тверда кора 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має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кристалічну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структуру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uk-UA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 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складається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переважно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із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заліза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домішками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інших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елементів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endParaRPr lang="uk-UA" sz="35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indent="893763">
                <a:lnSpc>
                  <a:spcPts val="4083"/>
                </a:lnSpc>
              </a:pP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Під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зовнішньою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корою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є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внутрішня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  <a:endParaRPr lang="uk-UA" sz="35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4083"/>
                </a:lnSpc>
              </a:pP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Ще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глибше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розташована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вироджена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нейтронна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рідина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домішками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протонів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електронів</a:t>
              </a:r>
              <a:r>
                <a:rPr lang="en-US" sz="35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algn="ctr">
                <a:lnSpc>
                  <a:spcPts val="4083"/>
                </a:lnSpc>
              </a:pP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центрі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густина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може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перевищувати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5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ядерну</a:t>
              </a:r>
              <a:r>
                <a:rPr lang="en-US" sz="35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33400" y="1896660"/>
            <a:ext cx="11049000" cy="8079135"/>
            <a:chOff x="0" y="0"/>
            <a:chExt cx="14732000" cy="107721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732000" cy="10772180"/>
            </a:xfrm>
            <a:custGeom>
              <a:avLst/>
              <a:gdLst/>
              <a:ahLst/>
              <a:cxnLst/>
              <a:rect l="l" t="t" r="r" b="b"/>
              <a:pathLst>
                <a:path w="14732000" h="10772180">
                  <a:moveTo>
                    <a:pt x="0" y="0"/>
                  </a:moveTo>
                  <a:lnTo>
                    <a:pt x="14732000" y="0"/>
                  </a:lnTo>
                  <a:lnTo>
                    <a:pt x="14732000" y="10772180"/>
                  </a:lnTo>
                  <a:lnTo>
                    <a:pt x="0" y="107721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4732000" cy="1087695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464"/>
                </a:lnSpc>
              </a:pPr>
              <a:r>
                <a:rPr lang="en-US" sz="3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Нейтронна зоря утворюється після вибуху наднової. </a:t>
              </a:r>
            </a:p>
            <a:p>
              <a:pPr algn="l">
                <a:lnSpc>
                  <a:spcPts val="4464"/>
                </a:lnSpc>
              </a:pPr>
              <a:endPara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464"/>
                </a:lnSpc>
              </a:pPr>
              <a:r>
                <a:rPr lang="en-US" sz="3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Спалах наднової— це вибух масивної зорі в кінці її життя, один із найяскравіших і найенергійніших процесів у Всесвіті. </a:t>
              </a:r>
            </a:p>
            <a:p>
              <a:pPr algn="l">
                <a:lnSpc>
                  <a:spcPts val="4464"/>
                </a:lnSpc>
              </a:pPr>
              <a:r>
                <a:rPr lang="en-US" sz="3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Коли у зорі закінчується паливо, її ядро різко стискається під власною гравітацією, а зовнішні шари відкидаються в космос з величезною швидкістю. </a:t>
              </a:r>
            </a:p>
            <a:p>
              <a:pPr algn="l">
                <a:lnSpc>
                  <a:spcPts val="4464"/>
                </a:lnSpc>
              </a:pPr>
              <a:r>
                <a:rPr lang="en-US" sz="3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Електрони зливаються з протонами, утворюючи нейтрони. </a:t>
              </a:r>
            </a:p>
            <a:p>
              <a:pPr algn="l">
                <a:lnSpc>
                  <a:spcPts val="4464"/>
                </a:lnSpc>
              </a:pPr>
              <a:endPara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464"/>
                </a:lnSpc>
              </a:pPr>
              <a:r>
                <a:rPr lang="en-US" sz="3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Тиск виродженого нейтронного газу зупиняє подальше стиснення, і залишається неймовірно щільний об’єкт, розміром 10-20 км, але з масою як 1-2 Сонця.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56159" y="3084266"/>
            <a:ext cx="5772182" cy="5593000"/>
            <a:chOff x="0" y="0"/>
            <a:chExt cx="7696243" cy="745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96200" cy="7457313"/>
            </a:xfrm>
            <a:custGeom>
              <a:avLst/>
              <a:gdLst/>
              <a:ahLst/>
              <a:cxnLst/>
              <a:rect l="l" t="t" r="r" b="b"/>
              <a:pathLst>
                <a:path w="7696200" h="7457313">
                  <a:moveTo>
                    <a:pt x="0" y="0"/>
                  </a:moveTo>
                  <a:lnTo>
                    <a:pt x="7696200" y="0"/>
                  </a:lnTo>
                  <a:lnTo>
                    <a:pt x="7696200" y="7457313"/>
                  </a:lnTo>
                  <a:lnTo>
                    <a:pt x="0" y="7457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2717" r="-2271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990600" y="422128"/>
            <a:ext cx="13639519" cy="1052404"/>
            <a:chOff x="0" y="0"/>
            <a:chExt cx="18186025" cy="14032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186025" cy="1403205"/>
            </a:xfrm>
            <a:custGeom>
              <a:avLst/>
              <a:gdLst/>
              <a:ahLst/>
              <a:cxnLst/>
              <a:rect l="l" t="t" r="r" b="b"/>
              <a:pathLst>
                <a:path w="18186025" h="1403205">
                  <a:moveTo>
                    <a:pt x="0" y="0"/>
                  </a:moveTo>
                  <a:lnTo>
                    <a:pt x="18186025" y="0"/>
                  </a:lnTo>
                  <a:lnTo>
                    <a:pt x="18186025" y="1403205"/>
                  </a:lnTo>
                  <a:lnTo>
                    <a:pt x="0" y="14032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47650"/>
              <a:ext cx="18186025" cy="165085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8733"/>
                </a:lnSpc>
              </a:pPr>
              <a:r>
                <a:rPr lang="en-US" sz="6199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 утворюється нейтронна зоря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729638" y="5143500"/>
            <a:ext cx="6023859" cy="4517895"/>
            <a:chOff x="0" y="0"/>
            <a:chExt cx="8031812" cy="60238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031861" cy="6023864"/>
            </a:xfrm>
            <a:custGeom>
              <a:avLst/>
              <a:gdLst/>
              <a:ahLst/>
              <a:cxnLst/>
              <a:rect l="l" t="t" r="r" b="b"/>
              <a:pathLst>
                <a:path w="8031861" h="6023864">
                  <a:moveTo>
                    <a:pt x="0" y="0"/>
                  </a:moveTo>
                  <a:lnTo>
                    <a:pt x="8031861" y="0"/>
                  </a:lnTo>
                  <a:lnTo>
                    <a:pt x="8031861" y="6023864"/>
                  </a:lnTo>
                  <a:lnTo>
                    <a:pt x="0" y="6023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932870" y="379452"/>
            <a:ext cx="4796767" cy="1292405"/>
            <a:chOff x="0" y="0"/>
            <a:chExt cx="6395689" cy="17232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95689" cy="1723207"/>
            </a:xfrm>
            <a:custGeom>
              <a:avLst/>
              <a:gdLst/>
              <a:ahLst/>
              <a:cxnLst/>
              <a:rect l="l" t="t" r="r" b="b"/>
              <a:pathLst>
                <a:path w="6395689" h="1723207">
                  <a:moveTo>
                    <a:pt x="0" y="0"/>
                  </a:moveTo>
                  <a:lnTo>
                    <a:pt x="6395689" y="0"/>
                  </a:lnTo>
                  <a:lnTo>
                    <a:pt x="6395689" y="1723207"/>
                  </a:lnTo>
                  <a:lnTo>
                    <a:pt x="0" y="17232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04800"/>
              <a:ext cx="6395689" cy="202800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0981"/>
                </a:lnSpc>
              </a:pPr>
              <a:r>
                <a:rPr lang="en-US" sz="78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Пульсари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800" y="2302093"/>
            <a:ext cx="15697200" cy="2693045"/>
            <a:chOff x="0" y="0"/>
            <a:chExt cx="20929600" cy="35907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929600" cy="3590727"/>
            </a:xfrm>
            <a:custGeom>
              <a:avLst/>
              <a:gdLst/>
              <a:ahLst/>
              <a:cxnLst/>
              <a:rect l="l" t="t" r="r" b="b"/>
              <a:pathLst>
                <a:path w="20929600" h="3590727">
                  <a:moveTo>
                    <a:pt x="0" y="0"/>
                  </a:moveTo>
                  <a:lnTo>
                    <a:pt x="20929600" y="0"/>
                  </a:lnTo>
                  <a:lnTo>
                    <a:pt x="20929600" y="3590727"/>
                  </a:lnTo>
                  <a:lnTo>
                    <a:pt x="0" y="35907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20929600" cy="365740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248"/>
                </a:lnSpc>
              </a:pP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Пульсар - це нейтронна зоря, яка обертається та має потужне магнітне поле, і тому є космічним джерелом електромагнітного випромінювання з магнітних полюсів.</a:t>
              </a:r>
              <a:r>
                <a:rPr lang="en-US" sz="3600" b="1">
                  <a:solidFill>
                    <a:srgbClr val="F1EA5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Якщо промені з магнітних полюсів спрямовані на Землю, це випромінення може реєструватись на Землі у вигляді імпульсів — сплесків, які періодично повторюються.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59553" y="6025242"/>
            <a:ext cx="10810533" cy="3770263"/>
            <a:chOff x="0" y="0"/>
            <a:chExt cx="14414044" cy="502701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414044" cy="5027017"/>
            </a:xfrm>
            <a:custGeom>
              <a:avLst/>
              <a:gdLst/>
              <a:ahLst/>
              <a:cxnLst/>
              <a:rect l="l" t="t" r="r" b="b"/>
              <a:pathLst>
                <a:path w="14414044" h="5027017">
                  <a:moveTo>
                    <a:pt x="0" y="0"/>
                  </a:moveTo>
                  <a:lnTo>
                    <a:pt x="14414044" y="0"/>
                  </a:lnTo>
                  <a:lnTo>
                    <a:pt x="14414044" y="5027017"/>
                  </a:lnTo>
                  <a:lnTo>
                    <a:pt x="0" y="50270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4414044" cy="50936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244"/>
                </a:lnSpc>
              </a:pP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 відрізнити нейтронну зорю від пульсара?</a:t>
              </a: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Пульсари — це специфічні нейтронні зорі, які обертаються дуже швидко і випромінюють пульсуючі імпульси радіохвиль або інших видів випромінювання через сильне магнітне поле. </a:t>
              </a: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Отже, кожен пульсар є нейтронною зорею, але не кожна нейтронна зоря є пульсаром.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755540" y="3695700"/>
            <a:ext cx="4770460" cy="4119446"/>
            <a:chOff x="0" y="0"/>
            <a:chExt cx="6360613" cy="54925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60668" cy="5492623"/>
            </a:xfrm>
            <a:custGeom>
              <a:avLst/>
              <a:gdLst/>
              <a:ahLst/>
              <a:cxnLst/>
              <a:rect l="l" t="t" r="r" b="b"/>
              <a:pathLst>
                <a:path w="6360668" h="5492623">
                  <a:moveTo>
                    <a:pt x="0" y="0"/>
                  </a:moveTo>
                  <a:lnTo>
                    <a:pt x="6360668" y="0"/>
                  </a:lnTo>
                  <a:lnTo>
                    <a:pt x="6360668" y="5492623"/>
                  </a:lnTo>
                  <a:lnTo>
                    <a:pt x="0" y="5492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687" b="-668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4696896" y="807594"/>
            <a:ext cx="8894208" cy="1138838"/>
            <a:chOff x="0" y="0"/>
            <a:chExt cx="11858944" cy="1518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858944" cy="1518451"/>
            </a:xfrm>
            <a:custGeom>
              <a:avLst/>
              <a:gdLst/>
              <a:ahLst/>
              <a:cxnLst/>
              <a:rect l="l" t="t" r="r" b="b"/>
              <a:pathLst>
                <a:path w="11858944" h="1518451">
                  <a:moveTo>
                    <a:pt x="0" y="0"/>
                  </a:moveTo>
                  <a:lnTo>
                    <a:pt x="11858944" y="0"/>
                  </a:lnTo>
                  <a:lnTo>
                    <a:pt x="11858944" y="1518451"/>
                  </a:lnTo>
                  <a:lnTo>
                    <a:pt x="0" y="15184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76225"/>
              <a:ext cx="11858944" cy="179467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654"/>
                </a:lnSpc>
              </a:pPr>
              <a:r>
                <a:rPr lang="en-US" sz="685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Відкриття пульсарів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5800" y="3485835"/>
            <a:ext cx="11383940" cy="5219378"/>
            <a:chOff x="0" y="0"/>
            <a:chExt cx="15178587" cy="695917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78587" cy="6959171"/>
            </a:xfrm>
            <a:custGeom>
              <a:avLst/>
              <a:gdLst/>
              <a:ahLst/>
              <a:cxnLst/>
              <a:rect l="l" t="t" r="r" b="b"/>
              <a:pathLst>
                <a:path w="15178587" h="6959171">
                  <a:moveTo>
                    <a:pt x="0" y="0"/>
                  </a:moveTo>
                  <a:lnTo>
                    <a:pt x="15178587" y="0"/>
                  </a:lnTo>
                  <a:lnTo>
                    <a:pt x="15178587" y="6959171"/>
                  </a:lnTo>
                  <a:lnTo>
                    <a:pt x="0" y="69591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15178587" cy="69782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735"/>
                </a:lnSpc>
              </a:pPr>
              <a:r>
                <a:rPr lang="en-US" sz="36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</a:t>
              </a: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Сигнали від першого виявленого пульсара вперше визначила </a:t>
              </a: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Джоселін Белл</a:t>
              </a: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під час аналізу даних, записаних </a:t>
              </a: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6 серпня 1967</a:t>
              </a: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року з нещодавно введеного в експлуатацію радіотелескопа, у створенні якого вона особисто брала участь. </a:t>
              </a:r>
            </a:p>
            <a:p>
              <a:pPr algn="l">
                <a:lnSpc>
                  <a:spcPts val="3735"/>
                </a:lnSpc>
              </a:pP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Спочатку її науковий керівник і розробник телескопа Ентоні Г'юїш відкинув спостережувані сигнали як електромагнітні завади, однак той факт, що сигнали завжди з’являлися з однаковим схиленням та прямим піднесенням, незабаром виключив земне джерело.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93" y="-1970"/>
            <a:ext cx="18289585" cy="10290940"/>
          </a:xfrm>
          <a:custGeom>
            <a:avLst/>
            <a:gdLst/>
            <a:ahLst/>
            <a:cxnLst/>
            <a:rect l="l" t="t" r="r" b="b"/>
            <a:pathLst>
              <a:path w="18289585" h="10290940">
                <a:moveTo>
                  <a:pt x="0" y="0"/>
                </a:moveTo>
                <a:lnTo>
                  <a:pt x="18289585" y="0"/>
                </a:lnTo>
                <a:lnTo>
                  <a:pt x="18289585" y="10290940"/>
                </a:lnTo>
                <a:lnTo>
                  <a:pt x="0" y="10290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27527" y="2558177"/>
            <a:ext cx="10287000" cy="5702010"/>
            <a:chOff x="0" y="0"/>
            <a:chExt cx="13716000" cy="76026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7602680"/>
            </a:xfrm>
            <a:custGeom>
              <a:avLst/>
              <a:gdLst/>
              <a:ahLst/>
              <a:cxnLst/>
              <a:rect l="l" t="t" r="r" b="b"/>
              <a:pathLst>
                <a:path w="13716000" h="7602680">
                  <a:moveTo>
                    <a:pt x="0" y="0"/>
                  </a:moveTo>
                  <a:lnTo>
                    <a:pt x="13716000" y="0"/>
                  </a:lnTo>
                  <a:lnTo>
                    <a:pt x="13716000" y="7602680"/>
                  </a:lnTo>
                  <a:lnTo>
                    <a:pt x="0" y="7602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13716000" cy="767888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just">
                <a:lnSpc>
                  <a:spcPts val="4374"/>
                </a:lnSpc>
              </a:pPr>
              <a:r>
                <a:rPr lang="en-US" sz="360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28 листопада 1967 року Белл і Г'юїш</a:t>
              </a: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використовуючи швидкий стрічковий самописець, розпізнали сигнали як серію імпульсів, регулярно повторюваних кожні 1,337 секунди.</a:t>
              </a:r>
            </a:p>
            <a:p>
              <a:pPr algn="just">
                <a:lnSpc>
                  <a:spcPts val="4374"/>
                </a:lnSpc>
              </a:pPr>
              <a:r>
                <a:rPr lang="en-US" sz="36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Жоден астрономічний об'єкт такого характеру раніше не спостерігався, тому вони подумали, що це сигнал від інших цивілізацій. </a:t>
              </a:r>
            </a:p>
            <a:p>
              <a:pPr algn="just">
                <a:lnSpc>
                  <a:spcPts val="4374"/>
                </a:lnSpc>
              </a:pPr>
              <a:r>
                <a:rPr lang="en-US" sz="36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Його жартома назвали LGM-1 (Little Green Men)</a:t>
              </a:r>
              <a:r>
                <a:rPr lang="en-US" sz="360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1440160" y="2324100"/>
            <a:ext cx="6322999" cy="4621185"/>
          </a:xfrm>
          <a:custGeom>
            <a:avLst/>
            <a:gdLst/>
            <a:ahLst/>
            <a:cxnLst/>
            <a:rect l="l" t="t" r="r" b="b"/>
            <a:pathLst>
              <a:path w="6322999" h="4621185">
                <a:moveTo>
                  <a:pt x="0" y="0"/>
                </a:moveTo>
                <a:lnTo>
                  <a:pt x="6322999" y="0"/>
                </a:lnTo>
                <a:lnTo>
                  <a:pt x="6322999" y="4621185"/>
                </a:lnTo>
                <a:lnTo>
                  <a:pt x="0" y="4621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605211" y="2482231"/>
            <a:ext cx="6162563" cy="4091942"/>
            <a:chOff x="0" y="0"/>
            <a:chExt cx="8216751" cy="54559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16773" cy="5455920"/>
            </a:xfrm>
            <a:custGeom>
              <a:avLst/>
              <a:gdLst/>
              <a:ahLst/>
              <a:cxnLst/>
              <a:rect l="l" t="t" r="r" b="b"/>
              <a:pathLst>
                <a:path w="8216773" h="5455920">
                  <a:moveTo>
                    <a:pt x="0" y="0"/>
                  </a:moveTo>
                  <a:lnTo>
                    <a:pt x="8216773" y="0"/>
                  </a:lnTo>
                  <a:lnTo>
                    <a:pt x="8216773" y="5455920"/>
                  </a:lnTo>
                  <a:lnTo>
                    <a:pt x="0" y="5455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883868" y="654734"/>
            <a:ext cx="10520264" cy="986745"/>
            <a:chOff x="0" y="0"/>
            <a:chExt cx="14027019" cy="13156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027018" cy="1315660"/>
            </a:xfrm>
            <a:custGeom>
              <a:avLst/>
              <a:gdLst/>
              <a:ahLst/>
              <a:cxnLst/>
              <a:rect l="l" t="t" r="r" b="b"/>
              <a:pathLst>
                <a:path w="14027018" h="1315660">
                  <a:moveTo>
                    <a:pt x="0" y="0"/>
                  </a:moveTo>
                  <a:lnTo>
                    <a:pt x="14027018" y="0"/>
                  </a:lnTo>
                  <a:lnTo>
                    <a:pt x="14027018" y="1315660"/>
                  </a:lnTo>
                  <a:lnTo>
                    <a:pt x="0" y="13156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28600"/>
              <a:ext cx="14027019" cy="15442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8376"/>
                </a:lnSpc>
              </a:pPr>
              <a:r>
                <a:rPr lang="en-US" sz="595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Роль нейтронних зір у Всесвіті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2616" y="2386686"/>
            <a:ext cx="10299980" cy="4260205"/>
            <a:chOff x="0" y="0"/>
            <a:chExt cx="13733307" cy="56802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733307" cy="5680273"/>
            </a:xfrm>
            <a:custGeom>
              <a:avLst/>
              <a:gdLst/>
              <a:ahLst/>
              <a:cxnLst/>
              <a:rect l="l" t="t" r="r" b="b"/>
              <a:pathLst>
                <a:path w="13733307" h="5680273">
                  <a:moveTo>
                    <a:pt x="0" y="0"/>
                  </a:moveTo>
                  <a:lnTo>
                    <a:pt x="13733307" y="0"/>
                  </a:lnTo>
                  <a:lnTo>
                    <a:pt x="13733307" y="5680273"/>
                  </a:lnTo>
                  <a:lnTo>
                    <a:pt x="0" y="56802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33350"/>
              <a:ext cx="13733307" cy="58136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806"/>
                </a:lnSpc>
              </a:pPr>
              <a:r>
                <a:rPr lang="en-US" sz="35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 </a:t>
              </a:r>
              <a:r>
                <a:rPr lang="en-US" sz="35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Вони відіграють важливу роль у формуванні елементів у космосі, зокрема у процесах, які призводять до створення важких хімічних елементів. </a:t>
              </a:r>
            </a:p>
            <a:p>
              <a:pPr algn="l">
                <a:lnSpc>
                  <a:spcPts val="4806"/>
                </a:lnSpc>
              </a:pPr>
              <a:r>
                <a:rPr lang="en-US" sz="35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Це відбувається через </a:t>
              </a:r>
              <a:r>
                <a:rPr lang="en-US" sz="35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нейтронне захоплення </a:t>
              </a:r>
              <a:r>
                <a:rPr lang="en-US" sz="35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- вид ядерної реакції, у якій ядро атома з'єднується з нейтроном й утворюється важче ядро.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362200" y="6967193"/>
            <a:ext cx="13839297" cy="3077766"/>
            <a:chOff x="0" y="0"/>
            <a:chExt cx="18452396" cy="410368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452396" cy="4103688"/>
            </a:xfrm>
            <a:custGeom>
              <a:avLst/>
              <a:gdLst/>
              <a:ahLst/>
              <a:cxnLst/>
              <a:rect l="l" t="t" r="r" b="b"/>
              <a:pathLst>
                <a:path w="18452396" h="4103688">
                  <a:moveTo>
                    <a:pt x="0" y="0"/>
                  </a:moveTo>
                  <a:lnTo>
                    <a:pt x="18452396" y="0"/>
                  </a:lnTo>
                  <a:lnTo>
                    <a:pt x="18452396" y="4103688"/>
                  </a:lnTo>
                  <a:lnTo>
                    <a:pt x="0" y="4103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23825"/>
              <a:ext cx="18452396" cy="422751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781"/>
                </a:lnSpc>
              </a:pPr>
              <a:r>
                <a:rPr lang="en-US" sz="35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Виділяють 2 види процесів: повільний s-процес, коли утворене радіоактивне ядро встигає розпастися, перш ніж буде захоплено наступний нейтрон, і швидкий r-процес, коли утворені внаслідок захоплення нестабільні ядра встигають до розпаду захопити наступний нейтрон.  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57524" y="1664269"/>
            <a:ext cx="9829800" cy="7337971"/>
            <a:chOff x="0" y="0"/>
            <a:chExt cx="13106400" cy="97839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106400" cy="9783962"/>
            </a:xfrm>
            <a:custGeom>
              <a:avLst/>
              <a:gdLst/>
              <a:ahLst/>
              <a:cxnLst/>
              <a:rect l="l" t="t" r="r" b="b"/>
              <a:pathLst>
                <a:path w="13106400" h="9783962">
                  <a:moveTo>
                    <a:pt x="0" y="0"/>
                  </a:moveTo>
                  <a:lnTo>
                    <a:pt x="13106400" y="0"/>
                  </a:lnTo>
                  <a:lnTo>
                    <a:pt x="13106400" y="9783962"/>
                  </a:lnTo>
                  <a:lnTo>
                    <a:pt x="0" y="97839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13106400" cy="990778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759"/>
                </a:lnSpc>
              </a:pPr>
              <a:r>
                <a:rPr lang="en-US" sz="35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Одним з найбільш вражаючих процесів є </a:t>
              </a:r>
              <a:r>
                <a:rPr lang="en-US" sz="35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зіткнення нейтронних зір</a:t>
              </a:r>
              <a:r>
                <a:rPr lang="en-US" sz="35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(або короткі гамма-сплески, які відбуваються при такому зіткненні).</a:t>
              </a:r>
            </a:p>
            <a:p>
              <a:pPr algn="l">
                <a:lnSpc>
                  <a:spcPts val="4759"/>
                </a:lnSpc>
              </a:pPr>
              <a:r>
                <a:rPr lang="en-US" sz="35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Це явище стало важливим відкриттям в астрономії. Коли дві нейтронні зірки зливаються, температура і тиск стають настільки високими, що вивільняються величезні кількості енергії, створюючи умови для інтенсивного нейтронного захоплення.</a:t>
              </a:r>
              <a:r>
                <a:rPr lang="en-US" sz="3500" b="1">
                  <a:solidFill>
                    <a:srgbClr val="F1EA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</a:p>
            <a:p>
              <a:pPr algn="l">
                <a:lnSpc>
                  <a:spcPts val="4759"/>
                </a:lnSpc>
              </a:pPr>
              <a:r>
                <a:rPr lang="en-US" sz="35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 результаті цього зіткнення утворюються важкі елементи, зокрема золото і платина.</a:t>
              </a:r>
              <a:r>
                <a:rPr lang="en-US" sz="350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975546" y="2846343"/>
            <a:ext cx="6711847" cy="4594313"/>
          </a:xfrm>
          <a:custGeom>
            <a:avLst/>
            <a:gdLst/>
            <a:ahLst/>
            <a:cxnLst/>
            <a:rect l="l" t="t" r="r" b="b"/>
            <a:pathLst>
              <a:path w="6711847" h="4594313">
                <a:moveTo>
                  <a:pt x="0" y="0"/>
                </a:moveTo>
                <a:lnTo>
                  <a:pt x="6711847" y="0"/>
                </a:lnTo>
                <a:lnTo>
                  <a:pt x="6711847" y="4594313"/>
                </a:lnTo>
                <a:lnTo>
                  <a:pt x="0" y="45943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14" r="-17714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973448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3042144" y="1979884"/>
            <a:ext cx="4632460" cy="4262569"/>
            <a:chOff x="0" y="0"/>
            <a:chExt cx="6176613" cy="56834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76645" cy="5683377"/>
            </a:xfrm>
            <a:custGeom>
              <a:avLst/>
              <a:gdLst/>
              <a:ahLst/>
              <a:cxnLst/>
              <a:rect l="l" t="t" r="r" b="b"/>
              <a:pathLst>
                <a:path w="6176645" h="5683377">
                  <a:moveTo>
                    <a:pt x="0" y="0"/>
                  </a:moveTo>
                  <a:lnTo>
                    <a:pt x="6176645" y="0"/>
                  </a:lnTo>
                  <a:lnTo>
                    <a:pt x="6176645" y="5683377"/>
                  </a:lnTo>
                  <a:lnTo>
                    <a:pt x="0" y="5683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38" b="-4339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35117" y="3128305"/>
            <a:ext cx="12095508" cy="2426673"/>
            <a:chOff x="0" y="0"/>
            <a:chExt cx="16127344" cy="32355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127344" cy="3235564"/>
            </a:xfrm>
            <a:custGeom>
              <a:avLst/>
              <a:gdLst/>
              <a:ahLst/>
              <a:cxnLst/>
              <a:rect l="l" t="t" r="r" b="b"/>
              <a:pathLst>
                <a:path w="16127344" h="3235564">
                  <a:moveTo>
                    <a:pt x="0" y="0"/>
                  </a:moveTo>
                  <a:lnTo>
                    <a:pt x="16127344" y="0"/>
                  </a:lnTo>
                  <a:lnTo>
                    <a:pt x="16127344" y="3235564"/>
                  </a:lnTo>
                  <a:lnTo>
                    <a:pt x="0" y="32355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42875"/>
              <a:ext cx="16127344" cy="337843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846"/>
                </a:lnSpc>
              </a:pPr>
              <a:r>
                <a:rPr lang="en-US" sz="345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PSR B1257+12 c</a:t>
              </a:r>
              <a:r>
                <a:rPr lang="en-US" sz="345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— це екзопланета, що обертається навколо пульсара </a:t>
              </a:r>
              <a:r>
                <a:rPr lang="en-US" sz="345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PSR B1257+12,</a:t>
              </a:r>
              <a:r>
                <a:rPr lang="en-US" sz="345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який знаходиться приблизно 2300 світлових років від Землі в сузір'ї Діви. Вона стала однією з перших відкритих екзопланет в історії астрономії. 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6369" y="336498"/>
            <a:ext cx="9223119" cy="2236061"/>
            <a:chOff x="0" y="0"/>
            <a:chExt cx="12297492" cy="29814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297492" cy="2981415"/>
            </a:xfrm>
            <a:custGeom>
              <a:avLst/>
              <a:gdLst/>
              <a:ahLst/>
              <a:cxnLst/>
              <a:rect l="l" t="t" r="r" b="b"/>
              <a:pathLst>
                <a:path w="12297492" h="2981415">
                  <a:moveTo>
                    <a:pt x="0" y="0"/>
                  </a:moveTo>
                  <a:lnTo>
                    <a:pt x="12297492" y="0"/>
                  </a:lnTo>
                  <a:lnTo>
                    <a:pt x="12297492" y="2981415"/>
                  </a:lnTo>
                  <a:lnTo>
                    <a:pt x="0" y="29814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57175"/>
              <a:ext cx="12297492" cy="323859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9088"/>
                </a:lnSpc>
              </a:pPr>
              <a:r>
                <a:rPr lang="en-US" sz="6450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Екзопланета біля пульсара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28300" y="6586443"/>
            <a:ext cx="13688274" cy="3262368"/>
            <a:chOff x="0" y="0"/>
            <a:chExt cx="18251032" cy="434982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251032" cy="4349824"/>
            </a:xfrm>
            <a:custGeom>
              <a:avLst/>
              <a:gdLst/>
              <a:ahLst/>
              <a:cxnLst/>
              <a:rect l="l" t="t" r="r" b="b"/>
              <a:pathLst>
                <a:path w="18251032" h="4349824">
                  <a:moveTo>
                    <a:pt x="0" y="0"/>
                  </a:moveTo>
                  <a:lnTo>
                    <a:pt x="18251032" y="0"/>
                  </a:lnTo>
                  <a:lnTo>
                    <a:pt x="18251032" y="4349824"/>
                  </a:lnTo>
                  <a:lnTo>
                    <a:pt x="0" y="43498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33350"/>
              <a:ext cx="18251032" cy="448317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37"/>
                </a:lnSpc>
              </a:pPr>
              <a:r>
                <a:rPr lang="en-US" sz="305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 відміну від Землі, екзопланета не отримує тепла від звичайної зірки, а замість цього бомбардується сильним випромінюванням від пульсара.</a:t>
              </a:r>
              <a:r>
                <a:rPr lang="en-US" sz="3050" b="1">
                  <a:solidFill>
                    <a:srgbClr val="F1EA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05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Це робить її абсолютно непридатною для життя у відомій нам формі. Вчені вважають, що ця планета могла сформуватися після вибуху наднової, який залишив після себе пульсар. </a:t>
              </a:r>
              <a:r>
                <a:rPr lang="en-US" sz="305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Це унікальний випадок у планетарній науці, оскільки більшість планет формуються разом із зорею, а не після її смерті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 descr="Изображение выглядит как созвездие, пространство, галактика, Вселенная  Содержимое, созданное ИИ, может быть неверным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59" b="-925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530170" y="661599"/>
            <a:ext cx="7225687" cy="923330"/>
            <a:chOff x="0" y="0"/>
            <a:chExt cx="9634249" cy="12311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634249" cy="1231107"/>
            </a:xfrm>
            <a:custGeom>
              <a:avLst/>
              <a:gdLst/>
              <a:ahLst/>
              <a:cxnLst/>
              <a:rect l="l" t="t" r="r" b="b"/>
              <a:pathLst>
                <a:path w="9634249" h="1231107">
                  <a:moveTo>
                    <a:pt x="0" y="0"/>
                  </a:moveTo>
                  <a:lnTo>
                    <a:pt x="9634249" y="0"/>
                  </a:lnTo>
                  <a:lnTo>
                    <a:pt x="9634249" y="1231107"/>
                  </a:lnTo>
                  <a:lnTo>
                    <a:pt x="0" y="12311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9634249" cy="133588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480"/>
                </a:lnSpc>
              </a:pPr>
              <a:r>
                <a:rPr lang="en-US" sz="5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Обсерваторія Aresibo</a:t>
              </a:r>
            </a:p>
          </p:txBody>
        </p:sp>
      </p:grpSp>
      <p:sp>
        <p:nvSpPr>
          <p:cNvPr id="8" name="Freeform 8" descr="Трагедия Аресибо: что погубило гигантский телескоп, и можно ли было  предотвратить катастрофу? / Наука и космос / iXBT Live"/>
          <p:cNvSpPr/>
          <p:nvPr/>
        </p:nvSpPr>
        <p:spPr>
          <a:xfrm>
            <a:off x="11873778" y="3168727"/>
            <a:ext cx="5571082" cy="4431534"/>
          </a:xfrm>
          <a:custGeom>
            <a:avLst/>
            <a:gdLst/>
            <a:ahLst/>
            <a:cxnLst/>
            <a:rect l="l" t="t" r="r" b="b"/>
            <a:pathLst>
              <a:path w="5571082" h="4431534">
                <a:moveTo>
                  <a:pt x="0" y="0"/>
                </a:moveTo>
                <a:lnTo>
                  <a:pt x="5571082" y="0"/>
                </a:lnTo>
                <a:lnTo>
                  <a:pt x="5571082" y="4431534"/>
                </a:lnTo>
                <a:lnTo>
                  <a:pt x="0" y="443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9" r="-179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659928" y="2572517"/>
            <a:ext cx="8733621" cy="6247864"/>
            <a:chOff x="0" y="0"/>
            <a:chExt cx="11644828" cy="83304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44828" cy="8330485"/>
            </a:xfrm>
            <a:custGeom>
              <a:avLst/>
              <a:gdLst/>
              <a:ahLst/>
              <a:cxnLst/>
              <a:rect l="l" t="t" r="r" b="b"/>
              <a:pathLst>
                <a:path w="11644828" h="8330485">
                  <a:moveTo>
                    <a:pt x="0" y="0"/>
                  </a:moveTo>
                  <a:lnTo>
                    <a:pt x="11644828" y="0"/>
                  </a:lnTo>
                  <a:lnTo>
                    <a:pt x="11644828" y="8330485"/>
                  </a:lnTo>
                  <a:lnTo>
                    <a:pt x="0" y="83304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1644828" cy="841621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Знаходиться в Пуерто-Ріко в 15 км від міста Аресібо. Радіотелескоп був встановлений в кратері погаслого вулкана. З його допомогою  було відкрито 2500 пульсарів </a:t>
              </a:r>
            </a:p>
            <a:p>
              <a:pPr algn="l">
                <a:lnSpc>
                  <a:spcPts val="4800"/>
                </a:lnSpc>
              </a:pPr>
              <a:endParaRPr lang="en-US" sz="4000" b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800"/>
                </a:lnSpc>
              </a:pPr>
              <a:endParaRPr lang="en-US" sz="4000" b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На жаль, в 2020 році конструкція обвалилась і не підлягає відновленню. 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40846" y="535695"/>
            <a:ext cx="6413192" cy="769441"/>
            <a:chOff x="0" y="0"/>
            <a:chExt cx="8550923" cy="10259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550923" cy="1025921"/>
            </a:xfrm>
            <a:custGeom>
              <a:avLst/>
              <a:gdLst/>
              <a:ahLst/>
              <a:cxnLst/>
              <a:rect l="l" t="t" r="r" b="b"/>
              <a:pathLst>
                <a:path w="8550923" h="1025921">
                  <a:moveTo>
                    <a:pt x="0" y="0"/>
                  </a:moveTo>
                  <a:lnTo>
                    <a:pt x="8550923" y="0"/>
                  </a:lnTo>
                  <a:lnTo>
                    <a:pt x="8550923" y="1025921"/>
                  </a:lnTo>
                  <a:lnTo>
                    <a:pt x="0" y="10259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8550923" cy="111164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5280"/>
                </a:lnSpc>
              </a:pPr>
              <a:r>
                <a:rPr lang="en-US" sz="4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Радіотелескоп FAST</a:t>
              </a:r>
            </a:p>
          </p:txBody>
        </p:sp>
      </p:grpSp>
      <p:sp>
        <p:nvSpPr>
          <p:cNvPr id="6" name="Freeform 6" descr="В Китае ввели в эксплуатацию крупнейший в мире радиотелескоп FAST —  Объединенный институт ядерных исследований"/>
          <p:cNvSpPr/>
          <p:nvPr/>
        </p:nvSpPr>
        <p:spPr>
          <a:xfrm>
            <a:off x="12158490" y="2208866"/>
            <a:ext cx="5814150" cy="4147882"/>
          </a:xfrm>
          <a:custGeom>
            <a:avLst/>
            <a:gdLst/>
            <a:ahLst/>
            <a:cxnLst/>
            <a:rect l="l" t="t" r="r" b="b"/>
            <a:pathLst>
              <a:path w="5814150" h="4147882">
                <a:moveTo>
                  <a:pt x="0" y="0"/>
                </a:moveTo>
                <a:lnTo>
                  <a:pt x="5814150" y="0"/>
                </a:lnTo>
                <a:lnTo>
                  <a:pt x="5814150" y="4147882"/>
                </a:lnTo>
                <a:lnTo>
                  <a:pt x="0" y="4147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" b="-31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02885" y="2045768"/>
            <a:ext cx="10289752" cy="4216953"/>
            <a:chOff x="0" y="0"/>
            <a:chExt cx="13719669" cy="56226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19670" cy="5622604"/>
            </a:xfrm>
            <a:custGeom>
              <a:avLst/>
              <a:gdLst/>
              <a:ahLst/>
              <a:cxnLst/>
              <a:rect l="l" t="t" r="r" b="b"/>
              <a:pathLst>
                <a:path w="13719670" h="5622604">
                  <a:moveTo>
                    <a:pt x="0" y="0"/>
                  </a:moveTo>
                  <a:lnTo>
                    <a:pt x="13719670" y="0"/>
                  </a:lnTo>
                  <a:lnTo>
                    <a:pt x="13719670" y="5622604"/>
                  </a:lnTo>
                  <a:lnTo>
                    <a:pt x="0" y="562260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13719669" cy="570832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5280"/>
                </a:lnSpc>
              </a:pPr>
              <a:r>
                <a:rPr lang="en-US" sz="4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Найбільший радіотелескоп світу, який знаходиться в Китаї. </a:t>
              </a:r>
            </a:p>
            <a:p>
              <a:pPr algn="l">
                <a:lnSpc>
                  <a:spcPts val="5280"/>
                </a:lnSpc>
              </a:pPr>
              <a:r>
                <a:rPr lang="en-US" sz="44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Його діаметр 500 метрів. </a:t>
              </a:r>
            </a:p>
            <a:p>
              <a:pPr algn="l">
                <a:lnSpc>
                  <a:spcPts val="528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Для створення радіотихої зони переселили 9 тисяч людей, які проживали в межах 5 км від телескопа.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971752" y="6962775"/>
            <a:ext cx="6319093" cy="1938992"/>
            <a:chOff x="0" y="0"/>
            <a:chExt cx="8425457" cy="258532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25457" cy="2585323"/>
            </a:xfrm>
            <a:custGeom>
              <a:avLst/>
              <a:gdLst/>
              <a:ahLst/>
              <a:cxnLst/>
              <a:rect l="l" t="t" r="r" b="b"/>
              <a:pathLst>
                <a:path w="8425457" h="2585323">
                  <a:moveTo>
                    <a:pt x="0" y="0"/>
                  </a:moveTo>
                  <a:lnTo>
                    <a:pt x="8425457" y="0"/>
                  </a:lnTo>
                  <a:lnTo>
                    <a:pt x="8425457" y="2585323"/>
                  </a:lnTo>
                  <a:lnTo>
                    <a:pt x="0" y="25853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8425457" cy="267104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Він почав працювати в 2020 та вже виявив понад 1000 нових пульсарів.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3172" y="6962573"/>
            <a:ext cx="9690712" cy="2554545"/>
            <a:chOff x="0" y="0"/>
            <a:chExt cx="12920949" cy="34060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920949" cy="3406060"/>
            </a:xfrm>
            <a:custGeom>
              <a:avLst/>
              <a:gdLst/>
              <a:ahLst/>
              <a:cxnLst/>
              <a:rect l="l" t="t" r="r" b="b"/>
              <a:pathLst>
                <a:path w="12920949" h="3406060">
                  <a:moveTo>
                    <a:pt x="0" y="0"/>
                  </a:moveTo>
                  <a:lnTo>
                    <a:pt x="12920949" y="0"/>
                  </a:lnTo>
                  <a:lnTo>
                    <a:pt x="12920949" y="3406060"/>
                  </a:lnTo>
                  <a:lnTo>
                    <a:pt x="0" y="34060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2920949" cy="347273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Телескоп приймає сигнали у 10 разів слабші, ніж Аресібо міг уловити, а також досліджує розподіл водню у Всесвіті та міжзоряний газ, щоб вчені могли краще розуміти, як утворюються зірки та планети.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EA113D71-D7E2-3405-AE8A-FF04912D056A}"/>
              </a:ext>
            </a:extLst>
          </p:cNvPr>
          <p:cNvSpPr/>
          <p:nvPr/>
        </p:nvSpPr>
        <p:spPr>
          <a:xfrm>
            <a:off x="-1" y="-1"/>
            <a:ext cx="1849456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627002" y="455276"/>
            <a:ext cx="2858725" cy="812642"/>
            <a:chOff x="0" y="0"/>
            <a:chExt cx="3811633" cy="10835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11633" cy="1083523"/>
            </a:xfrm>
            <a:custGeom>
              <a:avLst/>
              <a:gdLst/>
              <a:ahLst/>
              <a:cxnLst/>
              <a:rect l="l" t="t" r="r" b="b"/>
              <a:pathLst>
                <a:path w="3811633" h="1083523">
                  <a:moveTo>
                    <a:pt x="0" y="0"/>
                  </a:moveTo>
                  <a:lnTo>
                    <a:pt x="3811633" y="0"/>
                  </a:lnTo>
                  <a:lnTo>
                    <a:pt x="3811633" y="1083523"/>
                  </a:lnTo>
                  <a:lnTo>
                    <a:pt x="0" y="10835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811633" cy="112162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184"/>
                </a:lnSpc>
              </a:pPr>
              <a:r>
                <a:rPr lang="en-US" sz="4800" b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Висновок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4247" y="1497523"/>
            <a:ext cx="12102553" cy="5162050"/>
            <a:chOff x="0" y="0"/>
            <a:chExt cx="16384768" cy="68827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623385" cy="6414516"/>
            </a:xfrm>
            <a:custGeom>
              <a:avLst/>
              <a:gdLst/>
              <a:ahLst/>
              <a:cxnLst/>
              <a:rect l="l" t="t" r="r" b="b"/>
              <a:pathLst>
                <a:path w="13623385" h="6414516">
                  <a:moveTo>
                    <a:pt x="0" y="0"/>
                  </a:moveTo>
                  <a:lnTo>
                    <a:pt x="13623385" y="0"/>
                  </a:lnTo>
                  <a:lnTo>
                    <a:pt x="13623385" y="6414516"/>
                  </a:lnTo>
                  <a:lnTo>
                    <a:pt x="0" y="64145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358047" y="458004"/>
              <a:ext cx="16026721" cy="642472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157480" lvl="1" indent="-78740" algn="l">
                <a:lnSpc>
                  <a:spcPts val="3456"/>
                </a:lnSpc>
                <a:buFont typeface="Arial"/>
                <a:buChar char="•"/>
              </a:pP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зорі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є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одними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з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найзагадковіших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і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найекстремальніших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об'єктів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у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Всесвіті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</a:p>
            <a:p>
              <a:pPr marL="157480" lvl="1" indent="-78740" algn="l">
                <a:lnSpc>
                  <a:spcPts val="3456"/>
                </a:lnSpc>
                <a:buFont typeface="Arial"/>
                <a:buChar char="•"/>
              </a:pP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Дослідження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uk-UA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їх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лише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розширюють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наше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розуміння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еволюції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зір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а й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сприяють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 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вивченню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процесів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що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відбуваються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надщільній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ядерній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матерії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 </a:t>
              </a:r>
            </a:p>
            <a:p>
              <a:pPr marL="157480" lvl="1" indent="-78740" algn="l">
                <a:lnSpc>
                  <a:spcPts val="3456"/>
                </a:lnSpc>
                <a:buFont typeface="Arial"/>
                <a:buChar char="•"/>
              </a:pP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 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Спостереження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цих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об’єктів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має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перспективи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для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майбутніх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наукових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проривів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і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може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допомогти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відповісти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фундаментальні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питання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природу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простору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матерії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  <a:p>
              <a:pPr marL="157480" lvl="1" indent="-78740" algn="l">
                <a:lnSpc>
                  <a:spcPts val="3456"/>
                </a:lnSpc>
                <a:buFont typeface="Arial"/>
                <a:buChar char="•"/>
              </a:pP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Фізичні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процеси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відбуваються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є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важливими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для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еволюції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хімічних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елементів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у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Всесвіті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оскільки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саме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таких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екстремальних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умовах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створюються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важливі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метали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і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елементи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складають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більшу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частину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матерії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космосі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у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тому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числі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нашій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планетарній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системі</a:t>
              </a: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  <a:p>
              <a:pPr marL="157480" lvl="1" indent="-78740" algn="l">
                <a:lnSpc>
                  <a:spcPts val="3456"/>
                </a:lnSpc>
                <a:buFont typeface="Arial"/>
                <a:buChar char="•"/>
              </a:pPr>
              <a:r>
                <a:rPr lang="en-US" sz="32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Навіть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телефон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який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тримаєте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руках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може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бути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продуктом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реакцій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в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нейтронних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3200" b="1" dirty="0" err="1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зорях</a:t>
              </a:r>
              <a:r>
                <a:rPr lang="en-US" sz="3200" b="1" dirty="0">
                  <a:solidFill>
                    <a:srgbClr val="FFF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! 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33354" y="10588988"/>
            <a:ext cx="6275883" cy="98894"/>
            <a:chOff x="0" y="0"/>
            <a:chExt cx="8367844" cy="13185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67844" cy="131859"/>
            </a:xfrm>
            <a:custGeom>
              <a:avLst/>
              <a:gdLst/>
              <a:ahLst/>
              <a:cxnLst/>
              <a:rect l="l" t="t" r="r" b="b"/>
              <a:pathLst>
                <a:path w="8367844" h="131859">
                  <a:moveTo>
                    <a:pt x="0" y="0"/>
                  </a:moveTo>
                  <a:lnTo>
                    <a:pt x="8367844" y="0"/>
                  </a:lnTo>
                  <a:lnTo>
                    <a:pt x="8367844" y="131859"/>
                  </a:lnTo>
                  <a:lnTo>
                    <a:pt x="0" y="1318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367844" cy="14138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540"/>
                </a:lnSpc>
              </a:pPr>
              <a:endParaRPr lang="en-US" sz="5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</a:endParaRPr>
            </a:p>
          </p:txBody>
        </p:sp>
      </p:grpSp>
      <p:pic>
        <p:nvPicPr>
          <p:cNvPr id="18" name="Рисунок 17" descr="ESA - What is a neutron star?">
            <a:extLst>
              <a:ext uri="{FF2B5EF4-FFF2-40B4-BE49-F238E27FC236}">
                <a16:creationId xmlns:a16="http://schemas.microsoft.com/office/drawing/2014/main" id="{42BB6470-755B-1785-CDCC-D8DF60481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11122216" y="3218646"/>
            <a:ext cx="7122405" cy="40011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1515</Words>
  <Application>Microsoft Office PowerPoint</Application>
  <PresentationFormat>Произвольный</PresentationFormat>
  <Paragraphs>176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Yellow Space Modern Space Galaxy Star Trivia Quiz Animated Game Presentation (2) (1).pptx</dc:title>
  <dc:creator>Master</dc:creator>
  <cp:lastModifiedBy>Narada</cp:lastModifiedBy>
  <cp:revision>63</cp:revision>
  <dcterms:created xsi:type="dcterms:W3CDTF">2006-08-16T00:00:00Z</dcterms:created>
  <dcterms:modified xsi:type="dcterms:W3CDTF">2025-04-15T14:51:23Z</dcterms:modified>
  <dc:identifier>DAGgrJO428c</dc:identifier>
</cp:coreProperties>
</file>