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7" r:id="rId13"/>
    <p:sldId id="266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AD1F1-48A5-4375-A0AC-352CE4DACB02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A178A-8F96-4EB9-B2E0-5DE74AADA5E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3962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A178A-8F96-4EB9-B2E0-5DE74AADA5EB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517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7002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100" kern="1200" dirty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3100" kern="12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100" kern="1200" dirty="0" err="1" smtClean="0">
                <a:solidFill>
                  <a:srgbClr val="FF0000"/>
                </a:solidFill>
                <a:latin typeface="Arial Black" pitchFamily="34" charset="0"/>
              </a:rPr>
              <a:t>Втрачені</a:t>
            </a:r>
            <a:r>
              <a:rPr lang="ru-RU" sz="3100" kern="12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3100" kern="1200" dirty="0" err="1" smtClean="0">
                <a:solidFill>
                  <a:srgbClr val="FF0000"/>
                </a:solidFill>
                <a:latin typeface="Arial Black" pitchFamily="34" charset="0"/>
              </a:rPr>
              <a:t>релігійні</a:t>
            </a:r>
            <a:r>
              <a:rPr lang="ru-RU" sz="3100" kern="12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3100" kern="1200" dirty="0" err="1" smtClean="0">
                <a:solidFill>
                  <a:srgbClr val="FF0000"/>
                </a:solidFill>
                <a:latin typeface="Arial Black" pitchFamily="34" charset="0"/>
              </a:rPr>
              <a:t>пам'ятки</a:t>
            </a:r>
            <a:r>
              <a:rPr lang="ru-RU" sz="3100" kern="12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3100" kern="1200" dirty="0" err="1">
                <a:solidFill>
                  <a:srgbClr val="FF0000"/>
                </a:solidFill>
                <a:latin typeface="Arial Black" pitchFamily="34" charset="0"/>
              </a:rPr>
              <a:t>Полтави</a:t>
            </a:r>
            <a:r>
              <a:rPr lang="ru-RU" sz="3100" kern="1200" dirty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3100" kern="1200" dirty="0">
                <a:solidFill>
                  <a:srgbClr val="FF0000"/>
                </a:solidFill>
                <a:latin typeface="Arial Black" pitchFamily="34" charset="0"/>
              </a:rPr>
            </a:br>
            <a:endParaRPr lang="ru-RU" sz="3100" kern="1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2420888"/>
            <a:ext cx="4032448" cy="34563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Роботу </a:t>
            </a: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виконали</a:t>
            </a:r>
            <a:endParaRPr lang="ru-RU" sz="2000" b="1" kern="1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7-Б класу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Наукового </a:t>
            </a: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ліцею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№3 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Полтавської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міської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ради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Софія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Зайцева, 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Олександр Карась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endParaRPr lang="ru-RU" sz="2000" b="1" kern="1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Каневська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Оксана </a:t>
            </a: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Іванівна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2000" b="1" kern="1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kern="1200" dirty="0" err="1">
                <a:latin typeface="Times New Roman" pitchFamily="18" charset="0"/>
                <a:cs typeface="Times New Roman" pitchFamily="18" charset="0"/>
              </a:rPr>
              <a:t>правознавства</a:t>
            </a:r>
            <a:endParaRPr lang="ru-RU" sz="2000" b="1" kern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4461115" cy="2509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914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200" kern="1200" dirty="0">
                <a:solidFill>
                  <a:srgbClr val="FF0000"/>
                </a:solidFill>
                <a:latin typeface="Arial Black" pitchFamily="34" charset="0"/>
              </a:rPr>
              <a:t>Мета і </a:t>
            </a:r>
            <a:r>
              <a:rPr lang="ru-RU" sz="3200" kern="1200" dirty="0" err="1">
                <a:solidFill>
                  <a:srgbClr val="FF0000"/>
                </a:solidFill>
                <a:latin typeface="Arial Black" pitchFamily="34" charset="0"/>
              </a:rPr>
              <a:t>завдання</a:t>
            </a:r>
            <a:r>
              <a:rPr lang="ru-RU" sz="3200" kern="12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3200" kern="1200" dirty="0" err="1">
                <a:solidFill>
                  <a:srgbClr val="FF0000"/>
                </a:solidFill>
                <a:latin typeface="Arial Black" pitchFamily="34" charset="0"/>
              </a:rPr>
              <a:t>дослідження</a:t>
            </a:r>
            <a:r>
              <a:rPr lang="ru-RU" sz="3200" kern="1200" dirty="0">
                <a:solidFill>
                  <a:srgbClr val="FF0000"/>
                </a:solidFill>
                <a:latin typeface="Arial Black" pitchFamily="34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1926F1-1F80-31BC-BD40-F37B6663C677}"/>
              </a:ext>
            </a:extLst>
          </p:cNvPr>
          <p:cNvSpPr txBox="1"/>
          <p:nvPr/>
        </p:nvSpPr>
        <p:spPr>
          <a:xfrm>
            <a:off x="457200" y="1484784"/>
            <a:ext cx="7931224" cy="374441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ru-RU" sz="80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Мета:</a:t>
            </a:r>
          </a:p>
          <a:p>
            <a:pPr lvl="0" algn="ctr">
              <a:lnSpc>
                <a:spcPct val="120000"/>
              </a:lnSpc>
              <a:spcBef>
                <a:spcPct val="20000"/>
              </a:spcBef>
            </a:pPr>
            <a:r>
              <a:rPr lang="ru-RU" sz="6200" dirty="0">
                <a:effectLst/>
                <a:latin typeface="Arial Black" pitchFamily="34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дослідити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історію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, причини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знищення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в культурному і духовному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8000" b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втрачених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релігійних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памяток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Полтави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перелік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втрачених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культових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споруд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Полтави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8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90000"/>
              </a:lnSpc>
              <a:spcBef>
                <a:spcPct val="20000"/>
              </a:spcBef>
            </a:pPr>
            <a:r>
              <a:rPr lang="ru-RU" sz="8000" b="1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80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ctr">
              <a:lnSpc>
                <a:spcPct val="120000"/>
              </a:lnSpc>
              <a:spcBef>
                <a:spcPct val="20000"/>
              </a:spcBef>
            </a:pPr>
            <a:r>
              <a:rPr lang="ru-RU" sz="8000" b="1" dirty="0">
                <a:effectLst/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з’ясувати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час і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обставини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архітектурні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, роль у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втрачених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культових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споруд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>
              <a:lnSpc>
                <a:spcPct val="120000"/>
              </a:lnSpc>
              <a:spcBef>
                <a:spcPct val="20000"/>
              </a:spcBef>
            </a:pP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вивчити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причини та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обставини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зруйновано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культові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споруди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>
              <a:lnSpc>
                <a:spcPct val="120000"/>
              </a:lnSpc>
              <a:spcBef>
                <a:spcPct val="20000"/>
              </a:spcBef>
            </a:pP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розглянути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сучасні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ініціативи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реконструкції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меморіалізації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пам’яті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err="1">
                <a:effectLst/>
                <a:latin typeface="Times New Roman" pitchFamily="18" charset="0"/>
                <a:cs typeface="Times New Roman" pitchFamily="18" charset="0"/>
              </a:rPr>
              <a:t>об’єкти</a:t>
            </a:r>
            <a:r>
              <a:rPr lang="ru-RU" sz="8000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5078725"/>
            <a:ext cx="8147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Об’єкт</a:t>
            </a:r>
            <a:r>
              <a:rPr lang="uk-UA" sz="2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дослідження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: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релігійна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спадщина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міста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Полтави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.</a:t>
            </a:r>
            <a:endParaRPr lang="uk-UA" sz="2000" dirty="0">
              <a:ea typeface="等线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latin typeface="Times New Roman"/>
                <a:ea typeface="Calibri"/>
                <a:cs typeface="Times New Roman"/>
              </a:rPr>
              <a:t>    	</a:t>
            </a:r>
            <a:r>
              <a:rPr lang="uk-UA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Предмет</a:t>
            </a:r>
            <a:r>
              <a:rPr lang="uk-UA" sz="2000" b="1" dirty="0">
                <a:latin typeface="Times New Roman"/>
                <a:ea typeface="Calibri"/>
                <a:cs typeface="Times New Roman"/>
              </a:rPr>
              <a:t>: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втрачені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релігійні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споруди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Полтави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. </a:t>
            </a:r>
            <a:endParaRPr lang="uk-UA" sz="2000" dirty="0">
              <a:ea typeface="等线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288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ile:///C:/Users/User/Pictures/Screenshots/%D0%97%D0%BD%D1%96%D0%BC%D0%BE%D0%BA%20%D0%B5%D0%BA%D1%80%D0%B0%D0%BD%D0%B0%20(79).png"/>
          <p:cNvSpPr>
            <a:spLocks noChangeAspect="1" noChangeArrowheads="1"/>
          </p:cNvSpPr>
          <p:nvPr/>
        </p:nvSpPr>
        <p:spPr bwMode="auto">
          <a:xfrm>
            <a:off x="155575" y="-3336925"/>
            <a:ext cx="12372975" cy="696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3" t="8644" r="8431" b="5667"/>
          <a:stretch/>
        </p:blipFill>
        <p:spPr bwMode="auto">
          <a:xfrm>
            <a:off x="683568" y="404664"/>
            <a:ext cx="7920880" cy="6085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0" t="4319" r="18967" b="8640"/>
          <a:stretch/>
        </p:blipFill>
        <p:spPr bwMode="auto">
          <a:xfrm>
            <a:off x="5586375" y="1608872"/>
            <a:ext cx="1080120" cy="1541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5" t="17224" r="6946" b="13225"/>
          <a:stretch/>
        </p:blipFill>
        <p:spPr bwMode="auto">
          <a:xfrm>
            <a:off x="6144716" y="3440918"/>
            <a:ext cx="1301105" cy="851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5" t="13587" r="48400" b="16933"/>
          <a:stretch/>
        </p:blipFill>
        <p:spPr bwMode="auto">
          <a:xfrm>
            <a:off x="7596336" y="4221088"/>
            <a:ext cx="936104" cy="1066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3" t="16304" r="26446" b="17890"/>
          <a:stretch/>
        </p:blipFill>
        <p:spPr bwMode="auto">
          <a:xfrm>
            <a:off x="5292080" y="5214341"/>
            <a:ext cx="1193998" cy="105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4718" r="12126" b="9960"/>
          <a:stretch/>
        </p:blipFill>
        <p:spPr bwMode="auto">
          <a:xfrm>
            <a:off x="2699792" y="3652285"/>
            <a:ext cx="1110432" cy="128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7" t="9714" r="20234" b="13343"/>
          <a:stretch/>
        </p:blipFill>
        <p:spPr bwMode="auto">
          <a:xfrm>
            <a:off x="2483768" y="548680"/>
            <a:ext cx="936104" cy="1166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40460" y="225514"/>
            <a:ext cx="4608512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rgbClr val="FF0000"/>
                </a:solidFill>
                <a:latin typeface="Arial Black" pitchFamily="34" charset="0"/>
              </a:rPr>
              <a:t>Екскурсійний маршрут втраченими релігійними пам'ятками Полтави</a:t>
            </a:r>
          </a:p>
        </p:txBody>
      </p:sp>
    </p:spTree>
    <p:extLst>
      <p:ext uri="{BB962C8B-B14F-4D97-AF65-F5344CB8AC3E}">
        <p14:creationId xmlns:p14="http://schemas.microsoft.com/office/powerpoint/2010/main" val="385641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51216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Кам’яний храм спорудили впродовж 1859-1870 років. Церкву побудували для тих, хто відвідував Іллінський ярмарок, при ній діяла парафіяльна школа. Церква була розташована на місці теперішнього Центрального ринку, її підірвали вибухівкою в 1962 році. Зараз на її місці знаходиться Центральний ринок.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0" r="37348" b="1"/>
          <a:stretch/>
        </p:blipFill>
        <p:spPr bwMode="auto">
          <a:xfrm>
            <a:off x="4921695" y="2985731"/>
            <a:ext cx="3024337" cy="3389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706CCC-2167-F7E8-A0BC-89E9679365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4470"/>
          <a:stretch/>
        </p:blipFill>
        <p:spPr>
          <a:xfrm>
            <a:off x="1475656" y="2579310"/>
            <a:ext cx="2459428" cy="3806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403648" y="116632"/>
            <a:ext cx="640871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Преображенська церква</a:t>
            </a:r>
            <a:br>
              <a:rPr lang="uk-UA" sz="32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98537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052736"/>
            <a:ext cx="5328592" cy="2160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 початку ХІХ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Полтави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приїхали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переселенці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Німеччини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були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ремісники-сукнороби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30 сімей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утворили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німецьку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колонію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жили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достатньо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компактно. Тому й першу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кірху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свого кварталу.</a:t>
            </a:r>
          </a:p>
          <a:p>
            <a:pPr algn="ctr">
              <a:spcBef>
                <a:spcPct val="200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Зараз на місці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Петропавлівської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кірхи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розташований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студентський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парк.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80"/>
          <a:stretch/>
        </p:blipFill>
        <p:spPr bwMode="auto">
          <a:xfrm>
            <a:off x="5529402" y="1268760"/>
            <a:ext cx="3200227" cy="3713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5A9A38-40D9-6C05-4D14-44A92367FD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868" b="26901"/>
          <a:stretch/>
        </p:blipFill>
        <p:spPr>
          <a:xfrm>
            <a:off x="1187624" y="3212976"/>
            <a:ext cx="2884604" cy="326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2195736" y="260647"/>
            <a:ext cx="5464958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dirty="0" err="1">
                <a:solidFill>
                  <a:srgbClr val="FF0000"/>
                </a:solidFill>
                <a:latin typeface="Arial Black" pitchFamily="34" charset="0"/>
                <a:cs typeface="Arial" panose="020B0604020202020204" pitchFamily="34" charset="0"/>
              </a:rPr>
              <a:t>Петропавлівська</a:t>
            </a:r>
            <a:r>
              <a:rPr lang="ru-RU" sz="3200" dirty="0">
                <a:solidFill>
                  <a:srgbClr val="FF0000"/>
                </a:solidFill>
                <a:latin typeface="Arial Black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rgbClr val="FF0000"/>
                </a:solidFill>
                <a:latin typeface="Arial Black" pitchFamily="34" charset="0"/>
                <a:cs typeface="Arial" panose="020B0604020202020204" pitchFamily="34" charset="0"/>
              </a:rPr>
              <a:t>кірха</a:t>
            </a:r>
            <a:endParaRPr lang="uk-UA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770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3450965" cy="1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55976" y="1255370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Будівлю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центрі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Полтави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останню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чверть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ХІХ століття.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Усередині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синагога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пишно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оздоблена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муровані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сходи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прикрашені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золотом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різьбою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священних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половину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вартості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9874" y="3229205"/>
            <a:ext cx="45906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 радянських часів її перебудували, нині це приміщення обласної філармонії.</a:t>
            </a:r>
          </a:p>
          <a:p>
            <a:pPr algn="ctr" fontAlgn="base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Раніше поруч розміщувалася маленька синагога, яка працювала кожного дня. На відміну від Великої хоральної, туди можна було приходити у будь-який час. На місці маленької синагоги нині збудували офісний центр. А ще на території обох будівель працювала єврейська школа. </a:t>
            </a:r>
            <a:endParaRPr lang="uk-UA" sz="2000" b="0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C4F20D-97B5-9F95-9B91-BDEC0393F8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31" r="14161"/>
          <a:stretch/>
        </p:blipFill>
        <p:spPr>
          <a:xfrm>
            <a:off x="5187993" y="3429000"/>
            <a:ext cx="3465292" cy="278801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43608" y="404664"/>
            <a:ext cx="6479659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Black" pitchFamily="34" charset="0"/>
                <a:cs typeface="Arial" panose="020B0604020202020204" pitchFamily="34" charset="0"/>
              </a:rPr>
              <a:t>Велика </a:t>
            </a:r>
            <a:r>
              <a:rPr lang="ru-RU" sz="3200" dirty="0" err="1">
                <a:solidFill>
                  <a:srgbClr val="FF0000"/>
                </a:solidFill>
                <a:latin typeface="Arial Black" pitchFamily="34" charset="0"/>
                <a:cs typeface="Arial" panose="020B0604020202020204" pitchFamily="34" charset="0"/>
              </a:rPr>
              <a:t>хоральна</a:t>
            </a:r>
            <a:r>
              <a:rPr lang="ru-RU" sz="3200" dirty="0">
                <a:solidFill>
                  <a:srgbClr val="FF0000"/>
                </a:solidFill>
                <a:latin typeface="Arial Black" pitchFamily="34" charset="0"/>
                <a:cs typeface="Arial" panose="020B0604020202020204" pitchFamily="34" charset="0"/>
              </a:rPr>
              <a:t> синагога</a:t>
            </a:r>
            <a:endParaRPr lang="uk-UA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995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dirty="0">
                <a:solidFill>
                  <a:srgbClr val="FF0000"/>
                </a:solidFill>
                <a:latin typeface="Arial Black" pitchFamily="34" charset="0"/>
              </a:rPr>
              <a:t>Воскресенська церква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155679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Мурований храм побудували наприкінці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століття у стилі українського бароко. Воскресенська церква мала вигідне розташування та виразний силует. Церкву та дзвіницю зруйнували в 1936 році, нині </a:t>
            </a:r>
            <a:r>
              <a:rPr lang="uk-UA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 її мі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сці розташоване музичне училище імені Миколи Лисенка.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85" y="1556792"/>
            <a:ext cx="3904599" cy="2489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34" y="4208881"/>
            <a:ext cx="3744416" cy="2307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05" y="4340013"/>
            <a:ext cx="3621758" cy="2045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213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dirty="0" err="1">
                <a:solidFill>
                  <a:srgbClr val="FF0000"/>
                </a:solidFill>
                <a:latin typeface="Arial Black" pitchFamily="34" charset="0"/>
                <a:ea typeface="+mn-ea"/>
                <a:cs typeface="+mn-cs"/>
              </a:rPr>
              <a:t>Стрітенська</a:t>
            </a:r>
            <a:r>
              <a:rPr lang="uk-UA" sz="3200" dirty="0">
                <a:solidFill>
                  <a:srgbClr val="FF0000"/>
                </a:solidFill>
                <a:latin typeface="Arial Black" pitchFamily="34" charset="0"/>
                <a:ea typeface="+mn-ea"/>
                <a:cs typeface="+mn-cs"/>
              </a:rPr>
              <a:t> цвинтарна церква</a:t>
            </a:r>
            <a:endParaRPr lang="uk-UA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1268760"/>
            <a:ext cx="4067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Церква спочатку була дерев’яною, а в 1782-1787 роках її звели мурованою (кам’яною). Будівля  була розташована на місці сучасного Апеляційного суду Полтави.</a:t>
            </a:r>
          </a:p>
          <a:p>
            <a:pPr algn="ctr"/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000" b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78" y="1268759"/>
            <a:ext cx="3720482" cy="279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49" b="25613"/>
          <a:stretch/>
        </p:blipFill>
        <p:spPr bwMode="auto">
          <a:xfrm>
            <a:off x="5381763" y="3284984"/>
            <a:ext cx="2729175" cy="3371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424460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Стрітенська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церква будувалася після </a:t>
            </a:r>
            <a:r>
              <a:rPr lang="uk-UA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Воскресенської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(безпосередньо сама кам’яна церква), яка так припала до душі полтавцям, </a:t>
            </a:r>
            <a:r>
              <a:rPr lang="uk-UA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що і Стрітенс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ьку побудували за її зразком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65510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uk-UA" sz="3200" dirty="0">
                <a:solidFill>
                  <a:srgbClr val="FF0000"/>
                </a:solidFill>
                <a:latin typeface="Arial Black" pitchFamily="34" charset="0"/>
                <a:ea typeface="+mn-ea"/>
                <a:cs typeface="+mn-cs"/>
              </a:rPr>
              <a:t>Римо-католицький костел</a:t>
            </a:r>
            <a:endParaRPr lang="uk-UA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621" y="1268760"/>
            <a:ext cx="3168352" cy="2146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1412776"/>
            <a:ext cx="3544804" cy="51706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Костел був побудований протягом 1852–1859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рр.на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сучасній вулиці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Стрітенській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Його будівництво ініціювала родина Ламбертів</a:t>
            </a:r>
            <a:r>
              <a:rPr lang="uk-UA" sz="2000" dirty="0"/>
              <a:t> -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вихідців із Франції.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Гроші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ж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костелу давали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ініціатори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віряни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Будівлю звели у стилі класицизму. Для оздоблення використовували європейські архітектурні прийоми.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6568" y="3534013"/>
            <a:ext cx="4605472" cy="33239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uk-U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«Це звичайна базиліка, зрозуміло, що </a:t>
            </a:r>
            <a:r>
              <a:rPr lang="uk-UA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безкупольна</a:t>
            </a:r>
            <a:r>
              <a:rPr lang="uk-U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оздоблена була вхідним розвиненим портиком з колонами, з коринфськими капітелями. Ряд вікон по бічних фасадах також деталізовані і декоровані були в стилістиці класицизму».[]</a:t>
            </a:r>
          </a:p>
        </p:txBody>
      </p:sp>
    </p:spTree>
    <p:extLst>
      <p:ext uri="{BB962C8B-B14F-4D97-AF65-F5344CB8AC3E}">
        <p14:creationId xmlns:p14="http://schemas.microsoft.com/office/powerpoint/2010/main" val="1331636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uk-UA" sz="3200" dirty="0">
                <a:solidFill>
                  <a:srgbClr val="FF0000"/>
                </a:solidFill>
                <a:latin typeface="Arial Black" pitchFamily="34" charset="0"/>
                <a:ea typeface="+mn-ea"/>
                <a:cs typeface="+mn-cs"/>
              </a:rPr>
              <a:t>Римо-католицький костел</a:t>
            </a:r>
            <a:endParaRPr lang="uk-UA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96" y="1268760"/>
            <a:ext cx="3720416" cy="2520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3968" y="4437112"/>
            <a:ext cx="4516626" cy="16312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1936 року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комуністична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влада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припинила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роботу костелу. А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храм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зруйнували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Пізніше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фундмент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використали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будівництва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медичного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училища.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04" y="1268760"/>
            <a:ext cx="3300603" cy="2601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" t="30577" r="-2977" b="27152"/>
          <a:stretch/>
        </p:blipFill>
        <p:spPr bwMode="auto">
          <a:xfrm>
            <a:off x="994726" y="4077071"/>
            <a:ext cx="2630555" cy="2376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027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dirty="0">
                <a:solidFill>
                  <a:srgbClr val="FF0000"/>
                </a:solidFill>
                <a:latin typeface="Arial Black" pitchFamily="34" charset="0"/>
              </a:rPr>
              <a:t>Свято-Покровської церква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54766"/>
            <a:ext cx="3347864" cy="3929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5936" y="1654766"/>
            <a:ext cx="4572000" cy="50167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Перша церква Покрови Пресвятої Богородиці знаходилася у Малих Павленках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історична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місцевість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Київському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районі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Полтави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і збудована в 1707-1708 роках. Це була триверха, дерев’яна споруда в українському стилі. 1709 року окремо від неї побудували дзвіницю, яку зруйнувала буря 1822 року. Споруду церкви перебудовували у 1756 і 1830 роках.</a:t>
            </a:r>
          </a:p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 1864 році парафіяни звернулися з проханням про перенесення церкви на нове місце на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Павленківській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площі. Стару церкву розібрали і в 1864 році заклали храм на новому місці.</a:t>
            </a:r>
          </a:p>
        </p:txBody>
      </p:sp>
    </p:spTree>
    <p:extLst>
      <p:ext uri="{BB962C8B-B14F-4D97-AF65-F5344CB8AC3E}">
        <p14:creationId xmlns:p14="http://schemas.microsoft.com/office/powerpoint/2010/main" val="229541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dirty="0">
                <a:solidFill>
                  <a:srgbClr val="FF0000"/>
                </a:solidFill>
                <a:latin typeface="Arial Black" pitchFamily="34" charset="0"/>
              </a:rPr>
              <a:t>Свято-Покровської церква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14800" y="1916832"/>
            <a:ext cx="4572000" cy="37856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Служба в церкві припинена в 1931 році. Історики пишуть про фото 1934 року, з якого можна розпізнати точне місце розташування церкви 1903 року будівництва (там, де зараз у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Павленківському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парку стоїть напівзруйнований майданчик літнього кінотеатру). Полтавці переповідають, що церкву підірвали вибухівкою, а потім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поступово 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ивозили її залишки. Точна дата руйнування церкви поки невідома.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3689248" cy="246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628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01007" y="1267926"/>
            <a:ext cx="487646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висадки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дерев на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Павленках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березні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2025 року, археологи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виявили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фундамент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масивної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споруди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розташовувалася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втрачена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Свято-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Покровська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церква</a:t>
            </a:r>
            <a:r>
              <a:rPr lang="ru-RU" sz="2000" dirty="0">
                <a:solidFill>
                  <a:srgbClr val="242424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dirty="0">
                <a:solidFill>
                  <a:srgbClr val="FF0000"/>
                </a:solidFill>
                <a:latin typeface="Arial Black" pitchFamily="34" charset="0"/>
              </a:rPr>
              <a:t>Свято-Покровської церква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7926"/>
            <a:ext cx="3137284" cy="2352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Фото користувача Ян Ян у групі «Павленки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22" y="3810680"/>
            <a:ext cx="2952328" cy="2952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4" t="5700" r="-25" b="20300"/>
          <a:stretch/>
        </p:blipFill>
        <p:spPr bwMode="auto">
          <a:xfrm>
            <a:off x="4355976" y="4728452"/>
            <a:ext cx="3600400" cy="1865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71597" y="2805281"/>
            <a:ext cx="50488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Наразі археологи розмірковують, як діяти з цією знахідкою. Можливо, частину цього місця вдасться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музеєфікувати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й створити музейний об'єкт у сучасному міському середовищі, щоб позначити цю старовинну церкву.</a:t>
            </a:r>
          </a:p>
        </p:txBody>
      </p:sp>
    </p:spTree>
    <p:extLst>
      <p:ext uri="{BB962C8B-B14F-4D97-AF65-F5344CB8AC3E}">
        <p14:creationId xmlns:p14="http://schemas.microsoft.com/office/powerpoint/2010/main" val="4153210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>
                <a:solidFill>
                  <a:srgbClr val="FF0000"/>
                </a:solidFill>
                <a:latin typeface="Arial Black" pitchFamily="34" charset="0"/>
              </a:rPr>
              <a:t>Висновки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1235" y="1628800"/>
            <a:ext cx="8424936" cy="470898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 результаті нашого дослідження ми з'ясували історію п'яти втрачених релігійних пам'яток Полтави: Преображенської,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Воскресенської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Свято-Покровської церков,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Петропавлівської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кірхи та Римо-католицького костелу. Всі пам'ятки буди зведені у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XVIII-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ХІХ ст.ст., а зруйновані чи переобладнані за радянських часів, відомих своєю антирелігійною політикою.</a:t>
            </a:r>
          </a:p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Сьогодні полтавці намагаються зберегти пам’ять про втрачені релігійні пам'ятки: їх досліджують історики, на місцях їх колишнього розташування знаходять інформаційно-довідкові таблички, відновлюються стенди із зображеннями цих важливих пам'яток тощо.</a:t>
            </a:r>
          </a:p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Втрати релігійних споруд є не лише архітектурною втратою, а й духовною: зникають частинки історії, пам’яті й традицій. Проте пам'ять про них зберігається в історичних документах, світлинах, народних переказах і дослідженнях краєзнавців. Ці пам’ятки нагадують нам про необхідність збереження культурної спадщини, формують відчуття ідентичності та відповідальності перед майбутніми поколіннями.</a:t>
            </a:r>
          </a:p>
        </p:txBody>
      </p:sp>
    </p:spTree>
    <p:extLst>
      <p:ext uri="{BB962C8B-B14F-4D97-AF65-F5344CB8AC3E}">
        <p14:creationId xmlns:p14="http://schemas.microsoft.com/office/powerpoint/2010/main" val="3213129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uk-UA" sz="3200" dirty="0">
                <a:solidFill>
                  <a:srgbClr val="FF0000"/>
                </a:solidFill>
                <a:latin typeface="Arial Black" pitchFamily="34" charset="0"/>
              </a:rPr>
              <a:t>Список використаних джерел</a:t>
            </a:r>
            <a:br>
              <a:rPr lang="uk-UA" sz="32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uk-UA" sz="3200" dirty="0">
                <a:solidFill>
                  <a:srgbClr val="FF0000"/>
                </a:solidFill>
                <a:latin typeface="Arial Black" pitchFamily="34" charset="0"/>
              </a:rPr>
              <a:t>та літератури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243577"/>
            <a:ext cx="829126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1.Втрачені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Полтави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зруйновані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кірхи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костели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-[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— Режим доступу: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https://suspilne.media/poltava/123228-vtraceni-pamatki-poltavi-zrujnovani-ta-perebudovani-cerkvi-kirhi-ta-kosteli/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Полтави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— Режим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доступу: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https://poltava.to/news/71128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uk-UA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000" b="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Зруйновані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перебудовані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Полтави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—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доступу: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mypoltava.info/zrujnovani-ta-perebudovani-vtracheni-pam-yatky-poltavy</a:t>
            </a:r>
            <a:endParaRPr lang="uk-UA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Павленках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віднайшли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фундамент Свято-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Покровської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церкви: археологи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продовжують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розкопки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— Режим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доступу: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https://zmist.pl.ua/news/na-pavlenkah-vidnajshly-fundament-svyato-pokrovskoyi-czerkvy-arheology-prodovzhuyut-rozkopky-foto</a:t>
            </a:r>
            <a:endParaRPr lang="uk-UA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000" dirty="0" smtClean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Полтаві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відновили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стенди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Малої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академії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зображеннями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втрачених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пам’яток</a:t>
            </a:r>
            <a:r>
              <a:rPr lang="ru-RU" sz="2000" dirty="0" smtClean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— Режим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доступу: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https://suspilne.media/poltava/938781-u-poltavi-vidnovili-stendi-bila-maloi-akademii-mistectv-iz-zobrazennami-vtracenih-pamatok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uk-UA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8691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879</Words>
  <Application>Microsoft Office PowerPoint</Application>
  <PresentationFormat>Экран (4:3)</PresentationFormat>
  <Paragraphs>60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Calibri</vt:lpstr>
      <vt:lpstr>等线</vt:lpstr>
      <vt:lpstr>Open Sans</vt:lpstr>
      <vt:lpstr>Times New Roman</vt:lpstr>
      <vt:lpstr>Тема Office</vt:lpstr>
      <vt:lpstr> Втрачені релігійні пам'ятки Полтави </vt:lpstr>
      <vt:lpstr>Мета і завдання дослідження:</vt:lpstr>
      <vt:lpstr>Презентация PowerPoint</vt:lpstr>
      <vt:lpstr>Кам’яний храм спорудили впродовж 1859-1870 років. Церкву побудували для тих, хто відвідував Іллінський ярмарок, при ній діяла парафіяльна школа. Церква була розташована на місці теперішнього Центрального ринку, її підірвали вибухівкою в 1962 році. Зараз на її місці знаходиться Центральний ринок. </vt:lpstr>
      <vt:lpstr>Презентация PowerPoint</vt:lpstr>
      <vt:lpstr>Презентация PowerPoint</vt:lpstr>
      <vt:lpstr>Воскресенська церква</vt:lpstr>
      <vt:lpstr>Стрітенська цвинтарна церква</vt:lpstr>
      <vt:lpstr>Римо-католицький костел</vt:lpstr>
      <vt:lpstr>Римо-католицький костел</vt:lpstr>
      <vt:lpstr>Свято-Покровської церква</vt:lpstr>
      <vt:lpstr>Свято-Покровської церква</vt:lpstr>
      <vt:lpstr>Свято-Покровської церква</vt:lpstr>
      <vt:lpstr>Висновки</vt:lpstr>
      <vt:lpstr>Список використаних джерел та літератури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Екскурсійний маршрут втраченими релігійними пам'ятками Полтави </dc:title>
  <dc:creator>User</dc:creator>
  <cp:lastModifiedBy>UserHome</cp:lastModifiedBy>
  <cp:revision>29</cp:revision>
  <dcterms:created xsi:type="dcterms:W3CDTF">2025-04-08T16:20:09Z</dcterms:created>
  <dcterms:modified xsi:type="dcterms:W3CDTF">2025-04-21T13:19:07Z</dcterms:modified>
</cp:coreProperties>
</file>