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rbel" panose="020B0503020204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7gJB27DGXhpQf1tBS5D0p+hAD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orbel"/>
              <a:buNone/>
              <a:defRPr sz="72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2" name="Google Shape;22;p13"/>
          <p:cNvCxnSpPr/>
          <p:nvPr/>
        </p:nvCxnSpPr>
        <p:spPr>
          <a:xfrm>
            <a:off x="1981200" y="4020408"/>
            <a:ext cx="8229601" cy="0"/>
          </a:xfrm>
          <a:prstGeom prst="straightConnector1">
            <a:avLst/>
          </a:prstGeom>
          <a:noFill/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1143000" y="2721483"/>
            <a:ext cx="4754880" cy="33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79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3"/>
          </p:nvPr>
        </p:nvSpPr>
        <p:spPr>
          <a:xfrm>
            <a:off x="6269173" y="1999032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4"/>
          </p:nvPr>
        </p:nvSpPr>
        <p:spPr>
          <a:xfrm>
            <a:off x="6269173" y="2719322"/>
            <a:ext cx="4754880" cy="33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79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sz="4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>
            <a:spLocks noGrp="1"/>
          </p:cNvSpPr>
          <p:nvPr>
            <p:ph type="pic" idx="2"/>
          </p:nvPr>
        </p:nvSpPr>
        <p:spPr>
          <a:xfrm>
            <a:off x="5413248" y="1069847"/>
            <a:ext cx="6099048" cy="48006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1143000" y="2834640"/>
            <a:ext cx="3931920" cy="288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60"/>
              <a:buNone/>
              <a:defRPr sz="17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1"/>
          </p:nvPr>
        </p:nvSpPr>
        <p:spPr>
          <a:xfrm>
            <a:off x="1143000" y="2057399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79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2"/>
          </p:nvPr>
        </p:nvSpPr>
        <p:spPr>
          <a:xfrm>
            <a:off x="6267612" y="20574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7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79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Corbel"/>
              <a:buNone/>
              <a:defRPr sz="7200" b="1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FFFFFF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6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6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2000"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59" name="Google Shape;59;p18"/>
          <p:cNvCxnSpPr/>
          <p:nvPr/>
        </p:nvCxnSpPr>
        <p:spPr>
          <a:xfrm>
            <a:off x="1978660" y="3733800"/>
            <a:ext cx="8229601" cy="0"/>
          </a:xfrm>
          <a:prstGeom prst="straightConnector1">
            <a:avLst/>
          </a:prstGeom>
          <a:noFill/>
          <a:ln w="100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sz="4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1"/>
          </p:nvPr>
        </p:nvSpPr>
        <p:spPr>
          <a:xfrm>
            <a:off x="5852159" y="1097280"/>
            <a:ext cx="5212080" cy="4663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11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560"/>
              <a:buChar char="•"/>
              <a:defRPr sz="3200"/>
            </a:lvl1pPr>
            <a:lvl2pPr marL="914400" lvl="1" indent="-3708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40"/>
              <a:buChar char="•"/>
              <a:defRPr sz="2800"/>
            </a:lvl2pPr>
            <a:lvl3pPr marL="1371600" lvl="2" indent="-35051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20"/>
              <a:buChar char="•"/>
              <a:defRPr sz="24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•"/>
              <a:defRPr sz="2000"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2"/>
          </p:nvPr>
        </p:nvSpPr>
        <p:spPr>
          <a:xfrm>
            <a:off x="1143000" y="2834640"/>
            <a:ext cx="39319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60"/>
              <a:buNone/>
              <a:defRPr sz="17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body" idx="1"/>
          </p:nvPr>
        </p:nvSpPr>
        <p:spPr>
          <a:xfrm rot="5400000">
            <a:off x="4060136" y="-859736"/>
            <a:ext cx="4038600" cy="9872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>
            <a:spLocks noGrp="1"/>
          </p:cNvSpPr>
          <p:nvPr>
            <p:ph type="title"/>
          </p:nvPr>
        </p:nvSpPr>
        <p:spPr>
          <a:xfrm rot="5400000">
            <a:off x="7181850" y="2305050"/>
            <a:ext cx="5410200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body" idx="1"/>
          </p:nvPr>
        </p:nvSpPr>
        <p:spPr>
          <a:xfrm rot="5400000">
            <a:off x="2152650" y="-247650"/>
            <a:ext cx="5410200" cy="7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  <a:defRPr sz="44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03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Corbel"/>
              <a:buChar char="•"/>
              <a:defRPr sz="2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Char char="•"/>
              <a:defRPr sz="20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2003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Char char="•"/>
              <a:defRPr sz="18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0987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0987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0987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0987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09879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A%D0%B8%D1%97%D0%B2%D1%81%D1%8C%D0%BA%D0%B0_%D0%A0%D1%83%D1%81%D1%8C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hyperlink" Target="https://uk.wikipedia.org/wiki/%D0%92%D0%BE%D0%BB%D0%BE%D0%B4%D0%B8%D0%BC%D0%B8%D1%80_%D0%A1%D0%B2%D1%8F%D1%82%D0%BE%D1%81%D0%BB%D0%B0%D0%B2%D0%B8%D1%8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D%D0%B0%D1%86%D1%96%D0%BE%D0%BD%D0%B0%D0%BB%D1%8C%D0%BD%D0%B0_%D0%B0%D0%BA%D0%B0%D0%B4%D0%B5%D0%BC%D1%96%D1%8F_%D0%BD%D0%B0%D1%83%D0%BA_%D0%A3%D0%BA%D1%80%D0%B0%D1%97%D0%BD%D0%B8" TargetMode="External"/><Relationship Id="rId13" Type="http://schemas.openxmlformats.org/officeDocument/2006/relationships/hyperlink" Target="https://web.archive.org/web/20160305044633/http:/www.history.org.ua/?l=EHU&amp;verbvar=Vasylkiv_mst&amp;abcvar=3&amp;bbcvar=1" TargetMode="External"/><Relationship Id="rId18" Type="http://schemas.openxmlformats.org/officeDocument/2006/relationships/hyperlink" Target="https://uk.wikipedia.org/wiki/%D0%A1%D0%BF%D0%B5%D1%86%D1%96%D0%B0%D0%BB%D1%8C%D0%BD%D0%B0:%D0%94%D0%B6%D0%B5%D1%80%D0%B5%D0%BB%D0%B0_%D0%BA%D0%BD%D0%B8%D0%B3/9660006322" TargetMode="External"/><Relationship Id="rId3" Type="http://schemas.openxmlformats.org/officeDocument/2006/relationships/hyperlink" Target="http://esu.com.ua/search_articles.php?id=32373" TargetMode="External"/><Relationship Id="rId7" Type="http://schemas.openxmlformats.org/officeDocument/2006/relationships/hyperlink" Target="https://uk.wikipedia.org/wiki/%D0%94%D0%B7%D1%8E%D0%B1%D0%B0_%D0%86%D0%B2%D0%B0%D0%BD_%D0%9C%D0%B8%D1%85%D0%B0%D0%B9%D0%BB%D0%BE%D0%B2%D0%B8%D1%87" TargetMode="External"/><Relationship Id="rId12" Type="http://schemas.openxmlformats.org/officeDocument/2006/relationships/hyperlink" Target="http://www.history.org.ua/?l=EHU&amp;verbvar=Vasylkiv_mst&amp;abcvar=3&amp;bbcvar=1" TargetMode="External"/><Relationship Id="rId17" Type="http://schemas.openxmlformats.org/officeDocument/2006/relationships/hyperlink" Target="https://uk.wikipedia.org/wiki/%D0%9D%D0%B0%D1%83%D0%BA%D0%BE%D0%B2%D0%B0_%D0%B4%D1%83%D0%BC%D0%BA%D0%B0" TargetMode="External"/><Relationship Id="rId2" Type="http://schemas.openxmlformats.org/officeDocument/2006/relationships/notesSlide" Target="../notesSlides/notesSlide11.xml"/><Relationship Id="rId16" Type="http://schemas.openxmlformats.org/officeDocument/2006/relationships/hyperlink" Target="https://uk.wikipedia.org/wiki/%D0%86%D0%BD%D1%81%D1%82%D0%B8%D1%82%D1%83%D1%82_%D1%96%D1%81%D1%82%D0%BE%D1%80%D1%96%D1%97_%D0%A3%D0%BA%D1%80%D0%B0%D1%97%D0%BD%D0%B8_%D0%9D%D0%90%D0%9D_%D0%A3%D0%BA%D1%80%D0%B0%D1%97%D0%BD%D0%B8" TargetMode="External"/><Relationship Id="rId20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uk.wikipedia.org/wiki/%D0%95%D0%BD%D1%86%D0%B8%D0%BA%D0%BB%D0%BE%D0%BF%D0%B5%D0%B4%D1%96%D1%8F_%D1%81%D1%83%D1%87%D0%B0%D1%81%D0%BD%D0%BE%D1%97_%D0%A3%D0%BA%D1%80%D0%B0%D1%97%D0%BD%D0%B8" TargetMode="External"/><Relationship Id="rId11" Type="http://schemas.openxmlformats.org/officeDocument/2006/relationships/hyperlink" Target="https://uk.wikipedia.org/wiki/%D0%A1%D0%BF%D0%B5%D1%86%D1%96%D0%B0%D0%BB%D1%8C%D0%BD%D0%B0:%D0%94%D0%B6%D0%B5%D1%80%D0%B5%D0%BB%D0%B0_%D0%BA%D0%BD%D0%B8%D0%B3/966022074X" TargetMode="External"/><Relationship Id="rId5" Type="http://schemas.openxmlformats.org/officeDocument/2006/relationships/hyperlink" Target="https://uk.wikipedia.org/wiki/Wayback_Machine" TargetMode="External"/><Relationship Id="rId15" Type="http://schemas.openxmlformats.org/officeDocument/2006/relationships/hyperlink" Target="https://uk.wikipedia.org/wiki/%D0%A1%D0%BC%D0%BE%D0%BB%D1%96%D0%B9_%D0%92%D0%B0%D0%BB%D0%B5%D1%80%D1%96%D0%B9_%D0%90%D0%BD%D0%B4%D1%80%D1%96%D0%B9%D0%BE%D0%B2%D0%B8%D1%87" TargetMode="External"/><Relationship Id="rId10" Type="http://schemas.openxmlformats.org/officeDocument/2006/relationships/hyperlink" Target="https://uk.wikipedia.org/wiki/%D0%86%D0%BD%D1%81%D1%82%D0%B8%D1%82%D1%83%D1%82_%D0%B5%D0%BD%D1%86%D0%B8%D0%BA%D0%BB%D0%BE%D0%BF%D0%B5%D0%B4%D0%B8%D1%87%D0%BD%D0%B8%D1%85_%D0%B4%D0%BE%D1%81%D0%BB%D1%96%D0%B4%D0%B6%D0%B5%D0%BD%D1%8C_%D0%9D%D0%90%D0%9D_%D0%A3%D0%BA%D1%80%D0%B0%D1%97%D0%BD%D0%B8" TargetMode="External"/><Relationship Id="rId19" Type="http://schemas.openxmlformats.org/officeDocument/2006/relationships/image" Target="../media/image4.jpg"/><Relationship Id="rId4" Type="http://schemas.openxmlformats.org/officeDocument/2006/relationships/hyperlink" Target="https://web.archive.org/web/20160601143259/http:/esu.com.ua/search_articles.php?id=32373" TargetMode="External"/><Relationship Id="rId9" Type="http://schemas.openxmlformats.org/officeDocument/2006/relationships/hyperlink" Target="https://uk.wikipedia.org/wiki/%D0%9D%D0%B0%D1%83%D0%BA%D0%BE%D0%B2%D0%B5_%D1%82%D0%BE%D0%B2%D0%B0%D1%80%D0%B8%D1%81%D1%82%D0%B2%D0%BE_%D1%96%D0%BC%D0%B5%D0%BD%D1%96_%D0%A8%D0%B5%D0%B2%D1%87%D0%B5%D0%BD%D0%BA%D0%B0" TargetMode="External"/><Relationship Id="rId14" Type="http://schemas.openxmlformats.org/officeDocument/2006/relationships/hyperlink" Target="https://uk.wikipedia.org/wiki/%D0%95%D0%BD%D1%86%D0%B8%D0%BA%D0%BB%D0%BE%D0%BF%D0%B5%D0%B4%D1%96%D1%8F_%D1%96%D1%81%D1%82%D0%BE%D1%80%D1%96%D1%97_%D0%A3%D0%BA%D1%80%D0%B0%D1%97%D0%BD%D0%B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>
            <a:spLocks noGrp="1"/>
          </p:cNvSpPr>
          <p:nvPr>
            <p:ph type="title"/>
          </p:nvPr>
        </p:nvSpPr>
        <p:spPr>
          <a:xfrm>
            <a:off x="5131293" y="849745"/>
            <a:ext cx="6687080" cy="3131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44958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3E36"/>
              </a:buClr>
              <a:buSzPct val="100000"/>
              <a:buFont typeface="Corbel"/>
              <a:buNone/>
            </a:pP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</a:t>
            </a:r>
            <a:b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«МАН-ЮНІОР ДОСЛІДНИК»</a:t>
            </a:r>
            <a:b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«ІСТОРИК-ЮНІОР»</a:t>
            </a:r>
            <a:b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КИЇВСЬКЕ ОБЛАСНЕ  ТЕРИТОРІАЛЬНЕ ВІДДІЛЕННЯ МАН </a:t>
            </a:r>
            <a:b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 </a:t>
            </a:r>
            <a: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b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</a:t>
            </a:r>
            <a:r>
              <a:rPr lang="ru-RU" sz="2800" dirty="0">
                <a:solidFill>
                  <a:srgbClr val="403E3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800" b="1" dirty="0">
                <a:solidFill>
                  <a:srgbClr val="403E3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«ВАСИЛЬКІВ: ПРОСПЕКТ КИЇВСЬКИЙ ШЛЯХ ВІД КНЯЗЯ ВОЛОДИМИРА – ДО ПРИВИДА КИЄВА»</a:t>
            </a:r>
            <a:endParaRPr sz="2400" dirty="0">
              <a:solidFill>
                <a:srgbClr val="403E3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body" idx="1"/>
          </p:nvPr>
        </p:nvSpPr>
        <p:spPr>
          <a:xfrm>
            <a:off x="373625" y="4555745"/>
            <a:ext cx="9102883" cy="144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Забіжко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Катерина,</a:t>
            </a: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вихованка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географи-дослідники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Васильківського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дитячої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юнацької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Здорівської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9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sz="2000" b="1" i="1" dirty="0">
              <a:solidFill>
                <a:srgbClr val="403E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Керівниця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Розумнюк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Антоніна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керівниця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Васильківського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дитячої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юнацької</a:t>
            </a: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endParaRPr sz="2000" b="1" i="1" dirty="0">
              <a:solidFill>
                <a:srgbClr val="403E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ru-RU" sz="2000" b="1" i="1" dirty="0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b="1" i="1" dirty="0" err="1">
                <a:solidFill>
                  <a:srgbClr val="403E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endParaRPr sz="2000" b="1" dirty="0">
              <a:solidFill>
                <a:srgbClr val="403E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736" y="570271"/>
            <a:ext cx="4641410" cy="341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t="14419"/>
          <a:stretch/>
        </p:blipFill>
        <p:spPr>
          <a:xfrm rot="-1296406">
            <a:off x="3058078" y="2392900"/>
            <a:ext cx="1623175" cy="163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5">
            <a:alphaModFix/>
          </a:blip>
          <a:srcRect l="20986" t="5142" r="17244" b="33114"/>
          <a:stretch/>
        </p:blipFill>
        <p:spPr>
          <a:xfrm>
            <a:off x="9873673" y="4014622"/>
            <a:ext cx="2101718" cy="255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950884">
            <a:off x="3526866" y="438844"/>
            <a:ext cx="1550857" cy="160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body" idx="1"/>
          </p:nvPr>
        </p:nvSpPr>
        <p:spPr>
          <a:xfrm>
            <a:off x="468747" y="674255"/>
            <a:ext cx="5257798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схему маршруту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проспекту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проспекту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7950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endParaRPr dirty="0"/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9580" y="3990109"/>
            <a:ext cx="4619625" cy="2629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9580" y="332509"/>
            <a:ext cx="4619625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body" idx="1"/>
          </p:nvPr>
        </p:nvSpPr>
        <p:spPr>
          <a:xfrm>
            <a:off x="468747" y="628073"/>
            <a:ext cx="5036126" cy="5828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пересування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Виїзд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ст. метро «Теремки»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280,303).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Заїзд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Заїзд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Перелік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екскурсійних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об'єктів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</a:t>
            </a:r>
            <a:endParaRPr sz="24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Васильківський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Дитинець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Собор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Антонія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і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Феодосія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ХVIII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ст</a:t>
            </a:r>
            <a:endParaRPr sz="20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Свято-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Миколаївська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церква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ХVIII ст.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Церква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Різдва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Богородиці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20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Васильківський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літак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Васильківський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професійно-технічний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ліцей</a:t>
            </a:r>
            <a:endParaRPr sz="20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502919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Corbel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Привид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Києва</a:t>
            </a:r>
            <a:endParaRPr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29382" y="226134"/>
            <a:ext cx="6567054" cy="6382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387927" y="609600"/>
            <a:ext cx="11314546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C891D"/>
              </a:buClr>
              <a:buSzPct val="100000"/>
              <a:buFont typeface="Corbel"/>
              <a:buNone/>
            </a:pP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Шляху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сягає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сиву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давнину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 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u="sng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Київської</a:t>
            </a:r>
            <a:r>
              <a:rPr lang="ru-RU" sz="2700" b="1" u="sng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</a:t>
            </a:r>
            <a:r>
              <a:rPr lang="ru-RU" sz="2700" b="1" u="sng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Русі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у 988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наказу </a:t>
            </a:r>
            <a:r>
              <a:rPr lang="ru-RU" sz="2700" b="1" u="sng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Володимира</a:t>
            </a:r>
            <a:r>
              <a:rPr lang="ru-RU" sz="2700" b="1" u="sng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Великого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тут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збудовано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фортецю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набігів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степових</a:t>
            </a:r>
            <a:r>
              <a:rPr lang="ru-RU" sz="2700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кочівників</a:t>
            </a:r>
            <a:r>
              <a:rPr lang="ru-RU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7C89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b="1" dirty="0">
              <a:solidFill>
                <a:srgbClr val="7C891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Google Shape;118;p4"/>
          <p:cNvSpPr txBox="1">
            <a:spLocks noGrp="1"/>
          </p:cNvSpPr>
          <p:nvPr>
            <p:ph type="body" idx="3"/>
          </p:nvPr>
        </p:nvSpPr>
        <p:spPr>
          <a:xfrm>
            <a:off x="387927" y="1999032"/>
            <a:ext cx="11490036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Васильківський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Дитинець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розміщувалися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покої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Князя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Володимира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9" name="Google Shape;119;p4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6269173" y="2953877"/>
            <a:ext cx="5399532" cy="359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2877" y="2882667"/>
            <a:ext cx="4882531" cy="3661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>
            <a:spLocks noGrp="1"/>
          </p:cNvSpPr>
          <p:nvPr>
            <p:ph type="title"/>
          </p:nvPr>
        </p:nvSpPr>
        <p:spPr>
          <a:xfrm>
            <a:off x="3131127" y="258618"/>
            <a:ext cx="7887393" cy="858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Google Shape;126;p5"/>
          <p:cNvSpPr txBox="1">
            <a:spLocks noGrp="1"/>
          </p:cNvSpPr>
          <p:nvPr>
            <p:ph type="body" idx="1"/>
          </p:nvPr>
        </p:nvSpPr>
        <p:spPr>
          <a:xfrm>
            <a:off x="646545" y="1034473"/>
            <a:ext cx="5251335" cy="143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Антонія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Феодосія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ХVIII 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названий на честь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Києво-Печерської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аври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7" name="Google Shape;127;p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28238" y="2466155"/>
            <a:ext cx="4085229" cy="307798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>
            <a:spLocks noGrp="1"/>
          </p:cNvSpPr>
          <p:nvPr>
            <p:ph type="body" idx="3"/>
          </p:nvPr>
        </p:nvSpPr>
        <p:spPr>
          <a:xfrm>
            <a:off x="6548582" y="337351"/>
            <a:ext cx="5209309" cy="243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ХVIII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угрупувань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Київущини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9" name="Google Shape;129;p5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74823" y="2163276"/>
            <a:ext cx="3281056" cy="4374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>
            <a:spLocks noGrp="1"/>
          </p:cNvSpPr>
          <p:nvPr>
            <p:ph type="body" idx="1"/>
          </p:nvPr>
        </p:nvSpPr>
        <p:spPr>
          <a:xfrm>
            <a:off x="581891" y="517236"/>
            <a:ext cx="5745018" cy="1246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Різдва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ХІХст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про яку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Тарас Шевченко,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Василькові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body" idx="3"/>
          </p:nvPr>
        </p:nvSpPr>
        <p:spPr>
          <a:xfrm>
            <a:off x="7102763" y="443346"/>
            <a:ext cx="4276435" cy="1154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Тарасу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Василькові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6" name="Google Shape;136;p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l="7919" r="7919"/>
          <a:stretch/>
        </p:blipFill>
        <p:spPr>
          <a:xfrm>
            <a:off x="378690" y="1764145"/>
            <a:ext cx="5710579" cy="4507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564582" y="1739192"/>
            <a:ext cx="3814617" cy="4748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353961" y="277091"/>
            <a:ext cx="10757384" cy="2798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Васильківський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Василькова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переплітається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авіаційного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 1938 р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" name="Google Shape;143;p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508" r="2508"/>
          <a:stretch/>
        </p:blipFill>
        <p:spPr>
          <a:xfrm>
            <a:off x="5938984" y="2095732"/>
            <a:ext cx="5679340" cy="421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255" y="2758208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>
            <a:spLocks noGrp="1"/>
          </p:cNvSpPr>
          <p:nvPr>
            <p:ph type="title"/>
          </p:nvPr>
        </p:nvSpPr>
        <p:spPr>
          <a:xfrm>
            <a:off x="363794" y="550606"/>
            <a:ext cx="6253316" cy="193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</a:pPr>
            <a:r>
              <a:rPr lang="ru-RU" b="1"/>
              <a:t> </a:t>
            </a:r>
            <a:endParaRPr b="1"/>
          </a:p>
        </p:txBody>
      </p:sp>
      <p:pic>
        <p:nvPicPr>
          <p:cNvPr id="150" name="Google Shape;15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7770" y="4043783"/>
            <a:ext cx="4322078" cy="2565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9503" b="9503"/>
          <a:stretch/>
        </p:blipFill>
        <p:spPr>
          <a:xfrm>
            <a:off x="521933" y="1803129"/>
            <a:ext cx="4696197" cy="4481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 txBox="1"/>
          <p:nvPr/>
        </p:nvSpPr>
        <p:spPr>
          <a:xfrm>
            <a:off x="353961" y="277092"/>
            <a:ext cx="11357748" cy="177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</a:pPr>
            <a:r>
              <a:rPr lang="ru-RU" sz="4000" b="0" i="0" u="none" strike="noStrike" cap="none" dirty="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4000" b="0" i="0" u="none" strike="noStrike" cap="none" dirty="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4000" b="1" i="0" u="none" strike="noStrike" cap="none" dirty="0" err="1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Васильківський</a:t>
            </a:r>
            <a:r>
              <a:rPr lang="ru-RU" sz="4000" b="1" i="0" u="none" strike="noStrike" cap="none" dirty="0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 </a:t>
            </a:r>
            <a:r>
              <a:rPr lang="ru-RU" sz="4000" b="1" i="0" u="none" strike="noStrike" cap="none" dirty="0" err="1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професійно-технічний</a:t>
            </a:r>
            <a:r>
              <a:rPr lang="ru-RU" sz="4000" b="1" i="0" u="none" strike="noStrike" cap="none" dirty="0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 </a:t>
            </a:r>
            <a:r>
              <a:rPr lang="ru-RU" sz="4000" b="1" i="0" u="none" strike="noStrike" cap="none" dirty="0" err="1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ліцей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</a:pPr>
            <a:r>
              <a:rPr lang="ru-RU" sz="4000" b="1" i="0" u="none" strike="noStrike" cap="none" dirty="0" err="1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Наслідки</a:t>
            </a:r>
            <a:r>
              <a:rPr lang="ru-RU" sz="4000" b="1" i="0" u="none" strike="noStrike" cap="none" dirty="0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 </a:t>
            </a:r>
            <a:r>
              <a:rPr lang="ru-RU" sz="4000" b="1" i="0" u="none" strike="noStrike" cap="none" dirty="0" err="1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ракетної</a:t>
            </a:r>
            <a:r>
              <a:rPr lang="ru-RU" sz="4000" b="1" i="0" u="none" strike="noStrike" cap="none" dirty="0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 атаки </a:t>
            </a:r>
            <a:r>
              <a:rPr lang="ru-RU" sz="4000" b="1" i="0" u="none" strike="noStrike" cap="none" dirty="0" err="1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>росіян</a:t>
            </a:r>
            <a:r>
              <a:rPr lang="ru-RU" sz="4000" b="0" i="0" u="none" strike="noStrike" cap="none" dirty="0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  <a:t/>
            </a:r>
            <a:br>
              <a:rPr lang="ru-RU" sz="4000" b="0" i="0" u="none" strike="noStrike" cap="none" dirty="0">
                <a:solidFill>
                  <a:schemeClr val="accent1"/>
                </a:solidFill>
                <a:latin typeface="Times New Roman" panose="02020603050405020304" pitchFamily="18" charset="0"/>
                <a:ea typeface="Corbel"/>
                <a:cs typeface="Times New Roman" panose="02020603050405020304" pitchFamily="18" charset="0"/>
                <a:sym typeface="Corbel"/>
              </a:rPr>
            </a:br>
            <a:endParaRPr sz="4000" b="0" i="0" u="none" strike="noStrike" cap="none" dirty="0">
              <a:solidFill>
                <a:schemeClr val="accent1"/>
              </a:solidFill>
              <a:latin typeface="Times New Roman" panose="02020603050405020304" pitchFamily="18" charset="0"/>
              <a:ea typeface="Corbel"/>
              <a:cs typeface="Times New Roman" panose="02020603050405020304" pitchFamily="18" charset="0"/>
              <a:sym typeface="Corbel"/>
            </a:endParaRPr>
          </a:p>
        </p:txBody>
      </p:sp>
      <p:pic>
        <p:nvPicPr>
          <p:cNvPr id="153" name="Google Shape;15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7770" y="1071667"/>
            <a:ext cx="4322078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284084" y="-64376"/>
            <a:ext cx="6977461" cy="2123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</a:pPr>
            <a:r>
              <a:rPr lang="ru-RU" sz="3200" b="1" dirty="0"/>
              <a:t>40-ва бригада </a:t>
            </a:r>
            <a:r>
              <a:rPr lang="ru-RU" sz="3200" b="1" dirty="0" err="1"/>
              <a:t>тактичної</a:t>
            </a:r>
            <a:r>
              <a:rPr lang="ru-RU" sz="3200" b="1" dirty="0"/>
              <a:t> </a:t>
            </a:r>
            <a:r>
              <a:rPr lang="ru-RU" sz="3200" b="1" dirty="0" err="1"/>
              <a:t>авіації</a:t>
            </a:r>
            <a:r>
              <a:rPr lang="ru-RU" sz="3200" b="1" dirty="0"/>
              <a:t> «</a:t>
            </a:r>
            <a:r>
              <a:rPr lang="ru-RU" sz="3200" b="1" dirty="0" err="1"/>
              <a:t>Привид</a:t>
            </a:r>
            <a:r>
              <a:rPr lang="ru-RU" sz="3200" b="1" dirty="0"/>
              <a:t> </a:t>
            </a:r>
            <a:r>
              <a:rPr lang="ru-RU" sz="3200" b="1" dirty="0" err="1"/>
              <a:t>Києва</a:t>
            </a:r>
            <a:r>
              <a:rPr lang="ru-RU" sz="3200" b="1" dirty="0" smtClean="0"/>
              <a:t>» - </a:t>
            </a:r>
            <a:r>
              <a:rPr lang="ru-RU" sz="3200" b="1" dirty="0" err="1" smtClean="0"/>
              <a:t>закриває</a:t>
            </a:r>
            <a:r>
              <a:rPr lang="ru-RU" sz="3200" b="1" dirty="0" smtClean="0"/>
              <a:t> небо </a:t>
            </a:r>
            <a:r>
              <a:rPr lang="ru-RU" sz="3200" b="1" dirty="0" err="1" smtClean="0"/>
              <a:t>України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від</a:t>
            </a:r>
            <a:r>
              <a:rPr lang="ru-RU" sz="3200" b="1" dirty="0" smtClean="0"/>
              <a:t> ракет </a:t>
            </a:r>
            <a:r>
              <a:rPr lang="ru-RU" sz="3200" b="1" dirty="0" err="1" smtClean="0"/>
              <a:t>російських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агресорів</a:t>
            </a:r>
            <a:endParaRPr sz="3200" dirty="0"/>
          </a:p>
        </p:txBody>
      </p:sp>
      <p:pic>
        <p:nvPicPr>
          <p:cNvPr id="159" name="Google Shape;159;p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851" r="7850"/>
          <a:stretch/>
        </p:blipFill>
        <p:spPr>
          <a:xfrm>
            <a:off x="3440355" y="3897746"/>
            <a:ext cx="3693958" cy="2625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/>
          <p:cNvPicPr preferRelativeResize="0"/>
          <p:nvPr/>
        </p:nvPicPr>
        <p:blipFill rotWithShape="1">
          <a:blip r:embed="rId4">
            <a:alphaModFix/>
          </a:blip>
          <a:srcRect t="14419"/>
          <a:stretch/>
        </p:blipFill>
        <p:spPr>
          <a:xfrm>
            <a:off x="390049" y="2477602"/>
            <a:ext cx="2986689" cy="300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1546" y="158207"/>
            <a:ext cx="4674595" cy="624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40355" y="1655695"/>
            <a:ext cx="3693958" cy="2325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>
            <a:spLocks noGrp="1"/>
          </p:cNvSpPr>
          <p:nvPr>
            <p:ph type="title"/>
          </p:nvPr>
        </p:nvSpPr>
        <p:spPr>
          <a:xfrm>
            <a:off x="266330" y="-430300"/>
            <a:ext cx="8070845" cy="6280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None/>
            </a:pP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Проспект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Київський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Шлях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за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тисячоліття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не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змінив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своє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географічне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положення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змінювалися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лише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назви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Васильківська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дорога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або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Київський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шлях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князівські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часи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Поштова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дорога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козацькі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часи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до початку ХХ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ст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,  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вул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Декабристів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 - до 1 </a:t>
            </a:r>
            <a:r>
              <a:rPr lang="ru-RU" sz="2500" dirty="0" err="1">
                <a:latin typeface="Times New Roman"/>
                <a:ea typeface="Times New Roman"/>
                <a:cs typeface="Times New Roman"/>
                <a:sym typeface="Times New Roman"/>
              </a:rPr>
              <a:t>березня</a:t>
            </a:r>
            <a:r>
              <a:rPr lang="ru-RU" sz="2500" dirty="0">
                <a:latin typeface="Times New Roman"/>
                <a:ea typeface="Times New Roman"/>
                <a:cs typeface="Times New Roman"/>
                <a:sym typeface="Times New Roman"/>
              </a:rPr>
              <a:t> 2024 року, коли 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відбулося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засідання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сесії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Васильківської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міської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ради, на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якому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прийнято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рішення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Перейменувати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вулицю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Декабристів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на проспект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Київський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 Шлях у м. </a:t>
            </a:r>
            <a:r>
              <a:rPr lang="ru-RU" sz="2500" b="1" dirty="0" err="1">
                <a:latin typeface="Times New Roman"/>
                <a:ea typeface="Times New Roman"/>
                <a:cs typeface="Times New Roman"/>
                <a:sym typeface="Times New Roman"/>
              </a:rPr>
              <a:t>Василькові</a:t>
            </a:r>
            <a:r>
              <a:rPr lang="ru-RU" sz="2500" b="1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25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500" b="1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5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500" b="1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>На фото </a:t>
            </a:r>
            <a:r>
              <a:rPr lang="ru-RU" sz="25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сучасний</a:t>
            </a: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5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мікрорайон</a:t>
            </a: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5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Столичний</a:t>
            </a: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>на </a:t>
            </a:r>
            <a:r>
              <a:rPr lang="ru-RU" sz="25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проспекті</a:t>
            </a: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5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Київський</a:t>
            </a:r>
            <a:r>
              <a:rPr lang="ru-RU" sz="2500" dirty="0" smtClean="0">
                <a:latin typeface="Times New Roman"/>
                <a:ea typeface="Times New Roman"/>
                <a:cs typeface="Times New Roman"/>
                <a:sym typeface="Times New Roman"/>
              </a:rPr>
              <a:t> Шлях</a:t>
            </a:r>
            <a:r>
              <a:rPr lang="ru-RU" sz="4100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41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1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" name="Google Shape;16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1100" y="1183350"/>
            <a:ext cx="3590801" cy="414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6854" y="3636158"/>
            <a:ext cx="4460321" cy="276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>
            <a:spLocks noGrp="1"/>
          </p:cNvSpPr>
          <p:nvPr>
            <p:ph type="title"/>
          </p:nvPr>
        </p:nvSpPr>
        <p:spPr>
          <a:xfrm>
            <a:off x="1244450" y="609600"/>
            <a:ext cx="24870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orbel"/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Google Shape;175;p11"/>
          <p:cNvSpPr txBox="1">
            <a:spLocks noGrp="1"/>
          </p:cNvSpPr>
          <p:nvPr>
            <p:ph type="body" idx="1"/>
          </p:nvPr>
        </p:nvSpPr>
        <p:spPr>
          <a:xfrm>
            <a:off x="230900" y="1145300"/>
            <a:ext cx="6976800" cy="2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3048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Шлях; </a:t>
            </a:r>
            <a:endParaRPr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3048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унікальність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описано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3048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Васильків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3048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Ідемо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життя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разом. Проспект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Київський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Шлях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відбудовується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b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Це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головна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транспортна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артерія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міста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Васильків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від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часів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Князя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Володимира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– до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Привида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Києва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</a:t>
            </a:r>
            <a:r>
              <a:rPr lang="ru-RU" sz="4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/>
            </a:r>
            <a:br>
              <a:rPr lang="ru-RU" sz="4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Завітайте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нас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екскурсію</a:t>
            </a:r>
            <a:r>
              <a:rPr lang="ru-RU" sz="3200" b="1" dirty="0"/>
              <a:t>!</a:t>
            </a:r>
            <a:endParaRPr sz="3200" b="1" dirty="0"/>
          </a:p>
        </p:txBody>
      </p:sp>
      <p:sp>
        <p:nvSpPr>
          <p:cNvPr id="176" name="Google Shape;176;p11"/>
          <p:cNvSpPr txBox="1">
            <a:spLocks noGrp="1"/>
          </p:cNvSpPr>
          <p:nvPr>
            <p:ph type="body" idx="2"/>
          </p:nvPr>
        </p:nvSpPr>
        <p:spPr>
          <a:xfrm>
            <a:off x="6844550" y="452575"/>
            <a:ext cx="5002200" cy="3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74498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 П. Боровик, А. І. 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Коцупал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Васильків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[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Архівовано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 у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Wayback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Machine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.] //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Енциклопедія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сучасної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/ ред. кол.: 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І. М. Дзюба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[та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.] ; 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НАН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НТШ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— К. :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Інститут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енциклопедичних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досліджень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 НАН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2001­–2024. — 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ISBN 966-02-2074-X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174498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Вирський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 С.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Васильків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[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Архівовано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 у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Wayback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Machine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.] //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Енциклопедія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історії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у 10 т. /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 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В. А.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Смолій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(голова)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;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Інститут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історії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України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 НАН 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— К. : </a:t>
            </a:r>
            <a:r>
              <a:rPr lang="ru-RU" u="sng" dirty="0" err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Наукова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 думка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2003—2019. — </a:t>
            </a:r>
            <a:r>
              <a:rPr lang="ru-RU" u="sng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ISBN 966-00-0632-2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— с. 445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96266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endParaRPr dirty="0"/>
          </a:p>
        </p:txBody>
      </p:sp>
      <p:pic>
        <p:nvPicPr>
          <p:cNvPr id="177" name="Google Shape;177;p1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993261" y="3953179"/>
            <a:ext cx="2244436" cy="23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1"/>
          <p:cNvPicPr preferRelativeResize="0"/>
          <p:nvPr/>
        </p:nvPicPr>
        <p:blipFill rotWithShape="1">
          <a:blip r:embed="rId20">
            <a:alphaModFix/>
          </a:blip>
          <a:srcRect t="14420"/>
          <a:stretch/>
        </p:blipFill>
        <p:spPr>
          <a:xfrm>
            <a:off x="9450120" y="3906517"/>
            <a:ext cx="2396637" cy="2412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386</Words>
  <Application>Microsoft Office PowerPoint</Application>
  <PresentationFormat>Широкоэкранный</PresentationFormat>
  <Paragraphs>52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Calibri</vt:lpstr>
      <vt:lpstr>Corbel</vt:lpstr>
      <vt:lpstr>Базис</vt:lpstr>
      <vt:lpstr>ВСЕУКРАЇНСЬКИЙ ІНТЕРАКТИВНИЙ КОНКУРС  «МАН-ЮНІОР ДОСЛІДНИК» «ІСТОРИК-ЮНІОР» КИЇВСЬКЕ ОБЛАСНЕ  ТЕРИТОРІАЛЬНЕ ВІДДІЛЕННЯ МАН    ЕКСКУРСІЙНИЙ МАРШРУТ      «ВАСИЛЬКІВ: ПРОСПЕКТ КИЇВСЬКИЙ ШЛЯХ ВІД КНЯЗЯ ВОЛОДИМИРА – ДО ПРИВИДА КИЄВА»</vt:lpstr>
      <vt:lpstr>Презентация PowerPoint</vt:lpstr>
      <vt:lpstr>Презентация PowerPoint</vt:lpstr>
      <vt:lpstr>Історія Київського Шляху сягає в сиву давнину – в  часи Київської Русі, коли у 988 році з наказу Володимира Великого тут було збудовано фортецю для захисту Києва від набігів степових кочівників </vt:lpstr>
      <vt:lpstr>Історичні об'єкти </vt:lpstr>
      <vt:lpstr>Презентация PowerPoint</vt:lpstr>
      <vt:lpstr>Сучасні об'єкти. Васильківський літак. Історія Василькова тісно переплітається з історією авіаційного коледжу, заснованого в  1938 р  </vt:lpstr>
      <vt:lpstr> </vt:lpstr>
      <vt:lpstr>40-ва бригада тактичної авіації «Привид Києва» - закриває небо України від ракет російських агресорів</vt:lpstr>
      <vt:lpstr>Проспект Київський Шлях за тисячоліття не змінив своє географічне положення, змінювалися лише назви: Васильківська дорога  або Київський шлях - князівські часи, Поштова дорога – козацькі часи до початку ХХ ст,   вул. Декабристів  - до 1 березня 2024 року, коли  відбулося засідання сесії Васильківської міської ради, на якому прийнято рішення: Перейменувати вулицю Декабристів на проспект Київський Шлях у м. Василькові.   На фото сучасний  мікрорайон Столичний на проспекті Київський Шлях 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 «МАН-ЮНІОР ДОСЛІДНИК» «ІСТОРИК-ЮНІОР» КИЇВСЬКЕ ОБЛАСНЕ  ТЕРИТОРІАЛЬНЕ ВІДДІЛЕННЯ МАН    ЕКСКУРСІЙНИЙ МАРШРУТ      «ВАСИЛЬКІВ: ПРОСПЕКТ КИЇВСЬКИЙ ШЛЯХ ВІД КНЯЗЯ ВОЛОДИМИРА – ДО ПРИВИДА КИЄВА»</dc:title>
  <dc:creator>user</dc:creator>
  <cp:lastModifiedBy>user</cp:lastModifiedBy>
  <cp:revision>3</cp:revision>
  <dcterms:created xsi:type="dcterms:W3CDTF">2025-03-11T08:55:38Z</dcterms:created>
  <dcterms:modified xsi:type="dcterms:W3CDTF">2025-04-11T09:15:37Z</dcterms:modified>
</cp:coreProperties>
</file>