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74" r:id="rId3"/>
    <p:sldId id="257" r:id="rId4"/>
    <p:sldId id="258" r:id="rId5"/>
    <p:sldId id="259" r:id="rId6"/>
    <p:sldId id="260" r:id="rId7"/>
    <p:sldId id="273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</p:sldIdLst>
  <p:sldSz cx="9144000" cy="6858000" type="screen4x3"/>
  <p:notesSz cx="6858000" cy="91440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Trebuchet MS" pitchFamily="34" charset="0"/>
      <p:regular r:id="rId24"/>
      <p:bold r:id="rId25"/>
      <p:italic r:id="rId26"/>
      <p:boldItalic r:id="rId27"/>
    </p:embeddedFont>
    <p:embeddedFont>
      <p:font typeface="Libre Franklin Medium" charset="-52"/>
      <p:regular r:id="rId28"/>
      <p:bold r:id="rId29"/>
      <p:italic r:id="rId30"/>
      <p:boldItalic r:id="rId31"/>
    </p:embeddedFont>
    <p:embeddedFont>
      <p:font typeface="Libre Franklin" charset="-52"/>
      <p:regular r:id="rId32"/>
      <p:bold r:id="rId33"/>
      <p:italic r:id="rId34"/>
      <p:boldItalic r:id="rId35"/>
    </p:embeddedFont>
    <p:embeddedFont>
      <p:font typeface="Arial Black" pitchFamily="34" charset="0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E0AB611-D5FB-412A-8A25-7B661F67CE2B}">
  <a:tblStyle styleId="{5E0AB611-D5FB-412A-8A25-7B661F67CE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-682" y="2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3444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a02869bc2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g34a02869bc2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4a02869bc2_2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4a02869bc2_2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34a02869bc2_2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12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4a02869bc2_2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4a02869bc2_2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4a02869bc2_2_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13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2214094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2214094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522140945c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2"/>
          <p:cNvCxnSpPr/>
          <p:nvPr/>
        </p:nvCxnSpPr>
        <p:spPr>
          <a:xfrm>
            <a:off x="514350" y="5349902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sz="2400">
                <a:solidFill>
                  <a:srgbClr val="363527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32;p4"/>
          <p:cNvCxnSpPr/>
          <p:nvPr/>
        </p:nvCxnSpPr>
        <p:spPr>
          <a:xfrm>
            <a:off x="514350" y="3444902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B1D469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?"/>
              <a:defRPr sz="2800"/>
            </a:lvl1pPr>
            <a:lvl2pPr marL="914400" lvl="1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 sz="18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306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?"/>
              <a:defRPr sz="2800"/>
            </a:lvl1pPr>
            <a:lvl2pPr marL="914400" lvl="1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 sz="18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0" cap="none">
                <a:solidFill>
                  <a:srgbClr val="6C9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0" cap="none">
                <a:solidFill>
                  <a:srgbClr val="6C9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3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3pPr>
            <a:lvl4pPr marL="1828800" lvl="3" indent="-29971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?"/>
              <a:defRPr sz="1600"/>
            </a:lvl4pPr>
            <a:lvl5pPr marL="2286000" lvl="4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?"/>
              <a:defRPr sz="16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4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3pPr>
            <a:lvl4pPr marL="1828800" lvl="3" indent="-29971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?"/>
              <a:defRPr sz="1600"/>
            </a:lvl4pPr>
            <a:lvl5pPr marL="2286000" lvl="4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?"/>
              <a:defRPr sz="16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cxnSp>
        <p:nvCxnSpPr>
          <p:cNvPr id="54" name="Google Shape;54;p6"/>
          <p:cNvCxnSpPr/>
          <p:nvPr/>
        </p:nvCxnSpPr>
        <p:spPr>
          <a:xfrm>
            <a:off x="514350" y="6019800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9"/>
          <p:cNvCxnSpPr/>
          <p:nvPr/>
        </p:nvCxnSpPr>
        <p:spPr>
          <a:xfrm>
            <a:off x="514350" y="5849117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Medium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Char char="?"/>
              <a:defRPr sz="3200"/>
            </a:lvl1pPr>
            <a:lvl2pPr marL="914400" lvl="1" indent="-35306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?"/>
              <a:defRPr sz="2800"/>
            </a:lvl2pPr>
            <a:lvl3pPr marL="1371600" lvl="2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4pPr>
            <a:lvl5pPr marL="228600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20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>
            <a:spLocks noGrp="1"/>
          </p:cNvSpPr>
          <p:nvPr>
            <p:ph type="pic" idx="2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reflection stA="49000" endA="500" endPos="10000" dist="900" dir="5400000" sy="-90000" algn="bl" rotWithShape="0"/>
          </a:effectLst>
        </p:spPr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Medium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8194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Char char="?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Char char="?"/>
              <a:defRPr sz="1000"/>
            </a:lvl3pPr>
            <a:lvl4pPr marL="1828800" lvl="3" indent="-268605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Char char="?"/>
              <a:defRPr sz="900"/>
            </a:lvl4pPr>
            <a:lvl5pPr marL="2286000" lvl="4" indent="-262889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Char char="?"/>
              <a:defRPr sz="9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body" idx="1"/>
          </p:nvPr>
        </p:nvSpPr>
        <p:spPr>
          <a:xfrm rot="5400000">
            <a:off x="2385219" y="-526257"/>
            <a:ext cx="4525963" cy="8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>
            <a:spLocks noGrp="1"/>
          </p:cNvSpPr>
          <p:nvPr>
            <p:ph type="title"/>
          </p:nvPr>
        </p:nvSpPr>
        <p:spPr>
          <a:xfrm rot="5400000">
            <a:off x="4846638" y="2560639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 rot="5400000">
            <a:off x="655638" y="350838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D7F3B7"/>
            </a:gs>
            <a:gs pos="100000">
              <a:srgbClr val="EBF8DC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084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sz="3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306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sz="2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52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sz="2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717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8955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8194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1AD0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  <a:defRPr sz="3600" b="0" i="0" u="none" strike="noStrike" cap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6" name="Google Shape;16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" name="Google Shape;17;p1"/>
          <p:cNvCxnSpPr/>
          <p:nvPr/>
        </p:nvCxnSpPr>
        <p:spPr>
          <a:xfrm>
            <a:off x="514350" y="1057986"/>
            <a:ext cx="8629650" cy="238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url.li/wlgitu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/>
        </p:nvSpPr>
        <p:spPr>
          <a:xfrm>
            <a:off x="192749" y="3578346"/>
            <a:ext cx="6419924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 dirty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Оцінка </a:t>
            </a:r>
            <a:endParaRPr lang="uk-UA" sz="4800" b="1" i="0" u="none" strike="noStrike" cap="none" dirty="0" smtClean="0">
              <a:solidFill>
                <a:srgbClr val="00B050"/>
              </a:solidFill>
              <a:latin typeface="Arial Black" pitchFamily="34" charset="0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 dirty="0" smtClean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енергії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 dirty="0" smtClean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сонячного </a:t>
            </a:r>
            <a:r>
              <a:rPr lang="uk-UA" sz="4800" b="1" i="0" u="none" strike="noStrike" cap="none" dirty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випромінювання </a:t>
            </a:r>
            <a:endParaRPr sz="4800" b="1" i="0" u="none" strike="noStrike" cap="none" dirty="0">
              <a:solidFill>
                <a:srgbClr val="00B050"/>
              </a:solidFill>
              <a:latin typeface="Arial Black" pitchFamily="34" charset="0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 rotWithShape="1">
          <a:blip r:embed="rId3">
            <a:alphaModFix/>
          </a:blip>
          <a:srcRect l="16579" t="21304" r="50921" b="7683"/>
          <a:stretch/>
        </p:blipFill>
        <p:spPr>
          <a:xfrm>
            <a:off x="4510217" y="847375"/>
            <a:ext cx="3631864" cy="49479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9501" y="1198295"/>
            <a:ext cx="836341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00B050"/>
                </a:solidFill>
              </a:rPr>
              <a:t>Мета дослідження:</a:t>
            </a:r>
            <a:r>
              <a:rPr lang="uk-UA" sz="2000" i="1" dirty="0">
                <a:solidFill>
                  <a:srgbClr val="00B050"/>
                </a:solidFill>
              </a:rPr>
              <a:t> </a:t>
            </a:r>
            <a:r>
              <a:rPr lang="uk-UA" sz="2000" dirty="0">
                <a:solidFill>
                  <a:srgbClr val="00B050"/>
                </a:solidFill>
              </a:rPr>
              <a:t>оцінити енергію сонячного випромінювання УФ-діапазону на основі цифрової апаратури</a:t>
            </a:r>
          </a:p>
          <a:p>
            <a:endParaRPr lang="uk-UA" sz="2000" b="1" dirty="0" smtClean="0">
              <a:solidFill>
                <a:srgbClr val="00B050"/>
              </a:solidFill>
            </a:endParaRPr>
          </a:p>
          <a:p>
            <a:r>
              <a:rPr lang="uk-UA" sz="2000" b="1" dirty="0" smtClean="0">
                <a:solidFill>
                  <a:srgbClr val="00B050"/>
                </a:solidFill>
              </a:rPr>
              <a:t>Завдання </a:t>
            </a:r>
            <a:r>
              <a:rPr lang="uk-UA" sz="2000" b="1" dirty="0">
                <a:solidFill>
                  <a:srgbClr val="00B050"/>
                </a:solidFill>
              </a:rPr>
              <a:t>дослідження:</a:t>
            </a:r>
            <a:r>
              <a:rPr lang="uk-UA" sz="2000" dirty="0">
                <a:solidFill>
                  <a:srgbClr val="00B050"/>
                </a:solidFill>
              </a:rPr>
              <a:t> </a:t>
            </a:r>
          </a:p>
          <a:p>
            <a:pPr lvl="0"/>
            <a:r>
              <a:rPr lang="uk-UA" sz="2000" dirty="0">
                <a:solidFill>
                  <a:srgbClr val="00B050"/>
                </a:solidFill>
              </a:rPr>
              <a:t>оцінити сонячну іррадіацію на основі </a:t>
            </a:r>
            <a:r>
              <a:rPr lang="uk-UA" sz="2000" dirty="0" smtClean="0">
                <a:solidFill>
                  <a:srgbClr val="00B050"/>
                </a:solidFill>
              </a:rPr>
              <a:t>УФ-випромінювання </a:t>
            </a:r>
            <a:r>
              <a:rPr lang="uk-UA" sz="2000" dirty="0">
                <a:solidFill>
                  <a:srgbClr val="00B050"/>
                </a:solidFill>
              </a:rPr>
              <a:t>для добування електроенергії в нашій місцевості;</a:t>
            </a:r>
          </a:p>
          <a:p>
            <a:pPr lvl="0"/>
            <a:r>
              <a:rPr lang="uk-UA" sz="2000" dirty="0">
                <a:solidFill>
                  <a:srgbClr val="00B050"/>
                </a:solidFill>
              </a:rPr>
              <a:t>оцінити сонячну іррадіацію у весінній сонячний день та порівняти з потужністю електроенергії, що отримується в цей період від УФ-панелей;</a:t>
            </a:r>
          </a:p>
          <a:p>
            <a:pPr lvl="0"/>
            <a:r>
              <a:rPr lang="uk-UA" sz="2000" dirty="0">
                <a:solidFill>
                  <a:srgbClr val="00B050"/>
                </a:solidFill>
              </a:rPr>
              <a:t>оцінити сонячну іррадіацію протягом доби.</a:t>
            </a:r>
          </a:p>
          <a:p>
            <a:endParaRPr lang="uk-UA" sz="2000" b="1" dirty="0" smtClean="0">
              <a:solidFill>
                <a:srgbClr val="00B050"/>
              </a:solidFill>
            </a:endParaRPr>
          </a:p>
          <a:p>
            <a:r>
              <a:rPr lang="uk-UA" sz="2000" b="1" dirty="0" smtClean="0">
                <a:solidFill>
                  <a:srgbClr val="00B050"/>
                </a:solidFill>
              </a:rPr>
              <a:t>Об’єкт </a:t>
            </a:r>
            <a:r>
              <a:rPr lang="uk-UA" sz="2000" b="1" dirty="0">
                <a:solidFill>
                  <a:srgbClr val="00B050"/>
                </a:solidFill>
              </a:rPr>
              <a:t>дослідження:</a:t>
            </a:r>
            <a:r>
              <a:rPr lang="uk-UA" sz="2000" dirty="0">
                <a:solidFill>
                  <a:srgbClr val="00B050"/>
                </a:solidFill>
              </a:rPr>
              <a:t> енергія сонячного випромінювання на основі УФ-променів.</a:t>
            </a:r>
          </a:p>
          <a:p>
            <a:endParaRPr lang="uk-UA" sz="2000" b="1" dirty="0" smtClean="0">
              <a:solidFill>
                <a:srgbClr val="00B050"/>
              </a:solidFill>
            </a:endParaRPr>
          </a:p>
          <a:p>
            <a:r>
              <a:rPr lang="uk-UA" sz="2000" b="1" dirty="0" smtClean="0">
                <a:solidFill>
                  <a:srgbClr val="00B050"/>
                </a:solidFill>
              </a:rPr>
              <a:t>Предмет </a:t>
            </a:r>
            <a:r>
              <a:rPr lang="uk-UA" sz="2000" b="1" dirty="0">
                <a:solidFill>
                  <a:srgbClr val="00B050"/>
                </a:solidFill>
              </a:rPr>
              <a:t>дослідження:</a:t>
            </a:r>
            <a:r>
              <a:rPr lang="uk-UA" sz="2000" dirty="0">
                <a:solidFill>
                  <a:srgbClr val="00B050"/>
                </a:solidFill>
              </a:rPr>
              <a:t> оцінка сонячної іррадіації та отримання електроенергії від УФ-панелей.</a:t>
            </a:r>
          </a:p>
        </p:txBody>
      </p:sp>
    </p:spTree>
    <p:extLst>
      <p:ext uri="{BB962C8B-B14F-4D97-AF65-F5344CB8AC3E}">
        <p14:creationId xmlns:p14="http://schemas.microsoft.com/office/powerpoint/2010/main" val="148801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/>
          <p:nvPr/>
        </p:nvSpPr>
        <p:spPr>
          <a:xfrm>
            <a:off x="274637" y="0"/>
            <a:ext cx="8958574" cy="841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i="0" u="none" strike="noStrike" cap="none" dirty="0">
                <a:solidFill>
                  <a:srgbClr val="00B050"/>
                </a:solidFill>
                <a:latin typeface="Arial Black" pitchFamily="34" charset="0"/>
                <a:ea typeface="Trebuchet MS"/>
                <a:cs typeface="Trebuchet MS"/>
                <a:sym typeface="Trebuchet MS"/>
              </a:rPr>
              <a:t>Оцінка енергії </a:t>
            </a:r>
            <a:endParaRPr lang="uk-UA" sz="3200" b="1" i="0" u="none" strike="noStrike" cap="none" dirty="0" smtClean="0">
              <a:solidFill>
                <a:srgbClr val="00B050"/>
              </a:solidFill>
              <a:latin typeface="Arial Black" pitchFamily="34" charset="0"/>
              <a:ea typeface="Trebuchet MS"/>
              <a:cs typeface="Trebuchet MS"/>
              <a:sym typeface="Trebuchet MS"/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i="0" u="none" strike="noStrike" cap="none" dirty="0" smtClean="0">
                <a:solidFill>
                  <a:srgbClr val="00B050"/>
                </a:solidFill>
                <a:latin typeface="Arial Black" pitchFamily="34" charset="0"/>
                <a:ea typeface="Trebuchet MS"/>
                <a:cs typeface="Trebuchet MS"/>
                <a:sym typeface="Trebuchet MS"/>
              </a:rPr>
              <a:t>сонячного </a:t>
            </a:r>
            <a:r>
              <a:rPr lang="uk-UA" sz="3200" b="1" i="0" u="none" strike="noStrike" cap="none" dirty="0">
                <a:solidFill>
                  <a:srgbClr val="00B050"/>
                </a:solidFill>
                <a:latin typeface="Arial Black" pitchFamily="34" charset="0"/>
                <a:ea typeface="Trebuchet MS"/>
                <a:cs typeface="Trebuchet MS"/>
                <a:sym typeface="Trebuchet MS"/>
              </a:rPr>
              <a:t>випромінювання</a:t>
            </a:r>
            <a:endParaRPr sz="1400" b="0" i="0" u="none" strike="noStrike" cap="none" dirty="0">
              <a:solidFill>
                <a:srgbClr val="000000"/>
              </a:solidFill>
              <a:latin typeface="Arial Black" pitchFamily="34" charset="0"/>
              <a:sym typeface="Arial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7204" y="1030265"/>
            <a:ext cx="6884275" cy="406241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274637" y="5007924"/>
            <a:ext cx="8660188" cy="1574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1" i="0" u="none" strike="noStrike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Інтенсивність сонячного світла, яка досягає землі змінюється в залежності від часу доби, року, місця розташування та погодних умов. Загальна кількість енергії, підрахована за день або за рік, називається іррадіацією (або ще по-іншому «прихід сонячної радіації») та показує, наскільки потужним було сонячне випромінювання. Іррадіація вимірюється в Вт*ч/м² в день, або інший період.</a:t>
            </a:r>
            <a:endParaRPr sz="1800" b="1" i="0" u="none" strike="noStrike" cap="none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1295636" y="332656"/>
            <a:ext cx="669674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1" i="0" u="none" strike="noStrike" cap="none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О</a:t>
            </a:r>
            <a:r>
              <a:rPr lang="uk-UA" sz="28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цінка сонячної радіації</a:t>
            </a:r>
            <a:endParaRPr sz="28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09" name="Google Shape;109;p15" descr="Розподіл сонячного випромінювання в Україні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525" y="1089900"/>
            <a:ext cx="8646726" cy="5607875"/>
          </a:xfrm>
          <a:prstGeom prst="rect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791580" y="2467744"/>
            <a:ext cx="7776864" cy="3397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1" i="0" u="none" strike="noStrike" cap="none" dirty="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Сонячна радіація неоднорідна. Вона умовно ділиться на 3 види: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1" i="0" u="none" strike="noStrike" cap="none" dirty="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 Інфрачервоне випромінювання, результатом впливу якого є утворення тепла. Воно сприяє розслабленню судин та м’язів, має знеболювальний ефект.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1" i="0" u="none" strike="noStrike" cap="none" dirty="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 Видиме випромінювання, або світло, яке є необхідною умовою роботи ока. Воно дозволяє людині бачити повний спектр кольорів. Окрім того, світло активізує обмін речовин в організмі та синхронізує наш «біологічний годинник».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1" i="0" u="none" strike="noStrike" cap="none" dirty="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 Ультрафіолетове випромінювання, яке стимулює роботу імунної системи, запобігає загостренню хронічних хвороб та розладам нервової системи, а також сприяє появі засмаги на шкірі людини.</a:t>
            </a:r>
            <a:endParaRPr sz="1800" b="1" i="0" u="none" strike="noStrike" cap="none" dirty="0">
              <a:solidFill>
                <a:srgbClr val="00B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791580" y="548680"/>
            <a:ext cx="756084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З чого складається сонячна радіація і як вона впливає на людину</a:t>
            </a:r>
            <a:endParaRPr sz="32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 rotWithShape="1">
          <a:blip r:embed="rId3">
            <a:alphaModFix/>
          </a:blip>
          <a:srcRect t="4796" b="11427"/>
          <a:stretch/>
        </p:blipFill>
        <p:spPr>
          <a:xfrm>
            <a:off x="596875" y="1425325"/>
            <a:ext cx="7950252" cy="5155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 txBox="1"/>
          <p:nvPr/>
        </p:nvSpPr>
        <p:spPr>
          <a:xfrm>
            <a:off x="408225" y="61850"/>
            <a:ext cx="8583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Проникність УФА, УФВ та променів через атмосферу</a:t>
            </a:r>
            <a:endParaRPr sz="3200" b="1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8364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B050"/>
                </a:solidFill>
                <a:latin typeface="Arial Black" pitchFamily="34" charset="0"/>
              </a:rPr>
              <a:t>Експериментально-дослідницька база</a:t>
            </a:r>
            <a:endParaRPr lang="uk-UA" sz="32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4400" y="1117427"/>
            <a:ext cx="7571678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/>
                </a:solidFill>
              </a:rPr>
              <a:t>Датчики ультрафіолетового випромінювання – UVB-BTA та UVA-BTA</a:t>
            </a:r>
            <a:endParaRPr lang="uk-UA" sz="1600" dirty="0">
              <a:solidFill>
                <a:schemeClr val="tx1"/>
              </a:solidFill>
            </a:endParaRPr>
          </a:p>
        </p:txBody>
      </p:sp>
      <p:pic>
        <p:nvPicPr>
          <p:cNvPr id="7" name="image2.jpg" descr="уф-сенсор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608005" y="1518585"/>
            <a:ext cx="3714483" cy="1775734"/>
          </a:xfrm>
          <a:prstGeom prst="rect">
            <a:avLst/>
          </a:prstGeom>
          <a:ln/>
        </p:spPr>
      </p:pic>
      <p:sp>
        <p:nvSpPr>
          <p:cNvPr id="9" name="Прямоугольник 8"/>
          <p:cNvSpPr/>
          <p:nvPr/>
        </p:nvSpPr>
        <p:spPr>
          <a:xfrm>
            <a:off x="405053" y="1821676"/>
            <a:ext cx="42951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Датчики для збору даних в 2х діапазонах ультрафіолетового випромінювання – провідні сенсори для лабораторних робіт з екології та шкільних інженерних проектів, рекомендовані для середньої та старшої школи.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1363" y="3127081"/>
            <a:ext cx="3484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B050"/>
                </a:solidFill>
              </a:rPr>
              <a:t>Ультрафіолетовий датчик UVB-BTA </a:t>
            </a:r>
            <a:endParaRPr lang="uk-UA" b="1" dirty="0" smtClean="0">
              <a:solidFill>
                <a:srgbClr val="00B050"/>
              </a:solidFill>
            </a:endParaRPr>
          </a:p>
          <a:p>
            <a:pPr algn="ctr"/>
            <a:r>
              <a:rPr lang="uk-UA" b="1" dirty="0" smtClean="0">
                <a:solidFill>
                  <a:srgbClr val="00B050"/>
                </a:solidFill>
              </a:rPr>
              <a:t>(</a:t>
            </a:r>
            <a:r>
              <a:rPr lang="uk-UA" b="1" dirty="0">
                <a:solidFill>
                  <a:srgbClr val="00B050"/>
                </a:solidFill>
              </a:rPr>
              <a:t>290 – 320 нм)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0946" y="5164781"/>
            <a:ext cx="431208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UVB – датчик ультрафіолетового випромінювання, який реагує на хвилі довжиною UVB, приблизно від 290 до 320 нм. Він ідеально підходить для експериментів з використанням сонячного світла в якості УФ-джерела і рекомендований для більшості навчальних експериментів за стандартною програмою.</a:t>
            </a:r>
          </a:p>
        </p:txBody>
      </p:sp>
      <p:pic>
        <p:nvPicPr>
          <p:cNvPr id="11" name="image3.jpg" descr="оцінка інтенсивності сонця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68812" y="3650302"/>
            <a:ext cx="2766486" cy="1514480"/>
          </a:xfrm>
          <a:prstGeom prst="rect">
            <a:avLst/>
          </a:prstGeom>
          <a:ln/>
        </p:spPr>
      </p:pic>
      <p:sp>
        <p:nvSpPr>
          <p:cNvPr id="12" name="Прямоугольник 11"/>
          <p:cNvSpPr/>
          <p:nvPr/>
        </p:nvSpPr>
        <p:spPr>
          <a:xfrm>
            <a:off x="4423027" y="3294319"/>
            <a:ext cx="40630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B050"/>
                </a:solidFill>
              </a:rPr>
              <a:t>Ультрафіолетовий датчик UVA-BTA </a:t>
            </a:r>
            <a:endParaRPr lang="uk-UA" b="1" dirty="0" smtClean="0">
              <a:solidFill>
                <a:srgbClr val="00B050"/>
              </a:solidFill>
            </a:endParaRPr>
          </a:p>
          <a:p>
            <a:pPr algn="ctr"/>
            <a:r>
              <a:rPr lang="uk-UA" b="1" dirty="0" smtClean="0">
                <a:solidFill>
                  <a:srgbClr val="00B050"/>
                </a:solidFill>
              </a:rPr>
              <a:t>(</a:t>
            </a:r>
            <a:r>
              <a:rPr lang="uk-UA" b="1" dirty="0">
                <a:solidFill>
                  <a:srgbClr val="00B050"/>
                </a:solidFill>
              </a:rPr>
              <a:t>320 – 390 нм)</a:t>
            </a:r>
            <a:endParaRPr lang="uk-UA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08004" y="5487848"/>
            <a:ext cx="41616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UVA – датчик ультрафіолетового випромінювання, котрий реагує на УФ-випромінювання в діапазоні близько 320 – 390 нм). З цим датчиком проводять експерименти з використанням УФ-ламп.</a:t>
            </a:r>
          </a:p>
        </p:txBody>
      </p:sp>
      <p:pic>
        <p:nvPicPr>
          <p:cNvPr id="14" name="image1.jpg" descr="вивчення світла уф-ламп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172653" y="3893784"/>
            <a:ext cx="3032364" cy="159607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3434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/>
        </p:nvSpPr>
        <p:spPr>
          <a:xfrm>
            <a:off x="143500" y="0"/>
            <a:ext cx="8856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Дослідження виробництва електроенергії при допомозі сонячних панелей</a:t>
            </a:r>
            <a:endParaRPr sz="32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7" name="Google Shape;147;p20" title="0-02-05-9a9c93bb9319af1cc33356c781515f88524895b4652d5b07edf119b28dfd690f_8e8d7d7bb8ea9d90.jpg"/>
          <p:cNvPicPr preferRelativeResize="0"/>
          <p:nvPr/>
        </p:nvPicPr>
        <p:blipFill rotWithShape="1">
          <a:blip r:embed="rId3">
            <a:alphaModFix/>
          </a:blip>
          <a:srcRect l="17469" t="22846" r="19025" b="17781"/>
          <a:stretch/>
        </p:blipFill>
        <p:spPr>
          <a:xfrm>
            <a:off x="555225" y="1645925"/>
            <a:ext cx="2746400" cy="25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 title="0-02-05-2c5ff21ae45db099fce360924b4da511abbf7cba5480932002ae64e51f796d6f_78ebb76b275c90a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1600" y="1605775"/>
            <a:ext cx="2705152" cy="26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 title="0-02-05-b7b4cfadbcc7a4b9640af88a8f021183e8fedf145a5aa411c02363126f81ed0f_ba654a82909a29f5.jpg"/>
          <p:cNvPicPr preferRelativeResize="0"/>
          <p:nvPr/>
        </p:nvPicPr>
        <p:blipFill rotWithShape="1">
          <a:blip r:embed="rId5">
            <a:alphaModFix/>
          </a:blip>
          <a:srcRect l="10358" t="18558" r="22464" b="11749"/>
          <a:stretch/>
        </p:blipFill>
        <p:spPr>
          <a:xfrm>
            <a:off x="3475263" y="3999825"/>
            <a:ext cx="2552700" cy="264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/>
        </p:nvSpPr>
        <p:spPr>
          <a:xfrm>
            <a:off x="0" y="0"/>
            <a:ext cx="8944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143500" y="0"/>
            <a:ext cx="88569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Дослідження виробництва електроенергії на основі програмного забезпечення SOLARMAN </a:t>
            </a:r>
            <a:r>
              <a:rPr lang="uk-UA" sz="3200" b="1" dirty="0" err="1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Smart</a:t>
            </a:r>
            <a:endParaRPr sz="32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6" name="Google Shape;156;p21" title="0-02-05-f78872525f37dd99adf9c1ca2db4ad2cc0f47afa7c49fe1cea82eb57ba21400f_537ce98b96bf11af.jpg"/>
          <p:cNvPicPr preferRelativeResize="0"/>
          <p:nvPr/>
        </p:nvPicPr>
        <p:blipFill rotWithShape="1">
          <a:blip r:embed="rId3">
            <a:alphaModFix/>
          </a:blip>
          <a:srcRect t="12854" b="82128"/>
          <a:stretch/>
        </p:blipFill>
        <p:spPr>
          <a:xfrm>
            <a:off x="6749075" y="3930481"/>
            <a:ext cx="2268050" cy="25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 title="0-02-05-f78872525f37dd99adf9c1ca2db4ad2cc0f47afa7c49fe1cea82eb57ba21400f_537ce98b96bf11af.jpg"/>
          <p:cNvPicPr preferRelativeResize="0"/>
          <p:nvPr/>
        </p:nvPicPr>
        <p:blipFill rotWithShape="1">
          <a:blip r:embed="rId3">
            <a:alphaModFix/>
          </a:blip>
          <a:srcRect t="17869" b="30423"/>
          <a:stretch/>
        </p:blipFill>
        <p:spPr>
          <a:xfrm>
            <a:off x="6749075" y="4183377"/>
            <a:ext cx="2268050" cy="260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 title="0-02-05-a526bcda506d57998236b2921260cf68da4aaa343ee565a37ec9d36d1dfeb90f_2661edf4c46a2e52.jpg"/>
          <p:cNvPicPr preferRelativeResize="0"/>
          <p:nvPr/>
        </p:nvPicPr>
        <p:blipFill rotWithShape="1">
          <a:blip r:embed="rId4">
            <a:alphaModFix/>
          </a:blip>
          <a:srcRect t="22455" b="24091"/>
          <a:stretch/>
        </p:blipFill>
        <p:spPr>
          <a:xfrm>
            <a:off x="4481026" y="2294350"/>
            <a:ext cx="2268049" cy="2628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 title="0-02-05-a526bcda506d57998236b2921260cf68da4aaa343ee565a37ec9d36d1dfeb90f_2661edf4c46a2e52.jpg"/>
          <p:cNvPicPr preferRelativeResize="0"/>
          <p:nvPr/>
        </p:nvPicPr>
        <p:blipFill rotWithShape="1">
          <a:blip r:embed="rId4">
            <a:alphaModFix/>
          </a:blip>
          <a:srcRect t="17927" b="76928"/>
          <a:stretch/>
        </p:blipFill>
        <p:spPr>
          <a:xfrm>
            <a:off x="4481025" y="2041450"/>
            <a:ext cx="2268049" cy="2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 title="0-02-05-ae57507a5cc364c9bfc8833ab657fcb2c1a9106781996163febaabc934bbcbd1_f89c92639a9bb3ce.jpg"/>
          <p:cNvPicPr preferRelativeResize="0"/>
          <p:nvPr/>
        </p:nvPicPr>
        <p:blipFill rotWithShape="1">
          <a:blip r:embed="rId5">
            <a:alphaModFix/>
          </a:blip>
          <a:srcRect t="16427" b="33011"/>
          <a:stretch/>
        </p:blipFill>
        <p:spPr>
          <a:xfrm>
            <a:off x="44456" y="2294350"/>
            <a:ext cx="2319394" cy="260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 title="0-02-05-ae57507a5cc364c9bfc8833ab657fcb2c1a9106781996163febaabc934bbcbd1_f89c92639a9bb3ce.jpg"/>
          <p:cNvPicPr preferRelativeResize="0"/>
          <p:nvPr/>
        </p:nvPicPr>
        <p:blipFill rotWithShape="1">
          <a:blip r:embed="rId5">
            <a:alphaModFix/>
          </a:blip>
          <a:srcRect t="12138" b="82955"/>
          <a:stretch/>
        </p:blipFill>
        <p:spPr>
          <a:xfrm>
            <a:off x="44450" y="2041450"/>
            <a:ext cx="2319401" cy="2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1" title="0-02-05-b4c9093b11e6db21c7e27848a47f9415fd3143d85aeee243a970de07a9305d80_481fbe4d60f289cf.jpg"/>
          <p:cNvPicPr preferRelativeResize="0"/>
          <p:nvPr/>
        </p:nvPicPr>
        <p:blipFill rotWithShape="1">
          <a:blip r:embed="rId6">
            <a:alphaModFix/>
          </a:blip>
          <a:srcRect t="10337" b="36129"/>
          <a:stretch/>
        </p:blipFill>
        <p:spPr>
          <a:xfrm>
            <a:off x="2271692" y="4149337"/>
            <a:ext cx="2209334" cy="262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 title="0-02-05-b4c9093b11e6db21c7e27848a47f9415fd3143d85aeee243a970de07a9305d80_481fbe4d60f289cf.jpg"/>
          <p:cNvPicPr preferRelativeResize="0"/>
          <p:nvPr/>
        </p:nvPicPr>
        <p:blipFill rotWithShape="1">
          <a:blip r:embed="rId6">
            <a:alphaModFix/>
          </a:blip>
          <a:srcRect t="6799" b="89436"/>
          <a:stretch/>
        </p:blipFill>
        <p:spPr>
          <a:xfrm>
            <a:off x="2259600" y="3964513"/>
            <a:ext cx="2209325" cy="18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143500" y="438870"/>
            <a:ext cx="88569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Дослідження виробництва електроенергії на основі програмного забезпечення SOLARMAN </a:t>
            </a:r>
            <a:r>
              <a:rPr lang="uk-UA" sz="3200" b="1" dirty="0" err="1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Smart</a:t>
            </a:r>
            <a:endParaRPr sz="32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0" name="Google Shape;170;p22" title="0-02-05-f734f72b0df606bfe197d19e25d7efc83287d39edb8eaded2c99b13e00c2abb6_2971a08c8ea3ab02.jpg"/>
          <p:cNvPicPr preferRelativeResize="0"/>
          <p:nvPr/>
        </p:nvPicPr>
        <p:blipFill rotWithShape="1">
          <a:blip r:embed="rId3">
            <a:alphaModFix/>
          </a:blip>
          <a:srcRect t="7401" b="42859"/>
          <a:stretch/>
        </p:blipFill>
        <p:spPr>
          <a:xfrm>
            <a:off x="316114" y="2659937"/>
            <a:ext cx="2883035" cy="3836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 rotWithShape="1">
          <a:blip r:embed="rId4">
            <a:alphaModFix/>
          </a:blip>
          <a:srcRect t="41213" b="9919"/>
          <a:stretch/>
        </p:blipFill>
        <p:spPr>
          <a:xfrm>
            <a:off x="3302180" y="2659937"/>
            <a:ext cx="2866799" cy="3836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 title="0-02-05-1d31826d0c68004e66febf92f7af6e63b1e34680ae9ba350987e4248fa8c9957_dce77bd69722808e.jpg"/>
          <p:cNvPicPr preferRelativeResize="0"/>
          <p:nvPr/>
        </p:nvPicPr>
        <p:blipFill rotWithShape="1">
          <a:blip r:embed="rId5">
            <a:alphaModFix/>
          </a:blip>
          <a:srcRect t="18306" b="31081"/>
          <a:stretch/>
        </p:blipFill>
        <p:spPr>
          <a:xfrm>
            <a:off x="6255521" y="2864185"/>
            <a:ext cx="2532529" cy="3256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 title="0-02-05-1d31826d0c68004e66febf92f7af6e63b1e34680ae9ba350987e4248fa8c9957_dce77bd69722808e.jpg"/>
          <p:cNvPicPr preferRelativeResize="0"/>
          <p:nvPr/>
        </p:nvPicPr>
        <p:blipFill rotWithShape="1">
          <a:blip r:embed="rId5">
            <a:alphaModFix/>
          </a:blip>
          <a:srcRect t="13624" b="82162"/>
          <a:stretch/>
        </p:blipFill>
        <p:spPr>
          <a:xfrm>
            <a:off x="6255522" y="2609291"/>
            <a:ext cx="2532528" cy="254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/>
        </p:nvSpPr>
        <p:spPr>
          <a:xfrm>
            <a:off x="143550" y="173200"/>
            <a:ext cx="8856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24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Дослідження УФА випромінювання на основі програмного забезпечення </a:t>
            </a:r>
            <a:r>
              <a:rPr lang="uk-UA" sz="2400" b="1" dirty="0" smtClean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uk-UA" sz="2400" b="1" dirty="0" err="1" smtClean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Logger</a:t>
            </a:r>
            <a:r>
              <a:rPr lang="uk-UA" sz="2400" b="1" dirty="0" smtClean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uk-UA" sz="2400" b="1" dirty="0" err="1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Pro</a:t>
            </a:r>
            <a:r>
              <a:rPr lang="uk-UA" sz="24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 3.14</a:t>
            </a:r>
            <a:endParaRPr sz="2400" b="1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9" name="Google Shape;179;p23" title="0-02-05-be50610f5c2f0db331306806093fd8e8287d512690d15b8bc2d69fd8ccbb49db_9c05bb5beaa1630a.jpg"/>
          <p:cNvPicPr preferRelativeResize="0"/>
          <p:nvPr/>
        </p:nvPicPr>
        <p:blipFill rotWithShape="1">
          <a:blip r:embed="rId3">
            <a:alphaModFix/>
          </a:blip>
          <a:srcRect l="1497" t="7581" b="33137"/>
          <a:stretch/>
        </p:blipFill>
        <p:spPr>
          <a:xfrm>
            <a:off x="143550" y="1095429"/>
            <a:ext cx="4507784" cy="1404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3" title="0-02-05-d90d388f235d9308e8663d515ae7c17c5c89b225bf39d94673f297995d9afc9c_1bc6ca6c8535cdb5.jpg"/>
          <p:cNvPicPr preferRelativeResize="0"/>
          <p:nvPr/>
        </p:nvPicPr>
        <p:blipFill rotWithShape="1">
          <a:blip r:embed="rId4">
            <a:alphaModFix/>
          </a:blip>
          <a:srcRect t="8816" b="35208"/>
          <a:stretch/>
        </p:blipFill>
        <p:spPr>
          <a:xfrm>
            <a:off x="349050" y="3793568"/>
            <a:ext cx="4535172" cy="140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 title="0-02-05-be50610f5c2f0db331306806093fd8e8287d512690d15b8bc2d69fd8ccbb49db_9c05bb5beaa1630a.jpg"/>
          <p:cNvPicPr preferRelativeResize="0"/>
          <p:nvPr/>
        </p:nvPicPr>
        <p:blipFill rotWithShape="1">
          <a:blip r:embed="rId3">
            <a:alphaModFix/>
          </a:blip>
          <a:srcRect t="68627" r="80263"/>
          <a:stretch/>
        </p:blipFill>
        <p:spPr>
          <a:xfrm>
            <a:off x="4651334" y="1095430"/>
            <a:ext cx="1304508" cy="1335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 title="0-02-05-d90d388f235d9308e8663d515ae7c17c5c89b225bf39d94673f297995d9afc9c_1bc6ca6c8535cdb5.jpg"/>
          <p:cNvPicPr preferRelativeResize="0"/>
          <p:nvPr/>
        </p:nvPicPr>
        <p:blipFill rotWithShape="1">
          <a:blip r:embed="rId4">
            <a:alphaModFix/>
          </a:blip>
          <a:srcRect t="66409" r="80226" b="3952"/>
          <a:stretch/>
        </p:blipFill>
        <p:spPr>
          <a:xfrm>
            <a:off x="4884221" y="3793568"/>
            <a:ext cx="1290075" cy="140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 title="0-02-05-78e2b83c15f3880f8dc150dd1f707bc8ab3bde1ccbc7673bb174932cdfa2bc30_64692052f5ab6553.jpg"/>
          <p:cNvPicPr preferRelativeResize="0"/>
          <p:nvPr/>
        </p:nvPicPr>
        <p:blipFill rotWithShape="1">
          <a:blip r:embed="rId5">
            <a:alphaModFix/>
          </a:blip>
          <a:srcRect l="26621" t="54260"/>
          <a:stretch/>
        </p:blipFill>
        <p:spPr>
          <a:xfrm>
            <a:off x="4206516" y="5303062"/>
            <a:ext cx="3498652" cy="1445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 title="0-02-05-78e2b83c15f3880f8dc150dd1f707bc8ab3bde1ccbc7673bb174932cdfa2bc30_64692052f5ab6553.jpg"/>
          <p:cNvPicPr preferRelativeResize="0"/>
          <p:nvPr/>
        </p:nvPicPr>
        <p:blipFill rotWithShape="1">
          <a:blip r:embed="rId5">
            <a:alphaModFix/>
          </a:blip>
          <a:srcRect t="67934" r="80697"/>
          <a:stretch/>
        </p:blipFill>
        <p:spPr>
          <a:xfrm>
            <a:off x="7705168" y="5275986"/>
            <a:ext cx="1173656" cy="1472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 title="0-02-05-d212550d4eaa8f6cdfd5c86e030fc9c68ab2019bc1a2769e54bb53641c848b2a_93b22e7fbf9235e4.jpg"/>
          <p:cNvPicPr preferRelativeResize="0"/>
          <p:nvPr/>
        </p:nvPicPr>
        <p:blipFill rotWithShape="1">
          <a:blip r:embed="rId6">
            <a:alphaModFix/>
          </a:blip>
          <a:srcRect t="7803" b="32491"/>
          <a:stretch/>
        </p:blipFill>
        <p:spPr>
          <a:xfrm>
            <a:off x="3415711" y="2515256"/>
            <a:ext cx="4289457" cy="1255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3" title="0-02-05-d212550d4eaa8f6cdfd5c86e030fc9c68ab2019bc1a2769e54bb53641c848b2a_93b22e7fbf9235e4.jpg"/>
          <p:cNvPicPr preferRelativeResize="0"/>
          <p:nvPr/>
        </p:nvPicPr>
        <p:blipFill rotWithShape="1">
          <a:blip r:embed="rId6">
            <a:alphaModFix/>
          </a:blip>
          <a:srcRect t="68669" r="80612" b="-9"/>
          <a:stretch/>
        </p:blipFill>
        <p:spPr>
          <a:xfrm>
            <a:off x="7705168" y="2594999"/>
            <a:ext cx="1119840" cy="1176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 title="0-02-05-78e2b83c15f3880f8dc150dd1f707bc8ab3bde1ccbc7673bb174932cdfa2bc30_64692052f5ab6553.jpg"/>
          <p:cNvPicPr preferRelativeResize="0"/>
          <p:nvPr/>
        </p:nvPicPr>
        <p:blipFill rotWithShape="1">
          <a:blip r:embed="rId5">
            <a:alphaModFix/>
          </a:blip>
          <a:srcRect t="9361" r="76061" b="31724"/>
          <a:stretch/>
        </p:blipFill>
        <p:spPr>
          <a:xfrm>
            <a:off x="3169116" y="5275986"/>
            <a:ext cx="1037400" cy="1472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/>
        </p:nvSpPr>
        <p:spPr>
          <a:xfrm>
            <a:off x="215562" y="18797"/>
            <a:ext cx="8712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Порівняння виробництва електроенергії з інтенсивністю УФА радіації</a:t>
            </a:r>
            <a:endParaRPr sz="2800" b="0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94" name="Google Shape;194;p24" title="0-02-05-1d31826d0c68004e66febf92f7af6e63b1e34680ae9ba350987e4248fa8c9957_dce77bd69722808e.jpg"/>
          <p:cNvPicPr preferRelativeResize="0"/>
          <p:nvPr/>
        </p:nvPicPr>
        <p:blipFill rotWithShape="1">
          <a:blip r:embed="rId3">
            <a:alphaModFix/>
          </a:blip>
          <a:srcRect t="17644" b="29590"/>
          <a:stretch/>
        </p:blipFill>
        <p:spPr>
          <a:xfrm>
            <a:off x="782594" y="2009174"/>
            <a:ext cx="2596199" cy="304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 title="0-02-05-1d31826d0c68004e66febf92f7af6e63b1e34680ae9ba350987e4248fa8c9957_dce77bd69722808e.jpg"/>
          <p:cNvPicPr preferRelativeResize="0"/>
          <p:nvPr/>
        </p:nvPicPr>
        <p:blipFill rotWithShape="1">
          <a:blip r:embed="rId3">
            <a:alphaModFix/>
          </a:blip>
          <a:srcRect t="13640" b="81933"/>
          <a:stretch/>
        </p:blipFill>
        <p:spPr>
          <a:xfrm>
            <a:off x="782593" y="1679150"/>
            <a:ext cx="2596199" cy="25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4"/>
          <p:cNvSpPr txBox="1">
            <a:spLocks noGrp="1"/>
          </p:cNvSpPr>
          <p:nvPr>
            <p:ph type="title"/>
          </p:nvPr>
        </p:nvSpPr>
        <p:spPr>
          <a:xfrm>
            <a:off x="3922976" y="1228429"/>
            <a:ext cx="45798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dirty="0">
                <a:solidFill>
                  <a:srgbClr val="00B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Інтенсивність УФА радіації по годинах:</a:t>
            </a:r>
            <a:endParaRPr sz="1800" dirty="0">
              <a:solidFill>
                <a:srgbClr val="00B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dirty="0">
              <a:solidFill>
                <a:srgbClr val="3E3D2D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304"/>
              <a:buFont typeface="Times New Roman"/>
              <a:buNone/>
            </a:pPr>
            <a:r>
              <a:rPr lang="uk-UA" sz="1800" b="0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800" b="0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cap="none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7" name="Google Shape;197;p24"/>
          <p:cNvGraphicFramePr/>
          <p:nvPr>
            <p:extLst>
              <p:ext uri="{D42A27DB-BD31-4B8C-83A1-F6EECF244321}">
                <p14:modId xmlns:p14="http://schemas.microsoft.com/office/powerpoint/2010/main" val="1577275383"/>
              </p:ext>
            </p:extLst>
          </p:nvPr>
        </p:nvGraphicFramePr>
        <p:xfrm>
          <a:off x="4063651" y="1679150"/>
          <a:ext cx="4298450" cy="3192450"/>
        </p:xfrm>
        <a:graphic>
          <a:graphicData uri="http://schemas.openxmlformats.org/drawingml/2006/table">
            <a:tbl>
              <a:tblPr>
                <a:noFill/>
                <a:tableStyleId>{5E0AB611-D5FB-412A-8A25-7B661F67CE2B}</a:tableStyleId>
              </a:tblPr>
              <a:tblGrid>
                <a:gridCol w="2149225"/>
                <a:gridCol w="2149225"/>
              </a:tblGrid>
              <a:tr h="532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dirty="0"/>
                        <a:t>1 година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/>
                        <a:t>5000 мВт/м</a:t>
                      </a:r>
                      <a:r>
                        <a:rPr lang="uk-UA" sz="2050">
                          <a:solidFill>
                            <a:srgbClr val="222222"/>
                          </a:solidFill>
                        </a:rPr>
                        <a:t>²</a:t>
                      </a:r>
                      <a:endParaRPr sz="1200">
                        <a:solidFill>
                          <a:srgbClr val="202122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/>
                </a:tc>
              </a:tr>
              <a:tr h="532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2 година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7000 мВт/м</a:t>
                      </a:r>
                      <a:r>
                        <a:rPr lang="uk-UA" sz="2050">
                          <a:solidFill>
                            <a:srgbClr val="222222"/>
                          </a:solidFill>
                        </a:rPr>
                        <a:t>²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532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3 година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8100 мВт/м</a:t>
                      </a:r>
                      <a:r>
                        <a:rPr lang="uk-UA" sz="2050">
                          <a:solidFill>
                            <a:srgbClr val="222222"/>
                          </a:solidFill>
                        </a:rPr>
                        <a:t>²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532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4 година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6200 мВт/м</a:t>
                      </a:r>
                      <a:r>
                        <a:rPr lang="uk-UA" sz="2050">
                          <a:solidFill>
                            <a:srgbClr val="222222"/>
                          </a:solidFill>
                        </a:rPr>
                        <a:t>²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532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5 година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>
                          <a:solidFill>
                            <a:schemeClr val="dk1"/>
                          </a:solidFill>
                        </a:rPr>
                        <a:t>3000 мВт/м</a:t>
                      </a:r>
                      <a:r>
                        <a:rPr lang="uk-UA" sz="2050">
                          <a:solidFill>
                            <a:srgbClr val="222222"/>
                          </a:solidFill>
                        </a:rPr>
                        <a:t>²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532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dirty="0">
                          <a:solidFill>
                            <a:schemeClr val="dk1"/>
                          </a:solidFill>
                        </a:rPr>
                        <a:t>6 година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dirty="0">
                          <a:solidFill>
                            <a:schemeClr val="dk1"/>
                          </a:solidFill>
                        </a:rPr>
                        <a:t>4000 мВт/м</a:t>
                      </a:r>
                      <a:r>
                        <a:rPr lang="uk-UA" sz="2050" dirty="0">
                          <a:solidFill>
                            <a:srgbClr val="222222"/>
                          </a:solidFill>
                        </a:rPr>
                        <a:t>²</a:t>
                      </a:r>
                      <a:endParaRPr dirty="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198" name="Google Shape;198;p24" title="0-02-05-d212550d4eaa8f6cdfd5c86e030fc9c68ab2019bc1a2769e54bb53641c848b2a_93b22e7fbf9235e4.jpg"/>
          <p:cNvPicPr preferRelativeResize="0"/>
          <p:nvPr/>
        </p:nvPicPr>
        <p:blipFill rotWithShape="1">
          <a:blip r:embed="rId4">
            <a:alphaModFix/>
          </a:blip>
          <a:srcRect t="7803" b="32491"/>
          <a:stretch/>
        </p:blipFill>
        <p:spPr>
          <a:xfrm>
            <a:off x="3546389" y="4917990"/>
            <a:ext cx="4866425" cy="1824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79600" y="1362057"/>
            <a:ext cx="5243700" cy="535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>
                <a:solidFill>
                  <a:schemeClr val="dk1"/>
                </a:solidFill>
                <a:latin typeface="+mj-lt"/>
                <a:ea typeface="Libre Franklin"/>
                <a:cs typeface="Libre Franklin"/>
                <a:sym typeface="Libre Franklin"/>
              </a:rPr>
              <a:t>Тому за нашими спостереженнями, </a:t>
            </a:r>
            <a:r>
              <a:rPr lang="uk-UA" sz="2400" dirty="0" smtClean="0">
                <a:solidFill>
                  <a:schemeClr val="dk1"/>
                </a:solidFill>
                <a:latin typeface="+mj-lt"/>
                <a:ea typeface="Libre Franklin"/>
                <a:cs typeface="Libre Franklin"/>
                <a:sym typeface="Libre Franklin"/>
              </a:rPr>
              <a:t>вимірюваннями,  </a:t>
            </a:r>
            <a:r>
              <a:rPr lang="uk-UA" sz="2400" dirty="0">
                <a:solidFill>
                  <a:schemeClr val="dk1"/>
                </a:solidFill>
                <a:latin typeface="+mj-lt"/>
                <a:ea typeface="Libre Franklin"/>
                <a:cs typeface="Libre Franklin"/>
                <a:sym typeface="Libre Franklin"/>
              </a:rPr>
              <a:t>щоб добути 1 кВт/</a:t>
            </a:r>
            <a:r>
              <a:rPr lang="uk-UA" sz="2400" dirty="0" err="1">
                <a:solidFill>
                  <a:schemeClr val="dk1"/>
                </a:solidFill>
                <a:latin typeface="+mj-lt"/>
                <a:ea typeface="Libre Franklin"/>
                <a:cs typeface="Libre Franklin"/>
                <a:sym typeface="Libre Franklin"/>
              </a:rPr>
              <a:t>год</a:t>
            </a:r>
            <a:r>
              <a:rPr lang="uk-UA" sz="2400" dirty="0">
                <a:solidFill>
                  <a:schemeClr val="dk1"/>
                </a:solidFill>
                <a:latin typeface="+mj-lt"/>
                <a:ea typeface="Libre Franklin"/>
                <a:cs typeface="Libre Franklin"/>
                <a:sym typeface="Libre Franklin"/>
              </a:rPr>
              <a:t> електроенергії необхідно щоб сонячна радіація в УФ діапазоні була на рівні </a:t>
            </a:r>
            <a:r>
              <a:rPr lang="uk-UA" sz="1800" dirty="0">
                <a:solidFill>
                  <a:schemeClr val="dk1"/>
                </a:solidFill>
                <a:latin typeface="+mj-lt"/>
              </a:rPr>
              <a:t>≈ </a:t>
            </a:r>
            <a:r>
              <a:rPr lang="uk-UA" sz="2000" dirty="0">
                <a:solidFill>
                  <a:schemeClr val="dk1"/>
                </a:solidFill>
                <a:latin typeface="+mj-lt"/>
              </a:rPr>
              <a:t>86 мВт/м</a:t>
            </a:r>
            <a:r>
              <a:rPr lang="uk-UA" sz="1450" dirty="0">
                <a:solidFill>
                  <a:schemeClr val="dk1"/>
                </a:solidFill>
                <a:latin typeface="+mj-lt"/>
              </a:rPr>
              <a:t>²</a:t>
            </a:r>
            <a:r>
              <a:rPr lang="uk-UA" sz="2400" dirty="0">
                <a:solidFill>
                  <a:schemeClr val="dk1"/>
                </a:solidFill>
                <a:latin typeface="+mj-lt"/>
              </a:rPr>
              <a:t>, це при споживанні 85,2 кВт/</a:t>
            </a:r>
            <a:r>
              <a:rPr lang="uk-UA" sz="2400" dirty="0" err="1">
                <a:solidFill>
                  <a:schemeClr val="dk1"/>
                </a:solidFill>
                <a:latin typeface="+mj-lt"/>
              </a:rPr>
              <a:t>год</a:t>
            </a:r>
            <a:r>
              <a:rPr lang="uk-UA" sz="2400" dirty="0">
                <a:solidFill>
                  <a:schemeClr val="dk1"/>
                </a:solidFill>
                <a:latin typeface="+mj-lt"/>
              </a:rPr>
              <a:t>, Тому, якщо в сонячний день сонячна радіація в межах 8000 мВт/м</a:t>
            </a:r>
            <a:r>
              <a:rPr lang="uk-UA" sz="1250" dirty="0">
                <a:solidFill>
                  <a:schemeClr val="dk1"/>
                </a:solidFill>
                <a:latin typeface="+mj-lt"/>
              </a:rPr>
              <a:t>², </a:t>
            </a:r>
            <a:r>
              <a:rPr lang="uk-UA" sz="2400" dirty="0">
                <a:solidFill>
                  <a:schemeClr val="dk1"/>
                </a:solidFill>
                <a:latin typeface="+mj-lt"/>
              </a:rPr>
              <a:t>то це може дати 93 кВт/</a:t>
            </a:r>
            <a:r>
              <a:rPr lang="uk-UA" sz="2400" dirty="0" err="1">
                <a:solidFill>
                  <a:schemeClr val="dk1"/>
                </a:solidFill>
                <a:latin typeface="+mj-lt"/>
              </a:rPr>
              <a:t>год</a:t>
            </a:r>
            <a:r>
              <a:rPr lang="uk-UA" sz="2400" dirty="0">
                <a:solidFill>
                  <a:schemeClr val="dk1"/>
                </a:solidFill>
                <a:latin typeface="+mj-lt"/>
              </a:rPr>
              <a:t> електроенергії в середньому. Ці дані дійсні для 50 панелей потужності 700 Вт кожна. Тому в нашій місцевості вигідно добувати “Зелену” </a:t>
            </a:r>
            <a:r>
              <a:rPr lang="uk-UA" sz="2400" dirty="0" smtClean="0">
                <a:solidFill>
                  <a:schemeClr val="dk1"/>
                </a:solidFill>
                <a:latin typeface="+mj-lt"/>
              </a:rPr>
              <a:t>енергію.</a:t>
            </a:r>
            <a:endParaRPr sz="2400" dirty="0">
              <a:solidFill>
                <a:schemeClr val="dk1"/>
              </a:solidFill>
              <a:latin typeface="+mj-lt"/>
            </a:endParaRPr>
          </a:p>
        </p:txBody>
      </p:sp>
      <p:pic>
        <p:nvPicPr>
          <p:cNvPr id="205" name="Google Shape;20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3300" y="1223150"/>
            <a:ext cx="3677100" cy="245260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5"/>
          <p:cNvSpPr txBox="1"/>
          <p:nvPr/>
        </p:nvSpPr>
        <p:spPr>
          <a:xfrm>
            <a:off x="143500" y="0"/>
            <a:ext cx="88569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Оцінювання УФ радіації з фактом добування електроенергії</a:t>
            </a:r>
            <a:endParaRPr sz="32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07" name="Google Shape;207;p25" title="0-02-05-f51dbd45ef3fb54353fec0d45aa6eec737e6c829470ee950e59d05cf4a038e1b_55e883505df9e1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0550" y="3821600"/>
            <a:ext cx="3539848" cy="292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>
            <a:spLocks noGrp="1"/>
          </p:cNvSpPr>
          <p:nvPr>
            <p:ph type="title"/>
          </p:nvPr>
        </p:nvSpPr>
        <p:spPr>
          <a:xfrm>
            <a:off x="251520" y="6021288"/>
            <a:ext cx="878497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304"/>
              <a:buFont typeface="Times New Roman"/>
              <a:buNone/>
            </a:pPr>
            <a:r>
              <a:rPr lang="uk-UA" sz="180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Таблиця та графік дослідження </a:t>
            </a:r>
            <a:r>
              <a:rPr lang="uk-UA" sz="18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УФ</a:t>
            </a:r>
            <a:r>
              <a:rPr lang="uk-UA" sz="180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-випромінювання та </a:t>
            </a:r>
            <a:r>
              <a:rPr lang="uk-UA" sz="1800" b="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800" b="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180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освітленості протягом доби</a:t>
            </a:r>
            <a:r>
              <a:rPr lang="uk-UA" sz="1800" b="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1800" b="0" cap="non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cap="none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26"/>
          <p:cNvSpPr txBox="1">
            <a:spLocks noGrp="1"/>
          </p:cNvSpPr>
          <p:nvPr>
            <p:ph type="body" idx="1"/>
          </p:nvPr>
        </p:nvSpPr>
        <p:spPr>
          <a:xfrm>
            <a:off x="0" y="116632"/>
            <a:ext cx="9036496" cy="1666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60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Дослідження ультрафіолетового випромінювання та освітленості </a:t>
            </a:r>
            <a:endParaRPr b="1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60"/>
              <a:buNone/>
            </a:pPr>
            <a:r>
              <a:rPr lang="uk-UA" sz="3200" b="1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протягом доби</a:t>
            </a:r>
            <a:endParaRPr sz="3200" b="1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4" name="Google Shape;214;p26" descr="Описание: Описание: 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600" y="1916832"/>
            <a:ext cx="7296811" cy="410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/>
        </p:nvSpPr>
        <p:spPr>
          <a:xfrm>
            <a:off x="94025" y="284725"/>
            <a:ext cx="8856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1" dirty="0" smtClean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Висновки:</a:t>
            </a:r>
            <a:endParaRPr sz="32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239550" y="1364175"/>
            <a:ext cx="8664900" cy="500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 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експериментально оцінили рівень сонячної іррадіації в нашій місцевості.</a:t>
            </a:r>
            <a:endParaRPr sz="1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Інтенсивність УФА випромінювання в сонячній весняний день коливається в межах 5550 мВт/м</a:t>
            </a:r>
            <a:r>
              <a:rPr lang="uk-UA" sz="1900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цей же день при даній інтенсивності УФ-випромінювання сонячними батареями (60 </a:t>
            </a:r>
            <a:r>
              <a:rPr lang="uk-UA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шт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700 Вт кожна) вироблено 64,8 кВт · </a:t>
            </a:r>
            <a:r>
              <a:rPr lang="uk-UA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електроенергії при споживанні 117,6 кВт · год.</a:t>
            </a:r>
            <a:endParaRPr sz="1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нашій місцевості вигідно перетворювати сонячну енергію в електричну.</a:t>
            </a:r>
            <a:endParaRPr sz="1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Інтенсивність УФА випромінювання в межах 8000 мВт/м</a:t>
            </a:r>
            <a:r>
              <a:rPr lang="uk-UA" sz="1900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 60 панелях потужністю 700 Вт можуть потенційно дати до 100 кВт/</a:t>
            </a:r>
            <a:r>
              <a:rPr lang="uk-UA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електроенергії.</a:t>
            </a:r>
            <a:endParaRPr sz="19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AutoNum type="arabicPeriod"/>
            </a:pP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УФ-випромінювання поширюється вночі, особливо В-типу, протягом доби стабільно, в межах 13 Вт/м</a:t>
            </a:r>
            <a:r>
              <a:rPr lang="uk-UA" sz="1900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uk-UA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1108" y="1808980"/>
            <a:ext cx="8167255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 smtClean="0"/>
              <a:t>М</a:t>
            </a:r>
            <a:r>
              <a:rPr lang="uk-UA" sz="2400" dirty="0"/>
              <a:t>. Ікбал (M. Iqbal): "</a:t>
            </a:r>
            <a:r>
              <a:rPr lang="uk-UA" sz="2400" dirty="0" err="1"/>
              <a:t>An</a:t>
            </a:r>
            <a:r>
              <a:rPr lang="uk-UA" sz="2400" dirty="0"/>
              <a:t> </a:t>
            </a:r>
            <a:r>
              <a:rPr lang="uk-UA" sz="2400" dirty="0" err="1"/>
              <a:t>Introduction</a:t>
            </a:r>
            <a:r>
              <a:rPr lang="uk-UA" sz="2400" dirty="0"/>
              <a:t> </a:t>
            </a:r>
            <a:r>
              <a:rPr lang="uk-UA" sz="2400" dirty="0" err="1"/>
              <a:t>to</a:t>
            </a:r>
            <a:r>
              <a:rPr lang="uk-UA" sz="2400" dirty="0"/>
              <a:t> </a:t>
            </a:r>
            <a:r>
              <a:rPr lang="uk-UA" sz="2400" dirty="0" err="1"/>
              <a:t>Solar</a:t>
            </a:r>
            <a:r>
              <a:rPr lang="uk-UA" sz="2400" dirty="0"/>
              <a:t> </a:t>
            </a:r>
            <a:r>
              <a:rPr lang="uk-UA" sz="2400" dirty="0" err="1"/>
              <a:t>Radiation</a:t>
            </a:r>
            <a:r>
              <a:rPr lang="uk-UA" sz="2400" dirty="0"/>
              <a:t>".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/>
              <a:t>К. М. </a:t>
            </a:r>
            <a:r>
              <a:rPr lang="uk-UA" sz="2400" dirty="0" err="1"/>
              <a:t>Міхальський</a:t>
            </a:r>
            <a:r>
              <a:rPr lang="uk-UA" sz="2400" dirty="0"/>
              <a:t> (C.M. </a:t>
            </a:r>
            <a:r>
              <a:rPr lang="uk-UA" sz="2400" dirty="0" err="1"/>
              <a:t>Michalsky</a:t>
            </a:r>
            <a:r>
              <a:rPr lang="uk-UA" sz="2400" dirty="0"/>
              <a:t>): "</a:t>
            </a:r>
            <a:r>
              <a:rPr lang="uk-UA" sz="2400" dirty="0" err="1"/>
              <a:t>Solar</a:t>
            </a:r>
            <a:r>
              <a:rPr lang="uk-UA" sz="2400" dirty="0"/>
              <a:t> </a:t>
            </a:r>
            <a:r>
              <a:rPr lang="uk-UA" sz="2400" dirty="0" err="1"/>
              <a:t>Radiation</a:t>
            </a:r>
            <a:r>
              <a:rPr lang="uk-UA" sz="2400" dirty="0"/>
              <a:t>: </a:t>
            </a:r>
            <a:r>
              <a:rPr lang="uk-UA" sz="2400" dirty="0" err="1"/>
              <a:t>Theory</a:t>
            </a:r>
            <a:r>
              <a:rPr lang="uk-UA" sz="2400" dirty="0"/>
              <a:t> </a:t>
            </a:r>
            <a:r>
              <a:rPr lang="uk-UA" sz="2400" dirty="0" err="1"/>
              <a:t>and</a:t>
            </a:r>
            <a:r>
              <a:rPr lang="uk-UA" sz="2400" dirty="0"/>
              <a:t> </a:t>
            </a:r>
            <a:r>
              <a:rPr lang="uk-UA" sz="2400" dirty="0" err="1"/>
              <a:t>Measurement</a:t>
            </a:r>
            <a:r>
              <a:rPr lang="uk-UA" sz="2400" dirty="0"/>
              <a:t>".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/>
              <a:t>Д. Й. </a:t>
            </a:r>
            <a:r>
              <a:rPr lang="uk-UA" sz="2400" dirty="0" err="1"/>
              <a:t>Госвамі</a:t>
            </a:r>
            <a:r>
              <a:rPr lang="uk-UA" sz="2400" dirty="0"/>
              <a:t> (D.Y. </a:t>
            </a:r>
            <a:r>
              <a:rPr lang="uk-UA" sz="2400" dirty="0" err="1"/>
              <a:t>Goswami</a:t>
            </a:r>
            <a:r>
              <a:rPr lang="uk-UA" sz="2400" dirty="0"/>
              <a:t>), Ф. </a:t>
            </a:r>
            <a:r>
              <a:rPr lang="uk-UA" sz="2400" dirty="0" err="1"/>
              <a:t>Крейт</a:t>
            </a:r>
            <a:r>
              <a:rPr lang="uk-UA" sz="2400" dirty="0"/>
              <a:t> (F. </a:t>
            </a:r>
            <a:r>
              <a:rPr lang="uk-UA" sz="2400" dirty="0" err="1"/>
              <a:t>Kreith</a:t>
            </a:r>
            <a:r>
              <a:rPr lang="uk-UA" sz="2400" dirty="0"/>
              <a:t>), Дж. Ф. </a:t>
            </a:r>
            <a:r>
              <a:rPr lang="uk-UA" sz="2400" dirty="0" err="1"/>
              <a:t>Крейдер</a:t>
            </a:r>
            <a:r>
              <a:rPr lang="uk-UA" sz="2400" dirty="0"/>
              <a:t> (J.F. </a:t>
            </a:r>
            <a:r>
              <a:rPr lang="uk-UA" sz="2400" dirty="0" err="1"/>
              <a:t>Kreider</a:t>
            </a:r>
            <a:r>
              <a:rPr lang="uk-UA" sz="2400" dirty="0"/>
              <a:t>): "</a:t>
            </a:r>
            <a:r>
              <a:rPr lang="uk-UA" sz="2400" dirty="0" err="1"/>
              <a:t>Principles</a:t>
            </a:r>
            <a:r>
              <a:rPr lang="uk-UA" sz="2400" dirty="0"/>
              <a:t> </a:t>
            </a:r>
            <a:r>
              <a:rPr lang="uk-UA" sz="2400" dirty="0" err="1"/>
              <a:t>of</a:t>
            </a:r>
            <a:r>
              <a:rPr lang="uk-UA" sz="2400" dirty="0"/>
              <a:t> </a:t>
            </a:r>
            <a:r>
              <a:rPr lang="uk-UA" sz="2400" dirty="0" err="1"/>
              <a:t>Solar</a:t>
            </a:r>
            <a:r>
              <a:rPr lang="uk-UA" sz="2400" dirty="0"/>
              <a:t> </a:t>
            </a:r>
            <a:r>
              <a:rPr lang="uk-UA" sz="2400" dirty="0" err="1"/>
              <a:t>Engineering</a:t>
            </a:r>
            <a:r>
              <a:rPr lang="uk-UA" sz="2400" dirty="0"/>
              <a:t>".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400" dirty="0"/>
              <a:t> </a:t>
            </a:r>
            <a:r>
              <a:rPr lang="uk-UA" sz="2400" u="sng" dirty="0">
                <a:hlinkClick r:id="rId2"/>
              </a:rPr>
              <a:t>https://</a:t>
            </a:r>
            <a:r>
              <a:rPr lang="uk-UA" sz="2400" u="sng" dirty="0" smtClean="0">
                <a:hlinkClick r:id="rId2"/>
              </a:rPr>
              <a:t>surl.li/wlgitu</a:t>
            </a:r>
            <a:r>
              <a:rPr lang="uk-UA" sz="2400" u="sng" dirty="0" smtClean="0"/>
              <a:t> </a:t>
            </a:r>
            <a:r>
              <a:rPr lang="uk-UA" sz="2400" dirty="0" smtClean="0"/>
              <a:t> 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75308" y="300671"/>
            <a:ext cx="5396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3200" b="1" dirty="0">
                <a:solidFill>
                  <a:srgbClr val="00B050"/>
                </a:solidFill>
                <a:latin typeface="Arial Black" pitchFamily="34" charset="0"/>
              </a:rPr>
              <a:t>Використані </a:t>
            </a:r>
            <a:r>
              <a:rPr lang="uk-UA" sz="3200" b="1" dirty="0" smtClean="0">
                <a:solidFill>
                  <a:srgbClr val="00B050"/>
                </a:solidFill>
                <a:latin typeface="Arial Black" pitchFamily="34" charset="0"/>
              </a:rPr>
              <a:t>джерела:</a:t>
            </a:r>
            <a:endParaRPr lang="uk-UA" sz="3200" dirty="0">
              <a:solidFill>
                <a:srgbClr val="00B05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23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/>
        </p:nvSpPr>
        <p:spPr>
          <a:xfrm>
            <a:off x="192749" y="3578346"/>
            <a:ext cx="6419924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 dirty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Оцінка </a:t>
            </a:r>
            <a:endParaRPr lang="uk-UA" sz="4800" b="1" i="0" u="none" strike="noStrike" cap="none" dirty="0" smtClean="0">
              <a:solidFill>
                <a:srgbClr val="00B050"/>
              </a:solidFill>
              <a:latin typeface="Arial Black" pitchFamily="34" charset="0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 dirty="0" smtClean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енергії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 dirty="0" smtClean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сонячного </a:t>
            </a:r>
            <a:r>
              <a:rPr lang="uk-UA" sz="4800" b="1" i="0" u="none" strike="noStrike" cap="none" dirty="0">
                <a:solidFill>
                  <a:srgbClr val="00B050"/>
                </a:solidFill>
                <a:latin typeface="Arial Black" pitchFamily="34" charset="0"/>
                <a:ea typeface="Libre Franklin"/>
                <a:cs typeface="Libre Franklin"/>
                <a:sym typeface="Libre Franklin"/>
              </a:rPr>
              <a:t>випромінювання </a:t>
            </a:r>
            <a:endParaRPr sz="4800" b="1" i="0" u="none" strike="noStrike" cap="none" dirty="0">
              <a:solidFill>
                <a:srgbClr val="00B050"/>
              </a:solidFill>
              <a:latin typeface="Arial Black" pitchFamily="34" charset="0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 rotWithShape="1">
          <a:blip r:embed="rId3">
            <a:alphaModFix/>
          </a:blip>
          <a:srcRect l="16579" t="21304" r="50921" b="7683"/>
          <a:stretch/>
        </p:blipFill>
        <p:spPr>
          <a:xfrm>
            <a:off x="4510217" y="847375"/>
            <a:ext cx="3631864" cy="49479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651256691"/>
      </p:ext>
    </p:extLst>
  </p:cSld>
  <p:clrMapOvr>
    <a:masterClrMapping/>
  </p:clrMapOvr>
</p:sld>
</file>

<file path=ppt/theme/theme1.xml><?xml version="1.0" encoding="utf-8"?>
<a:theme xmlns:a="http://schemas.openxmlformats.org/drawingml/2006/main" name="Трек">
  <a:themeElements>
    <a:clrScheme name="Остин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717</Words>
  <Application>Microsoft Office PowerPoint</Application>
  <PresentationFormat>Экран (4:3)</PresentationFormat>
  <Paragraphs>75</Paragraphs>
  <Slides>17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Trebuchet MS</vt:lpstr>
      <vt:lpstr>Libre Franklin Medium</vt:lpstr>
      <vt:lpstr>Noto Sans Symbols</vt:lpstr>
      <vt:lpstr>Libre Franklin</vt:lpstr>
      <vt:lpstr>Times New Roman</vt:lpstr>
      <vt:lpstr>Arial Black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Інтенсивність УФА радіації по годинах:   </vt:lpstr>
      <vt:lpstr>Презентация PowerPoint</vt:lpstr>
      <vt:lpstr>Таблиця та графік дослідження УФ-випромінювання та  освітленості протягом доби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Людмила</cp:lastModifiedBy>
  <cp:revision>5</cp:revision>
  <dcterms:modified xsi:type="dcterms:W3CDTF">2025-04-25T06:40:59Z</dcterms:modified>
</cp:coreProperties>
</file>