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6" r:id="rId7"/>
    <p:sldId id="269" r:id="rId8"/>
    <p:sldId id="274" r:id="rId9"/>
    <p:sldId id="275" r:id="rId10"/>
    <p:sldId id="273" r:id="rId11"/>
    <p:sldId id="272" r:id="rId12"/>
    <p:sldId id="271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0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782" y="-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DA9EE1-9654-40F3-ABAF-884A56536907}" type="doc">
      <dgm:prSet loTypeId="urn:microsoft.com/office/officeart/2005/8/layout/vList2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uk-UA"/>
        </a:p>
      </dgm:t>
    </dgm:pt>
    <dgm:pt modelId="{9372BAE2-83A2-4636-9661-8CD4EED1095F}">
      <dgm:prSet custT="1"/>
      <dgm:spPr/>
      <dgm:t>
        <a:bodyPr/>
        <a:lstStyle/>
        <a:p>
          <a:pPr rtl="0"/>
          <a:r>
            <a: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Ознайомитися з історією відкриття ефекту </a:t>
          </a:r>
          <a:r>
            <a:rPr lang="uk-UA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Мпемби</a:t>
          </a:r>
          <a:r>
            <a: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та гіпотезами його пояснення</a:t>
          </a:r>
          <a:endParaRPr lang="uk-UA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1F25625-BB9E-4774-8088-085CD4D82B76}" type="parTrans" cxnId="{FC7F43BD-15CB-46CE-90F4-99CF2E129B0B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425DC2-706A-497A-8197-35C7C53E4961}" type="sibTrans" cxnId="{FC7F43BD-15CB-46CE-90F4-99CF2E129B0B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64919D-6EC3-4EE4-A7C0-69ABFC80E1E3}">
      <dgm:prSet custT="1"/>
      <dgm:spPr/>
      <dgm:t>
        <a:bodyPr/>
        <a:lstStyle/>
        <a:p>
          <a:pPr rtl="0"/>
          <a:r>
            <a: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Встановити, які фактори впливають  на швидкість охолодження і замерзання води;</a:t>
          </a:r>
          <a:endParaRPr lang="uk-UA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1A530F-462F-44C0-BC11-7B72C774FCD4}" type="parTrans" cxnId="{5A1E2D4E-2CB1-4D39-A0A0-4C679747D619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342D0D-9A44-4967-9E18-869A910CE3A7}" type="sibTrans" cxnId="{5A1E2D4E-2CB1-4D39-A0A0-4C679747D619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27D3E4B-E31E-4E95-A579-A4B5DA70B3EC}">
      <dgm:prSet custT="1"/>
      <dgm:spPr/>
      <dgm:t>
        <a:bodyPr/>
        <a:lstStyle/>
        <a:p>
          <a:pPr rtl="0"/>
          <a:r>
            <a: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Провести порівняльний аналіз різних чинників, які  впливають на швидкість замерзання та охолодження води;</a:t>
          </a:r>
          <a:endParaRPr lang="uk-UA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FE1092-AB49-4803-84B7-4DCFE6D1E45E}" type="parTrans" cxnId="{77B5D339-DD19-4DFC-AA4E-DAFCF12D73AB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081D51-54AC-4685-8926-A2FF7DB8247D}" type="sibTrans" cxnId="{77B5D339-DD19-4DFC-AA4E-DAFCF12D73AB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0833F5-6987-494B-BA44-F07C28FAD7FC}">
      <dgm:prSet custT="1"/>
      <dgm:spPr/>
      <dgm:t>
        <a:bodyPr/>
        <a:lstStyle/>
        <a:p>
          <a:pPr rtl="0"/>
          <a:r>
            <a: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Експериментально перевірити ефект </a:t>
          </a:r>
          <a:r>
            <a:rPr lang="uk-UA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Мпемба</a:t>
          </a:r>
          <a:endParaRPr lang="uk-UA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618CA5A-A17D-4370-BE76-0E29E8194E59}" type="parTrans" cxnId="{7F6396F1-54FB-4663-AF52-5233AA23BE74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6FCB220-2105-4254-9E96-D5F363F725BB}" type="sibTrans" cxnId="{7F6396F1-54FB-4663-AF52-5233AA23BE74}">
      <dgm:prSet/>
      <dgm:spPr/>
      <dgm:t>
        <a:bodyPr/>
        <a:lstStyle/>
        <a:p>
          <a:endParaRPr lang="uk-UA" sz="24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D2407A-A5C7-4412-B791-E7B660829A29}" type="pres">
      <dgm:prSet presAssocID="{69DA9EE1-9654-40F3-ABAF-884A56536907}" presName="linear" presStyleCnt="0">
        <dgm:presLayoutVars>
          <dgm:animLvl val="lvl"/>
          <dgm:resizeHandles val="exact"/>
        </dgm:presLayoutVars>
      </dgm:prSet>
      <dgm:spPr/>
    </dgm:pt>
    <dgm:pt modelId="{0532FAF5-A218-4E9C-A065-48CB1D56069B}" type="pres">
      <dgm:prSet presAssocID="{9372BAE2-83A2-4636-9661-8CD4EED1095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F997CB0-43B4-4601-978A-4E8AE6A8403F}" type="pres">
      <dgm:prSet presAssocID="{B3425DC2-706A-497A-8197-35C7C53E4961}" presName="spacer" presStyleCnt="0"/>
      <dgm:spPr/>
    </dgm:pt>
    <dgm:pt modelId="{AA88F0BA-9058-4A9A-98DF-5FC5406A5B95}" type="pres">
      <dgm:prSet presAssocID="{3564919D-6EC3-4EE4-A7C0-69ABFC80E1E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4F8D652-C586-4B96-98B6-06289F384986}" type="pres">
      <dgm:prSet presAssocID="{6F342D0D-9A44-4967-9E18-869A910CE3A7}" presName="spacer" presStyleCnt="0"/>
      <dgm:spPr/>
    </dgm:pt>
    <dgm:pt modelId="{1AD3943A-C70A-4867-810D-887A4D8E31A2}" type="pres">
      <dgm:prSet presAssocID="{E27D3E4B-E31E-4E95-A579-A4B5DA70B3E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AA3B436-3A72-421D-965C-7676F08F3DBC}" type="pres">
      <dgm:prSet presAssocID="{AD081D51-54AC-4685-8926-A2FF7DB8247D}" presName="spacer" presStyleCnt="0"/>
      <dgm:spPr/>
    </dgm:pt>
    <dgm:pt modelId="{04257778-9A1E-4B1C-902B-7E7D90662568}" type="pres">
      <dgm:prSet presAssocID="{E40833F5-6987-494B-BA44-F07C28FAD7F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8AB91B7-2B4A-4668-A01F-B68223ABC731}" type="presOf" srcId="{E27D3E4B-E31E-4E95-A579-A4B5DA70B3EC}" destId="{1AD3943A-C70A-4867-810D-887A4D8E31A2}" srcOrd="0" destOrd="0" presId="urn:microsoft.com/office/officeart/2005/8/layout/vList2"/>
    <dgm:cxn modelId="{AC9C39E2-23AB-46EB-B2B2-4B2BB72EC34C}" type="presOf" srcId="{E40833F5-6987-494B-BA44-F07C28FAD7FC}" destId="{04257778-9A1E-4B1C-902B-7E7D90662568}" srcOrd="0" destOrd="0" presId="urn:microsoft.com/office/officeart/2005/8/layout/vList2"/>
    <dgm:cxn modelId="{FC7F43BD-15CB-46CE-90F4-99CF2E129B0B}" srcId="{69DA9EE1-9654-40F3-ABAF-884A56536907}" destId="{9372BAE2-83A2-4636-9661-8CD4EED1095F}" srcOrd="0" destOrd="0" parTransId="{D1F25625-BB9E-4774-8088-085CD4D82B76}" sibTransId="{B3425DC2-706A-497A-8197-35C7C53E4961}"/>
    <dgm:cxn modelId="{77B5D339-DD19-4DFC-AA4E-DAFCF12D73AB}" srcId="{69DA9EE1-9654-40F3-ABAF-884A56536907}" destId="{E27D3E4B-E31E-4E95-A579-A4B5DA70B3EC}" srcOrd="2" destOrd="0" parTransId="{FEFE1092-AB49-4803-84B7-4DCFE6D1E45E}" sibTransId="{AD081D51-54AC-4685-8926-A2FF7DB8247D}"/>
    <dgm:cxn modelId="{5A1E2D4E-2CB1-4D39-A0A0-4C679747D619}" srcId="{69DA9EE1-9654-40F3-ABAF-884A56536907}" destId="{3564919D-6EC3-4EE4-A7C0-69ABFC80E1E3}" srcOrd="1" destOrd="0" parTransId="{431A530F-462F-44C0-BC11-7B72C774FCD4}" sibTransId="{6F342D0D-9A44-4967-9E18-869A910CE3A7}"/>
    <dgm:cxn modelId="{15947303-403A-45A1-A255-4DD3BB9E10F1}" type="presOf" srcId="{69DA9EE1-9654-40F3-ABAF-884A56536907}" destId="{A8D2407A-A5C7-4412-B791-E7B660829A29}" srcOrd="0" destOrd="0" presId="urn:microsoft.com/office/officeart/2005/8/layout/vList2"/>
    <dgm:cxn modelId="{AEC4FC71-08A9-4230-A185-0368E1B67BE1}" type="presOf" srcId="{3564919D-6EC3-4EE4-A7C0-69ABFC80E1E3}" destId="{AA88F0BA-9058-4A9A-98DF-5FC5406A5B95}" srcOrd="0" destOrd="0" presId="urn:microsoft.com/office/officeart/2005/8/layout/vList2"/>
    <dgm:cxn modelId="{CE9ADABE-80A8-4260-923F-DF6EC45C65DC}" type="presOf" srcId="{9372BAE2-83A2-4636-9661-8CD4EED1095F}" destId="{0532FAF5-A218-4E9C-A065-48CB1D56069B}" srcOrd="0" destOrd="0" presId="urn:microsoft.com/office/officeart/2005/8/layout/vList2"/>
    <dgm:cxn modelId="{7F6396F1-54FB-4663-AF52-5233AA23BE74}" srcId="{69DA9EE1-9654-40F3-ABAF-884A56536907}" destId="{E40833F5-6987-494B-BA44-F07C28FAD7FC}" srcOrd="3" destOrd="0" parTransId="{9618CA5A-A17D-4370-BE76-0E29E8194E59}" sibTransId="{76FCB220-2105-4254-9E96-D5F363F725BB}"/>
    <dgm:cxn modelId="{75D28967-B6E1-4528-B729-F79A890033D8}" type="presParOf" srcId="{A8D2407A-A5C7-4412-B791-E7B660829A29}" destId="{0532FAF5-A218-4E9C-A065-48CB1D56069B}" srcOrd="0" destOrd="0" presId="urn:microsoft.com/office/officeart/2005/8/layout/vList2"/>
    <dgm:cxn modelId="{B4BF682C-3677-4BAB-A4BE-46991F48DEC9}" type="presParOf" srcId="{A8D2407A-A5C7-4412-B791-E7B660829A29}" destId="{DF997CB0-43B4-4601-978A-4E8AE6A8403F}" srcOrd="1" destOrd="0" presId="urn:microsoft.com/office/officeart/2005/8/layout/vList2"/>
    <dgm:cxn modelId="{E32B64FE-DFEA-436D-BA5D-977B736A4834}" type="presParOf" srcId="{A8D2407A-A5C7-4412-B791-E7B660829A29}" destId="{AA88F0BA-9058-4A9A-98DF-5FC5406A5B95}" srcOrd="2" destOrd="0" presId="urn:microsoft.com/office/officeart/2005/8/layout/vList2"/>
    <dgm:cxn modelId="{A97478D8-C106-4C7F-A36B-27790E814DDD}" type="presParOf" srcId="{A8D2407A-A5C7-4412-B791-E7B660829A29}" destId="{24F8D652-C586-4B96-98B6-06289F384986}" srcOrd="3" destOrd="0" presId="urn:microsoft.com/office/officeart/2005/8/layout/vList2"/>
    <dgm:cxn modelId="{87230766-C0C0-4345-B6C1-3588B24E4998}" type="presParOf" srcId="{A8D2407A-A5C7-4412-B791-E7B660829A29}" destId="{1AD3943A-C70A-4867-810D-887A4D8E31A2}" srcOrd="4" destOrd="0" presId="urn:microsoft.com/office/officeart/2005/8/layout/vList2"/>
    <dgm:cxn modelId="{62BA44A6-7C93-4D81-B90F-4743E36EF0F1}" type="presParOf" srcId="{A8D2407A-A5C7-4412-B791-E7B660829A29}" destId="{0AA3B436-3A72-421D-965C-7676F08F3DBC}" srcOrd="5" destOrd="0" presId="urn:microsoft.com/office/officeart/2005/8/layout/vList2"/>
    <dgm:cxn modelId="{4B383967-73D8-4684-8A4C-396CA369BCFB}" type="presParOf" srcId="{A8D2407A-A5C7-4412-B791-E7B660829A29}" destId="{04257778-9A1E-4B1C-902B-7E7D9066256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2FAF5-A218-4E9C-A065-48CB1D56069B}">
      <dsp:nvSpPr>
        <dsp:cNvPr id="0" name=""/>
        <dsp:cNvSpPr/>
      </dsp:nvSpPr>
      <dsp:spPr>
        <a:xfrm>
          <a:off x="0" y="363"/>
          <a:ext cx="6500511" cy="1133508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Ознайомитися з історією відкриття ефекту </a:t>
          </a:r>
          <a:r>
            <a:rPr lang="uk-UA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Мпемби</a:t>
          </a:r>
          <a:r>
            <a:rPr lang="uk-UA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та гіпотезами його пояснення</a:t>
          </a:r>
          <a:endParaRPr lang="uk-UA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333" y="55696"/>
        <a:ext cx="6389845" cy="1022842"/>
      </dsp:txXfrm>
    </dsp:sp>
    <dsp:sp modelId="{AA88F0BA-9058-4A9A-98DF-5FC5406A5B95}">
      <dsp:nvSpPr>
        <dsp:cNvPr id="0" name=""/>
        <dsp:cNvSpPr/>
      </dsp:nvSpPr>
      <dsp:spPr>
        <a:xfrm>
          <a:off x="0" y="1146880"/>
          <a:ext cx="6500511" cy="1133508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Встановити, які фактори впливають  на швидкість охолодження і замерзання води;</a:t>
          </a:r>
          <a:endParaRPr lang="uk-UA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333" y="1202213"/>
        <a:ext cx="6389845" cy="1022842"/>
      </dsp:txXfrm>
    </dsp:sp>
    <dsp:sp modelId="{1AD3943A-C70A-4867-810D-887A4D8E31A2}">
      <dsp:nvSpPr>
        <dsp:cNvPr id="0" name=""/>
        <dsp:cNvSpPr/>
      </dsp:nvSpPr>
      <dsp:spPr>
        <a:xfrm>
          <a:off x="0" y="2293396"/>
          <a:ext cx="6500511" cy="1133508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Провести порівняльний аналіз різних чинників, які  впливають на швидкість замерзання та охолодження води;</a:t>
          </a:r>
          <a:endParaRPr lang="uk-UA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333" y="2348729"/>
        <a:ext cx="6389845" cy="1022842"/>
      </dsp:txXfrm>
    </dsp:sp>
    <dsp:sp modelId="{04257778-9A1E-4B1C-902B-7E7D90662568}">
      <dsp:nvSpPr>
        <dsp:cNvPr id="0" name=""/>
        <dsp:cNvSpPr/>
      </dsp:nvSpPr>
      <dsp:spPr>
        <a:xfrm>
          <a:off x="0" y="3439913"/>
          <a:ext cx="6500511" cy="1133508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Експериментально перевірити ефект </a:t>
          </a:r>
          <a:r>
            <a:rPr lang="uk-UA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Мпемба</a:t>
          </a:r>
          <a:endParaRPr lang="uk-UA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333" y="3495246"/>
        <a:ext cx="6389845" cy="1022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B78775-55BA-4F13-5B78-B42165135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="" xmlns:a16="http://schemas.microsoft.com/office/drawing/2014/main" id="{3EB91B60-F6D2-D549-DBEB-15283D9D2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F4DD40A7-F747-4EB2-63CA-570ADCF6B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C8D1D065-5F7B-FB41-3578-A919AA079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858E413E-B45F-E2FA-AF35-A8449FEB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171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DEC883-72E2-165E-2CD5-E0FDFC70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848754D2-B023-EE8E-8E04-AD842A30B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14A30309-9C36-51EA-1C76-16DD6824F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78B4DF87-4D73-E143-E0D1-6297D33C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355D42B8-5ED9-F73F-9984-B5786298D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307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7816C6-D698-6786-3158-3DAFCF270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48AD3681-F8E8-CBBF-759F-708089734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72DEA101-2CB7-61C9-9DC6-DB940E359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FF677C02-4F0D-7810-F814-35412AC1D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14772EA5-D0E5-5B5F-2F17-3CA932730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235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700DEC-F87D-C446-5BA9-323C9EF6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B17393FE-8C49-A817-29D2-73070400B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="" xmlns:a16="http://schemas.microsoft.com/office/drawing/2014/main" id="{11F494CB-3118-3EAA-4C1D-73377A5A8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="" xmlns:a16="http://schemas.microsoft.com/office/drawing/2014/main" id="{79C50C4F-09F5-3A32-AB8F-B4C5A55C6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="" xmlns:a16="http://schemas.microsoft.com/office/drawing/2014/main" id="{42F8CDD4-CD61-A430-E6B2-9E480F66B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="" xmlns:a16="http://schemas.microsoft.com/office/drawing/2014/main" id="{2D5C9885-C495-4408-872A-987D9DE6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007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1A0043-2D7E-DE48-66A9-8EBE20CB5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D51B0278-5BE5-D8BB-0456-22E49E5C3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="" xmlns:a16="http://schemas.microsoft.com/office/drawing/2014/main" id="{992D4D03-9663-925E-7BF1-682385520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="" xmlns:a16="http://schemas.microsoft.com/office/drawing/2014/main" id="{0C68A0D1-D3CF-3157-A366-0ECE20D04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="" xmlns:a16="http://schemas.microsoft.com/office/drawing/2014/main" id="{349246B8-A26B-352F-B450-A092BD885D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="" xmlns:a16="http://schemas.microsoft.com/office/drawing/2014/main" id="{B27AE8C4-7ED8-138E-D061-0CA4CC732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="" xmlns:a16="http://schemas.microsoft.com/office/drawing/2014/main" id="{9C64894F-F509-42E5-253A-4B12201F3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="" xmlns:a16="http://schemas.microsoft.com/office/drawing/2014/main" id="{330D98BD-C0C8-9CFD-6AB2-98959917C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858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F7235D-194F-B071-6D9E-A7C12FBD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="" xmlns:a16="http://schemas.microsoft.com/office/drawing/2014/main" id="{A664E5E6-C54E-7991-348E-F4E7BE707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="" xmlns:a16="http://schemas.microsoft.com/office/drawing/2014/main" id="{17C6CE4A-08A1-DEB9-4E42-8E22B9FC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="" xmlns:a16="http://schemas.microsoft.com/office/drawing/2014/main" id="{92FBCBE0-C013-5A22-3C77-4F18FEBF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128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="" xmlns:a16="http://schemas.microsoft.com/office/drawing/2014/main" id="{D0F44E81-89D7-2B24-2B21-3906A439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="" xmlns:a16="http://schemas.microsoft.com/office/drawing/2014/main" id="{FD78C987-DC09-B5CB-7984-78AC6BE94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="" xmlns:a16="http://schemas.microsoft.com/office/drawing/2014/main" id="{071A71A4-9A38-3725-A396-5D3FCBF1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587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A01667-DC4E-350D-F6E6-4CF92ED04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7080BF8B-4D32-D1CA-316C-FC77922A9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="" xmlns:a16="http://schemas.microsoft.com/office/drawing/2014/main" id="{FE1BEA27-41D0-E757-920D-01025A9C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="" xmlns:a16="http://schemas.microsoft.com/office/drawing/2014/main" id="{BDEC4AAE-0283-1298-927E-ECFA85C5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="" xmlns:a16="http://schemas.microsoft.com/office/drawing/2014/main" id="{36529847-266B-EE01-618B-C5746794F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="" xmlns:a16="http://schemas.microsoft.com/office/drawing/2014/main" id="{576E80BE-2D1E-6CFB-3CC4-ACA4C0492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508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6B4C31-B19F-5935-3192-B86A57143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="" xmlns:a16="http://schemas.microsoft.com/office/drawing/2014/main" id="{2400CBDD-35EE-A6F0-7899-15A040925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="" xmlns:a16="http://schemas.microsoft.com/office/drawing/2014/main" id="{6E624C1E-F0F6-C77F-6E8E-BAF961DDD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="" xmlns:a16="http://schemas.microsoft.com/office/drawing/2014/main" id="{B995FC36-D0A5-48C8-1A63-54F8A488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="" xmlns:a16="http://schemas.microsoft.com/office/drawing/2014/main" id="{793E0D9C-C6C1-3E5F-39A3-43A013296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="" xmlns:a16="http://schemas.microsoft.com/office/drawing/2014/main" id="{358774A3-4F3F-0E5B-C4E3-C73AF3BC9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294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5C1565-0F37-2CD6-1CED-12D17E7A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="" xmlns:a16="http://schemas.microsoft.com/office/drawing/2014/main" id="{959065A8-6A46-18CF-B431-99D61E0E3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33EA1E39-39AE-9B45-109D-AE923596C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EF33F25D-B99A-F2F6-1BB3-94B9ECBF4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C3EB9097-99DA-8AAF-E0F2-D8B9B6C7A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23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="" xmlns:a16="http://schemas.microsoft.com/office/drawing/2014/main" id="{79E9B314-2EF6-8457-A999-EA107E2466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="" xmlns:a16="http://schemas.microsoft.com/office/drawing/2014/main" id="{18B73AE8-F182-AA1B-66FD-A1362180D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BE40E004-7400-A1B8-CD53-7BB606C2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EB299323-E54E-B3E5-F31C-32B850A03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495DCC40-5BE5-39CB-B0E9-4B0F6D50A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753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="" xmlns:a16="http://schemas.microsoft.com/office/drawing/2014/main" id="{51BF5E4F-6E2D-418A-9CC6-DD14299E4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76B8C0B8-507F-FF6F-DD35-2D6AA2988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="" xmlns:a16="http://schemas.microsoft.com/office/drawing/2014/main" id="{21CB8ECF-6B7F-3DB8-42A7-DCFA5834BD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93CD8-C6F8-4C99-B579-ADF60C0B049D}" type="datetimeFigureOut">
              <a:rPr lang="uk-UA" smtClean="0"/>
              <a:t>21.04.2025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="" xmlns:a16="http://schemas.microsoft.com/office/drawing/2014/main" id="{3211F020-C73C-DC60-5DE2-72893990C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="" xmlns:a16="http://schemas.microsoft.com/office/drawing/2014/main" id="{5A16F299-B370-F6DB-6C27-92C90F6B5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4FDBD-BA10-4C4C-8B85-B5CF1E6255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476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&#1055;&#1080;&#1090;&#1086;&#1084;&#1072;_&#1090;&#1077;&#1087;&#1083;&#1086;&#1108;&#1084;&#1085;&#1110;&#1089;&#1090;&#1100;" TargetMode="External"/><Relationship Id="rId4" Type="http://schemas.openxmlformats.org/officeDocument/2006/relationships/hyperlink" Target="http://buklib.net/books/36170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F664FD0-1A66-DF8C-A601-E2B96ACBF9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="" xmlns:a16="http://schemas.microsoft.com/office/drawing/2014/main" id="{87CC2527-562A-4F69-B487-4371E5B243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7" name="Овал 6"/>
          <p:cNvSpPr/>
          <p:nvPr/>
        </p:nvSpPr>
        <p:spPr>
          <a:xfrm>
            <a:off x="1059473" y="158263"/>
            <a:ext cx="4334608" cy="3815861"/>
          </a:xfrm>
          <a:prstGeom prst="ellipse">
            <a:avLst/>
          </a:prstGeom>
          <a:gradFill>
            <a:gsLst>
              <a:gs pos="98000">
                <a:srgbClr val="E0F0F8">
                  <a:alpha val="72000"/>
                </a:srgb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Дослідження 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ефекту </a:t>
            </a:r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Мпемби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="" xmlns:a16="http://schemas.microsoft.com/office/drawing/2014/main" id="{B0A8F1E9-CFB3-79BD-A9F7-44B3ECC24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1702" y="3465400"/>
            <a:ext cx="4666998" cy="1017448"/>
          </a:xfrm>
        </p:spPr>
        <p:txBody>
          <a:bodyPr>
            <a:noAutofit/>
          </a:bodyPr>
          <a:lstStyle/>
          <a:p>
            <a:pPr algn="l"/>
            <a:r>
              <a:rPr lang="en-US" sz="1800" b="1" i="1" u="sng" dirty="0" err="1">
                <a:latin typeface="Times New Roman"/>
                <a:cs typeface="Times New Roman"/>
              </a:rPr>
              <a:t>Автор</a:t>
            </a:r>
            <a:r>
              <a:rPr lang="en-US" sz="1800" b="1" i="1" u="sng" dirty="0">
                <a:latin typeface="Times New Roman"/>
                <a:cs typeface="Times New Roman"/>
              </a:rPr>
              <a:t> </a:t>
            </a:r>
            <a:r>
              <a:rPr lang="en-US" sz="1800" b="1" i="1" u="sng" dirty="0" err="1">
                <a:latin typeface="Times New Roman"/>
                <a:cs typeface="Times New Roman"/>
              </a:rPr>
              <a:t>проєкту</a:t>
            </a:r>
            <a:r>
              <a:rPr lang="en-US" sz="1800" b="1" u="sng" dirty="0">
                <a:latin typeface="Times New Roman"/>
                <a:cs typeface="Times New Roman"/>
              </a:rPr>
              <a:t>: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err="1">
                <a:latin typeface="Times New Roman"/>
                <a:cs typeface="Times New Roman"/>
              </a:rPr>
              <a:t>учениця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uk-UA" sz="1800" dirty="0" smtClean="0">
                <a:latin typeface="Times New Roman"/>
                <a:cs typeface="Times New Roman"/>
              </a:rPr>
              <a:t>8</a:t>
            </a:r>
            <a:r>
              <a:rPr lang="en-US" sz="1800" dirty="0" smtClean="0">
                <a:latin typeface="Times New Roman"/>
                <a:cs typeface="Times New Roman"/>
              </a:rPr>
              <a:t> </a:t>
            </a:r>
            <a:r>
              <a:rPr lang="en-US" sz="1800" dirty="0" err="1">
                <a:latin typeface="Times New Roman"/>
                <a:cs typeface="Times New Roman"/>
              </a:rPr>
              <a:t>класу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endParaRPr lang="uk-UA" sz="1800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en-US" sz="1800" dirty="0" err="1">
                <a:latin typeface="Times New Roman"/>
                <a:cs typeface="Times New Roman"/>
              </a:rPr>
              <a:t>Переяславської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err="1">
                <a:latin typeface="Times New Roman"/>
                <a:cs typeface="Times New Roman"/>
              </a:rPr>
              <a:t>гімназії</a:t>
            </a:r>
            <a:r>
              <a:rPr lang="en-US" sz="1800" dirty="0">
                <a:latin typeface="Times New Roman"/>
                <a:cs typeface="Times New Roman"/>
              </a:rPr>
              <a:t> №3</a:t>
            </a:r>
            <a:r>
              <a:rPr lang="uk-UA" sz="1800" dirty="0">
                <a:latin typeface="Times New Roman"/>
                <a:cs typeface="Times New Roman"/>
              </a:rPr>
              <a:t> </a:t>
            </a:r>
            <a:endParaRPr lang="uk-UA" sz="1800" dirty="0" smtClean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uk-UA" sz="1800" dirty="0" smtClean="0">
                <a:latin typeface="Times New Roman"/>
                <a:cs typeface="Times New Roman"/>
              </a:rPr>
              <a:t>Переяславської міської </a:t>
            </a:r>
            <a:r>
              <a:rPr lang="uk-UA" sz="1800" dirty="0">
                <a:latin typeface="Times New Roman"/>
                <a:cs typeface="Times New Roman"/>
              </a:rPr>
              <a:t>ради</a:t>
            </a:r>
            <a:endParaRPr lang="en-US" sz="1800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uk-UA" sz="1800" b="1" u="sng" dirty="0" smtClean="0">
                <a:latin typeface="Times New Roman"/>
                <a:cs typeface="Times New Roman"/>
              </a:rPr>
              <a:t>Жуль </a:t>
            </a:r>
            <a:r>
              <a:rPr lang="uk-UA" sz="1800" b="1" u="sng" dirty="0" smtClean="0">
                <a:latin typeface="Times New Roman"/>
                <a:cs typeface="Times New Roman"/>
              </a:rPr>
              <a:t>Ольга Петрівна</a:t>
            </a:r>
            <a:endParaRPr lang="uk-UA" sz="1800" b="1" u="sng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endParaRPr lang="en-US" sz="1800" b="1" u="sng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en-US" sz="1800" b="1" i="1" u="sng" dirty="0" err="1">
                <a:latin typeface="Times New Roman"/>
                <a:cs typeface="Times New Roman"/>
              </a:rPr>
              <a:t>Керівник</a:t>
            </a:r>
            <a:r>
              <a:rPr lang="en-US" sz="1800" b="1" i="1" u="sng" dirty="0">
                <a:latin typeface="Times New Roman"/>
                <a:cs typeface="Times New Roman"/>
              </a:rPr>
              <a:t> </a:t>
            </a:r>
            <a:r>
              <a:rPr lang="en-US" sz="1800" b="1" i="1" u="sng" dirty="0" err="1">
                <a:latin typeface="Times New Roman"/>
                <a:cs typeface="Times New Roman"/>
              </a:rPr>
              <a:t>проєкту</a:t>
            </a:r>
            <a:r>
              <a:rPr lang="en-US" sz="1800" dirty="0">
                <a:latin typeface="Times New Roman"/>
                <a:cs typeface="Times New Roman"/>
              </a:rPr>
              <a:t>: </a:t>
            </a:r>
            <a:r>
              <a:rPr lang="en-US" sz="1800" dirty="0" err="1">
                <a:latin typeface="Times New Roman"/>
                <a:cs typeface="Times New Roman"/>
              </a:rPr>
              <a:t>вчитель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err="1">
                <a:latin typeface="Times New Roman"/>
                <a:cs typeface="Times New Roman"/>
              </a:rPr>
              <a:t>математики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endParaRPr lang="uk-UA" sz="1800" dirty="0" smtClean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en-US" sz="1800" dirty="0" err="1" smtClean="0">
                <a:latin typeface="Times New Roman"/>
                <a:cs typeface="Times New Roman"/>
              </a:rPr>
              <a:t>та</a:t>
            </a:r>
            <a:r>
              <a:rPr lang="en-US" sz="1800" dirty="0" smtClean="0">
                <a:latin typeface="Times New Roman"/>
                <a:cs typeface="Times New Roman"/>
              </a:rPr>
              <a:t> </a:t>
            </a:r>
            <a:r>
              <a:rPr lang="en-US" sz="1800" dirty="0" err="1">
                <a:latin typeface="Times New Roman"/>
                <a:cs typeface="Times New Roman"/>
              </a:rPr>
              <a:t>фізики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err="1">
                <a:latin typeface="Times New Roman"/>
                <a:cs typeface="Times New Roman"/>
              </a:rPr>
              <a:t>Переяславської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err="1">
                <a:latin typeface="Times New Roman"/>
                <a:cs typeface="Times New Roman"/>
              </a:rPr>
              <a:t>гімназії</a:t>
            </a:r>
            <a:r>
              <a:rPr lang="en-US" sz="1800" dirty="0">
                <a:latin typeface="Times New Roman"/>
                <a:cs typeface="Times New Roman"/>
              </a:rPr>
              <a:t> №3</a:t>
            </a:r>
            <a:r>
              <a:rPr lang="uk-UA" sz="1800" dirty="0">
                <a:latin typeface="Times New Roman"/>
                <a:cs typeface="Times New Roman"/>
              </a:rPr>
              <a:t> </a:t>
            </a:r>
            <a:endParaRPr lang="uk-UA" sz="1800" dirty="0" smtClean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uk-UA" sz="1800" dirty="0" smtClean="0">
                <a:latin typeface="Times New Roman"/>
                <a:cs typeface="Times New Roman"/>
              </a:rPr>
              <a:t>Переяславської </a:t>
            </a:r>
            <a:r>
              <a:rPr lang="uk-UA" sz="1800" dirty="0">
                <a:latin typeface="Times New Roman"/>
                <a:cs typeface="Times New Roman"/>
              </a:rPr>
              <a:t>міської ради</a:t>
            </a:r>
            <a:endParaRPr lang="en-US" sz="1800" dirty="0">
              <a:latin typeface="Times New Roman"/>
              <a:cs typeface="Times New Roman"/>
            </a:endParaRPr>
          </a:p>
          <a:p>
            <a:pPr algn="l">
              <a:spcBef>
                <a:spcPts val="0"/>
              </a:spcBef>
            </a:pPr>
            <a:r>
              <a:rPr lang="en-US" sz="1800" b="1" u="sng" dirty="0" err="1">
                <a:latin typeface="Times New Roman"/>
                <a:cs typeface="Times New Roman"/>
              </a:rPr>
              <a:t>Бован</a:t>
            </a:r>
            <a:r>
              <a:rPr lang="en-US" sz="1800" b="1" u="sng" dirty="0">
                <a:latin typeface="Times New Roman"/>
                <a:cs typeface="Times New Roman"/>
              </a:rPr>
              <a:t> </a:t>
            </a:r>
            <a:r>
              <a:rPr lang="en-US" sz="1800" b="1" u="sng" dirty="0" err="1">
                <a:latin typeface="Times New Roman"/>
                <a:cs typeface="Times New Roman"/>
              </a:rPr>
              <a:t>Ніна</a:t>
            </a:r>
            <a:r>
              <a:rPr lang="en-US" sz="1800" b="1" u="sng" dirty="0">
                <a:latin typeface="Times New Roman"/>
                <a:cs typeface="Times New Roman"/>
              </a:rPr>
              <a:t> </a:t>
            </a:r>
            <a:r>
              <a:rPr lang="en-US" sz="1800" b="1" u="sng" dirty="0" err="1">
                <a:latin typeface="Times New Roman"/>
                <a:cs typeface="Times New Roman"/>
              </a:rPr>
              <a:t>Петрівна</a:t>
            </a:r>
            <a:endParaRPr lang="en-US" sz="1800" b="1" u="sng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0" y="56446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  <p:sp>
        <p:nvSpPr>
          <p:cNvPr id="6" name="Овал 5"/>
          <p:cNvSpPr/>
          <p:nvPr/>
        </p:nvSpPr>
        <p:spPr>
          <a:xfrm>
            <a:off x="641839" y="342901"/>
            <a:ext cx="3815861" cy="3736731"/>
          </a:xfrm>
          <a:prstGeom prst="ellipse">
            <a:avLst/>
          </a:prstGeom>
          <a:noFill/>
          <a:ln>
            <a:noFill/>
          </a:ln>
          <a:effectLst>
            <a:glow rad="127000">
              <a:schemeClr val="accent1"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16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="" xmlns:a16="http://schemas.microsoft.com/office/drawing/2014/main" id="{04812C46-200A-4DEB-A05E-3ED6C68C23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99255479-FF5A-8FBC-7981-8DBCB0B6AD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" r="5253"/>
          <a:stretch/>
        </p:blipFill>
        <p:spPr bwMode="auto">
          <a:xfrm>
            <a:off x="0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="" xmlns:a16="http://schemas.microsoft.com/office/drawing/2014/main" id="{D1EA859B-E555-4109-94F3-6700E046E0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D0706C-2BBF-6757-71BF-7D0AD0901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690" y="4337685"/>
            <a:ext cx="3822189" cy="1899912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lang="uk-UA" sz="1800" dirty="0">
                <a:solidFill>
                  <a:srgbClr val="2D2D2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uk-UA" sz="1800" dirty="0">
                <a:solidFill>
                  <a:srgbClr val="2D2D2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uk-UA" sz="4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A736C745-A321-8D43-D1B2-0D99AA8F9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2" y="835268"/>
            <a:ext cx="3538023" cy="413238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5000"/>
              </a:lnSpc>
              <a:spcBef>
                <a:spcPts val="375"/>
              </a:spcBef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D2D2D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Open Sans" panose="020B0606030504020204" pitchFamily="34" charset="0"/>
              </a:rPr>
              <a:t> 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Актуальність дослідження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полягає в тому, що вода — важлива речовина у нашому житті, і знання її властивостей допомагає краще розуміти навколишній світ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Одним із цікавих і незвичних явищ є ефект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Мпемби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— випадок, коли гаряча вода замерзає швидше за холодну.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4">
            <a:extLst>
              <a:ext uri="{FF2B5EF4-FFF2-40B4-BE49-F238E27FC236}">
                <a16:creationId xmlns="" xmlns:a16="http://schemas.microsoft.com/office/drawing/2014/main" id="{79BB35BC-D5C2-4C8B-A22A-A71E619191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Температура води в басейні: яка норма для дітей | Блог про дитяче здоров'я">
            <a:extLst>
              <a:ext uri="{FF2B5EF4-FFF2-40B4-BE49-F238E27FC236}">
                <a16:creationId xmlns="" xmlns:a16="http://schemas.microsoft.com/office/drawing/2014/main" id="{0836E313-CAA8-3B78-335E-DE1FAFB3F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" r="30715" b="-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80F24A4A-178D-2EE3-E96F-389C28705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610" y="1319150"/>
            <a:ext cx="4840010" cy="38436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дослідження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Вода</a:t>
            </a:r>
          </a:p>
          <a:p>
            <a:pPr marL="0" indent="0" algn="ctr"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Об’єкт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дослідження</a:t>
            </a:r>
          </a:p>
          <a:p>
            <a:pPr marL="0" indent="0"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Властивості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води  та процес теплообміну води з навколишнім середовищем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6937131" y="1169377"/>
            <a:ext cx="3859823" cy="117817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6603023" y="2804746"/>
            <a:ext cx="4413739" cy="204860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42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3083">
            <a:extLst>
              <a:ext uri="{FF2B5EF4-FFF2-40B4-BE49-F238E27FC236}">
                <a16:creationId xmlns="" xmlns:a16="http://schemas.microsoft.com/office/drawing/2014/main" id="{04812C46-200A-4DEB-A05E-3ED6C68C23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Водно-сольовий обмін людини: функції, порушення і регуляція">
            <a:extLst>
              <a:ext uri="{FF2B5EF4-FFF2-40B4-BE49-F238E27FC236}">
                <a16:creationId xmlns="" xmlns:a16="http://schemas.microsoft.com/office/drawing/2014/main" id="{4937A281-D651-22F6-9D50-058F9A45BE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 bwMode="auto">
          <a:xfrm>
            <a:off x="3226777" y="0"/>
            <a:ext cx="975652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Rectangle 3085">
            <a:extLst>
              <a:ext uri="{FF2B5EF4-FFF2-40B4-BE49-F238E27FC236}">
                <a16:creationId xmlns="" xmlns:a16="http://schemas.microsoft.com/office/drawing/2014/main" id="{D1EA859B-E555-4109-94F3-6700E046E0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913834-3478-B00E-DF58-D17D3D0E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468007" cy="1899912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2D2D2D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r>
              <a:rPr lang="uk-UA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uk-UA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uk-UA" sz="4000" dirty="0"/>
          </a:p>
        </p:txBody>
      </p:sp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5475492"/>
              </p:ext>
            </p:extLst>
          </p:nvPr>
        </p:nvGraphicFramePr>
        <p:xfrm>
          <a:off x="444874" y="1718441"/>
          <a:ext cx="6500511" cy="4573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664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9F74D6-3B50-43C6-903F-9A150C73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uk-UA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uk-UA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uk-UA" sz="3600" dirty="0"/>
          </a:p>
        </p:txBody>
      </p:sp>
      <p:pic>
        <p:nvPicPr>
          <p:cNvPr id="6146" name="Picture 2" descr="Не 2 литра: как определить свою дневную норму воды">
            <a:extLst>
              <a:ext uri="{FF2B5EF4-FFF2-40B4-BE49-F238E27FC236}">
                <a16:creationId xmlns="" xmlns:a16="http://schemas.microsoft.com/office/drawing/2014/main" id="{FA7F6EC9-1C3E-BDFA-5324-9502F32E4A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2" b="38103"/>
          <a:stretch/>
        </p:blipFill>
        <p:spPr bwMode="auto">
          <a:xfrm>
            <a:off x="20" y="1384361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F01DF09D-EB68-F44F-33EA-E82CE41C0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375"/>
              </a:spcBef>
              <a:spcAft>
                <a:spcPts val="600"/>
              </a:spcAft>
              <a:buNone/>
            </a:pPr>
            <a:endParaRPr lang="uk-UA" sz="8000" dirty="0"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375"/>
              </a:spcBef>
              <a:spcAft>
                <a:spcPts val="600"/>
              </a:spcAft>
              <a:buNone/>
            </a:pPr>
            <a:endParaRPr lang="uk-UA" sz="8000" dirty="0"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500" dirty="0"/>
          </a:p>
        </p:txBody>
      </p:sp>
      <p:sp>
        <p:nvSpPr>
          <p:cNvPr id="4" name="Прямокутник 3"/>
          <p:cNvSpPr/>
          <p:nvPr/>
        </p:nvSpPr>
        <p:spPr>
          <a:xfrm>
            <a:off x="905607" y="414865"/>
            <a:ext cx="84054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/>
              <a:t>       В</a:t>
            </a:r>
            <a:r>
              <a:rPr lang="uk-UA" sz="2400" dirty="0"/>
              <a:t> 1963 році танзанійський школяр Ераст </a:t>
            </a:r>
            <a:r>
              <a:rPr lang="uk-UA" sz="2400" dirty="0" err="1"/>
              <a:t>Мпемба</a:t>
            </a:r>
            <a:r>
              <a:rPr lang="uk-UA" sz="2400" dirty="0"/>
              <a:t> висунув вердикт, що гаряча </a:t>
            </a:r>
            <a:r>
              <a:rPr lang="uk-UA" sz="2400" dirty="0" err="1"/>
              <a:t>суміш </a:t>
            </a:r>
            <a:r>
              <a:rPr lang="uk-UA" sz="2400" dirty="0" err="1" smtClean="0"/>
              <a:t>морозива</a:t>
            </a:r>
            <a:r>
              <a:rPr lang="uk-UA" sz="2400" dirty="0" err="1"/>
              <a:t> за</a:t>
            </a:r>
            <a:r>
              <a:rPr lang="uk-UA" sz="2400" dirty="0"/>
              <a:t>мерзає швидше, ніж холодна. Він звернувся за роз'ясненнями до вчителя фізики, але той лише посміявся над учнем, сказавши таке: «Це не всесвітня фізика, а фізика </a:t>
            </a:r>
            <a:r>
              <a:rPr lang="uk-UA" sz="2400" dirty="0" err="1"/>
              <a:t>Мпемби</a:t>
            </a:r>
            <a:r>
              <a:rPr lang="uk-UA" sz="2400" dirty="0"/>
              <a:t>».</a:t>
            </a:r>
            <a:endParaRPr lang="uk-UA" sz="2400" dirty="0"/>
          </a:p>
        </p:txBody>
      </p:sp>
      <p:sp>
        <p:nvSpPr>
          <p:cNvPr id="5" name="Прямокутник 4"/>
          <p:cNvSpPr/>
          <p:nvPr/>
        </p:nvSpPr>
        <p:spPr>
          <a:xfrm>
            <a:off x="1421423" y="5094964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полягає в тому, щоб розглянути процес охолодження води, і спробувати встановити закономірності швидкості охолодження від маси води, початкової температури  та різних сторонніх чинників. </a:t>
            </a:r>
            <a:r>
              <a:rPr lang="uk-UA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4828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67" name="Rectangle 10260">
            <a:extLst>
              <a:ext uri="{FF2B5EF4-FFF2-40B4-BE49-F238E27FC236}">
                <a16:creationId xmlns="" xmlns:a16="http://schemas.microsoft.com/office/drawing/2014/main" id="{99F1FFA9-D672-408C-9220-ADEEC6ABD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E9FBDD-15EC-91BA-DB12-DB732F710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uk-UA" sz="4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uk-UA" sz="4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uk-UA" sz="41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A5BD5454-315C-9756-45EE-68819A691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070" y="1365966"/>
            <a:ext cx="3816096" cy="36943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Вчені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 Сінгапуру помітили: чим тепліше вода, тим більшим виявляється відстань між молекулами рідини через збільшення відразливих сил. В результаті водневі зв'язку розтягуються, а отже, запасають велику енергію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Ця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енергія вивільняється при охолодженні води - молекули зближуються один з одним. А віддача енергії, як відомо, і означає охолодження. </a:t>
            </a:r>
            <a:r>
              <a:rPr lang="uk-UA" sz="1400" dirty="0"/>
              <a:t/>
            </a:r>
            <a:br>
              <a:rPr lang="uk-UA" sz="1400" dirty="0"/>
            </a:br>
            <a:r>
              <a:rPr lang="uk-UA" sz="1400" dirty="0" smtClean="0"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uk-UA" sz="1400" dirty="0"/>
          </a:p>
        </p:txBody>
      </p:sp>
      <p:pic>
        <p:nvPicPr>
          <p:cNvPr id="10244" name="Picture 4" descr="Самі дивовижні факти про воду">
            <a:extLst>
              <a:ext uri="{FF2B5EF4-FFF2-40B4-BE49-F238E27FC236}">
                <a16:creationId xmlns="" xmlns:a16="http://schemas.microsoft.com/office/drawing/2014/main" id="{4385C15E-A8E6-2127-BB91-93820677D7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8890"/>
          <a:stretch/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Наукова робота. Дослідження швидкості нагрівання води залежно від її складу  – Колосок">
            <a:extLst>
              <a:ext uri="{FF2B5EF4-FFF2-40B4-BE49-F238E27FC236}">
                <a16:creationId xmlns="" xmlns:a16="http://schemas.microsoft.com/office/drawing/2014/main" id="{4E2D8F5D-DFE7-A34D-893B-CC14C16AD2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6" b="437"/>
          <a:stretch/>
        </p:blipFill>
        <p:spPr bwMode="auto"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35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3" name="Rectangle 13322">
            <a:extLst>
              <a:ext uri="{FF2B5EF4-FFF2-40B4-BE49-F238E27FC236}">
                <a16:creationId xmlns="" xmlns:a16="http://schemas.microsoft.com/office/drawing/2014/main" id="{2172A0AC-3DCE-4672-BCAF-28FEF91F602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5" name="Rectangle 13324">
            <a:extLst>
              <a:ext uri="{FF2B5EF4-FFF2-40B4-BE49-F238E27FC236}">
                <a16:creationId xmlns="" xmlns:a16="http://schemas.microsoft.com/office/drawing/2014/main" id="{AE6F1C77-EDC9-4C5F-8C1C-62DD46BDA3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>
            <a:extLst>
              <a:ext uri="{FF2B5EF4-FFF2-40B4-BE49-F238E27FC236}">
                <a16:creationId xmlns="" xmlns:a16="http://schemas.microsoft.com/office/drawing/2014/main" id="{FB10936A-B3F4-3923-FA30-F8CBA279F6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9" r="18141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FB4894-2102-3B93-77D3-DABCD6636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Е</a:t>
            </a:r>
            <a:r>
              <a:rPr lang="uk-UA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ксперименти</a:t>
            </a:r>
            <a:r>
              <a:rPr lang="uk-UA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uk-UA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uk-UA" dirty="0">
              <a:solidFill>
                <a:srgbClr val="FFFFFF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F62AE743-2CDB-BB28-8F1B-F8D9BED1C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030" y="1252630"/>
            <a:ext cx="5017478" cy="4858023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посудини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 однакового об’єму і заповнювали їх однаковою  водою різної температури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кожну посудину було поміщено термометр. </a:t>
            </a:r>
            <a:endParaRPr lang="uk-UA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200"/>
              </a:spcAft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через певні інтервали часу ми фіксували покази термометра. </a:t>
            </a:r>
            <a:endParaRPr lang="uk-UA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200"/>
              </a:spcAft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Попередньо зафіксувавши покази температури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холодильнику</a:t>
            </a:r>
            <a:endPara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8" name="Picture 6" descr="dashapats">
            <a:extLst>
              <a:ext uri="{FF2B5EF4-FFF2-40B4-BE49-F238E27FC236}">
                <a16:creationId xmlns="" xmlns:a16="http://schemas.microsoft.com/office/drawing/2014/main" id="{B4200934-8B72-D900-8173-DE5FB9A16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0" r="22740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78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Водный баланс организма: в чем заключается лечебная сила воды — Тижневик  «ЕХО»">
            <a:extLst>
              <a:ext uri="{FF2B5EF4-FFF2-40B4-BE49-F238E27FC236}">
                <a16:creationId xmlns="" xmlns:a16="http://schemas.microsoft.com/office/drawing/2014/main" id="{76C4E040-61EF-6BE3-6466-D9A6BEF88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0630" b="8841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640DAF-2751-EF75-0E8E-CD9A1E1E4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985" y="640263"/>
            <a:ext cx="3759240" cy="1344975"/>
          </a:xfrm>
        </p:spPr>
        <p:txBody>
          <a:bodyPr>
            <a:normAutofit/>
          </a:bodyPr>
          <a:lstStyle/>
          <a:p>
            <a:r>
              <a:rPr lang="uk-UA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uk-UA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uk-UA" sz="4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249E3692-F7F5-E15D-3612-42CE9380D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endParaRPr lang="uk-UA" sz="1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055" y="0"/>
            <a:ext cx="4614944" cy="690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круглений прямокутник 3"/>
          <p:cNvSpPr/>
          <p:nvPr/>
        </p:nvSpPr>
        <p:spPr>
          <a:xfrm>
            <a:off x="2971799" y="457200"/>
            <a:ext cx="4105275" cy="56388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Ефект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коли: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гаряча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кип’яток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відкрита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посудина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широка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поверхня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випаровування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добра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теплопровідність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дна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об’єм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великий (200–300 мл)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 descr="C:\Users\Administrator\Downloads\Telegram Desktop\photo_2025-04-22_19-21-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59" y="457200"/>
            <a:ext cx="2283660" cy="253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dministrator\Downloads\Telegram Desktop\photo_2025-04-22_19-22-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59" y="3542020"/>
            <a:ext cx="2283660" cy="265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72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Водный баланс организма: в чем заключается лечебная сила воды — Тижневик  «ЕХО»">
            <a:extLst>
              <a:ext uri="{FF2B5EF4-FFF2-40B4-BE49-F238E27FC236}">
                <a16:creationId xmlns="" xmlns:a16="http://schemas.microsoft.com/office/drawing/2014/main" id="{76C4E040-61EF-6BE3-6466-D9A6BEF88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0630" b="8841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ownloads\Telegram Desktop\photo_2025-04-22_19-22-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1" y="272272"/>
            <a:ext cx="2760937" cy="315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ownloads\Telegram Desktop\photo_2025-04-22_19-23-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1" y="3580790"/>
            <a:ext cx="2760937" cy="314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534" y="10"/>
            <a:ext cx="3908465" cy="6857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круглений прямокутник 3"/>
          <p:cNvSpPr/>
          <p:nvPr/>
        </p:nvSpPr>
        <p:spPr>
          <a:xfrm>
            <a:off x="3800475" y="819150"/>
            <a:ext cx="3705225" cy="57245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спостерігатиметься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коли: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випаровування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закрита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ємність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погане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охолодження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знизу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(пластик)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гаряча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об’єм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надто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великий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3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6" name="Picture 8" descr="43 цікаві факти про воду: Скільки є видів води та інші відомості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круглений прямокутник 5"/>
          <p:cNvSpPr/>
          <p:nvPr/>
        </p:nvSpPr>
        <p:spPr>
          <a:xfrm>
            <a:off x="1638300" y="876300"/>
            <a:ext cx="9201150" cy="304800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6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Висновки:</a:t>
            </a:r>
          </a:p>
          <a:p>
            <a:r>
              <a:rPr lang="uk-UA" sz="2400" dirty="0">
                <a:solidFill>
                  <a:schemeClr val="tx1"/>
                </a:solidFill>
              </a:rPr>
              <a:t>наші дослідження підтверджують, що ефект </a:t>
            </a:r>
            <a:r>
              <a:rPr lang="uk-UA" sz="2400" dirty="0" err="1">
                <a:solidFill>
                  <a:schemeClr val="tx1"/>
                </a:solidFill>
              </a:rPr>
              <a:t>Мпемби</a:t>
            </a:r>
            <a:r>
              <a:rPr lang="uk-UA" sz="2400" dirty="0">
                <a:solidFill>
                  <a:schemeClr val="tx1"/>
                </a:solidFill>
              </a:rPr>
              <a:t> є не універсальним, а залежить від конкретних умов. Це свідчить про складність теплових процесів у воді та відкриває простір для подальших досліджень у галузі фізики та термодинаміки.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5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круглений прямокутник 5"/>
          <p:cNvSpPr/>
          <p:nvPr/>
        </p:nvSpPr>
        <p:spPr>
          <a:xfrm>
            <a:off x="738554" y="1459523"/>
            <a:ext cx="9003323" cy="3833446"/>
          </a:xfrm>
          <a:prstGeom prst="roundRect">
            <a:avLst/>
          </a:prstGeom>
          <a:gradFill>
            <a:gsLst>
              <a:gs pos="0">
                <a:schemeClr val="accent5">
                  <a:lumMod val="20000"/>
                  <a:lumOff val="80000"/>
                  <a:alpha val="6000"/>
                </a:schemeClr>
              </a:gs>
              <a:gs pos="66000">
                <a:schemeClr val="accent5">
                  <a:lumMod val="40000"/>
                  <a:lumOff val="60000"/>
                  <a:alpha val="78000"/>
                </a:schemeClr>
              </a:gs>
              <a:gs pos="100000">
                <a:schemeClr val="accent5">
                  <a:lumMod val="60000"/>
                  <a:lumOff val="40000"/>
                  <a:alpha val="17000"/>
                </a:schemeClr>
              </a:gs>
              <a:gs pos="100000">
                <a:srgbClr val="005CBF"/>
              </a:gs>
            </a:gsLst>
            <a:lin ang="2700000" scaled="0"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2290" name="Picture 2" descr="Водный баланс организма: в чем заключается лечебная сила воды — Тижневик  «ЕХО»">
            <a:extLst>
              <a:ext uri="{FF2B5EF4-FFF2-40B4-BE49-F238E27FC236}">
                <a16:creationId xmlns="" xmlns:a16="http://schemas.microsoft.com/office/drawing/2014/main" id="{76C4E040-61EF-6BE3-6466-D9A6BEF88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0630" b="8841"/>
          <a:stretch/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круглений прямокутник 6"/>
          <p:cNvSpPr/>
          <p:nvPr/>
        </p:nvSpPr>
        <p:spPr>
          <a:xfrm>
            <a:off x="819149" y="1925514"/>
            <a:ext cx="9191625" cy="382758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8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249E3692-F7F5-E15D-3612-42CE9380D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182100" cy="4248150"/>
          </a:xfrm>
        </p:spPr>
        <p:txBody>
          <a:bodyPr>
            <a:noAutofit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http://vchiti.in.ua/ttbdeac/Тема%3A+Вода+–+колиска+життя.+Метаc/part-2.html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://provodu.kiev.ua/voda-znaioma-ta-zagadkova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http://ua.textreferat.com/referat-254-2.html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://www.ukrreferat.com/index.php?referat=71004&amp;pg=3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://zavantag.com/docs/index-12252406.html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https://uk.wikipedia.org/wiki/Вода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https://uk.wikipedia.org/wiki/Ефект_Мпемби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води – [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Електронний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ресурс] – Режим доступу: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hlinkClick r:id="rId4"/>
              </a:rPr>
              <a:t>://buklib.net/books/36170/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uk.wikipedia.org/wiki/Питома_теплоємність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https://www.pogodairadar.com.ua/pohodni-novyny/shcho-take-efekt-mpemby--e9221935-3113-443c-a9ae-41cb829f65e1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uk-UA" sz="900" dirty="0"/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914400" y="325315"/>
            <a:ext cx="5996354" cy="888023"/>
          </a:xfrm>
          <a:prstGeom prst="roundRect">
            <a:avLst/>
          </a:prstGeom>
          <a:solidFill>
            <a:schemeClr val="accent5">
              <a:lumMod val="20000"/>
              <a:lumOff val="80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48508" y="365125"/>
            <a:ext cx="10105292" cy="1325563"/>
          </a:xfrm>
        </p:spPr>
        <p:txBody>
          <a:bodyPr/>
          <a:lstStyle/>
          <a:p>
            <a:r>
              <a:rPr lang="en-US" dirty="0" err="1">
                <a:latin typeface="Times New Roman" pitchFamily="18" charset="0"/>
                <a:ea typeface="Canva Sans"/>
                <a:cs typeface="Times New Roman" pitchFamily="18" charset="0"/>
                <a:sym typeface="Canva Sans"/>
              </a:rPr>
              <a:t>Використані</a:t>
            </a:r>
            <a:r>
              <a:rPr lang="en-US" dirty="0">
                <a:latin typeface="Times New Roman" pitchFamily="18" charset="0"/>
                <a:ea typeface="Canva Sans"/>
                <a:cs typeface="Times New Roman" pitchFamily="18" charset="0"/>
                <a:sym typeface="Canva Sans"/>
              </a:rPr>
              <a:t> </a:t>
            </a:r>
            <a:r>
              <a:rPr lang="en-US" dirty="0" err="1">
                <a:latin typeface="Times New Roman" pitchFamily="18" charset="0"/>
                <a:ea typeface="Canva Sans"/>
                <a:cs typeface="Times New Roman" pitchFamily="18" charset="0"/>
                <a:sym typeface="Canva Sans"/>
              </a:rPr>
              <a:t>джерела</a:t>
            </a:r>
            <a:r>
              <a:rPr lang="en-US" dirty="0">
                <a:latin typeface="Times New Roman" pitchFamily="18" charset="0"/>
                <a:ea typeface="Canva Sans"/>
                <a:cs typeface="Times New Roman" pitchFamily="18" charset="0"/>
                <a:sym typeface="Canva Sans"/>
              </a:rPr>
              <a:t>: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Canva Sans"/>
                <a:ea typeface="Canva Sans"/>
                <a:cs typeface="Canva Sans"/>
                <a:sym typeface="Canva Sans"/>
              </a:rPr>
              <a:t/>
            </a:r>
            <a:b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7352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Дослідження методів очищення висококольорових поверхневих вод - презентация  онлайн">
            <a:extLst>
              <a:ext uri="{FF2B5EF4-FFF2-40B4-BE49-F238E27FC236}">
                <a16:creationId xmlns="" xmlns:a16="http://schemas.microsoft.com/office/drawing/2014/main" id="{B972EC78-AAD8-9E7C-9BFB-A8D063CD14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7" b="7913"/>
          <a:stretch/>
        </p:blipFill>
        <p:spPr bwMode="auto">
          <a:xfrm>
            <a:off x="20" y="-1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7" name="Freeform: Shape 15366">
            <a:extLst>
              <a:ext uri="{FF2B5EF4-FFF2-40B4-BE49-F238E27FC236}">
                <a16:creationId xmlns="" xmlns:a16="http://schemas.microsoft.com/office/drawing/2014/main" id="{B1193618-4E25-4CA2-A90E-01462093F1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9861374" y="1828154"/>
            <a:ext cx="2330626" cy="5029846"/>
          </a:xfrm>
          <a:custGeom>
            <a:avLst/>
            <a:gdLst>
              <a:gd name="connsiteX0" fmla="*/ 0 w 2330626"/>
              <a:gd name="connsiteY0" fmla="*/ 0 h 5029846"/>
              <a:gd name="connsiteX1" fmla="*/ 0 w 2330626"/>
              <a:gd name="connsiteY1" fmla="*/ 5029846 h 5029846"/>
              <a:gd name="connsiteX2" fmla="*/ 2330626 w 2330626"/>
              <a:gd name="connsiteY2" fmla="*/ 5029846 h 502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0626" h="5029846">
                <a:moveTo>
                  <a:pt x="0" y="0"/>
                </a:moveTo>
                <a:lnTo>
                  <a:pt x="0" y="5029846"/>
                </a:lnTo>
                <a:lnTo>
                  <a:pt x="2330626" y="502984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2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3134</TotalTime>
  <Words>334</Words>
  <Application>Microsoft Office PowerPoint</Application>
  <PresentationFormat>Довільний</PresentationFormat>
  <Paragraphs>61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3" baseType="lpstr">
      <vt:lpstr>Тема Office</vt:lpstr>
      <vt:lpstr>Презентація PowerPoint</vt:lpstr>
      <vt:lpstr> </vt:lpstr>
      <vt:lpstr>Презентація PowerPoint</vt:lpstr>
      <vt:lpstr>Завдання дослідження </vt:lpstr>
      <vt:lpstr> </vt:lpstr>
      <vt:lpstr> </vt:lpstr>
      <vt:lpstr>Експерименти </vt:lpstr>
      <vt:lpstr> </vt:lpstr>
      <vt:lpstr>Презентація PowerPoint</vt:lpstr>
      <vt:lpstr>Презентація PowerPoint</vt:lpstr>
      <vt:lpstr>Використані джерела: 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Унікальні фізичні властивості води</dc:title>
  <dc:creator>Кононенко Максим Станіславович</dc:creator>
  <cp:lastModifiedBy>Administrator</cp:lastModifiedBy>
  <cp:revision>27</cp:revision>
  <dcterms:created xsi:type="dcterms:W3CDTF">2022-12-08T17:22:52Z</dcterms:created>
  <dcterms:modified xsi:type="dcterms:W3CDTF">2025-04-22T19:25:37Z</dcterms:modified>
</cp:coreProperties>
</file>