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79" r:id="rId2"/>
    <p:sldId id="268" r:id="rId3"/>
    <p:sldId id="281" r:id="rId4"/>
    <p:sldId id="282" r:id="rId5"/>
    <p:sldId id="257" r:id="rId6"/>
    <p:sldId id="258" r:id="rId7"/>
    <p:sldId id="259" r:id="rId8"/>
    <p:sldId id="260" r:id="rId9"/>
    <p:sldId id="261" r:id="rId10"/>
    <p:sldId id="271" r:id="rId11"/>
    <p:sldId id="277" r:id="rId12"/>
    <p:sldId id="278" r:id="rId13"/>
    <p:sldId id="283" r:id="rId14"/>
  </p:sldIdLst>
  <p:sldSz cx="9144000" cy="5143500" type="screen16x9"/>
  <p:notesSz cx="6858000" cy="9144000"/>
  <p:embeddedFontLst>
    <p:embeddedFont>
      <p:font typeface="BLAGOVEST" pitchFamily="2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Georgia" pitchFamily="18" charset="0"/>
      <p:regular r:id="rId21"/>
      <p:bold r:id="rId22"/>
      <p:italic r:id="rId23"/>
      <p:boldItalic r:id="rId24"/>
    </p:embeddedFont>
    <p:embeddedFont>
      <p:font typeface="Tenor Sans" charset="-52"/>
      <p:regular r:id="rId25"/>
    </p:embeddedFont>
  </p:embeddedFontLst>
  <p:defaultTextStyle>
    <a:defPPr>
      <a:defRPr lang="en-US"/>
    </a:defPPr>
    <a:lvl1pPr marL="0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2630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5262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47891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30522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13153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95783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78414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61045" algn="l" defTabSz="76526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1A1A"/>
    <a:srgbClr val="F7C393"/>
    <a:srgbClr val="FDFBF9"/>
    <a:srgbClr val="FAF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7" autoAdjust="0"/>
    <p:restoredTop sz="94622" autoAdjust="0"/>
  </p:normalViewPr>
  <p:slideViewPr>
    <p:cSldViewPr>
      <p:cViewPr>
        <p:scale>
          <a:sx n="84" d="100"/>
          <a:sy n="84" d="100"/>
        </p:scale>
        <p:origin x="-820" y="-112"/>
      </p:cViewPr>
      <p:guideLst>
        <p:guide orient="horz" pos="1519"/>
        <p:guide pos="27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B53A4-0E4A-4065-9E8F-FE99571BD26A}" type="datetimeFigureOut">
              <a:rPr lang="uk-UA" smtClean="0"/>
              <a:t>17.04.2025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F3C93-F0C3-44F6-B665-BE4B02ED46E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635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F3C93-F0C3-44F6-B665-BE4B02ED46E1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94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497957"/>
            <a:ext cx="7286625" cy="10336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2732484"/>
            <a:ext cx="6000750" cy="12322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5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7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0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3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8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1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3098603"/>
            <a:ext cx="7286625" cy="957709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043784"/>
            <a:ext cx="7286625" cy="1054819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26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526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47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305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131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9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78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610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6" y="1125142"/>
            <a:ext cx="3786188" cy="318231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125142"/>
            <a:ext cx="3786188" cy="318231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079376"/>
            <a:ext cx="3787676" cy="44983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2630" indent="0">
              <a:buNone/>
              <a:defRPr sz="1700" b="1"/>
            </a:lvl2pPr>
            <a:lvl3pPr marL="765262" indent="0">
              <a:buNone/>
              <a:defRPr sz="1500" b="1"/>
            </a:lvl3pPr>
            <a:lvl4pPr marL="1147891" indent="0">
              <a:buNone/>
              <a:defRPr sz="1300" b="1"/>
            </a:lvl4pPr>
            <a:lvl5pPr marL="1530522" indent="0">
              <a:buNone/>
              <a:defRPr sz="1300" b="1"/>
            </a:lvl5pPr>
            <a:lvl6pPr marL="1913153" indent="0">
              <a:buNone/>
              <a:defRPr sz="1300" b="1"/>
            </a:lvl6pPr>
            <a:lvl7pPr marL="2295783" indent="0">
              <a:buNone/>
              <a:defRPr sz="1300" b="1"/>
            </a:lvl7pPr>
            <a:lvl8pPr marL="2678414" indent="0">
              <a:buNone/>
              <a:defRPr sz="1300" b="1"/>
            </a:lvl8pPr>
            <a:lvl9pPr marL="3061045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1529210"/>
            <a:ext cx="3787676" cy="277824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079376"/>
            <a:ext cx="3789164" cy="44983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2630" indent="0">
              <a:buNone/>
              <a:defRPr sz="1700" b="1"/>
            </a:lvl2pPr>
            <a:lvl3pPr marL="765262" indent="0">
              <a:buNone/>
              <a:defRPr sz="1500" b="1"/>
            </a:lvl3pPr>
            <a:lvl4pPr marL="1147891" indent="0">
              <a:buNone/>
              <a:defRPr sz="1300" b="1"/>
            </a:lvl4pPr>
            <a:lvl5pPr marL="1530522" indent="0">
              <a:buNone/>
              <a:defRPr sz="1300" b="1"/>
            </a:lvl5pPr>
            <a:lvl6pPr marL="1913153" indent="0">
              <a:buNone/>
              <a:defRPr sz="1300" b="1"/>
            </a:lvl6pPr>
            <a:lvl7pPr marL="2295783" indent="0">
              <a:buNone/>
              <a:defRPr sz="1300" b="1"/>
            </a:lvl7pPr>
            <a:lvl8pPr marL="2678414" indent="0">
              <a:buNone/>
              <a:defRPr sz="1300" b="1"/>
            </a:lvl8pPr>
            <a:lvl9pPr marL="3061045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1529210"/>
            <a:ext cx="3789164" cy="277824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7" y="191988"/>
            <a:ext cx="2820293" cy="817066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191989"/>
            <a:ext cx="4792266" cy="4115470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7" y="1009056"/>
            <a:ext cx="2820293" cy="3298404"/>
          </a:xfrm>
        </p:spPr>
        <p:txBody>
          <a:bodyPr/>
          <a:lstStyle>
            <a:lvl1pPr marL="0" indent="0">
              <a:buNone/>
              <a:defRPr sz="1200"/>
            </a:lvl1pPr>
            <a:lvl2pPr marL="382630" indent="0">
              <a:buNone/>
              <a:defRPr sz="1000"/>
            </a:lvl2pPr>
            <a:lvl3pPr marL="765262" indent="0">
              <a:buNone/>
              <a:defRPr sz="800"/>
            </a:lvl3pPr>
            <a:lvl4pPr marL="1147891" indent="0">
              <a:buNone/>
              <a:defRPr sz="800"/>
            </a:lvl4pPr>
            <a:lvl5pPr marL="1530522" indent="0">
              <a:buNone/>
              <a:defRPr sz="800"/>
            </a:lvl5pPr>
            <a:lvl6pPr marL="1913153" indent="0">
              <a:buNone/>
              <a:defRPr sz="800"/>
            </a:lvl6pPr>
            <a:lvl7pPr marL="2295783" indent="0">
              <a:buNone/>
              <a:defRPr sz="800"/>
            </a:lvl7pPr>
            <a:lvl8pPr marL="2678414" indent="0">
              <a:buNone/>
              <a:defRPr sz="800"/>
            </a:lvl8pPr>
            <a:lvl9pPr marL="306104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3375422"/>
            <a:ext cx="5143500" cy="39848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430857"/>
            <a:ext cx="5143500" cy="2893219"/>
          </a:xfrm>
        </p:spPr>
        <p:txBody>
          <a:bodyPr/>
          <a:lstStyle>
            <a:lvl1pPr marL="0" indent="0">
              <a:buNone/>
              <a:defRPr sz="2700"/>
            </a:lvl1pPr>
            <a:lvl2pPr marL="382630" indent="0">
              <a:buNone/>
              <a:defRPr sz="2300"/>
            </a:lvl2pPr>
            <a:lvl3pPr marL="765262" indent="0">
              <a:buNone/>
              <a:defRPr sz="2000"/>
            </a:lvl3pPr>
            <a:lvl4pPr marL="1147891" indent="0">
              <a:buNone/>
              <a:defRPr sz="1700"/>
            </a:lvl4pPr>
            <a:lvl5pPr marL="1530522" indent="0">
              <a:buNone/>
              <a:defRPr sz="1700"/>
            </a:lvl5pPr>
            <a:lvl6pPr marL="1913153" indent="0">
              <a:buNone/>
              <a:defRPr sz="1700"/>
            </a:lvl6pPr>
            <a:lvl7pPr marL="2295783" indent="0">
              <a:buNone/>
              <a:defRPr sz="1700"/>
            </a:lvl7pPr>
            <a:lvl8pPr marL="2678414" indent="0">
              <a:buNone/>
              <a:defRPr sz="1700"/>
            </a:lvl8pPr>
            <a:lvl9pPr marL="3061045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3773910"/>
            <a:ext cx="5143500" cy="565919"/>
          </a:xfrm>
        </p:spPr>
        <p:txBody>
          <a:bodyPr/>
          <a:lstStyle>
            <a:lvl1pPr marL="0" indent="0">
              <a:buNone/>
              <a:defRPr sz="1200"/>
            </a:lvl1pPr>
            <a:lvl2pPr marL="382630" indent="0">
              <a:buNone/>
              <a:defRPr sz="1000"/>
            </a:lvl2pPr>
            <a:lvl3pPr marL="765262" indent="0">
              <a:buNone/>
              <a:defRPr sz="800"/>
            </a:lvl3pPr>
            <a:lvl4pPr marL="1147891" indent="0">
              <a:buNone/>
              <a:defRPr sz="800"/>
            </a:lvl4pPr>
            <a:lvl5pPr marL="1530522" indent="0">
              <a:buNone/>
              <a:defRPr sz="800"/>
            </a:lvl5pPr>
            <a:lvl6pPr marL="1913153" indent="0">
              <a:buNone/>
              <a:defRPr sz="800"/>
            </a:lvl6pPr>
            <a:lvl7pPr marL="2295783" indent="0">
              <a:buNone/>
              <a:defRPr sz="800"/>
            </a:lvl7pPr>
            <a:lvl8pPr marL="2678414" indent="0">
              <a:buNone/>
              <a:defRPr sz="800"/>
            </a:lvl8pPr>
            <a:lvl9pPr marL="306104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3" y="193105"/>
            <a:ext cx="1928813" cy="41143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6" y="193105"/>
            <a:ext cx="5643563" cy="41143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</p:spPr>
        <p:txBody>
          <a:bodyPr vert="horz" lIns="76526" tIns="38263" rIns="76526" bIns="3826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125142"/>
            <a:ext cx="7715250" cy="3182318"/>
          </a:xfrm>
          <a:prstGeom prst="rect">
            <a:avLst/>
          </a:prstGeom>
        </p:spPr>
        <p:txBody>
          <a:bodyPr vert="horz" lIns="76526" tIns="38263" rIns="76526" bIns="3826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4469309"/>
            <a:ext cx="2000250" cy="256729"/>
          </a:xfrm>
          <a:prstGeom prst="rect">
            <a:avLst/>
          </a:prstGeom>
        </p:spPr>
        <p:txBody>
          <a:bodyPr vert="horz" lIns="76526" tIns="38263" rIns="76526" bIns="382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4469309"/>
            <a:ext cx="2714625" cy="256729"/>
          </a:xfrm>
          <a:prstGeom prst="rect">
            <a:avLst/>
          </a:prstGeom>
        </p:spPr>
        <p:txBody>
          <a:bodyPr vert="horz" lIns="76526" tIns="38263" rIns="76526" bIns="382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4469309"/>
            <a:ext cx="2000250" cy="256729"/>
          </a:xfrm>
          <a:prstGeom prst="rect">
            <a:avLst/>
          </a:prstGeom>
        </p:spPr>
        <p:txBody>
          <a:bodyPr vert="horz" lIns="76526" tIns="38263" rIns="76526" bIns="382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5262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6973" indent="-286973" algn="l" defTabSz="76526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75" indent="-239144" algn="l" defTabSz="765262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56576" indent="-191315" algn="l" defTabSz="7652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207" indent="-191315" algn="l" defTabSz="765262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1838" indent="-191315" algn="l" defTabSz="765262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04468" indent="-191315" algn="l" defTabSz="76526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099" indent="-191315" algn="l" defTabSz="76526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69729" indent="-191315" algn="l" defTabSz="76526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52359" indent="-191315" algn="l" defTabSz="76526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2630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5262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7891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0522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13153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95783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78414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61045" algn="l" defTabSz="76526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lgCECZu4co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04800" y="1068424"/>
            <a:ext cx="8681853" cy="1274726"/>
            <a:chOff x="0" y="0"/>
            <a:chExt cx="7402988" cy="3385228"/>
          </a:xfrm>
          <a:solidFill>
            <a:schemeClr val="accent3">
              <a:lumMod val="50000"/>
            </a:schemeClr>
          </a:solidFill>
        </p:grpSpPr>
        <p:sp>
          <p:nvSpPr>
            <p:cNvPr id="4" name="AutoShape 4"/>
            <p:cNvSpPr/>
            <p:nvPr/>
          </p:nvSpPr>
          <p:spPr>
            <a:xfrm>
              <a:off x="0" y="0"/>
              <a:ext cx="7402988" cy="3385228"/>
            </a:xfrm>
            <a:prstGeom prst="rect">
              <a:avLst/>
            </a:prstGeom>
            <a:grpFill/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7402988" cy="100725"/>
            </a:xfrm>
            <a:prstGeom prst="rect">
              <a:avLst/>
            </a:prstGeom>
            <a:grpFill/>
          </p:spPr>
        </p:sp>
        <p:sp>
          <p:nvSpPr>
            <p:cNvPr id="6" name="TextBox 6"/>
            <p:cNvSpPr txBox="1"/>
            <p:nvPr/>
          </p:nvSpPr>
          <p:spPr>
            <a:xfrm>
              <a:off x="0" y="344531"/>
              <a:ext cx="7402988" cy="14249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uk-UA" sz="3200" dirty="0" smtClean="0">
                  <a:solidFill>
                    <a:srgbClr val="FDF6EE"/>
                  </a:solidFill>
                  <a:latin typeface="BLAGOVEST" pitchFamily="2" charset="0"/>
                </a:rPr>
                <a:t>САКРАЛЬНА СПАДЩИНА СЕЛА ГЛИННЕ</a:t>
              </a:r>
              <a:endParaRPr lang="en-US" sz="3200" dirty="0" smtClean="0">
                <a:solidFill>
                  <a:srgbClr val="FDF6EE"/>
                </a:solidFill>
                <a:latin typeface="BLAGOVEST" pitchFamily="2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85806" y="2336447"/>
              <a:ext cx="5831376" cy="485814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06"/>
                </a:lnSpc>
              </a:pPr>
              <a:r>
                <a:rPr lang="uk-UA" sz="1300" spc="66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HK Grotesk Medium"/>
                </a:rPr>
                <a:t>Екскурсійний маршрут</a:t>
              </a:r>
              <a:endParaRPr lang="en-US" sz="1300" spc="66" dirty="0">
                <a:solidFill>
                  <a:schemeClr val="accent3">
                    <a:lumMod val="40000"/>
                    <a:lumOff val="60000"/>
                  </a:schemeClr>
                </a:solidFill>
                <a:latin typeface="HK Grotesk Medium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590800" y="2647950"/>
            <a:ext cx="6248400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Автор </a:t>
            </a:r>
            <a:r>
              <a:rPr lang="uk-UA" sz="1400" spc="59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проєкту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endParaRPr lang="en-US" sz="1400" spc="59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en-US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ЖУКОВСЬКИЙ Олександр Анатолійович, учень</a:t>
            </a:r>
            <a:r>
              <a:rPr lang="en-US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9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класу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</a:t>
            </a:r>
          </a:p>
          <a:p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</a:t>
            </a:r>
            <a:r>
              <a:rPr lang="uk-UA" sz="1400" spc="59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Глиннівського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ліцею </a:t>
            </a:r>
            <a:r>
              <a:rPr lang="uk-UA" sz="1400" spc="59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Березівської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сільської ради </a:t>
            </a:r>
            <a:endParaRPr lang="uk-UA" sz="1400" spc="59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 </a:t>
            </a:r>
            <a:r>
              <a:rPr lang="uk-UA" sz="1400" spc="59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Сарненського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району Рівненської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області</a:t>
            </a:r>
          </a:p>
          <a:p>
            <a:endParaRPr lang="uk-UA" sz="1400" spc="59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Керівник </a:t>
            </a:r>
            <a:r>
              <a:rPr lang="uk-UA" sz="1400" spc="59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проєкту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endParaRPr lang="uk-UA" sz="1400" spc="59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en-US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СКАКОВЕЦЬ Іван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Петрович, вчитель історії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</a:t>
            </a:r>
          </a:p>
          <a:p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</a:t>
            </a:r>
            <a:r>
              <a:rPr lang="uk-UA" sz="1400" spc="59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Глиннівського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ліцею </a:t>
            </a:r>
            <a:r>
              <a:rPr lang="uk-UA" sz="1400" spc="59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Березівської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сільської ради </a:t>
            </a:r>
            <a:endParaRPr lang="uk-UA" sz="1400" spc="59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 </a:t>
            </a:r>
            <a:r>
              <a:rPr lang="uk-UA" sz="1400" spc="59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Сарненського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spc="59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району Рівненської </a:t>
            </a:r>
            <a:r>
              <a:rPr lang="uk-UA" sz="14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області</a:t>
            </a:r>
            <a:r>
              <a:rPr lang="uk-UA" sz="1600" spc="59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endParaRPr lang="uk-UA" sz="1600" spc="59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51286" y="140891"/>
            <a:ext cx="6852985" cy="1000603"/>
          </a:xfrm>
          <a:prstGeom prst="rect">
            <a:avLst/>
          </a:prstGeom>
          <a:noFill/>
        </p:spPr>
        <p:txBody>
          <a:bodyPr wrap="square" lIns="76526" tIns="38263" rIns="76526" bIns="38263" rtlCol="0">
            <a:spAutoFit/>
          </a:bodyPr>
          <a:lstStyle/>
          <a:p>
            <a:pPr algn="ctr"/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Всеукраїнський інтерактивний конкурс «</a:t>
            </a:r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МАН-Юніор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Дослідник»</a:t>
            </a:r>
            <a:b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«Історик-Юніор»</a:t>
            </a:r>
            <a:b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Рівненська Мала академія наук учнівської молоді </a:t>
            </a:r>
            <a:br>
              <a:rPr lang="uk-UA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uk-UA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 descr="C:\Users\TPCUser\Desktop\САКРАЛЬНА СПАДЩИНА СЕЛА ГЛИННЕ матеріали 2025\Саша фото\IMG_20250410_115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27375"/>
            <a:ext cx="1905000" cy="25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6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3028" y="264116"/>
            <a:ext cx="8319971" cy="4822234"/>
            <a:chOff x="-20711" y="-23222"/>
            <a:chExt cx="7863641" cy="4921345"/>
          </a:xfrm>
        </p:grpSpPr>
        <p:sp>
          <p:nvSpPr>
            <p:cNvPr id="4" name="AutoShape 4"/>
            <p:cNvSpPr/>
            <p:nvPr/>
          </p:nvSpPr>
          <p:spPr>
            <a:xfrm>
              <a:off x="-13808" y="-23222"/>
              <a:ext cx="7856738" cy="4921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41579" y="335927"/>
              <a:ext cx="6187393" cy="472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84"/>
                </a:lnSpc>
              </a:pPr>
              <a:r>
                <a:rPr lang="uk-UA" sz="2000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BLAGOVEST" pitchFamily="2" charset="0"/>
                </a:rPr>
                <a:t>Мета</a:t>
              </a:r>
              <a:endPara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08720" y="932050"/>
              <a:ext cx="7305504" cy="5235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ru-RU" sz="16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створення</a:t>
              </a: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sz="16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екскурсійного</a:t>
              </a:r>
              <a:r>
                <a:rPr lang="ru-RU" sz="16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маршруту 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для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ознайомлення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з об</a:t>
              </a:r>
              <a:r>
                <a:rPr lang="en-US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’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єктами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сакральної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спадщини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,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що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знаходяться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в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селі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Глинне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Сарненського</a:t>
              </a:r>
              <a:r>
                <a:rPr lang="ru-RU" sz="16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 району </a:t>
              </a:r>
              <a:r>
                <a:rPr lang="ru-RU" sz="16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Georgia" pitchFamily="18" charset="0"/>
                </a:rPr>
                <a:t>Рівненщини</a:t>
              </a:r>
              <a:endParaRPr 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-20711" y="11048"/>
              <a:ext cx="7856738" cy="10736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sp>
        <p:nvSpPr>
          <p:cNvPr id="9" name="TextBox 9"/>
          <p:cNvSpPr txBox="1"/>
          <p:nvPr/>
        </p:nvSpPr>
        <p:spPr>
          <a:xfrm rot="5400000">
            <a:off x="7236105" y="3191811"/>
            <a:ext cx="3360078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659793" y="1707861"/>
            <a:ext cx="6350607" cy="46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84"/>
              </a:lnSpc>
            </a:pPr>
            <a:r>
              <a:rPr lang="uk-UA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LAGOVEST" pitchFamily="2" charset="0"/>
              </a:rPr>
              <a:t>Завдання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BLAGOVEST" pitchFamily="2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864909" y="2286074"/>
            <a:ext cx="7517092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1.	На основі власних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спостережень 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виявити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сакральні об’єкти 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села </a:t>
            </a:r>
            <a:r>
              <a:rPr lang="uk-UA" sz="16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 та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дослідити  історію їх походження.</a:t>
            </a:r>
            <a:endParaRPr lang="uk-UA" sz="1600" dirty="0">
              <a:solidFill>
                <a:schemeClr val="accent3">
                  <a:lumMod val="20000"/>
                  <a:lumOff val="80000"/>
                </a:schemeClr>
              </a:solidFill>
              <a:latin typeface="Georgia" pitchFamily="18" charset="0"/>
            </a:endParaRPr>
          </a:p>
          <a:p>
            <a:pPr>
              <a:lnSpc>
                <a:spcPts val="2000"/>
              </a:lnSpc>
            </a:pP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2.	Створити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схему та розробити карту 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екскурсійного маршруту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«Сакральна спадщина села </a:t>
            </a:r>
            <a:r>
              <a:rPr lang="uk-UA" sz="16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».</a:t>
            </a:r>
            <a:endParaRPr lang="uk-UA" sz="1600" dirty="0">
              <a:solidFill>
                <a:schemeClr val="accent3">
                  <a:lumMod val="20000"/>
                  <a:lumOff val="80000"/>
                </a:schemeClr>
              </a:solidFill>
              <a:latin typeface="Georgia" pitchFamily="18" charset="0"/>
            </a:endParaRPr>
          </a:p>
          <a:p>
            <a:pPr>
              <a:lnSpc>
                <a:spcPts val="2000"/>
              </a:lnSpc>
            </a:pP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3.	Розробити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екскурсійний двохгодинний пішохідний 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маршрут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для відвідування сакральних об</a:t>
            </a:r>
            <a:r>
              <a:rPr lang="en-US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’</a:t>
            </a:r>
            <a:r>
              <a:rPr lang="uk-UA" sz="16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єктів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 досліджуваної місцевості.</a:t>
            </a:r>
            <a:endParaRPr lang="uk-UA" sz="1600" dirty="0">
              <a:solidFill>
                <a:schemeClr val="accent3">
                  <a:lumMod val="20000"/>
                  <a:lumOff val="80000"/>
                </a:schemeClr>
              </a:solidFill>
              <a:latin typeface="Georgia" pitchFamily="18" charset="0"/>
            </a:endParaRPr>
          </a:p>
          <a:p>
            <a:pPr>
              <a:lnSpc>
                <a:spcPts val="2000"/>
              </a:lnSpc>
            </a:pP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4.	Показати практичне значення екскурсійного маршруту у вивченні історії рідного краю, роль </a:t>
            </a:r>
            <a:r>
              <a:rPr lang="uk-UA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громадськості, представників релігійних течій </a:t>
            </a:r>
            <a:r>
              <a:rPr lang="uk-UA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та учнівської молоді для популяризації даної місцевості та залученні туристичного потенціалу.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5127902" y="1884103"/>
            <a:ext cx="3536856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err="1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Свято-Різдва-Богородичний</a:t>
            </a: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 храм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17570" y="1731345"/>
            <a:ext cx="39714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1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42839" y="2107847"/>
            <a:ext cx="39714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2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572000" y="2520056"/>
            <a:ext cx="538819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3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595614" y="2901056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4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3886200" y="182665"/>
            <a:ext cx="5105400" cy="1110448"/>
            <a:chOff x="0" y="0"/>
            <a:chExt cx="5527040" cy="1900493"/>
          </a:xfrm>
        </p:grpSpPr>
        <p:sp>
          <p:nvSpPr>
            <p:cNvPr id="20" name="AutoShape 20"/>
            <p:cNvSpPr/>
            <p:nvPr/>
          </p:nvSpPr>
          <p:spPr>
            <a:xfrm>
              <a:off x="0" y="0"/>
              <a:ext cx="5527040" cy="190049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133968"/>
              <a:ext cx="5478816" cy="14566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Схема </a:t>
              </a:r>
              <a:endPara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екскурсійного маршруту</a:t>
              </a: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22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sp>
        <p:nvSpPr>
          <p:cNvPr id="23" name="TextBox 18"/>
          <p:cNvSpPr txBox="1"/>
          <p:nvPr/>
        </p:nvSpPr>
        <p:spPr>
          <a:xfrm>
            <a:off x="4595614" y="3358902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5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4595614" y="3629620"/>
            <a:ext cx="4915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endParaRPr lang="uk-UA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  <a:p>
            <a:pPr algn="ctr">
              <a:lnSpc>
                <a:spcPts val="3616"/>
              </a:lnSpc>
            </a:pPr>
            <a:endParaRPr lang="en-US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4852642" y="3738976"/>
            <a:ext cx="4915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endParaRPr lang="uk-UA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  <a:p>
            <a:pPr algn="ctr">
              <a:lnSpc>
                <a:spcPts val="3616"/>
              </a:lnSpc>
            </a:pPr>
            <a:endParaRPr lang="en-US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4595614" y="3754996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6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3" name="TextBox 10"/>
          <p:cNvSpPr txBox="1"/>
          <p:nvPr/>
        </p:nvSpPr>
        <p:spPr>
          <a:xfrm>
            <a:off x="5153172" y="2252795"/>
            <a:ext cx="2792414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Давній церковний цвинтар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5153172" y="2647950"/>
            <a:ext cx="3241863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Хрести-обереги села </a:t>
            </a:r>
          </a:p>
        </p:txBody>
      </p:sp>
      <p:sp>
        <p:nvSpPr>
          <p:cNvPr id="35" name="TextBox 10"/>
          <p:cNvSpPr txBox="1"/>
          <p:nvPr/>
        </p:nvSpPr>
        <p:spPr>
          <a:xfrm>
            <a:off x="5153172" y="3068090"/>
            <a:ext cx="3511586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Старе кладовище над </a:t>
            </a:r>
            <a:r>
              <a:rPr lang="uk-UA" sz="1600" dirty="0" err="1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Ствигою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5153172" y="3469518"/>
            <a:ext cx="3276600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Таємниці старовинних </a:t>
            </a:r>
            <a:r>
              <a:rPr lang="uk-UA" sz="1600" dirty="0" err="1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мацев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7" name="TextBox 10"/>
          <p:cNvSpPr txBox="1"/>
          <p:nvPr/>
        </p:nvSpPr>
        <p:spPr>
          <a:xfrm>
            <a:off x="5153172" y="3870946"/>
            <a:ext cx="2792414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Дім молитви ХВЄ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pic>
        <p:nvPicPr>
          <p:cNvPr id="2" name="Picture 2" descr="C:\Users\TPCUser\Desktop\САКРАЛЬНА СПАДЩИНА СЕЛА ГЛИННЕ матеріали 2025\САКРАЛЬНА СПАДЩ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7216"/>
            <a:ext cx="3429000" cy="47158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9"/>
          <p:cNvSpPr txBox="1"/>
          <p:nvPr/>
        </p:nvSpPr>
        <p:spPr>
          <a:xfrm rot="16200000">
            <a:off x="-1616465" y="3165085"/>
            <a:ext cx="3551373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</p:spTree>
    <p:extLst>
      <p:ext uri="{BB962C8B-B14F-4D97-AF65-F5344CB8AC3E}">
        <p14:creationId xmlns:p14="http://schemas.microsoft.com/office/powerpoint/2010/main" val="7160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5607144" y="1884103"/>
            <a:ext cx="3536856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err="1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Свято-Різдва-Богородичний</a:t>
            </a: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 храм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096812" y="1731345"/>
            <a:ext cx="39714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1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122081" y="2107847"/>
            <a:ext cx="39714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2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051242" y="2520056"/>
            <a:ext cx="538819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3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74856" y="2901056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4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20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270403"/>
              <a:ext cx="5478816" cy="7681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Карта   екскурсійного   маршруту</a:t>
              </a: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22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sp>
        <p:nvSpPr>
          <p:cNvPr id="23" name="TextBox 18"/>
          <p:cNvSpPr txBox="1"/>
          <p:nvPr/>
        </p:nvSpPr>
        <p:spPr>
          <a:xfrm>
            <a:off x="5074856" y="3358902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5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5074856" y="3629620"/>
            <a:ext cx="491593" cy="860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endParaRPr lang="uk-UA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  <a:p>
            <a:pPr algn="ctr">
              <a:lnSpc>
                <a:spcPts val="3616"/>
              </a:lnSpc>
            </a:pP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5331884" y="3738976"/>
            <a:ext cx="4915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endParaRPr lang="uk-UA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  <a:p>
            <a:pPr algn="ctr">
              <a:lnSpc>
                <a:spcPts val="3616"/>
              </a:lnSpc>
            </a:pPr>
            <a:endParaRPr lang="en-US" sz="1600" dirty="0">
              <a:solidFill>
                <a:srgbClr val="925D16">
                  <a:alpha val="49804"/>
                </a:srgbClr>
              </a:solidFill>
              <a:latin typeface="Tenor Sans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5074856" y="3754996"/>
            <a:ext cx="491593" cy="398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6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6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3" name="TextBox 10"/>
          <p:cNvSpPr txBox="1"/>
          <p:nvPr/>
        </p:nvSpPr>
        <p:spPr>
          <a:xfrm>
            <a:off x="5632414" y="2252795"/>
            <a:ext cx="2792414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Давній церковний цвинтар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5632414" y="2654223"/>
            <a:ext cx="3241863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Хрести-обереги села </a:t>
            </a:r>
          </a:p>
        </p:txBody>
      </p:sp>
      <p:sp>
        <p:nvSpPr>
          <p:cNvPr id="35" name="TextBox 10"/>
          <p:cNvSpPr txBox="1"/>
          <p:nvPr/>
        </p:nvSpPr>
        <p:spPr>
          <a:xfrm>
            <a:off x="5632414" y="3068090"/>
            <a:ext cx="3130586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Старе кладовище над </a:t>
            </a:r>
            <a:r>
              <a:rPr lang="uk-UA" sz="1600" dirty="0" err="1">
                <a:solidFill>
                  <a:schemeClr val="accent3">
                    <a:lumMod val="50000"/>
                  </a:schemeClr>
                </a:solidFill>
                <a:latin typeface="Tenor Sans"/>
              </a:rPr>
              <a:t>Ствигою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5632414" y="3469518"/>
            <a:ext cx="3276600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Таємниці старовинних </a:t>
            </a:r>
            <a:r>
              <a:rPr lang="uk-UA" sz="1600" dirty="0" err="1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мацев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sp>
        <p:nvSpPr>
          <p:cNvPr id="37" name="TextBox 10"/>
          <p:cNvSpPr txBox="1"/>
          <p:nvPr/>
        </p:nvSpPr>
        <p:spPr>
          <a:xfrm>
            <a:off x="5632414" y="3870946"/>
            <a:ext cx="2792414" cy="244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9"/>
              </a:lnSpc>
            </a:pPr>
            <a:r>
              <a:rPr lang="uk-UA" sz="1600" dirty="0" smtClean="0">
                <a:solidFill>
                  <a:schemeClr val="accent3">
                    <a:lumMod val="50000"/>
                  </a:schemeClr>
                </a:solidFill>
                <a:latin typeface="Tenor Sans"/>
              </a:rPr>
              <a:t>Дім молитви ХВЄ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enor Sans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1000" y="1504950"/>
            <a:ext cx="4553258" cy="3061343"/>
            <a:chOff x="381000" y="1591538"/>
            <a:chExt cx="4553258" cy="306134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 descr="C:\Users\TPCUser\Desktop\маршрут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07" t="16761" r="19506" b="13101"/>
            <a:stretch/>
          </p:blipFill>
          <p:spPr bwMode="auto">
            <a:xfrm>
              <a:off x="381000" y="1591538"/>
              <a:ext cx="4553258" cy="3029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3349592" y="4345104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1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71307" y="3846111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2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886200" y="2198962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dirty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3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374225" y="1730214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676400" y="2227146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5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43000" y="3358902"/>
              <a:ext cx="215776" cy="30777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905"/>
                  <a:solidFill>
                    <a:schemeClr val="accent3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6</a:t>
              </a:r>
              <a:endParaRPr lang="ru-RU" sz="1400" b="1" cap="none" spc="0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38" name="TextBox 9"/>
          <p:cNvSpPr txBox="1"/>
          <p:nvPr/>
        </p:nvSpPr>
        <p:spPr>
          <a:xfrm rot="16200000">
            <a:off x="-1616465" y="3165085"/>
            <a:ext cx="3551373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4659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61184" y="3560291"/>
            <a:ext cx="7768416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0537" lvl="1" algn="just">
              <a:lnSpc>
                <a:spcPts val="1741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На піщаному пагорбі в центрі села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височіє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семикупольний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Свято-Різдва-Богородичний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храм. Він має багатовікову історію – перша документальна згадка про церкву Різдва Богородиці зафіксована у 1716 р. Її увінчували три куполи. В часи атеїзму (1982 р.) святиню підступно спалили.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Віряни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відбудували її у 1990 р. на давньому фундаменті. Протягом наступних десятиліть храм зазнав помітного оновлення.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береглися позолочена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чаша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(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потир)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для причастя 1749 р.,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Панахидник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1799 р. та Священне Євангеліє 1900 р. Незмінним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священником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майже 30 років є отець Федір (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Коханевич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).</a:t>
            </a:r>
          </a:p>
          <a:p>
            <a:pPr marL="110537" lvl="1" algn="just">
              <a:lnSpc>
                <a:spcPts val="1741"/>
              </a:lnSpc>
            </a:pPr>
            <a:endParaRPr lang="en-US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7" name="TextBox 9"/>
          <p:cNvSpPr txBox="1"/>
          <p:nvPr/>
        </p:nvSpPr>
        <p:spPr>
          <a:xfrm rot="16200000">
            <a:off x="-1616465" y="2754059"/>
            <a:ext cx="3551373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  <p:grpSp>
        <p:nvGrpSpPr>
          <p:cNvPr id="15" name="Group 19"/>
          <p:cNvGrpSpPr/>
          <p:nvPr/>
        </p:nvGrpSpPr>
        <p:grpSpPr>
          <a:xfrm>
            <a:off x="381000" y="182665"/>
            <a:ext cx="8610600" cy="1055677"/>
            <a:chOff x="0" y="0"/>
            <a:chExt cx="5527040" cy="1806755"/>
          </a:xfrm>
        </p:grpSpPr>
        <p:sp>
          <p:nvSpPr>
            <p:cNvPr id="16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8" name="TextBox 21"/>
            <p:cNvSpPr txBox="1"/>
            <p:nvPr/>
          </p:nvSpPr>
          <p:spPr>
            <a:xfrm>
              <a:off x="0" y="270403"/>
              <a:ext cx="5478816" cy="15363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1         </a:t>
              </a:r>
              <a:r>
                <a:rPr lang="uk-UA" sz="24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Свято-Різдва-Богородичний</a:t>
              </a: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храм</a:t>
              </a:r>
            </a:p>
            <a:p>
              <a:pPr algn="ctr">
                <a:lnSpc>
                  <a:spcPts val="3500"/>
                </a:lnSpc>
              </a:pP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9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2050" name="Picture 2" descr="C:\Users\TPCUser\Desktop\САКРАЛЬНА СПАДЩИНА СЕЛА ГЛИННЕ матеріали 2025\Свято-Різдва-Богородичний храм\Фото церкви різних періодів\img118-с. 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1" y="1047750"/>
            <a:ext cx="3658569" cy="23868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PCUser\Desktop\САКРАЛЬНА СПАДЩИНА СЕЛА ГЛИННЕ матеріали 2025\Свято-Різдва-Богородичний храм\Фото церкви різних періодів\Церква с.Глинне. 50-і роки ХХ ст. З архіву Галини Данильчук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527" y="1047750"/>
            <a:ext cx="2067473" cy="23868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TPCUser\Desktop\САКРАЛЬНА СПАДЩИНА СЕЛА ГЛИННЕ матеріали 2025\Свято-Різдва-Богородичний храм\IMG_20250410_1202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29" b="7461"/>
          <a:stretch/>
        </p:blipFill>
        <p:spPr bwMode="auto">
          <a:xfrm>
            <a:off x="6704528" y="1047750"/>
            <a:ext cx="2134672" cy="238829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TPCUser\Desktop\САКРАЛЬНА СПАДЩИНА СЕЛА ГЛИННЕ матеріали 2025\Саша фото\IMG_20250410_1305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34" b="96094" l="9961" r="89974">
                        <a14:foregroundMark x1="48763" y1="43359" x2="45215" y2="49951"/>
                        <a14:foregroundMark x1="58724" y1="33472" x2="62793" y2="36011"/>
                        <a14:foregroundMark x1="72070" y1="44507" x2="74447" y2="63135"/>
                        <a14:foregroundMark x1="73600" y1="46533" x2="74772" y2="51978"/>
                        <a14:foregroundMark x1="21875" y1="43237" x2="18164" y2="63501"/>
                        <a14:foregroundMark x1="20703" y1="44116" x2="17676" y2="56909"/>
                        <a14:foregroundMark x1="65658" y1="62622" x2="71582" y2="96094"/>
                        <a14:foregroundMark x1="75618" y1="69458" x2="74447" y2="76953"/>
                        <a14:foregroundMark x1="78320" y1="65283" x2="77474" y2="75806"/>
                        <a14:foregroundMark x1="11068" y1="78467" x2="11393" y2="92529"/>
                        <a14:foregroundMark x1="14453" y1="93042" x2="64486" y2="90625"/>
                        <a14:foregroundMark x1="28483" y1="94702" x2="70215" y2="93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40995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409728" y="1049482"/>
            <a:ext cx="473206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50" dirty="0" smtClean="0">
                <a:solidFill>
                  <a:schemeClr val="bg1">
                    <a:lumMod val="50000"/>
                  </a:schemeClr>
                </a:solidFill>
                <a:latin typeface="Georgia" pitchFamily="18" charset="0"/>
              </a:rPr>
              <a:t>195</a:t>
            </a: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  <a:latin typeface="Georgia" pitchFamily="18" charset="0"/>
              </a:rPr>
              <a:t>0</a:t>
            </a:r>
            <a:endParaRPr lang="uk-UA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59890" y="3182125"/>
            <a:ext cx="47961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  <a:latin typeface="Georgia" pitchFamily="18" charset="0"/>
              </a:rPr>
              <a:t>1990</a:t>
            </a:r>
            <a:endParaRPr lang="uk-UA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867400" y="971550"/>
            <a:ext cx="3109993" cy="4142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40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	Давній церковний цвинтар налічує кілька  десятків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яних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хрестів та надмогильних каменів, різних за формою та розмірами. Дослідник В.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Рожко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відносив їх до ХІІІ-Х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V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І ст. Особливу увагу привертає масивний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хрест, поставлений на місці вівтаря попереднього храму. Він має прямокутні рамена, а посередині різьблені хрести на кінцівках.</a:t>
            </a:r>
          </a:p>
          <a:p>
            <a:pPr algn="just">
              <a:lnSpc>
                <a:spcPts val="1740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	Біля церкви поховані священнослужителі –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адпис на надгробному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ятнику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ХІХ ст. свідчить, що «… тут поховані дяк Стефан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Рункевич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а також його батько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священник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Глиннівської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церкви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асиль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Рункевич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та інші їхні предки».</a:t>
            </a:r>
          </a:p>
        </p:txBody>
      </p:sp>
      <p:sp>
        <p:nvSpPr>
          <p:cNvPr id="17" name="TextBox 9"/>
          <p:cNvSpPr txBox="1"/>
          <p:nvPr/>
        </p:nvSpPr>
        <p:spPr>
          <a:xfrm rot="16200000">
            <a:off x="-1616465" y="3165085"/>
            <a:ext cx="3551373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  <p:grpSp>
        <p:nvGrpSpPr>
          <p:cNvPr id="15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16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8" name="TextBox 21"/>
            <p:cNvSpPr txBox="1"/>
            <p:nvPr/>
          </p:nvSpPr>
          <p:spPr>
            <a:xfrm>
              <a:off x="0" y="270403"/>
              <a:ext cx="5478816" cy="688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2               </a:t>
              </a: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Давній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церковний </a:t>
              </a: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цвинтар</a:t>
              </a: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9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4098" name="Picture 2" descr="C:\Users\TPCUser\Desktop\САКРАЛЬНА СПАДЩИНА СЕЛА ГЛИННЕ матеріали 2025\Давній церковний цвинтар\IMG_20250410_1155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1" t="3488" r="7972" b="8317"/>
          <a:stretch/>
        </p:blipFill>
        <p:spPr bwMode="auto">
          <a:xfrm>
            <a:off x="3200400" y="1257300"/>
            <a:ext cx="2476500" cy="33718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PCUser\Desktop\САКРАЛЬНА СПАДЩИНА СЕЛА ГЛИННЕ матеріали 2025\Давній церковний цвинтар\IMG_20250410_1156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2" b="15692"/>
          <a:stretch/>
        </p:blipFill>
        <p:spPr bwMode="auto">
          <a:xfrm>
            <a:off x="304800" y="1026236"/>
            <a:ext cx="2811670" cy="188105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PCUser\Desktop\САКРАЛЬНА СПАДЩИНА СЕЛА ГЛИННЕ матеріали 2025\Давній церковний цвинтар\IMG_20250410_1202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15" b="4208"/>
          <a:stretch/>
        </p:blipFill>
        <p:spPr bwMode="auto">
          <a:xfrm>
            <a:off x="304800" y="3091543"/>
            <a:ext cx="2811670" cy="19186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5323950" y="4933950"/>
            <a:ext cx="3515250" cy="138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304800" y="1182973"/>
            <a:ext cx="4194898" cy="3706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0537" lvl="1" algn="just">
              <a:lnSpc>
                <a:spcPts val="1741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Хрести-фігури відіграють важливу роль у духовній культурі українців Полісся. Тільки у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Глинному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таких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сакральних об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єктів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нараховується 14 – від давніх дерев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яних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до сучасних металевих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Перед Великоднем місцеві жінки старалися оновити ці обереги. </a:t>
            </a:r>
            <a:r>
              <a:rPr lang="uk-UA" sz="1400" dirty="0">
                <a:solidFill>
                  <a:srgbClr val="9BBB59">
                    <a:lumMod val="50000"/>
                  </a:srgbClr>
                </a:solidFill>
                <a:latin typeface="Georgia" pitchFamily="18" charset="0"/>
              </a:rPr>
              <a:t>Особливу </a:t>
            </a:r>
            <a:r>
              <a:rPr lang="uk-UA" sz="1400" dirty="0" smtClean="0">
                <a:solidFill>
                  <a:srgbClr val="9BBB59">
                    <a:lumMod val="50000"/>
                  </a:srgbClr>
                </a:solidFill>
                <a:latin typeface="Georgia" pitchFamily="18" charset="0"/>
              </a:rPr>
              <a:t>роль у цьому відігравали </a:t>
            </a:r>
            <a:r>
              <a:rPr lang="uk-UA" sz="1400" dirty="0">
                <a:solidFill>
                  <a:srgbClr val="9BBB59">
                    <a:lumMod val="50000"/>
                  </a:srgbClr>
                </a:solidFill>
                <a:latin typeface="Georgia" pitchFamily="18" charset="0"/>
              </a:rPr>
              <a:t>кольорові стрічки, рушники, хустки</a:t>
            </a:r>
            <a:r>
              <a:rPr lang="en-US" sz="1400" dirty="0">
                <a:solidFill>
                  <a:srgbClr val="9BBB59">
                    <a:lumMod val="50000"/>
                  </a:srgbClr>
                </a:solidFill>
                <a:latin typeface="Georgia" pitchFamily="18" charset="0"/>
              </a:rPr>
              <a:t>. </a:t>
            </a:r>
            <a:r>
              <a:rPr lang="uk-UA" sz="1400" dirty="0" smtClean="0">
                <a:solidFill>
                  <a:srgbClr val="9BBB59">
                    <a:lumMod val="50000"/>
                  </a:srgbClr>
                </a:solidFill>
                <a:latin typeface="Georgia" pitchFamily="18" charset="0"/>
              </a:rPr>
              <a:t>Ці прикраси – жертовність на видужання, заміжжя, подяка тощо.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</a:t>
            </a:r>
          </a:p>
          <a:p>
            <a:pPr marL="110537" lvl="1" algn="just">
              <a:lnSpc>
                <a:spcPts val="1741"/>
              </a:lnSpc>
            </a:pP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Придорожні хрести виконують низку функцій: захисну, магічну,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ятну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водночас нейтралізують негативний вплив та освячують найбільш небезпечні місця й ділянки. Їх ставили на перехрестях доріг, біля церкви, при в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їзді у село. Є підстави вважати, що в дохристиянські часи на місці сучасних хрестів-фігур стояли дерев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яні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ідоли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або камені-обереги.</a:t>
            </a:r>
          </a:p>
        </p:txBody>
      </p:sp>
      <p:grpSp>
        <p:nvGrpSpPr>
          <p:cNvPr id="15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16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7" name="TextBox 21"/>
            <p:cNvSpPr txBox="1"/>
            <p:nvPr/>
          </p:nvSpPr>
          <p:spPr>
            <a:xfrm>
              <a:off x="0" y="270403"/>
              <a:ext cx="5478816" cy="7681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3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             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Хрести-обереги села </a:t>
              </a:r>
            </a:p>
          </p:txBody>
        </p:sp>
        <p:sp>
          <p:nvSpPr>
            <p:cNvPr id="18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5122" name="Picture 2" descr="C:\Users\TPCUser\Desktop\САКРАЛЬНА СПАДЩИНА СЕЛА ГЛИННЕ матеріали 2025\Хрести - обереги села\IMG_20250410_1231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0" t="7722"/>
          <a:stretch/>
        </p:blipFill>
        <p:spPr bwMode="auto">
          <a:xfrm>
            <a:off x="6340928" y="996330"/>
            <a:ext cx="2574472" cy="38614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PCUser\Desktop\САКРАЛЬНА СПАДЩИНА СЕЛА ГЛИННЕ матеріали 2025\Хрести - обереги села\IMG_20250409_1604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 t="19556" r="10294" b="8779"/>
          <a:stretch/>
        </p:blipFill>
        <p:spPr bwMode="auto">
          <a:xfrm>
            <a:off x="4776643" y="1018101"/>
            <a:ext cx="1395557" cy="18000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TPCUser\Desktop\САКРАЛЬНА СПАДЩИНА СЕЛА ГЛИННЕ матеріали 2025\Хрести - обереги села\IMG_20250410_1020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" t="7087" r="9286" b="8063"/>
          <a:stretch/>
        </p:blipFill>
        <p:spPr bwMode="auto">
          <a:xfrm>
            <a:off x="4776643" y="3025011"/>
            <a:ext cx="1395557" cy="18327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3505200" y="2882106"/>
            <a:ext cx="541127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К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ладовище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за розумінням християн, це святе місце.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Глиннівське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кладовище над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Ствигою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вражає своєю архаїчністю.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ерша письмова згадка про село відноситься до 1451 р., але варто припустити, що поховання могли з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явитися на цій піщаній горі набагато раніше. Численні дерев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яні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хрести з часом зруйнувалися.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Та зберігають пам’ять для наступних поколінь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яні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тесані хрести або ж плити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з червоного каменю. Як от, могила поміщика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Томаша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Єржиковича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лісничого Михайла Пархоменка та інших відомих людей свого часу.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8" name="Group 19"/>
          <p:cNvGrpSpPr/>
          <p:nvPr/>
        </p:nvGrpSpPr>
        <p:grpSpPr>
          <a:xfrm>
            <a:off x="381000" y="182665"/>
            <a:ext cx="8610600" cy="1055677"/>
            <a:chOff x="0" y="0"/>
            <a:chExt cx="5527040" cy="1806755"/>
          </a:xfrm>
        </p:grpSpPr>
        <p:sp>
          <p:nvSpPr>
            <p:cNvPr id="13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4" name="TextBox 21"/>
            <p:cNvSpPr txBox="1"/>
            <p:nvPr/>
          </p:nvSpPr>
          <p:spPr>
            <a:xfrm>
              <a:off x="0" y="270403"/>
              <a:ext cx="5478816" cy="15363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4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       </a:t>
              </a: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Старе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кладовище над </a:t>
              </a:r>
              <a:r>
                <a:rPr lang="uk-UA" sz="24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Ствигою</a:t>
              </a:r>
              <a:endParaRPr lang="uk-UA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  <a:p>
              <a:pPr>
                <a:lnSpc>
                  <a:spcPts val="3500"/>
                </a:lnSpc>
              </a:pPr>
              <a:endParaRPr lang="uk-UA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5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9218" name="Picture 2" descr="C:\Users\TPCUser\Desktop\САКРАЛЬНА СПАДЩИНА СЕЛА ГЛИННЕ матеріали 2025\Старе кладовище над Ствигою\IMG_20250409_1629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3000"/>
            <a:ext cx="2970000" cy="39600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TPCUser\Desktop\САКРАЛЬНА СПАДЩИНА СЕЛА ГЛИННЕ матеріали 2025\Старе кладовище над Ствигою\IMG_20250409_1629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4" t="28458" r="19799" b="18239"/>
          <a:stretch/>
        </p:blipFill>
        <p:spPr bwMode="auto">
          <a:xfrm>
            <a:off x="3496534" y="993000"/>
            <a:ext cx="1827416" cy="19050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TPCUser\Desktop\САКРАЛЬНА СПАДЩИНА СЕЛА ГЛИННЕ матеріали 2025\Старе кладовище над Ствигою\IMG_20250409_16343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5" t="15261" r="10678" b="15552"/>
          <a:stretch/>
        </p:blipFill>
        <p:spPr bwMode="auto">
          <a:xfrm>
            <a:off x="5485716" y="996042"/>
            <a:ext cx="1677084" cy="19044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TPCUser\Desktop\САКРАЛЬНА СПАДЩИНА СЕЛА ГЛИННЕ матеріали 2025\Старе кладовище над Ствигою\IMG_20250409_1633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5" t="22092" r="16733" b="16950"/>
          <a:stretch/>
        </p:blipFill>
        <p:spPr bwMode="auto">
          <a:xfrm>
            <a:off x="7350228" y="999003"/>
            <a:ext cx="1641372" cy="19044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9"/>
          <p:cNvSpPr txBox="1"/>
          <p:nvPr/>
        </p:nvSpPr>
        <p:spPr>
          <a:xfrm rot="16200000">
            <a:off x="-1616465" y="3165085"/>
            <a:ext cx="3551373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"/>
          <p:cNvSpPr txBox="1"/>
          <p:nvPr/>
        </p:nvSpPr>
        <p:spPr>
          <a:xfrm>
            <a:off x="298373" y="1004987"/>
            <a:ext cx="6407227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Про існування єврейської громади в селі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нагадують залишки кладовища. У виданні «Єврейська старовина» за 1909 р. йдеться про те, що у селі була синагога і «є старовинне кладовище з дерев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яними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ятниками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». Збереглися лише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яні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надгробки –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мацеви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На деяких з них можна прочитати дати (1806, 1921, 1929) та імена (син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Гершона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син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Моше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) на івриті. Після Голокосту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є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врейський слід в історії села залишився тільки в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яті. Проте єврейська діаспора, яка час від часу відвідує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у 1992 р. встановила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ятний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знак на місці давніх поховань своїх предків.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0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11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2" name="TextBox 21"/>
            <p:cNvSpPr txBox="1"/>
            <p:nvPr/>
          </p:nvSpPr>
          <p:spPr>
            <a:xfrm>
              <a:off x="0" y="270403"/>
              <a:ext cx="5478816" cy="688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5              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Таємниці старовинних </a:t>
              </a:r>
              <a:r>
                <a:rPr lang="uk-UA" sz="24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мацев</a:t>
              </a: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3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2" name="Picture 2" descr="C:\Users\TPCUser\Desktop\САКРАЛЬНА СПАДЩИНА СЕЛА ГЛИННЕ матеріали 2025\Таємниці старовинних мацев\мацеви 2015\IMG_136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8" t="13809" r="21192" b="3131"/>
          <a:stretch/>
        </p:blipFill>
        <p:spPr bwMode="auto">
          <a:xfrm>
            <a:off x="6934200" y="1047750"/>
            <a:ext cx="1823357" cy="3871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PCUser\Desktop\САКРАЛЬНА СПАДЩИНА СЕЛА ГЛИННЕ матеріали 2025\Таємниці старовинних мацев\мацеви 2015\IMG_13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3" b="100000" l="9973" r="99865">
                        <a14:foregroundMark x1="75868" y1="39410" x2="97801" y2="81655"/>
                        <a14:foregroundMark x1="72280" y1="92159" x2="94387" y2="93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6" y="2920366"/>
            <a:ext cx="2998072" cy="199871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PCUser\Desktop\САКРАЛЬНА СПАДЩИНА СЕЛА ГЛИННЕ матеріали 2025\Таємниці старовинних мацев\мацеви 2015\IMG_13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98785"/>
            <a:ext cx="2700000" cy="18000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8"/>
          <p:cNvSpPr txBox="1"/>
          <p:nvPr/>
        </p:nvSpPr>
        <p:spPr>
          <a:xfrm>
            <a:off x="5323950" y="4933950"/>
            <a:ext cx="3515250" cy="138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72"/>
              </a:lnSpc>
            </a:pPr>
            <a:r>
              <a:rPr lang="uk-UA" sz="800" spc="59" dirty="0" smtClean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  <a:endParaRPr lang="uk-UA" sz="800" spc="59" dirty="0">
              <a:solidFill>
                <a:schemeClr val="accent3">
                  <a:lumMod val="50000"/>
                </a:schemeClr>
              </a:solidFill>
              <a:latin typeface="HK Grotesk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457200" y="3028950"/>
            <a:ext cx="7848599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	У двадцятих роках минулого століття у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Глинному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з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явилися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перші представники протестантської течії – християни віри євангельської.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ерше водне хрещення відбулося у 1932 р., а пресвітером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був обраний </a:t>
            </a:r>
            <a:r>
              <a:rPr lang="uk-UA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Ковалевич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Мирон Купріянович, який прослужив до 1986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р. За його керівництва збудували </a:t>
            </a:r>
            <a:r>
              <a:rPr lang="uk-UA" sz="140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Дім молитви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(1952 р.), а так, як громада збільшувалася, споруду з роками розширювали. Слід зазначити, що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віряни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церкви зазнавали значних утисків з боку радянської влади. Особливий акцент цієї віри – важливість дарів Святого Духа. У 2017 р. зусиллями близько 500 членів громади постав новий Дім молитви, а пастором є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Дробуш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Іван Степанович з майже 40-річним досвідом служіння.</a:t>
            </a:r>
          </a:p>
        </p:txBody>
      </p:sp>
      <p:grpSp>
        <p:nvGrpSpPr>
          <p:cNvPr id="11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13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4" name="TextBox 21"/>
            <p:cNvSpPr txBox="1"/>
            <p:nvPr/>
          </p:nvSpPr>
          <p:spPr>
            <a:xfrm>
              <a:off x="0" y="270403"/>
              <a:ext cx="5478816" cy="7681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uk-UA" sz="20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</a:t>
              </a:r>
              <a:r>
                <a:rPr lang="uk-UA" sz="1800" dirty="0" err="1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ЛокацІя</a:t>
              </a:r>
              <a:r>
                <a:rPr lang="uk-UA" sz="18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 6                      </a:t>
              </a:r>
              <a:r>
                <a:rPr lang="uk-UA" sz="24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Дім молитви </a:t>
              </a: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ХВЄ</a:t>
              </a:r>
              <a:endParaRPr lang="uk-UA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20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8194" name="Picture 2" descr="C:\Users\TPCUser\Desktop\САКРАЛЬНА СПАДЩИНА СЕЛА ГЛИННЕ матеріали 2025\Дім молитви ХВЄ\Дім молитви села Глинн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t="20850" r="1873" b="8324"/>
          <a:stretch/>
        </p:blipFill>
        <p:spPr bwMode="auto">
          <a:xfrm>
            <a:off x="2133601" y="1047750"/>
            <a:ext cx="3003465" cy="1800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TPCUser\Desktop\САКРАЛЬНА СПАДЩИНА СЕЛА ГЛИННЕ матеріали 2025\Дім молитви ХВЄ\Дім Молитви с.Глинне Фото А.Герасимчу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" t="30537" r="11964" b="3695"/>
          <a:stretch/>
        </p:blipFill>
        <p:spPr bwMode="auto">
          <a:xfrm>
            <a:off x="5638800" y="1047750"/>
            <a:ext cx="3010345" cy="1800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TPCUser\Desktop\САКРАЛЬНА СПАДЩИНА СЕЛА ГЛИННЕ матеріали 2025\Дім молитви ХВЄ\Пресвітер Ковалевич Мирон Купріянович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00" y="1047750"/>
            <a:ext cx="1350000" cy="18000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16200000">
            <a:off x="-595068" y="1716785"/>
            <a:ext cx="21785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5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перший пресвітер </a:t>
            </a:r>
            <a:r>
              <a:rPr lang="uk-UA" sz="85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Ковалевич</a:t>
            </a:r>
            <a:r>
              <a:rPr lang="uk-UA" sz="85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М. К. </a:t>
            </a:r>
            <a:endParaRPr lang="uk-UA" sz="8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59050" y="2586140"/>
            <a:ext cx="478016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uk-UA" sz="105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1952</a:t>
            </a:r>
            <a:endParaRPr lang="uk-UA" sz="105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80747" y="2593834"/>
            <a:ext cx="468398" cy="25391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uk-UA" sz="105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Georgia" pitchFamily="18" charset="0"/>
              </a:rPr>
              <a:t>2017</a:t>
            </a:r>
            <a:endParaRPr lang="uk-UA" sz="105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200" name="Picture 8" descr="C:\Users\TPCUser\Desktop\САКРАЛЬНА СПАДЩИНА СЕЛА ГЛИННЕ матеріали 2025\Саша фото\IMG_20250410_1304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33" b="96338" l="9961" r="89974">
                        <a14:foregroundMark x1="46908" y1="46191" x2="48014" y2="52246"/>
                        <a14:foregroundMark x1="59342" y1="36743" x2="66211" y2="40234"/>
                        <a14:foregroundMark x1="72103" y1="45947" x2="75846" y2="64844"/>
                        <a14:foregroundMark x1="66960" y1="62280" x2="66504" y2="88989"/>
                        <a14:foregroundMark x1="22656" y1="86646" x2="54232" y2="86890"/>
                        <a14:foregroundMark x1="39290" y1="77441" x2="69466" y2="77563"/>
                        <a14:foregroundMark x1="71940" y1="66602" x2="71810" y2="80371"/>
                        <a14:foregroundMark x1="75358" y1="68823" x2="73828" y2="87476"/>
                        <a14:foregroundMark x1="55632" y1="82349" x2="58724" y2="85254"/>
                        <a14:foregroundMark x1="19661" y1="94458" x2="72168" y2="94312"/>
                        <a14:foregroundMark x1="21126" y1="48218" x2="19466" y2="57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05"/>
          <a:stretch/>
        </p:blipFill>
        <p:spPr bwMode="auto">
          <a:xfrm>
            <a:off x="8163450" y="3409950"/>
            <a:ext cx="13615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9"/>
          <p:cNvSpPr txBox="1"/>
          <p:nvPr/>
        </p:nvSpPr>
        <p:spPr>
          <a:xfrm rot="5400000">
            <a:off x="7236105" y="2658411"/>
            <a:ext cx="3360078" cy="1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2"/>
              </a:lnSpc>
            </a:pPr>
            <a:r>
              <a:rPr lang="uk-UA" sz="800" spc="59" dirty="0">
                <a:solidFill>
                  <a:schemeClr val="accent3">
                    <a:lumMod val="50000"/>
                  </a:schemeClr>
                </a:solidFill>
                <a:latin typeface="HK Grotesk Medium"/>
              </a:rPr>
              <a:t>САКРАЛЬНА СПАДЩИНА СЕЛА ГЛИННЕ</a:t>
            </a:r>
          </a:p>
        </p:txBody>
      </p:sp>
    </p:spTree>
    <p:extLst>
      <p:ext uri="{BB962C8B-B14F-4D97-AF65-F5344CB8AC3E}">
        <p14:creationId xmlns:p14="http://schemas.microsoft.com/office/powerpoint/2010/main" val="15197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381000" y="781943"/>
            <a:ext cx="8382000" cy="4360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r>
              <a:rPr lang="uk-UA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ятки сакральної спадщини, залишені нам творцями минулих епох, є свідками життя народу та його культури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Розроблений двохгодинний пішохідний екскурсійний маршрут «Сакральна спадщина села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 включає в себе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6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локацій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на яких мандрівники дізнаються про історичне минуле нашої місцевості.</a:t>
            </a:r>
          </a:p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Маршрут стартує з центру села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Глинне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і знайомить туристів з наступними об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єктами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сакральної спадщини досліджуваної місцевості – «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Свято-Різдва-Богородичний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храм», «Давній церковний цвинтар», «Хрести-обереги села», «Старе кладовище над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Ствигою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», «Таємниці старовинних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мацев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», «Дім молитви християн віри євангельської».</a:t>
            </a:r>
          </a:p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Територія, що входить до екскурсійного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маршруту, має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надзвичайно багату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історико-архітектурну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спадщину, культуру, самобутній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побут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та є вагомою базою в питанні розвитку сільського туризму, який міг би стати специфічною формою відпочинку із залученням історичного минулого регіону.</a:t>
            </a:r>
            <a:endParaRPr lang="uk-UA" sz="600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Наш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край славиться багатовіковою історією, тому виявлені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та досліджені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пам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ятки сакральної спадщини є дуже цікавими для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краєзнавців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представників різних релігійних 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течій, громадськості, учнівської молоді та </a:t>
            </a:r>
            <a:r>
              <a:rPr lang="uk-UA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туристів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endParaRPr lang="uk-UA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 algn="just">
              <a:lnSpc>
                <a:spcPts val="2000"/>
              </a:lnSpc>
              <a:buFont typeface="Wingdings" pitchFamily="2" charset="2"/>
              <a:buChar char="Ø"/>
            </a:pPr>
            <a:endParaRPr lang="en-US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2595966" y="135995"/>
            <a:ext cx="3952068" cy="482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latin typeface="BLAGOVEST" pitchFamily="2" charset="0"/>
              </a:rPr>
              <a:t>Висновки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BLAGOVE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2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"/>
          <p:cNvSpPr txBox="1"/>
          <p:nvPr/>
        </p:nvSpPr>
        <p:spPr>
          <a:xfrm>
            <a:off x="152400" y="1074676"/>
            <a:ext cx="8839200" cy="4360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000"/>
              </a:lnSpc>
              <a:buAutoNum type="arabicPeriod"/>
            </a:pP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Архів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князів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Любартовичів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Сангушків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у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Славуті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Т.1. 1366-1506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рр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Львів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1887 . URL: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https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://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www.wbc.poznan.pl/dlibra/show-content/publication/edition/81107?id=81107&amp;dirids=1 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Еврейская энциклопедия. В 16 т. – Т.6. – СПб.: Изд-во Брокгауз-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Ефрона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1910.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URL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https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://imwerden.de/pdf/evreyskaya_entsyklopediya_tom06_1910__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ocr.pdf</a:t>
            </a:r>
            <a:endParaRPr lang="uk-UA" sz="1400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Наумович В.М.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Березов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Село на межі. : у 2-х кн. Рівне: ФОП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Лецкалюк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Ю.О.:2023. – Кн. 1. 628 с.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Описание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церквей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и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приходов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Минской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епархии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Том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V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Мозырский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уезд. Минск: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Типо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-Литография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Б.И.Соломонова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1879.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URL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https://knihi.com/none/Opisanije_cierkviej_i_prichodov_Minskoj_jeparchii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,_sostavlennoje_po_oficialno_zatriebovannym_ot_prictov_sviedienijam-rus_zip.html#05_Mazyrski.pdf_</a:t>
            </a:r>
            <a:endParaRPr lang="ru-RU" sz="1400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Рожко В.Є.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Давні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кам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’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яні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хрести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на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Поліссі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URL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https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://arkhiv.pravoslaviavolyni.org.ua/gazeta/stattja/?newsid=270</a:t>
            </a:r>
            <a:endParaRPr lang="uk-UA" sz="1400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Рожко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В.Є. Хрести історичної Волині ІХ-ХХ ст. Луцьк: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ПрАТ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«Волинська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облдрукарня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», 2012 . 180 с.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Савчук П.Л. Лекція-презентація «Придорожні хрести-фігури Волині та Полісся». 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URL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hlinkClick r:id="rId2"/>
              </a:rPr>
              <a:t>https://</a:t>
            </a: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hlinkClick r:id="rId2"/>
              </a:rPr>
              <a:t>www.youtube.com/watch?v=xlgCECZu4co</a:t>
            </a:r>
            <a:endParaRPr lang="uk-UA" sz="1400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Скаковець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І.П.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Виховуємо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юного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дослідника-краєзнавця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Рокитне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, 2020. 108 с.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Хмельовський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Ю.Л. На межиріччі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Льви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та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Ствиги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 Рівне: 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ТзОВ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«</a:t>
            </a:r>
            <a:r>
              <a:rPr lang="uk-UA" sz="1400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Принт-Хауз</a:t>
            </a:r>
            <a:r>
              <a:rPr lang="uk-UA" sz="1400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», 2021. – 432 с.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endParaRPr lang="en-US" sz="1400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8" name="Group 19"/>
          <p:cNvGrpSpPr/>
          <p:nvPr/>
        </p:nvGrpSpPr>
        <p:grpSpPr>
          <a:xfrm>
            <a:off x="381000" y="182665"/>
            <a:ext cx="8610600" cy="712685"/>
            <a:chOff x="0" y="0"/>
            <a:chExt cx="5527040" cy="1219736"/>
          </a:xfrm>
        </p:grpSpPr>
        <p:sp>
          <p:nvSpPr>
            <p:cNvPr id="9" name="AutoShape 20"/>
            <p:cNvSpPr/>
            <p:nvPr/>
          </p:nvSpPr>
          <p:spPr>
            <a:xfrm>
              <a:off x="0" y="0"/>
              <a:ext cx="5527040" cy="121973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0" name="TextBox 21"/>
            <p:cNvSpPr txBox="1"/>
            <p:nvPr/>
          </p:nvSpPr>
          <p:spPr>
            <a:xfrm>
              <a:off x="0" y="270403"/>
              <a:ext cx="5478816" cy="688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Використані джерела</a:t>
              </a: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1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</p:spTree>
    <p:extLst>
      <p:ext uri="{BB962C8B-B14F-4D97-AF65-F5344CB8AC3E}">
        <p14:creationId xmlns:p14="http://schemas.microsoft.com/office/powerpoint/2010/main" val="104164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9"/>
          <p:cNvGrpSpPr/>
          <p:nvPr/>
        </p:nvGrpSpPr>
        <p:grpSpPr>
          <a:xfrm>
            <a:off x="3684076" y="264459"/>
            <a:ext cx="5307524" cy="1545291"/>
            <a:chOff x="0" y="0"/>
            <a:chExt cx="5527040" cy="2644713"/>
          </a:xfrm>
        </p:grpSpPr>
        <p:sp>
          <p:nvSpPr>
            <p:cNvPr id="9" name="AutoShape 20"/>
            <p:cNvSpPr/>
            <p:nvPr/>
          </p:nvSpPr>
          <p:spPr>
            <a:xfrm>
              <a:off x="0" y="0"/>
              <a:ext cx="5527040" cy="264471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</p:sp>
        <p:sp>
          <p:nvSpPr>
            <p:cNvPr id="10" name="TextBox 21"/>
            <p:cNvSpPr txBox="1"/>
            <p:nvPr/>
          </p:nvSpPr>
          <p:spPr>
            <a:xfrm>
              <a:off x="0" y="270403"/>
              <a:ext cx="5478816" cy="2304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Дякую за увагу</a:t>
              </a:r>
              <a:r>
                <a:rPr lang="en-US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!</a:t>
              </a:r>
            </a:p>
            <a:p>
              <a:pPr algn="ctr">
                <a:lnSpc>
                  <a:spcPts val="3500"/>
                </a:lnSpc>
              </a:pPr>
              <a:endPara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  <a:p>
              <a:pPr algn="ctr">
                <a:lnSpc>
                  <a:spcPts val="3500"/>
                </a:lnSpc>
              </a:pPr>
              <a:r>
                <a:rPr lang="uk-UA" sz="2400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BLAGOVEST" pitchFamily="2" charset="0"/>
                </a:rPr>
                <a:t>Запрошую на екскурсію!</a:t>
              </a:r>
              <a:endPara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LAGOVEST" pitchFamily="2" charset="0"/>
              </a:endParaRPr>
            </a:p>
          </p:txBody>
        </p:sp>
        <p:sp>
          <p:nvSpPr>
            <p:cNvPr id="11" name="AutoShape 22"/>
            <p:cNvSpPr/>
            <p:nvPr/>
          </p:nvSpPr>
          <p:spPr>
            <a:xfrm>
              <a:off x="0" y="0"/>
              <a:ext cx="5527040" cy="8883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</p:sp>
      </p:grpSp>
      <p:pic>
        <p:nvPicPr>
          <p:cNvPr id="6146" name="Picture 2" descr="C:\Users\TPCUser\Desktop\САКРАЛЬНА СПАДЩИНА СЕЛА ГЛИННЕ матеріали 2025\Саша фото\IMG_20250410_1151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3706"/>
            <a:ext cx="3375183" cy="450024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4" b="1"/>
          <a:stretch/>
        </p:blipFill>
        <p:spPr bwMode="auto">
          <a:xfrm>
            <a:off x="3684076" y="1885950"/>
            <a:ext cx="5307524" cy="310630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91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561</Words>
  <Application>Microsoft Office PowerPoint</Application>
  <PresentationFormat>Экран (16:9)</PresentationFormat>
  <Paragraphs>100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BLAGOVEST</vt:lpstr>
      <vt:lpstr>HK Grotesk Medium</vt:lpstr>
      <vt:lpstr>Calibri</vt:lpstr>
      <vt:lpstr>Georgia</vt:lpstr>
      <vt:lpstr>Tenor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Hand Drawn Black History Month Social and Emotional Learning Classroom Announcement</dc:title>
  <dc:creator>TPCUser</dc:creator>
  <cp:lastModifiedBy>TPCUser</cp:lastModifiedBy>
  <cp:revision>179</cp:revision>
  <dcterms:created xsi:type="dcterms:W3CDTF">2006-08-16T00:00:00Z</dcterms:created>
  <dcterms:modified xsi:type="dcterms:W3CDTF">2025-04-16T21:57:40Z</dcterms:modified>
  <dc:identifier>DAGB__j4UJI</dc:identifier>
</cp:coreProperties>
</file>