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sldIdLst>
    <p:sldId id="256" r:id="rId2"/>
    <p:sldId id="264" r:id="rId3"/>
    <p:sldId id="265" r:id="rId4"/>
    <p:sldId id="266" r:id="rId5"/>
    <p:sldId id="267" r:id="rId6"/>
    <p:sldId id="258" r:id="rId7"/>
    <p:sldId id="268" r:id="rId8"/>
    <p:sldId id="259" r:id="rId9"/>
    <p:sldId id="260" r:id="rId10"/>
    <p:sldId id="261" r:id="rId11"/>
    <p:sldId id="262" r:id="rId12"/>
    <p:sldId id="271" r:id="rId13"/>
    <p:sldId id="273" r:id="rId14"/>
    <p:sldId id="270" r:id="rId15"/>
    <p:sldId id="272"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2" autoAdjust="0"/>
    <p:restoredTop sz="94660"/>
  </p:normalViewPr>
  <p:slideViewPr>
    <p:cSldViewPr snapToGrid="0" snapToObjects="1">
      <p:cViewPr varScale="1">
        <p:scale>
          <a:sx n="98" d="100"/>
          <a:sy n="98" d="100"/>
        </p:scale>
        <p:origin x="1046"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5BCAD085-E8A6-8845-BD4E-CB4CCA059FC4}" type="datetimeFigureOut">
              <a:rPr lang="en-US" smtClean="0"/>
              <a:pPr/>
              <a:t>4/13/2025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C1FF6DA9-008F-8B48-92A6-B652298478B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CAD085-E8A6-8845-BD4E-CB4CCA059FC4}" type="datetimeFigureOut">
              <a:rPr lang="en-US" smtClean="0"/>
              <a:pPr/>
              <a:t>4/13/2025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C1FF6DA9-008F-8B48-92A6-B652298478B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5BCAD085-E8A6-8845-BD4E-CB4CCA059FC4}" type="datetimeFigureOut">
              <a:rPr lang="en-US" smtClean="0"/>
              <a:pPr/>
              <a:t>4/13/2025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C1FF6DA9-008F-8B48-92A6-B652298478B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BCAD085-E8A6-8845-BD4E-CB4CCA059FC4}" type="datetimeFigureOut">
              <a:rPr lang="en-US" smtClean="0"/>
              <a:pPr/>
              <a:t>4/13/2025</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C1FF6DA9-008F-8B48-92A6-B652298478B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BCAD085-E8A6-8845-BD4E-CB4CCA059FC4}" type="datetimeFigureOut">
              <a:rPr lang="en-US" smtClean="0"/>
              <a:pPr/>
              <a:t>4/13/2025</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C1FF6DA9-008F-8B48-92A6-B652298478B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5BCAD085-E8A6-8845-BD4E-CB4CCA059FC4}" type="datetimeFigureOut">
              <a:rPr lang="en-US" smtClean="0"/>
              <a:pPr/>
              <a:t>4/13/2025</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C1FF6DA9-008F-8B48-92A6-B652298478B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CAD085-E8A6-8845-BD4E-CB4CCA059FC4}" type="datetimeFigureOut">
              <a:rPr lang="en-US" smtClean="0"/>
              <a:pPr/>
              <a:t>4/13/2025</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C1FF6DA9-008F-8B48-92A6-B652298478B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CAD085-E8A6-8845-BD4E-CB4CCA059FC4}" type="datetimeFigureOut">
              <a:rPr lang="en-US" smtClean="0"/>
              <a:pPr/>
              <a:t>4/13/2025</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C1FF6DA9-008F-8B48-92A6-B652298478B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CAD085-E8A6-8845-BD4E-CB4CCA059FC4}" type="datetimeFigureOut">
              <a:rPr lang="en-US" smtClean="0"/>
              <a:pPr/>
              <a:t>4/13/2025</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C1FF6DA9-008F-8B48-92A6-B652298478B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CAD085-E8A6-8845-BD4E-CB4CCA059FC4}" type="datetimeFigureOut">
              <a:rPr lang="en-US" smtClean="0"/>
              <a:pPr/>
              <a:t>4/13/2025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C1FF6DA9-008F-8B48-92A6-B652298478B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CAD085-E8A6-8845-BD4E-CB4CCA059FC4}" type="datetimeFigureOut">
              <a:rPr lang="en-US" smtClean="0"/>
              <a:pPr/>
              <a:t>4/13/2025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C1FF6DA9-008F-8B48-92A6-B652298478B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pPr/>
              <a:t>4/13/2025</a:t>
            </a:fld>
            <a:endParaRPr lang="en-US"/>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https://daso.archives.gov.ua/wp-content/earchives/r5sumy2.php"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8037" y="526474"/>
            <a:ext cx="7813964" cy="1773382"/>
          </a:xfrm>
        </p:spPr>
        <p:txBody>
          <a:bodyPr>
            <a:noAutofit/>
          </a:bodyPr>
          <a:lstStyle/>
          <a:p>
            <a:pPr algn="ctr"/>
            <a:r>
              <a:rPr lang="uk-UA" sz="5400" b="1" dirty="0">
                <a:latin typeface="Times New Roman" pitchFamily="18" charset="0"/>
                <a:cs typeface="Times New Roman" pitchFamily="18" charset="0"/>
              </a:rPr>
              <a:t>І</a:t>
            </a:r>
            <a:r>
              <a:rPr lang="ru-RU" sz="5400" b="1" dirty="0" err="1">
                <a:latin typeface="Times New Roman" pitchFamily="18" charset="0"/>
                <a:cs typeface="Times New Roman" pitchFamily="18" charset="0"/>
              </a:rPr>
              <a:t>сторичне</a:t>
            </a:r>
            <a:r>
              <a:rPr lang="ru-RU" sz="5400" b="1" dirty="0">
                <a:latin typeface="Times New Roman" pitchFamily="18" charset="0"/>
                <a:cs typeface="Times New Roman" pitchFamily="18" charset="0"/>
              </a:rPr>
              <a:t> </a:t>
            </a:r>
            <a:r>
              <a:rPr lang="ru-RU" sz="5400" b="1" dirty="0" err="1">
                <a:latin typeface="Times New Roman" pitchFamily="18" charset="0"/>
                <a:cs typeface="Times New Roman" pitchFamily="18" charset="0"/>
              </a:rPr>
              <a:t>минуле</a:t>
            </a:r>
            <a:r>
              <a:rPr lang="ru-RU" sz="5400" b="1" dirty="0">
                <a:latin typeface="Times New Roman" pitchFamily="18" charset="0"/>
                <a:cs typeface="Times New Roman" pitchFamily="18" charset="0"/>
              </a:rPr>
              <a:t> села Сад</a:t>
            </a:r>
            <a:endParaRPr sz="5400" b="1" dirty="0">
              <a:latin typeface="Times New Roman" pitchFamily="18" charset="0"/>
              <a:cs typeface="Times New Roman" pitchFamily="18" charset="0"/>
            </a:endParaRPr>
          </a:p>
        </p:txBody>
      </p:sp>
      <p:sp>
        <p:nvSpPr>
          <p:cNvPr id="3" name="Subtitle 2"/>
          <p:cNvSpPr>
            <a:spLocks noGrp="1"/>
          </p:cNvSpPr>
          <p:nvPr>
            <p:ph type="subTitle" idx="1"/>
          </p:nvPr>
        </p:nvSpPr>
        <p:spPr>
          <a:xfrm>
            <a:off x="946404" y="2299857"/>
            <a:ext cx="7851232" cy="4192384"/>
          </a:xfrm>
        </p:spPr>
        <p:txBody>
          <a:bodyPr>
            <a:noAutofit/>
          </a:bodyPr>
          <a:lstStyle/>
          <a:p>
            <a:pPr algn="just"/>
            <a:r>
              <a:rPr lang="uk-UA" sz="2800" b="1" dirty="0">
                <a:solidFill>
                  <a:schemeClr val="tx1"/>
                </a:solidFill>
                <a:latin typeface="Times New Roman" pitchFamily="18" charset="0"/>
                <a:cs typeface="Times New Roman" pitchFamily="18" charset="0"/>
              </a:rPr>
              <a:t>Автор роботи: </a:t>
            </a:r>
            <a:r>
              <a:rPr lang="ru-RU" sz="2800" dirty="0" err="1">
                <a:solidFill>
                  <a:schemeClr val="tx1"/>
                </a:solidFill>
                <a:latin typeface="Times New Roman" pitchFamily="18" charset="0"/>
                <a:cs typeface="Times New Roman" pitchFamily="18" charset="0"/>
              </a:rPr>
              <a:t>Жирівський</a:t>
            </a:r>
            <a:r>
              <a:rPr lang="ru-RU" sz="2800" dirty="0">
                <a:solidFill>
                  <a:schemeClr val="tx1"/>
                </a:solidFill>
                <a:latin typeface="Times New Roman" pitchFamily="18" charset="0"/>
                <a:cs typeface="Times New Roman" pitchFamily="18" charset="0"/>
              </a:rPr>
              <a:t> </a:t>
            </a:r>
            <a:r>
              <a:rPr lang="uk-UA" sz="2800" dirty="0">
                <a:solidFill>
                  <a:schemeClr val="tx1"/>
                </a:solidFill>
                <a:latin typeface="Times New Roman" pitchFamily="18" charset="0"/>
                <a:cs typeface="Times New Roman" pitchFamily="18" charset="0"/>
              </a:rPr>
              <a:t>Т</a:t>
            </a:r>
            <a:r>
              <a:rPr lang="ru-RU" sz="2800" dirty="0" err="1">
                <a:solidFill>
                  <a:schemeClr val="tx1"/>
                </a:solidFill>
                <a:latin typeface="Times New Roman" pitchFamily="18" charset="0"/>
                <a:cs typeface="Times New Roman" pitchFamily="18" charset="0"/>
              </a:rPr>
              <a:t>имофій</a:t>
            </a:r>
            <a:r>
              <a:rPr lang="ru-RU" sz="2800" dirty="0">
                <a:solidFill>
                  <a:schemeClr val="tx1"/>
                </a:solidFill>
                <a:latin typeface="Times New Roman" pitchFamily="18" charset="0"/>
                <a:cs typeface="Times New Roman" pitchFamily="18" charset="0"/>
              </a:rPr>
              <a:t> </a:t>
            </a:r>
            <a:r>
              <a:rPr lang="ru-RU" sz="2800" dirty="0" err="1">
                <a:solidFill>
                  <a:schemeClr val="tx1"/>
                </a:solidFill>
                <a:latin typeface="Times New Roman" pitchFamily="18" charset="0"/>
                <a:cs typeface="Times New Roman" pitchFamily="18" charset="0"/>
              </a:rPr>
              <a:t>Володимирович</a:t>
            </a:r>
            <a:endParaRPr lang="ru-RU" sz="2800" dirty="0">
              <a:solidFill>
                <a:schemeClr val="tx1"/>
              </a:solidFill>
              <a:latin typeface="Times New Roman" pitchFamily="18" charset="0"/>
              <a:cs typeface="Times New Roman" pitchFamily="18" charset="0"/>
            </a:endParaRPr>
          </a:p>
          <a:p>
            <a:pPr algn="just"/>
            <a:r>
              <a:rPr lang="uk-UA" sz="2800" b="1" dirty="0">
                <a:solidFill>
                  <a:schemeClr val="tx1"/>
                </a:solidFill>
                <a:latin typeface="Times New Roman" pitchFamily="18" charset="0"/>
                <a:cs typeface="Times New Roman" pitchFamily="18" charset="0"/>
              </a:rPr>
              <a:t>Заклад освіти: </a:t>
            </a:r>
            <a:r>
              <a:rPr lang="uk-UA" sz="2800" dirty="0" err="1">
                <a:solidFill>
                  <a:schemeClr val="tx1"/>
                </a:solidFill>
                <a:latin typeface="Times New Roman" pitchFamily="18" charset="0"/>
                <a:cs typeface="Times New Roman" pitchFamily="18" charset="0"/>
              </a:rPr>
              <a:t>Садівський</a:t>
            </a:r>
            <a:r>
              <a:rPr lang="uk-UA" sz="2800" dirty="0">
                <a:solidFill>
                  <a:schemeClr val="tx1"/>
                </a:solidFill>
                <a:latin typeface="Times New Roman" pitchFamily="18" charset="0"/>
                <a:cs typeface="Times New Roman" pitchFamily="18" charset="0"/>
              </a:rPr>
              <a:t> ліцей </a:t>
            </a:r>
            <a:r>
              <a:rPr lang="uk-UA" sz="2800" dirty="0" err="1">
                <a:solidFill>
                  <a:schemeClr val="tx1"/>
                </a:solidFill>
                <a:latin typeface="Times New Roman" pitchFamily="18" charset="0"/>
                <a:cs typeface="Times New Roman" pitchFamily="18" charset="0"/>
              </a:rPr>
              <a:t>Садівської</a:t>
            </a:r>
            <a:r>
              <a:rPr lang="uk-UA" sz="2800" dirty="0">
                <a:solidFill>
                  <a:schemeClr val="tx1"/>
                </a:solidFill>
                <a:latin typeface="Times New Roman" pitchFamily="18" charset="0"/>
                <a:cs typeface="Times New Roman" pitchFamily="18" charset="0"/>
              </a:rPr>
              <a:t> сільської ради Сумського району Сумської області</a:t>
            </a:r>
          </a:p>
          <a:p>
            <a:pPr algn="just"/>
            <a:r>
              <a:rPr lang="uk-UA" sz="2800" b="1" dirty="0">
                <a:solidFill>
                  <a:schemeClr val="tx1"/>
                </a:solidFill>
                <a:latin typeface="Times New Roman" pitchFamily="18" charset="0"/>
                <a:cs typeface="Times New Roman" pitchFamily="18" charset="0"/>
              </a:rPr>
              <a:t>Клас:</a:t>
            </a:r>
            <a:r>
              <a:rPr lang="uk-UA" sz="2800" dirty="0">
                <a:solidFill>
                  <a:schemeClr val="tx1"/>
                </a:solidFill>
                <a:latin typeface="Times New Roman" pitchFamily="18" charset="0"/>
                <a:cs typeface="Times New Roman" pitchFamily="18" charset="0"/>
              </a:rPr>
              <a:t> 7</a:t>
            </a:r>
          </a:p>
          <a:p>
            <a:pPr algn="just"/>
            <a:r>
              <a:rPr lang="uk-UA" sz="2800" b="1" dirty="0">
                <a:solidFill>
                  <a:schemeClr val="tx1"/>
                </a:solidFill>
                <a:latin typeface="Times New Roman" pitchFamily="18" charset="0"/>
                <a:cs typeface="Times New Roman" pitchFamily="18" charset="0"/>
              </a:rPr>
              <a:t>Назва територіального відділення МАН: </a:t>
            </a:r>
            <a:r>
              <a:rPr lang="uk-UA" sz="2800" dirty="0">
                <a:solidFill>
                  <a:schemeClr val="tx1"/>
                </a:solidFill>
                <a:latin typeface="Times New Roman" pitchFamily="18" charset="0"/>
                <a:cs typeface="Times New Roman" pitchFamily="18" charset="0"/>
              </a:rPr>
              <a:t>Сумське територіальне відділення</a:t>
            </a:r>
          </a:p>
          <a:p>
            <a:pPr algn="just"/>
            <a:r>
              <a:rPr lang="uk-UA" sz="2800" b="1" dirty="0">
                <a:solidFill>
                  <a:schemeClr val="tx1"/>
                </a:solidFill>
                <a:latin typeface="Times New Roman" pitchFamily="18" charset="0"/>
                <a:cs typeface="Times New Roman" pitchFamily="18" charset="0"/>
              </a:rPr>
              <a:t>Керівник:</a:t>
            </a:r>
            <a:r>
              <a:rPr lang="uk-UA" sz="2800" dirty="0">
                <a:solidFill>
                  <a:schemeClr val="tx1"/>
                </a:solidFill>
                <a:latin typeface="Times New Roman" pitchFamily="18" charset="0"/>
                <a:cs typeface="Times New Roman" pitchFamily="18" charset="0"/>
              </a:rPr>
              <a:t> </a:t>
            </a:r>
            <a:r>
              <a:rPr lang="uk-UA" sz="2800" dirty="0" err="1">
                <a:solidFill>
                  <a:schemeClr val="tx1"/>
                </a:solidFill>
                <a:latin typeface="Times New Roman" pitchFamily="18" charset="0"/>
                <a:cs typeface="Times New Roman" pitchFamily="18" charset="0"/>
              </a:rPr>
              <a:t>Тодосийчук</a:t>
            </a:r>
            <a:r>
              <a:rPr lang="uk-UA" sz="2800" dirty="0">
                <a:solidFill>
                  <a:schemeClr val="tx1"/>
                </a:solidFill>
                <a:latin typeface="Times New Roman" pitchFamily="18" charset="0"/>
                <a:cs typeface="Times New Roman" pitchFamily="18" charset="0"/>
              </a:rPr>
              <a:t> Вікторія Миколаївна, вчитель історії</a:t>
            </a:r>
            <a:endParaRPr sz="2800"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8764" y="526473"/>
            <a:ext cx="7994072" cy="769441"/>
          </a:xfrm>
          <a:prstGeom prst="rect">
            <a:avLst/>
          </a:prstGeom>
          <a:noFill/>
        </p:spPr>
        <p:txBody>
          <a:bodyPr wrap="square" rtlCol="0">
            <a:spAutoFit/>
          </a:bodyPr>
          <a:lstStyle/>
          <a:p>
            <a:pPr algn="ctr"/>
            <a:r>
              <a:rPr lang="uk-UA" sz="4400" b="1" dirty="0">
                <a:latin typeface="Times New Roman" pitchFamily="18" charset="0"/>
                <a:cs typeface="Times New Roman" pitchFamily="18" charset="0"/>
              </a:rPr>
              <a:t>Мета та завдання дослідження</a:t>
            </a:r>
            <a:endParaRPr lang="ru-RU" sz="4400" b="1" dirty="0">
              <a:latin typeface="Times New Roman" pitchFamily="18" charset="0"/>
              <a:cs typeface="Times New Roman" pitchFamily="18" charset="0"/>
            </a:endParaRPr>
          </a:p>
        </p:txBody>
      </p:sp>
      <p:sp>
        <p:nvSpPr>
          <p:cNvPr id="3" name="TextBox 2"/>
          <p:cNvSpPr txBox="1"/>
          <p:nvPr/>
        </p:nvSpPr>
        <p:spPr>
          <a:xfrm>
            <a:off x="498764" y="1634836"/>
            <a:ext cx="8257309" cy="3970318"/>
          </a:xfrm>
          <a:prstGeom prst="rect">
            <a:avLst/>
          </a:prstGeom>
          <a:noFill/>
        </p:spPr>
        <p:txBody>
          <a:bodyPr wrap="square" rtlCol="0">
            <a:spAutoFit/>
          </a:bodyPr>
          <a:lstStyle/>
          <a:p>
            <a:pPr algn="just"/>
            <a:r>
              <a:rPr lang="uk-UA" sz="2800" b="1" dirty="0">
                <a:latin typeface="Times New Roman" pitchFamily="18" charset="0"/>
                <a:cs typeface="Times New Roman" pitchFamily="18" charset="0"/>
              </a:rPr>
              <a:t>Мета:</a:t>
            </a:r>
            <a:r>
              <a:rPr lang="uk-UA" sz="2800" dirty="0">
                <a:latin typeface="Times New Roman" pitchFamily="18" charset="0"/>
                <a:cs typeface="Times New Roman" pitchFamily="18" charset="0"/>
              </a:rPr>
              <a:t> дослідити історичне  минуле села Сад</a:t>
            </a:r>
          </a:p>
          <a:p>
            <a:pPr algn="just"/>
            <a:r>
              <a:rPr lang="uk-UA" sz="2800" b="1" dirty="0">
                <a:latin typeface="Times New Roman" pitchFamily="18" charset="0"/>
                <a:cs typeface="Times New Roman" pitchFamily="18" charset="0"/>
              </a:rPr>
              <a:t>Завдання:</a:t>
            </a:r>
          </a:p>
          <a:p>
            <a:pPr algn="just">
              <a:buFont typeface="Arial" pitchFamily="34" charset="0"/>
              <a:buChar char="•"/>
            </a:pPr>
            <a:r>
              <a:rPr lang="uk-UA" sz="2800" dirty="0">
                <a:latin typeface="Times New Roman" pitchFamily="18" charset="0"/>
                <a:cs typeface="Times New Roman" pitchFamily="18" charset="0"/>
              </a:rPr>
              <a:t>ознайомитися з цікавими історичними та географічними пам'ятками села;</a:t>
            </a:r>
          </a:p>
          <a:p>
            <a:pPr algn="just">
              <a:buFont typeface="Arial" pitchFamily="34" charset="0"/>
              <a:buChar char="•"/>
            </a:pPr>
            <a:r>
              <a:rPr lang="uk-UA" sz="2800" dirty="0">
                <a:latin typeface="Times New Roman" pitchFamily="18" charset="0"/>
                <a:cs typeface="Times New Roman" pitchFamily="18" charset="0"/>
              </a:rPr>
              <a:t>дослідити унікальність та оригінальність пам'яток, визначити  можливість їх включення  до екскурсійного маршруту;</a:t>
            </a:r>
          </a:p>
          <a:p>
            <a:pPr algn="just">
              <a:buFont typeface="Arial" pitchFamily="34" charset="0"/>
              <a:buChar char="•"/>
            </a:pPr>
            <a:r>
              <a:rPr lang="uk-UA" sz="2800" dirty="0">
                <a:latin typeface="Times New Roman" pitchFamily="18" charset="0"/>
                <a:cs typeface="Times New Roman" pitchFamily="18" charset="0"/>
              </a:rPr>
              <a:t>розробити екскурсійний маршрут для мешканців села та туристів</a:t>
            </a:r>
            <a:endParaRPr lang="ru-RU" sz="28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19600" y="360218"/>
            <a:ext cx="4253344" cy="2031325"/>
          </a:xfrm>
          <a:prstGeom prst="rect">
            <a:avLst/>
          </a:prstGeom>
          <a:noFill/>
        </p:spPr>
        <p:txBody>
          <a:bodyPr wrap="square" rtlCol="0">
            <a:spAutoFit/>
          </a:bodyPr>
          <a:lstStyle/>
          <a:p>
            <a:pPr algn="ctr"/>
            <a:r>
              <a:rPr lang="uk-UA" sz="4200" b="1" dirty="0">
                <a:latin typeface="Times New Roman" pitchFamily="18" charset="0"/>
                <a:cs typeface="Times New Roman" pitchFamily="18" charset="0"/>
              </a:rPr>
              <a:t>Витоки. Давнє історичне минуле</a:t>
            </a:r>
            <a:endParaRPr lang="ru-RU" sz="4200" b="1"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srcRect/>
          <a:stretch>
            <a:fillRect/>
          </a:stretch>
        </p:blipFill>
        <p:spPr bwMode="auto">
          <a:xfrm>
            <a:off x="637309" y="360218"/>
            <a:ext cx="3602182" cy="2189018"/>
          </a:xfrm>
          <a:prstGeom prst="rect">
            <a:avLst/>
          </a:prstGeom>
          <a:noFill/>
          <a:ln w="9525">
            <a:noFill/>
            <a:miter lim="800000"/>
            <a:headEnd/>
            <a:tailEnd/>
          </a:ln>
        </p:spPr>
      </p:pic>
      <p:sp>
        <p:nvSpPr>
          <p:cNvPr id="4" name="TextBox 3"/>
          <p:cNvSpPr txBox="1"/>
          <p:nvPr/>
        </p:nvSpPr>
        <p:spPr>
          <a:xfrm>
            <a:off x="429491" y="2549236"/>
            <a:ext cx="8243454" cy="3539430"/>
          </a:xfrm>
          <a:prstGeom prst="rect">
            <a:avLst/>
          </a:prstGeom>
          <a:noFill/>
        </p:spPr>
        <p:txBody>
          <a:bodyPr wrap="square" rtlCol="0">
            <a:spAutoFit/>
          </a:bodyPr>
          <a:lstStyle/>
          <a:p>
            <a:pPr algn="just"/>
            <a:r>
              <a:rPr lang="uk-UA" sz="2800" dirty="0">
                <a:latin typeface="Times New Roman" pitchFamily="18" charset="0"/>
                <a:cs typeface="Times New Roman" pitchFamily="18" charset="0"/>
              </a:rPr>
              <a:t>Історія кожного краю нерозривно пов’язана з його людьми. У свою чергу, доля кожної людини багато в чому залежить від землі, на якій вона народилася, зростала, мужніла, набувала досвіду. Історія села Сад розпочинається з листопада 1905 року, коли була заснована сільськогосподарська дослідна станція. Ініціатором стало Сумське повітове земство,  яке опікувалося питаннями селекції. </a:t>
            </a:r>
            <a:endParaRPr lang="ru-RU" sz="28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488873" y="476598"/>
            <a:ext cx="4281054" cy="3108543"/>
          </a:xfrm>
          <a:prstGeom prst="rect">
            <a:avLst/>
          </a:prstGeom>
          <a:noFill/>
        </p:spPr>
        <p:txBody>
          <a:bodyPr wrap="square" rtlCol="0">
            <a:spAutoFit/>
          </a:bodyPr>
          <a:lstStyle/>
          <a:p>
            <a:pPr algn="just"/>
            <a:r>
              <a:rPr lang="uk-UA" sz="2800" dirty="0">
                <a:latin typeface="Times New Roman" pitchFamily="18" charset="0"/>
                <a:cs typeface="Times New Roman" pitchFamily="18" charset="0"/>
              </a:rPr>
              <a:t>Проте, історичне минуле для села почалося значно раніше, у </a:t>
            </a:r>
            <a:r>
              <a:rPr lang="en-US" sz="2800" dirty="0">
                <a:latin typeface="Times New Roman" pitchFamily="18" charset="0"/>
                <a:cs typeface="Times New Roman" pitchFamily="18" charset="0"/>
              </a:rPr>
              <a:t> IV </a:t>
            </a:r>
            <a:r>
              <a:rPr lang="uk-UA" sz="2800" dirty="0">
                <a:latin typeface="Times New Roman" pitchFamily="18" charset="0"/>
                <a:cs typeface="Times New Roman" pitchFamily="18" charset="0"/>
              </a:rPr>
              <a:t>ст. до н.е. Допомогло дослідити історію - будівництво нової школи  (зараз – </a:t>
            </a:r>
            <a:r>
              <a:rPr lang="uk-UA" sz="2800" dirty="0" err="1">
                <a:latin typeface="Times New Roman" pitchFamily="18" charset="0"/>
                <a:cs typeface="Times New Roman" pitchFamily="18" charset="0"/>
              </a:rPr>
              <a:t>Садівський</a:t>
            </a:r>
            <a:r>
              <a:rPr lang="uk-UA" sz="2800" dirty="0">
                <a:latin typeface="Times New Roman" pitchFamily="18" charset="0"/>
                <a:cs typeface="Times New Roman" pitchFamily="18" charset="0"/>
              </a:rPr>
              <a:t> ліцей).</a:t>
            </a:r>
          </a:p>
        </p:txBody>
      </p:sp>
      <p:sp>
        <p:nvSpPr>
          <p:cNvPr id="4" name="TextBox 3"/>
          <p:cNvSpPr txBox="1"/>
          <p:nvPr/>
        </p:nvSpPr>
        <p:spPr>
          <a:xfrm>
            <a:off x="412832" y="3754582"/>
            <a:ext cx="8357095" cy="2677656"/>
          </a:xfrm>
          <a:prstGeom prst="rect">
            <a:avLst/>
          </a:prstGeom>
          <a:noFill/>
        </p:spPr>
        <p:txBody>
          <a:bodyPr wrap="square" rtlCol="0">
            <a:spAutoFit/>
          </a:bodyPr>
          <a:lstStyle/>
          <a:p>
            <a:pPr algn="just"/>
            <a:r>
              <a:rPr lang="uk-UA" sz="2800" dirty="0">
                <a:latin typeface="Times New Roman" pitchFamily="18" charset="0"/>
                <a:cs typeface="Times New Roman" pitchFamily="18" charset="0"/>
              </a:rPr>
              <a:t>Будівництво корпусу розпочалося в 1985 році, саме тоді будівельники знайшли декілька ям, заповнених кістками, предметами матеріальної культури.</a:t>
            </a:r>
          </a:p>
          <a:p>
            <a:pPr algn="just"/>
            <a:r>
              <a:rPr lang="uk-UA" sz="2800" dirty="0">
                <a:latin typeface="Times New Roman" pitchFamily="18" charset="0"/>
                <a:cs typeface="Times New Roman" pitchFamily="18" charset="0"/>
              </a:rPr>
              <a:t>Археологи визначили вік знахідок та їх приналежність до черняхівської археологічної культури</a:t>
            </a:r>
            <a:endParaRPr lang="ru-RU" sz="2800" dirty="0">
              <a:latin typeface="Times New Roman" pitchFamily="18" charset="0"/>
              <a:cs typeface="Times New Roman" pitchFamily="18" charset="0"/>
            </a:endParaRPr>
          </a:p>
        </p:txBody>
      </p:sp>
      <p:pic>
        <p:nvPicPr>
          <p:cNvPr id="5" name="Рисунок 4">
            <a:extLst>
              <a:ext uri="{FF2B5EF4-FFF2-40B4-BE49-F238E27FC236}">
                <a16:creationId xmlns:a16="http://schemas.microsoft.com/office/drawing/2014/main" id="{AEB2626B-36C8-49D7-8A72-67F182C3B597}"/>
              </a:ext>
            </a:extLst>
          </p:cNvPr>
          <p:cNvPicPr>
            <a:picLocks noChangeAspect="1"/>
          </p:cNvPicPr>
          <p:nvPr/>
        </p:nvPicPr>
        <p:blipFill>
          <a:blip r:embed="rId2"/>
          <a:stretch>
            <a:fillRect/>
          </a:stretch>
        </p:blipFill>
        <p:spPr>
          <a:xfrm>
            <a:off x="164514" y="718457"/>
            <a:ext cx="4324359" cy="300074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35927" y="623455"/>
            <a:ext cx="5334000" cy="5693866"/>
          </a:xfrm>
          <a:prstGeom prst="rect">
            <a:avLst/>
          </a:prstGeom>
          <a:noFill/>
        </p:spPr>
        <p:txBody>
          <a:bodyPr wrap="square" rtlCol="0">
            <a:spAutoFit/>
          </a:bodyPr>
          <a:lstStyle/>
          <a:p>
            <a:pPr algn="just"/>
            <a:r>
              <a:rPr lang="uk-UA" sz="2800" dirty="0">
                <a:latin typeface="Times New Roman" pitchFamily="18" charset="0"/>
                <a:cs typeface="Times New Roman" pitchFamily="18" charset="0"/>
              </a:rPr>
              <a:t>Селища </a:t>
            </a:r>
            <a:r>
              <a:rPr lang="uk-UA" sz="2800" dirty="0" err="1">
                <a:latin typeface="Times New Roman" pitchFamily="18" charset="0"/>
                <a:cs typeface="Times New Roman" pitchFamily="18" charset="0"/>
              </a:rPr>
              <a:t>черняхівців</a:t>
            </a:r>
            <a:r>
              <a:rPr lang="uk-UA" sz="2800" dirty="0">
                <a:latin typeface="Times New Roman" pitchFamily="18" charset="0"/>
                <a:cs typeface="Times New Roman" pitchFamily="18" charset="0"/>
              </a:rPr>
              <a:t> розташовувалися на схилах річок (село знаходиться на лівому березі річки Ільма), не мали укріплень, тяглися вздовж берега на кількасот метрів. Мешканці жили в напівземлянках, які опалювалися відкритим вогнищем. Про побут </a:t>
            </a:r>
            <a:r>
              <a:rPr lang="uk-UA" sz="2800" dirty="0" err="1">
                <a:latin typeface="Times New Roman" pitchFamily="18" charset="0"/>
                <a:cs typeface="Times New Roman" pitchFamily="18" charset="0"/>
              </a:rPr>
              <a:t>черняхівців</a:t>
            </a:r>
            <a:r>
              <a:rPr lang="uk-UA" sz="2800" dirty="0">
                <a:latin typeface="Times New Roman" pitchFamily="18" charset="0"/>
                <a:cs typeface="Times New Roman" pitchFamily="18" charset="0"/>
              </a:rPr>
              <a:t> говорять археологічні знахідки: кераміка темного кольору, зроблена за допомогою гончарного круга.</a:t>
            </a:r>
            <a:endParaRPr lang="ru-RU" sz="2800" dirty="0">
              <a:latin typeface="Times New Roman" pitchFamily="18" charset="0"/>
              <a:cs typeface="Times New Roman" pitchFamily="18" charset="0"/>
            </a:endParaRPr>
          </a:p>
        </p:txBody>
      </p:sp>
      <p:pic>
        <p:nvPicPr>
          <p:cNvPr id="4" name="Рисунок 3">
            <a:extLst>
              <a:ext uri="{FF2B5EF4-FFF2-40B4-BE49-F238E27FC236}">
                <a16:creationId xmlns:a16="http://schemas.microsoft.com/office/drawing/2014/main" id="{8AF941B6-5736-4B5E-92AF-CDC19B79606D}"/>
              </a:ext>
            </a:extLst>
          </p:cNvPr>
          <p:cNvPicPr>
            <a:picLocks noChangeAspect="1"/>
          </p:cNvPicPr>
          <p:nvPr/>
        </p:nvPicPr>
        <p:blipFill>
          <a:blip r:embed="rId2"/>
          <a:stretch>
            <a:fillRect/>
          </a:stretch>
        </p:blipFill>
        <p:spPr>
          <a:xfrm>
            <a:off x="304992" y="810235"/>
            <a:ext cx="3130935" cy="2467964"/>
          </a:xfrm>
          <a:prstGeom prst="rect">
            <a:avLst/>
          </a:prstGeom>
        </p:spPr>
      </p:pic>
      <p:pic>
        <p:nvPicPr>
          <p:cNvPr id="5" name="Рисунок 4">
            <a:extLst>
              <a:ext uri="{FF2B5EF4-FFF2-40B4-BE49-F238E27FC236}">
                <a16:creationId xmlns:a16="http://schemas.microsoft.com/office/drawing/2014/main" id="{6A444C9A-0767-4790-9955-B2CFB3461916}"/>
              </a:ext>
            </a:extLst>
          </p:cNvPr>
          <p:cNvPicPr>
            <a:picLocks noChangeAspect="1"/>
          </p:cNvPicPr>
          <p:nvPr/>
        </p:nvPicPr>
        <p:blipFill>
          <a:blip r:embed="rId3"/>
          <a:stretch>
            <a:fillRect/>
          </a:stretch>
        </p:blipFill>
        <p:spPr>
          <a:xfrm>
            <a:off x="304992" y="3763108"/>
            <a:ext cx="3130935" cy="228990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uk-UA" sz="4000" b="1" dirty="0">
                <a:latin typeface="Times New Roman" pitchFamily="18" charset="0"/>
                <a:cs typeface="Times New Roman" pitchFamily="18" charset="0"/>
              </a:rPr>
              <a:t>Новітня історія села. Дослідна станція</a:t>
            </a:r>
            <a:endParaRPr sz="40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1" y="1870363"/>
            <a:ext cx="8229600" cy="3283528"/>
          </a:xfrm>
        </p:spPr>
        <p:txBody>
          <a:bodyPr>
            <a:noAutofit/>
          </a:bodyPr>
          <a:lstStyle/>
          <a:p>
            <a:pPr marL="0" indent="0" algn="just">
              <a:buNone/>
            </a:pPr>
            <a:r>
              <a:rPr lang="uk-UA" sz="2800" dirty="0">
                <a:latin typeface="Times New Roman" pitchFamily="18" charset="0"/>
                <a:cs typeface="Times New Roman" pitchFamily="18" charset="0"/>
              </a:rPr>
              <a:t>Протягом наступних 15 століть землі пустували, а в 1910 році для новоствореної Сумської повітової дослідної станції було закуплено землю в розмірі 65 десятин в Сумського земства та запрошено для керівництва завідуючого   Сазонова Віктора Івановича - учня   відомого   професора   </a:t>
            </a:r>
            <a:br>
              <a:rPr lang="uk-UA" sz="2800" dirty="0">
                <a:latin typeface="Times New Roman" pitchFamily="18" charset="0"/>
                <a:cs typeface="Times New Roman" pitchFamily="18" charset="0"/>
              </a:rPr>
            </a:br>
            <a:r>
              <a:rPr lang="uk-UA" sz="2800" dirty="0">
                <a:latin typeface="Times New Roman" pitchFamily="18" charset="0"/>
                <a:cs typeface="Times New Roman" pitchFamily="18" charset="0"/>
              </a:rPr>
              <a:t>Д. М.  </a:t>
            </a:r>
            <a:r>
              <a:rPr lang="uk-UA" sz="2800" dirty="0" err="1">
                <a:latin typeface="Times New Roman" pitchFamily="18" charset="0"/>
                <a:cs typeface="Times New Roman" pitchFamily="18" charset="0"/>
              </a:rPr>
              <a:t>Прянишникова</a:t>
            </a:r>
            <a:r>
              <a:rPr lang="uk-UA" sz="2800" dirty="0">
                <a:latin typeface="Times New Roman" pitchFamily="18" charset="0"/>
                <a:cs typeface="Times New Roman" pitchFamily="18" charset="0"/>
              </a:rPr>
              <a:t>.</a:t>
            </a:r>
            <a:endParaRPr lang="ru-RU" sz="2800" dirty="0"/>
          </a:p>
          <a:p>
            <a:pPr marL="0" indent="0" algn="just">
              <a:buNone/>
            </a:pPr>
            <a:endParaRPr lang="uk-UA" sz="28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15A2A713-EF02-4896-A5D5-88F6221268A6}"/>
              </a:ext>
            </a:extLst>
          </p:cNvPr>
          <p:cNvPicPr>
            <a:picLocks noChangeAspect="1"/>
          </p:cNvPicPr>
          <p:nvPr/>
        </p:nvPicPr>
        <p:blipFill>
          <a:blip r:embed="rId2"/>
          <a:stretch>
            <a:fillRect/>
          </a:stretch>
        </p:blipFill>
        <p:spPr>
          <a:xfrm>
            <a:off x="193965" y="595746"/>
            <a:ext cx="3513764" cy="3621692"/>
          </a:xfrm>
          <a:prstGeom prst="rect">
            <a:avLst/>
          </a:prstGeom>
        </p:spPr>
      </p:pic>
      <p:sp>
        <p:nvSpPr>
          <p:cNvPr id="5" name="TextBox 4"/>
          <p:cNvSpPr txBox="1"/>
          <p:nvPr/>
        </p:nvSpPr>
        <p:spPr>
          <a:xfrm>
            <a:off x="3707730" y="595745"/>
            <a:ext cx="5048344" cy="5693866"/>
          </a:xfrm>
          <a:prstGeom prst="rect">
            <a:avLst/>
          </a:prstGeom>
          <a:noFill/>
        </p:spPr>
        <p:txBody>
          <a:bodyPr wrap="square" rtlCol="0">
            <a:spAutoFit/>
          </a:bodyPr>
          <a:lstStyle/>
          <a:p>
            <a:pPr algn="just"/>
            <a:r>
              <a:rPr lang="uk-UA" sz="2800" dirty="0">
                <a:latin typeface="Times New Roman" pitchFamily="18" charset="0"/>
                <a:cs typeface="Times New Roman" pitchFamily="18" charset="0"/>
              </a:rPr>
              <a:t>У 1911 – 1912 роках були зведені перші будівлі житлових приміщень для наукових працівників, гуртожиток, </a:t>
            </a:r>
            <a:r>
              <a:rPr lang="uk-UA" sz="2800" dirty="0" err="1">
                <a:latin typeface="Times New Roman" pitchFamily="18" charset="0"/>
                <a:cs typeface="Times New Roman" pitchFamily="18" charset="0"/>
              </a:rPr>
              <a:t>агрохімлабораторію</a:t>
            </a:r>
            <a:r>
              <a:rPr lang="uk-UA" sz="2800" dirty="0">
                <a:latin typeface="Times New Roman" pitchFamily="18" charset="0"/>
                <a:cs typeface="Times New Roman" pitchFamily="18" charset="0"/>
              </a:rPr>
              <a:t>, пекарню, олійницю, парники, конюшню, господарські приміщення.</a:t>
            </a:r>
            <a:r>
              <a:rPr lang="uk-UA" sz="2800" dirty="0"/>
              <a:t> </a:t>
            </a:r>
            <a:r>
              <a:rPr lang="uk-UA" sz="2800" dirty="0">
                <a:latin typeface="Times New Roman" pitchFamily="18" charset="0"/>
                <a:cs typeface="Times New Roman" pitchFamily="18" charset="0"/>
              </a:rPr>
              <a:t>Люди, які працювали на станції, наймалися на сезонні роботи. Чоловікам платили (на той час значну суму) за день – по 1 карбованцю, а жінкам – по 50 копійок. </a:t>
            </a:r>
            <a:endParaRPr lang="ru-RU" sz="2800" dirty="0">
              <a:latin typeface="Times New Roman" pitchFamily="18" charset="0"/>
              <a:cs typeface="Times New Roman" pitchFamily="18" charset="0"/>
            </a:endParaRPr>
          </a:p>
        </p:txBody>
      </p:sp>
      <p:sp>
        <p:nvSpPr>
          <p:cNvPr id="6" name="Прямоугольник 5"/>
          <p:cNvSpPr/>
          <p:nvPr/>
        </p:nvSpPr>
        <p:spPr>
          <a:xfrm>
            <a:off x="387928" y="4331998"/>
            <a:ext cx="3131127" cy="1477328"/>
          </a:xfrm>
          <a:prstGeom prst="rect">
            <a:avLst/>
          </a:prstGeom>
        </p:spPr>
        <p:txBody>
          <a:bodyPr wrap="square">
            <a:spAutoFit/>
          </a:bodyPr>
          <a:lstStyle/>
          <a:p>
            <a:pPr algn="ctr"/>
            <a:r>
              <a:rPr lang="uk-UA" dirty="0">
                <a:latin typeface="Times New Roman" pitchFamily="18" charset="0"/>
                <a:cs typeface="Times New Roman" pitchFamily="18" charset="0"/>
              </a:rPr>
              <a:t>«Перший Будинок села Сад – головне приміщення Сумської сільськогосподарської станції»</a:t>
            </a:r>
            <a:endParaRPr lang="ru-RU"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fontScale="90000"/>
          </a:bodyPr>
          <a:lstStyle/>
          <a:p>
            <a:r>
              <a:rPr b="1" dirty="0" err="1">
                <a:latin typeface="Times New Roman" pitchFamily="18" charset="0"/>
                <a:cs typeface="Times New Roman" pitchFamily="18" charset="0"/>
              </a:rPr>
              <a:t>Голодомор</a:t>
            </a:r>
            <a:r>
              <a:rPr lang="uk-UA" b="1" dirty="0">
                <a:latin typeface="Times New Roman" pitchFamily="18" charset="0"/>
                <a:cs typeface="Times New Roman" pitchFamily="18" charset="0"/>
              </a:rPr>
              <a:t>. Стратегії виживання</a:t>
            </a:r>
            <a:endParaRPr b="1" dirty="0">
              <a:latin typeface="Times New Roman" pitchFamily="18" charset="0"/>
              <a:cs typeface="Times New Roman" pitchFamily="18" charset="0"/>
            </a:endParaRPr>
          </a:p>
        </p:txBody>
      </p:sp>
      <p:pic>
        <p:nvPicPr>
          <p:cNvPr id="5" name="Рисунок 4">
            <a:extLst>
              <a:ext uri="{FF2B5EF4-FFF2-40B4-BE49-F238E27FC236}">
                <a16:creationId xmlns:a16="http://schemas.microsoft.com/office/drawing/2014/main" id="{0CF2954C-C5D4-4333-A67E-9FCCCB55390B}"/>
              </a:ext>
            </a:extLst>
          </p:cNvPr>
          <p:cNvPicPr>
            <a:picLocks noChangeAspect="1"/>
          </p:cNvPicPr>
          <p:nvPr/>
        </p:nvPicPr>
        <p:blipFill>
          <a:blip r:embed="rId2"/>
          <a:stretch>
            <a:fillRect/>
          </a:stretch>
        </p:blipFill>
        <p:spPr>
          <a:xfrm>
            <a:off x="457200" y="1607128"/>
            <a:ext cx="3480318" cy="3011526"/>
          </a:xfrm>
          <a:prstGeom prst="rect">
            <a:avLst/>
          </a:prstGeom>
        </p:spPr>
      </p:pic>
      <p:sp>
        <p:nvSpPr>
          <p:cNvPr id="6" name="TextBox 5"/>
          <p:cNvSpPr txBox="1"/>
          <p:nvPr/>
        </p:nvSpPr>
        <p:spPr>
          <a:xfrm>
            <a:off x="457200" y="4623478"/>
            <a:ext cx="3480318" cy="369332"/>
          </a:xfrm>
          <a:prstGeom prst="rect">
            <a:avLst/>
          </a:prstGeom>
          <a:noFill/>
        </p:spPr>
        <p:txBody>
          <a:bodyPr wrap="square" rtlCol="0">
            <a:spAutoFit/>
          </a:bodyPr>
          <a:lstStyle/>
          <a:p>
            <a:pPr algn="ctr"/>
            <a:r>
              <a:rPr lang="uk-UA" dirty="0">
                <a:latin typeface="Times New Roman" pitchFamily="18" charset="0"/>
                <a:cs typeface="Times New Roman" pitchFamily="18" charset="0"/>
              </a:rPr>
              <a:t>Пам'ятник жертвам Голодомору</a:t>
            </a:r>
            <a:endParaRPr lang="ru-RU" dirty="0">
              <a:latin typeface="Times New Roman" pitchFamily="18" charset="0"/>
              <a:cs typeface="Times New Roman" pitchFamily="18" charset="0"/>
            </a:endParaRPr>
          </a:p>
        </p:txBody>
      </p:sp>
      <p:sp>
        <p:nvSpPr>
          <p:cNvPr id="7" name="Содержимое 6"/>
          <p:cNvSpPr>
            <a:spLocks noGrp="1"/>
          </p:cNvSpPr>
          <p:nvPr>
            <p:ph idx="1"/>
          </p:nvPr>
        </p:nvSpPr>
        <p:spPr>
          <a:xfrm>
            <a:off x="4114800" y="1417638"/>
            <a:ext cx="4721290" cy="4927178"/>
          </a:xfrm>
        </p:spPr>
        <p:txBody>
          <a:bodyPr>
            <a:noAutofit/>
          </a:bodyPr>
          <a:lstStyle/>
          <a:p>
            <a:pPr marL="0" indent="0" algn="just">
              <a:buNone/>
            </a:pPr>
            <a:r>
              <a:rPr lang="ru-RU" sz="2800" dirty="0">
                <a:latin typeface="Times New Roman" panose="02020603050405020304" pitchFamily="18" charset="0"/>
                <a:cs typeface="Times New Roman" panose="02020603050405020304" pitchFamily="18" charset="0"/>
              </a:rPr>
              <a:t>У </a:t>
            </a:r>
            <a:r>
              <a:rPr lang="ru-RU" sz="2800" dirty="0" err="1">
                <a:latin typeface="Times New Roman" panose="02020603050405020304" pitchFamily="18" charset="0"/>
                <a:cs typeface="Times New Roman" panose="02020603050405020304" pitchFamily="18" charset="0"/>
              </a:rPr>
              <a:t>період</a:t>
            </a:r>
            <a:r>
              <a:rPr lang="ru-RU" sz="2800" dirty="0">
                <a:latin typeface="Times New Roman" panose="02020603050405020304" pitchFamily="18" charset="0"/>
                <a:cs typeface="Times New Roman" panose="02020603050405020304" pitchFamily="18" charset="0"/>
              </a:rPr>
              <a:t> Голодомору 1932-1933 </a:t>
            </a:r>
            <a:r>
              <a:rPr lang="ru-RU" sz="2800" dirty="0" err="1">
                <a:latin typeface="Times New Roman" panose="02020603050405020304" pitchFamily="18" charset="0"/>
                <a:cs typeface="Times New Roman" panose="02020603050405020304" pitchFamily="18" charset="0"/>
              </a:rPr>
              <a:t>рр</a:t>
            </a:r>
            <a:r>
              <a:rPr lang="ru-RU" sz="2800" dirty="0">
                <a:latin typeface="Times New Roman" panose="02020603050405020304" pitchFamily="18" charset="0"/>
                <a:cs typeface="Times New Roman" panose="02020603050405020304" pitchFamily="18" charset="0"/>
              </a:rPr>
              <a:t>. робота на </a:t>
            </a:r>
            <a:r>
              <a:rPr lang="ru-RU" sz="2800" dirty="0" err="1">
                <a:latin typeface="Times New Roman" panose="02020603050405020304" pitchFamily="18" charset="0"/>
                <a:cs typeface="Times New Roman" panose="02020603050405020304" pitchFamily="18" charset="0"/>
              </a:rPr>
              <a:t>дослідній</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станції</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перетвореній</a:t>
            </a:r>
            <a:r>
              <a:rPr lang="ru-RU" sz="2800" dirty="0">
                <a:latin typeface="Times New Roman" panose="02020603050405020304" pitchFamily="18" charset="0"/>
                <a:cs typeface="Times New Roman" panose="02020603050405020304" pitchFamily="18" charset="0"/>
              </a:rPr>
              <a:t> у </a:t>
            </a:r>
            <a:r>
              <a:rPr lang="ru-RU" sz="2800" dirty="0" err="1">
                <a:latin typeface="Times New Roman" panose="02020603050405020304" pitchFamily="18" charset="0"/>
                <a:cs typeface="Times New Roman" panose="02020603050405020304" pitchFamily="18" charset="0"/>
              </a:rPr>
              <a:t>радгосп</a:t>
            </a:r>
            <a:r>
              <a:rPr lang="ru-RU" sz="2800" dirty="0">
                <a:latin typeface="Times New Roman" panose="02020603050405020304" pitchFamily="18" charset="0"/>
                <a:cs typeface="Times New Roman" panose="02020603050405020304" pitchFamily="18" charset="0"/>
              </a:rPr>
              <a:t>, стала </a:t>
            </a:r>
            <a:r>
              <a:rPr lang="ru-RU" sz="2800" dirty="0" err="1">
                <a:latin typeface="Times New Roman" panose="02020603050405020304" pitchFamily="18" charset="0"/>
                <a:cs typeface="Times New Roman" panose="02020603050405020304" pitchFamily="18" charset="0"/>
              </a:rPr>
              <a:t>справжнім</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порятунком</a:t>
            </a:r>
            <a:r>
              <a:rPr lang="ru-RU" sz="2800" dirty="0">
                <a:latin typeface="Times New Roman" panose="02020603050405020304" pitchFamily="18" charset="0"/>
                <a:cs typeface="Times New Roman" panose="02020603050405020304" pitchFamily="18" charset="0"/>
              </a:rPr>
              <a:t> для </a:t>
            </a:r>
            <a:r>
              <a:rPr lang="ru-RU" sz="2800" dirty="0" err="1">
                <a:latin typeface="Times New Roman" panose="02020603050405020304" pitchFamily="18" charset="0"/>
                <a:cs typeface="Times New Roman" panose="02020603050405020304" pitchFamily="18" charset="0"/>
              </a:rPr>
              <a:t>мешканців</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навколишніх</a:t>
            </a:r>
            <a:r>
              <a:rPr lang="ru-RU" sz="2800" dirty="0">
                <a:latin typeface="Times New Roman" panose="02020603050405020304" pitchFamily="18" charset="0"/>
                <a:cs typeface="Times New Roman" panose="02020603050405020304" pitchFamily="18" charset="0"/>
              </a:rPr>
              <a:t> сел. </a:t>
            </a:r>
            <a:r>
              <a:rPr lang="ru-RU" sz="2800" dirty="0" err="1">
                <a:latin typeface="Times New Roman" panose="02020603050405020304" pitchFamily="18" charset="0"/>
                <a:cs typeface="Times New Roman" panose="02020603050405020304" pitchFamily="18" charset="0"/>
              </a:rPr>
              <a:t>Працівників</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годували</a:t>
            </a:r>
            <a:r>
              <a:rPr lang="ru-RU" sz="2800" dirty="0">
                <a:latin typeface="Times New Roman" panose="02020603050405020304" pitchFamily="18" charset="0"/>
                <a:cs typeface="Times New Roman" panose="02020603050405020304" pitchFamily="18" charset="0"/>
              </a:rPr>
              <a:t> 1 раз на день, </a:t>
            </a:r>
            <a:r>
              <a:rPr lang="uk-UA" sz="2800" dirty="0">
                <a:latin typeface="Times New Roman" panose="02020603050405020304" pitchFamily="18" charset="0"/>
                <a:cs typeface="Times New Roman" panose="02020603050405020304" pitchFamily="18" charset="0"/>
              </a:rPr>
              <a:t>давали пайку хліба в п’ятдесят грамів, борщ із шпинату пісний та одну ложку патоки з буряків. </a:t>
            </a:r>
            <a:endParaRPr lang="ru-RU" sz="28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9AA7222D-C5DD-4707-961E-3CCACB5BB9C2}"/>
              </a:ext>
            </a:extLst>
          </p:cNvPr>
          <p:cNvSpPr txBox="1"/>
          <p:nvPr/>
        </p:nvSpPr>
        <p:spPr>
          <a:xfrm>
            <a:off x="457200" y="4992810"/>
            <a:ext cx="3480318" cy="1477328"/>
          </a:xfrm>
          <a:prstGeom prst="rect">
            <a:avLst/>
          </a:prstGeom>
          <a:noFill/>
        </p:spPr>
        <p:txBody>
          <a:bodyPr wrap="square" rtlCol="0">
            <a:spAutoFit/>
          </a:bodyPr>
          <a:lstStyle/>
          <a:p>
            <a:pPr algn="ctr"/>
            <a:r>
              <a:rPr lang="uk-UA" i="1" dirty="0">
                <a:latin typeface="Times New Roman" panose="02020603050405020304" pitchFamily="18" charset="0"/>
                <a:cs typeface="Times New Roman" panose="02020603050405020304" pitchFamily="18" charset="0"/>
              </a:rPr>
              <a:t>Репресовані були працівники дослідної станції «за контрреволюційну діяльність», селяни навколишніх сіл </a:t>
            </a:r>
            <a:r>
              <a:rPr lang="uk-UA" i="1" dirty="0" err="1">
                <a:latin typeface="Times New Roman" panose="02020603050405020304" pitchFamily="18" charset="0"/>
                <a:cs typeface="Times New Roman" panose="02020603050405020304" pitchFamily="18" charset="0"/>
              </a:rPr>
              <a:t>Любачево</a:t>
            </a:r>
            <a:r>
              <a:rPr lang="uk-UA" i="1" dirty="0">
                <a:latin typeface="Times New Roman" panose="02020603050405020304" pitchFamily="18" charset="0"/>
                <a:cs typeface="Times New Roman" panose="02020603050405020304" pitchFamily="18" charset="0"/>
              </a:rPr>
              <a:t>, Стрілиця, </a:t>
            </a:r>
            <a:r>
              <a:rPr lang="uk-UA" i="1" dirty="0" err="1">
                <a:latin typeface="Times New Roman" panose="02020603050405020304" pitchFamily="18" charset="0"/>
                <a:cs typeface="Times New Roman" panose="02020603050405020304" pitchFamily="18" charset="0"/>
              </a:rPr>
              <a:t>Вільми</a:t>
            </a:r>
            <a:endParaRPr lang="uk-UA" i="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b="1" dirty="0" err="1">
                <a:latin typeface="Times New Roman" pitchFamily="18" charset="0"/>
                <a:cs typeface="Times New Roman" pitchFamily="18" charset="0"/>
              </a:rPr>
              <a:t>Вулиця</a:t>
            </a:r>
            <a:r>
              <a:rPr b="1" dirty="0">
                <a:latin typeface="Times New Roman" pitchFamily="18" charset="0"/>
                <a:cs typeface="Times New Roman" pitchFamily="18" charset="0"/>
              </a:rPr>
              <a:t> </a:t>
            </a:r>
            <a:r>
              <a:rPr b="1" dirty="0" err="1">
                <a:latin typeface="Times New Roman" pitchFamily="18" charset="0"/>
                <a:cs typeface="Times New Roman" pitchFamily="18" charset="0"/>
              </a:rPr>
              <a:t>Терасна</a:t>
            </a:r>
            <a:r>
              <a:rPr b="1" dirty="0">
                <a:latin typeface="Times New Roman" pitchFamily="18" charset="0"/>
                <a:cs typeface="Times New Roman" pitchFamily="18" charset="0"/>
              </a:rPr>
              <a:t> – </a:t>
            </a:r>
            <a:r>
              <a:rPr b="1" dirty="0" err="1">
                <a:latin typeface="Times New Roman" pitchFamily="18" charset="0"/>
                <a:cs typeface="Times New Roman" pitchFamily="18" charset="0"/>
              </a:rPr>
              <a:t>незвичайна</a:t>
            </a:r>
            <a:r>
              <a:rPr b="1" dirty="0">
                <a:latin typeface="Times New Roman" pitchFamily="18" charset="0"/>
                <a:cs typeface="Times New Roman" pitchFamily="18" charset="0"/>
              </a:rPr>
              <a:t> </a:t>
            </a:r>
            <a:r>
              <a:rPr b="1" dirty="0" err="1">
                <a:latin typeface="Times New Roman" pitchFamily="18" charset="0"/>
                <a:cs typeface="Times New Roman" pitchFamily="18" charset="0"/>
              </a:rPr>
              <a:t>вулиця</a:t>
            </a:r>
            <a:r>
              <a:rPr b="1" dirty="0">
                <a:latin typeface="Times New Roman" pitchFamily="18" charset="0"/>
                <a:cs typeface="Times New Roman" pitchFamily="18" charset="0"/>
              </a:rPr>
              <a:t> </a:t>
            </a:r>
            <a:r>
              <a:rPr b="1" dirty="0" err="1">
                <a:latin typeface="Times New Roman" pitchFamily="18" charset="0"/>
                <a:cs typeface="Times New Roman" pitchFamily="18" charset="0"/>
              </a:rPr>
              <a:t>на</a:t>
            </a:r>
            <a:r>
              <a:rPr b="1" dirty="0">
                <a:latin typeface="Times New Roman" pitchFamily="18" charset="0"/>
                <a:cs typeface="Times New Roman" pitchFamily="18" charset="0"/>
              </a:rPr>
              <a:t> </a:t>
            </a:r>
            <a:r>
              <a:rPr b="1" dirty="0" err="1">
                <a:latin typeface="Times New Roman" pitchFamily="18" charset="0"/>
                <a:cs typeface="Times New Roman" pitchFamily="18" charset="0"/>
              </a:rPr>
              <a:t>схилах</a:t>
            </a:r>
            <a:endParaRPr b="1" dirty="0">
              <a:latin typeface="Times New Roman" pitchFamily="18" charset="0"/>
              <a:cs typeface="Times New Roman" pitchFamily="18" charset="0"/>
            </a:endParaRPr>
          </a:p>
        </p:txBody>
      </p:sp>
      <p:sp>
        <p:nvSpPr>
          <p:cNvPr id="3" name="Content Placeholder 2"/>
          <p:cNvSpPr>
            <a:spLocks noGrp="1"/>
          </p:cNvSpPr>
          <p:nvPr>
            <p:ph idx="1"/>
          </p:nvPr>
        </p:nvSpPr>
        <p:spPr>
          <a:xfrm>
            <a:off x="3125756" y="1496218"/>
            <a:ext cx="5759028" cy="2604728"/>
          </a:xfrm>
        </p:spPr>
        <p:txBody>
          <a:bodyPr>
            <a:noAutofit/>
          </a:bodyPr>
          <a:lstStyle/>
          <a:p>
            <a:pPr marL="0" indent="0" algn="just">
              <a:buNone/>
            </a:pPr>
            <a:r>
              <a:rPr lang="uk-UA" sz="2800" dirty="0">
                <a:latin typeface="Times New Roman" pitchFamily="18" charset="0"/>
                <a:cs typeface="Times New Roman" pitchFamily="18" charset="0"/>
              </a:rPr>
              <a:t>Після Другої світової війни село отримало </a:t>
            </a:r>
            <a:r>
              <a:rPr lang="uk-UA" sz="2800" dirty="0" err="1">
                <a:latin typeface="Times New Roman" pitchFamily="18" charset="0"/>
                <a:cs typeface="Times New Roman" pitchFamily="18" charset="0"/>
              </a:rPr>
              <a:t>“друге</a:t>
            </a:r>
            <a:r>
              <a:rPr lang="uk-UA" sz="2800" dirty="0">
                <a:latin typeface="Times New Roman" pitchFamily="18" charset="0"/>
                <a:cs typeface="Times New Roman" pitchFamily="18" charset="0"/>
              </a:rPr>
              <a:t> </a:t>
            </a:r>
            <a:r>
              <a:rPr lang="uk-UA" sz="2800" dirty="0" err="1">
                <a:latin typeface="Times New Roman" pitchFamily="18" charset="0"/>
                <a:cs typeface="Times New Roman" pitchFamily="18" charset="0"/>
              </a:rPr>
              <a:t>життя”</a:t>
            </a:r>
            <a:r>
              <a:rPr lang="uk-UA" sz="2800" dirty="0">
                <a:latin typeface="Times New Roman" pitchFamily="18" charset="0"/>
                <a:cs typeface="Times New Roman" pitchFamily="18" charset="0"/>
              </a:rPr>
              <a:t>. Стали розроблятися методи терасування й освоєння балочних схилів не тільки для посіву багаторічних трав, але й під посадку садів. </a:t>
            </a:r>
          </a:p>
        </p:txBody>
      </p:sp>
      <p:pic>
        <p:nvPicPr>
          <p:cNvPr id="9" name="Рисунок 8">
            <a:extLst>
              <a:ext uri="{FF2B5EF4-FFF2-40B4-BE49-F238E27FC236}">
                <a16:creationId xmlns:a16="http://schemas.microsoft.com/office/drawing/2014/main" id="{76B5B6BD-0729-4E91-84FA-96ABAA9D7D9D}"/>
              </a:ext>
            </a:extLst>
          </p:cNvPr>
          <p:cNvPicPr>
            <a:picLocks noChangeAspect="1"/>
          </p:cNvPicPr>
          <p:nvPr/>
        </p:nvPicPr>
        <p:blipFill>
          <a:blip r:embed="rId2"/>
          <a:stretch>
            <a:fillRect/>
          </a:stretch>
        </p:blipFill>
        <p:spPr>
          <a:xfrm>
            <a:off x="775853" y="1708624"/>
            <a:ext cx="2147455" cy="2274344"/>
          </a:xfrm>
          <a:prstGeom prst="rect">
            <a:avLst/>
          </a:prstGeom>
        </p:spPr>
      </p:pic>
      <p:sp>
        <p:nvSpPr>
          <p:cNvPr id="5" name="TextBox 4"/>
          <p:cNvSpPr txBox="1"/>
          <p:nvPr/>
        </p:nvSpPr>
        <p:spPr>
          <a:xfrm>
            <a:off x="775853" y="4100946"/>
            <a:ext cx="7910947" cy="2246769"/>
          </a:xfrm>
          <a:prstGeom prst="rect">
            <a:avLst/>
          </a:prstGeom>
          <a:noFill/>
        </p:spPr>
        <p:txBody>
          <a:bodyPr wrap="square" rtlCol="0">
            <a:spAutoFit/>
          </a:bodyPr>
          <a:lstStyle/>
          <a:p>
            <a:pPr algn="just"/>
            <a:r>
              <a:rPr lang="uk-UA" sz="2800" dirty="0">
                <a:latin typeface="Times New Roman" pitchFamily="18" charset="0"/>
                <a:cs typeface="Times New Roman" pitchFamily="18" charset="0"/>
              </a:rPr>
              <a:t>Вулиця </a:t>
            </a:r>
            <a:r>
              <a:rPr lang="uk-UA" sz="2800" dirty="0" err="1">
                <a:latin typeface="Times New Roman" pitchFamily="18" charset="0"/>
                <a:cs typeface="Times New Roman" pitchFamily="18" charset="0"/>
              </a:rPr>
              <a:t>Терасна</a:t>
            </a:r>
            <a:r>
              <a:rPr lang="uk-UA" sz="2800" dirty="0">
                <a:latin typeface="Times New Roman" pitchFamily="18" charset="0"/>
                <a:cs typeface="Times New Roman" pitchFamily="18" charset="0"/>
              </a:rPr>
              <a:t> - це особлива вулиця села Сад. Її побудували на схилах, які раніше були терасами. На них садили дерева, бо орати землю було не можна: яблуні, груші, сливи. А ще з цієї вулиці відкривається гарний краєвид на ставок і село.</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b="1" dirty="0" err="1">
                <a:latin typeface="Times New Roman" panose="02020603050405020304" pitchFamily="18" charset="0"/>
                <a:cs typeface="Times New Roman" panose="02020603050405020304" pitchFamily="18" charset="0"/>
              </a:rPr>
              <a:t>Ставки</a:t>
            </a:r>
            <a:r>
              <a:rPr b="1" dirty="0">
                <a:latin typeface="Times New Roman" panose="02020603050405020304" pitchFamily="18" charset="0"/>
                <a:cs typeface="Times New Roman" panose="02020603050405020304" pitchFamily="18" charset="0"/>
              </a:rPr>
              <a:t> – </a:t>
            </a:r>
            <a:r>
              <a:rPr b="1" dirty="0" err="1">
                <a:latin typeface="Times New Roman" panose="02020603050405020304" pitchFamily="18" charset="0"/>
                <a:cs typeface="Times New Roman" panose="02020603050405020304" pitchFamily="18" charset="0"/>
              </a:rPr>
              <a:t>місце</a:t>
            </a:r>
            <a:r>
              <a:rPr b="1" dirty="0">
                <a:latin typeface="Times New Roman" panose="02020603050405020304" pitchFamily="18" charset="0"/>
                <a:cs typeface="Times New Roman" panose="02020603050405020304" pitchFamily="18" charset="0"/>
              </a:rPr>
              <a:t> </a:t>
            </a:r>
            <a:r>
              <a:rPr b="1" dirty="0" err="1">
                <a:latin typeface="Times New Roman" panose="02020603050405020304" pitchFamily="18" charset="0"/>
                <a:cs typeface="Times New Roman" panose="02020603050405020304" pitchFamily="18" charset="0"/>
              </a:rPr>
              <a:t>відпочинку</a:t>
            </a:r>
            <a:r>
              <a:rPr b="1" dirty="0">
                <a:latin typeface="Times New Roman" panose="02020603050405020304" pitchFamily="18" charset="0"/>
                <a:cs typeface="Times New Roman" panose="02020603050405020304" pitchFamily="18" charset="0"/>
              </a:rPr>
              <a:t> і </a:t>
            </a:r>
            <a:r>
              <a:rPr b="1" dirty="0" err="1">
                <a:latin typeface="Times New Roman" panose="02020603050405020304" pitchFamily="18" charset="0"/>
                <a:cs typeface="Times New Roman" panose="02020603050405020304" pitchFamily="18" charset="0"/>
              </a:rPr>
              <a:t>краси</a:t>
            </a:r>
            <a:endParaRPr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546765" y="1334278"/>
            <a:ext cx="5140036" cy="5357467"/>
          </a:xfrm>
        </p:spPr>
        <p:txBody>
          <a:bodyPr>
            <a:noAutofit/>
          </a:bodyPr>
          <a:lstStyle/>
          <a:p>
            <a:pPr marL="0" indent="0" algn="just">
              <a:buNone/>
            </a:pPr>
            <a:r>
              <a:rPr lang="uk-UA" sz="2800" dirty="0">
                <a:latin typeface="Times New Roman" pitchFamily="18" charset="0"/>
                <a:cs typeface="Times New Roman" pitchFamily="18" charset="0"/>
              </a:rPr>
              <a:t>У заплаві річки Ільма була споруджена гребля завдовжки 100 метрів, висотою до 10 метрів, яка перекрила яр, внаслідок чого утворився ставок у 8,5 гектарів. На місці річки, що протікала по дну ставків, сформувалися інші ставки, розташовані східчастим методом від дослідної станції аж до Верхньої </a:t>
            </a:r>
            <a:r>
              <a:rPr lang="uk-UA" sz="2800" dirty="0" err="1">
                <a:latin typeface="Times New Roman" pitchFamily="18" charset="0"/>
                <a:cs typeface="Times New Roman" pitchFamily="18" charset="0"/>
              </a:rPr>
              <a:t>Москалівщини</a:t>
            </a:r>
            <a:r>
              <a:rPr lang="uk-UA" sz="2800" dirty="0">
                <a:latin typeface="Times New Roman" pitchFamily="18" charset="0"/>
                <a:cs typeface="Times New Roman" pitchFamily="18" charset="0"/>
              </a:rPr>
              <a:t> та села </a:t>
            </a:r>
            <a:r>
              <a:rPr lang="uk-UA" sz="2800" dirty="0" err="1">
                <a:latin typeface="Times New Roman" pitchFamily="18" charset="0"/>
                <a:cs typeface="Times New Roman" pitchFamily="18" charset="0"/>
              </a:rPr>
              <a:t>Терешківка</a:t>
            </a:r>
            <a:r>
              <a:rPr lang="uk-UA" sz="2800" dirty="0">
                <a:latin typeface="Times New Roman" pitchFamily="18" charset="0"/>
                <a:cs typeface="Times New Roman" pitchFamily="18" charset="0"/>
              </a:rPr>
              <a:t>. </a:t>
            </a:r>
            <a:endParaRPr sz="2800" dirty="0">
              <a:latin typeface="Times New Roman" pitchFamily="18" charset="0"/>
              <a:cs typeface="Times New Roman" pitchFamily="18" charset="0"/>
            </a:endParaRPr>
          </a:p>
        </p:txBody>
      </p:sp>
      <p:pic>
        <p:nvPicPr>
          <p:cNvPr id="6" name="Рисунок 5">
            <a:extLst>
              <a:ext uri="{FF2B5EF4-FFF2-40B4-BE49-F238E27FC236}">
                <a16:creationId xmlns:a16="http://schemas.microsoft.com/office/drawing/2014/main" id="{9CA4AEC4-1F44-45EE-BF71-9153DDC2CDF4}"/>
              </a:ext>
            </a:extLst>
          </p:cNvPr>
          <p:cNvPicPr>
            <a:picLocks noChangeAspect="1"/>
          </p:cNvPicPr>
          <p:nvPr/>
        </p:nvPicPr>
        <p:blipFill>
          <a:blip r:embed="rId2"/>
          <a:stretch>
            <a:fillRect/>
          </a:stretch>
        </p:blipFill>
        <p:spPr>
          <a:xfrm>
            <a:off x="457200" y="1417638"/>
            <a:ext cx="2812473" cy="2288049"/>
          </a:xfrm>
          <a:prstGeom prst="rect">
            <a:avLst/>
          </a:prstGeom>
        </p:spPr>
      </p:pic>
      <p:pic>
        <p:nvPicPr>
          <p:cNvPr id="2050" name="Picture 2"/>
          <p:cNvPicPr>
            <a:picLocks noChangeAspect="1" noChangeArrowheads="1"/>
          </p:cNvPicPr>
          <p:nvPr/>
        </p:nvPicPr>
        <p:blipFill>
          <a:blip r:embed="rId3"/>
          <a:srcRect l="7553" t="6246" r="8564" b="6494"/>
          <a:stretch>
            <a:fillRect/>
          </a:stretch>
        </p:blipFill>
        <p:spPr bwMode="auto">
          <a:xfrm>
            <a:off x="942109" y="3893127"/>
            <a:ext cx="1953491" cy="2618509"/>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uk-UA" b="1" dirty="0">
                <a:latin typeface="Times New Roman" pitchFamily="18" charset="0"/>
                <a:cs typeface="Times New Roman" pitchFamily="18" charset="0"/>
              </a:rPr>
              <a:t>Морозів сад – затишне місце з історією</a:t>
            </a:r>
          </a:p>
        </p:txBody>
      </p:sp>
      <p:sp>
        <p:nvSpPr>
          <p:cNvPr id="3" name="Content Placeholder 2"/>
          <p:cNvSpPr>
            <a:spLocks noGrp="1"/>
          </p:cNvSpPr>
          <p:nvPr>
            <p:ph idx="1"/>
          </p:nvPr>
        </p:nvSpPr>
        <p:spPr>
          <a:xfrm>
            <a:off x="3554963" y="1607127"/>
            <a:ext cx="5309119" cy="4896310"/>
          </a:xfrm>
        </p:spPr>
        <p:txBody>
          <a:bodyPr>
            <a:noAutofit/>
          </a:bodyPr>
          <a:lstStyle/>
          <a:p>
            <a:pPr marL="0" indent="0" algn="just">
              <a:buNone/>
            </a:pPr>
            <a:r>
              <a:rPr lang="uk-UA" sz="2800" dirty="0">
                <a:latin typeface="Times New Roman" pitchFamily="18" charset="0"/>
                <a:cs typeface="Times New Roman" pitchFamily="18" charset="0"/>
              </a:rPr>
              <a:t>Морозів сад розкинувся вздовж водного плеса та отримав свою назву від прізвища поміщика</a:t>
            </a:r>
            <a:r>
              <a:rPr sz="2800" dirty="0">
                <a:latin typeface="Times New Roman" pitchFamily="18" charset="0"/>
                <a:cs typeface="Times New Roman" pitchFamily="18" charset="0"/>
              </a:rPr>
              <a:t>. </a:t>
            </a:r>
            <a:r>
              <a:rPr lang="uk-UA" sz="2800" dirty="0">
                <a:latin typeface="Times New Roman" pitchFamily="18" charset="0"/>
                <a:cs typeface="Times New Roman" pitchFamily="18" charset="0"/>
              </a:rPr>
              <a:t>Він засаджений </a:t>
            </a:r>
            <a:r>
              <a:rPr lang="uk-UA" sz="2800" dirty="0" err="1">
                <a:latin typeface="Times New Roman" pitchFamily="18" charset="0"/>
                <a:cs typeface="Times New Roman" pitchFamily="18" charset="0"/>
              </a:rPr>
              <a:t>терасним</a:t>
            </a:r>
            <a:r>
              <a:rPr lang="uk-UA" sz="2800" dirty="0">
                <a:latin typeface="Times New Roman" pitchFamily="18" charset="0"/>
                <a:cs typeface="Times New Roman" pitchFamily="18" charset="0"/>
              </a:rPr>
              <a:t> методом. Круті схили та пагорби не давали можливість займатися землеробством. Це стимулювало пошук ефективних способів використання земель. Виникла ідея садівництва.</a:t>
            </a:r>
            <a:endParaRPr sz="2800" dirty="0">
              <a:latin typeface="Times New Roman" pitchFamily="18" charset="0"/>
              <a:cs typeface="Times New Roman" pitchFamily="18" charset="0"/>
            </a:endParaRPr>
          </a:p>
        </p:txBody>
      </p:sp>
      <p:pic>
        <p:nvPicPr>
          <p:cNvPr id="5" name="Рисунок 4">
            <a:extLst>
              <a:ext uri="{FF2B5EF4-FFF2-40B4-BE49-F238E27FC236}">
                <a16:creationId xmlns:a16="http://schemas.microsoft.com/office/drawing/2014/main" id="{D3333A6A-70D7-4EAC-8E91-D9FBF1D8E6AC}"/>
              </a:ext>
            </a:extLst>
          </p:cNvPr>
          <p:cNvPicPr>
            <a:picLocks noChangeAspect="1"/>
          </p:cNvPicPr>
          <p:nvPr/>
        </p:nvPicPr>
        <p:blipFill>
          <a:blip r:embed="rId2"/>
          <a:srcRect l="4810" r="4568" b="5101"/>
          <a:stretch>
            <a:fillRect/>
          </a:stretch>
        </p:blipFill>
        <p:spPr>
          <a:xfrm>
            <a:off x="457200" y="1607128"/>
            <a:ext cx="2855167" cy="2457640"/>
          </a:xfrm>
          <a:prstGeom prst="rect">
            <a:avLst/>
          </a:prstGeom>
        </p:spPr>
      </p:pic>
      <p:sp>
        <p:nvSpPr>
          <p:cNvPr id="4" name="TextBox 3">
            <a:extLst>
              <a:ext uri="{FF2B5EF4-FFF2-40B4-BE49-F238E27FC236}">
                <a16:creationId xmlns:a16="http://schemas.microsoft.com/office/drawing/2014/main" id="{BD812BE9-AAA5-40EF-8CBE-E110465AB730}"/>
              </a:ext>
            </a:extLst>
          </p:cNvPr>
          <p:cNvSpPr txBox="1"/>
          <p:nvPr/>
        </p:nvSpPr>
        <p:spPr>
          <a:xfrm>
            <a:off x="457200" y="4217437"/>
            <a:ext cx="2855167" cy="2308324"/>
          </a:xfrm>
          <a:prstGeom prst="rect">
            <a:avLst/>
          </a:prstGeom>
          <a:noFill/>
        </p:spPr>
        <p:txBody>
          <a:bodyPr wrap="square" rtlCol="0">
            <a:spAutoFit/>
          </a:bodyPr>
          <a:lstStyle/>
          <a:p>
            <a:pPr algn="ctr"/>
            <a:r>
              <a:rPr lang="uk-UA" i="1" dirty="0">
                <a:latin typeface="Times New Roman" pitchFamily="18" charset="0"/>
                <a:cs typeface="Times New Roman" pitchFamily="18" charset="0"/>
              </a:rPr>
              <a:t>Метод терасування перейнятий у радянські часи від спеціалістів Молдови. Він прижився в селі Сад та став широко використовуватися в багатьох областях України.</a:t>
            </a:r>
            <a:endParaRPr lang="ru-RU" i="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503CF02-24F8-45E7-A8B5-71DDB43C8E74}"/>
              </a:ext>
            </a:extLst>
          </p:cNvPr>
          <p:cNvPicPr>
            <a:picLocks noChangeAspect="1"/>
          </p:cNvPicPr>
          <p:nvPr/>
        </p:nvPicPr>
        <p:blipFill>
          <a:blip r:embed="rId2"/>
          <a:stretch>
            <a:fillRect/>
          </a:stretch>
        </p:blipFill>
        <p:spPr>
          <a:xfrm>
            <a:off x="0" y="3810"/>
            <a:ext cx="9144000" cy="6850380"/>
          </a:xfrm>
          <a:prstGeom prst="rect">
            <a:avLst/>
          </a:prstGeom>
        </p:spPr>
      </p:pic>
    </p:spTree>
    <p:extLst>
      <p:ext uri="{BB962C8B-B14F-4D97-AF65-F5344CB8AC3E}">
        <p14:creationId xmlns:p14="http://schemas.microsoft.com/office/powerpoint/2010/main" val="4100585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6363" y="886691"/>
            <a:ext cx="8326581" cy="4832092"/>
          </a:xfrm>
          <a:prstGeom prst="rect">
            <a:avLst/>
          </a:prstGeom>
        </p:spPr>
        <p:txBody>
          <a:bodyPr wrap="square">
            <a:spAutoFit/>
          </a:bodyPr>
          <a:lstStyle/>
          <a:p>
            <a:pPr algn="just"/>
            <a:r>
              <a:rPr lang="uk-UA" sz="2800" dirty="0">
                <a:latin typeface="Times New Roman" pitchFamily="18" charset="0"/>
                <a:cs typeface="Times New Roman" pitchFamily="18" charset="0"/>
              </a:rPr>
              <a:t>Таким чином, незважаючи на незначний час існування с. Сад, можна визначити цікаві об’єкти, які відтворюють знакові події на теренах України. До пам’яток давнини відноситься місце знахідки поселення черняхівської культури, пам’яток початку XX століття – перші будинки дослідної станції, до радянського часу – організація забудови та господарського життя </a:t>
            </a:r>
            <a:r>
              <a:rPr lang="uk-UA" sz="2800" dirty="0" err="1">
                <a:latin typeface="Times New Roman" pitchFamily="18" charset="0"/>
                <a:cs typeface="Times New Roman" pitchFamily="18" charset="0"/>
              </a:rPr>
              <a:t>терасним</a:t>
            </a:r>
            <a:r>
              <a:rPr lang="uk-UA" sz="2800" dirty="0">
                <a:latin typeface="Times New Roman" pitchFamily="18" charset="0"/>
                <a:cs typeface="Times New Roman" pitchFamily="18" charset="0"/>
              </a:rPr>
              <a:t> методом, доби незалежності – вшанування пам'яті жертв Голодомору 1932-1933 рр., дослідження архівних джерел з цієї теми.</a:t>
            </a:r>
            <a:endParaRPr lang="ru-RU" sz="28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8655" y="277091"/>
            <a:ext cx="8492836" cy="5632311"/>
          </a:xfrm>
          <a:prstGeom prst="rect">
            <a:avLst/>
          </a:prstGeom>
          <a:noFill/>
        </p:spPr>
        <p:txBody>
          <a:bodyPr wrap="square" rtlCol="0">
            <a:spAutoFit/>
          </a:bodyPr>
          <a:lstStyle/>
          <a:p>
            <a:pPr algn="ctr"/>
            <a:r>
              <a:rPr lang="uk-UA" sz="2400" b="1" i="1" dirty="0">
                <a:latin typeface="Times New Roman" pitchFamily="18" charset="0"/>
                <a:cs typeface="Times New Roman" pitchFamily="18" charset="0"/>
              </a:rPr>
              <a:t>Список використаних джерел</a:t>
            </a:r>
            <a:endParaRPr lang="ru-RU" sz="2400" dirty="0">
              <a:latin typeface="Times New Roman" pitchFamily="18" charset="0"/>
              <a:cs typeface="Times New Roman" pitchFamily="18" charset="0"/>
            </a:endParaRPr>
          </a:p>
          <a:p>
            <a:pPr algn="just"/>
            <a:r>
              <a:rPr lang="uk-UA" sz="2400" dirty="0">
                <a:latin typeface="Times New Roman" pitchFamily="18" charset="0"/>
                <a:cs typeface="Times New Roman" pitchFamily="18" charset="0"/>
              </a:rPr>
              <a:t>1. ДАСО. Книги реєстрації актів громадянського стану про смерть 1932-1933 рр. по районам Сумської області. Фонд – Р 7720. Опис 15.[Електронний ресурс</a:t>
            </a:r>
            <a:r>
              <a:rPr lang="ru-RU" sz="2400" dirty="0">
                <a:latin typeface="Times New Roman" panose="02020603050405020304" pitchFamily="18" charset="0"/>
                <a:cs typeface="Times New Roman" panose="02020603050405020304" pitchFamily="18" charset="0"/>
              </a:rPr>
              <a:t>]. – </a:t>
            </a:r>
            <a:r>
              <a:rPr lang="uk-UA" sz="2400" dirty="0">
                <a:latin typeface="Times New Roman" panose="02020603050405020304" pitchFamily="18" charset="0"/>
                <a:cs typeface="Times New Roman" panose="02020603050405020304" pitchFamily="18" charset="0"/>
              </a:rPr>
              <a:t>Режим доступу: </a:t>
            </a:r>
            <a:r>
              <a:rPr lang="uk-UA" sz="2400" u="sng" dirty="0">
                <a:latin typeface="Times New Roman" panose="02020603050405020304" pitchFamily="18" charset="0"/>
                <a:cs typeface="Times New Roman" panose="02020603050405020304" pitchFamily="18" charset="0"/>
                <a:hlinkClick r:id="rId2"/>
              </a:rPr>
              <a:t>https://daso.archives.gov.ua/wp-content/earchives/r5sumy2.php</a:t>
            </a:r>
            <a:r>
              <a:rPr lang="uk-UA" sz="2400" dirty="0">
                <a:latin typeface="Times New Roman" panose="02020603050405020304" pitchFamily="18" charset="0"/>
                <a:cs typeface="Times New Roman" panose="02020603050405020304" pitchFamily="18" charset="0"/>
              </a:rPr>
              <a:t>.</a:t>
            </a:r>
          </a:p>
          <a:p>
            <a:pPr lvl="0" algn="just"/>
            <a:r>
              <a:rPr lang="uk-UA" sz="2400" dirty="0">
                <a:latin typeface="Times New Roman" panose="02020603050405020304" pitchFamily="18" charset="0"/>
                <a:cs typeface="Times New Roman" panose="02020603050405020304" pitchFamily="18" charset="0"/>
              </a:rPr>
              <a:t>2. Охріменко М.Л. Витоки наші. Голос </a:t>
            </a:r>
            <a:r>
              <a:rPr lang="uk-UA" sz="2400" dirty="0" err="1">
                <a:latin typeface="Times New Roman" pitchFamily="18" charset="0"/>
                <a:cs typeface="Times New Roman" pitchFamily="18" charset="0"/>
              </a:rPr>
              <a:t>Кліо</a:t>
            </a:r>
            <a:r>
              <a:rPr lang="uk-UA" sz="2400" dirty="0">
                <a:latin typeface="Times New Roman" pitchFamily="18" charset="0"/>
                <a:cs typeface="Times New Roman" pitchFamily="18" charset="0"/>
              </a:rPr>
              <a:t> з теренів літописного Псла / М.Л.</a:t>
            </a:r>
            <a:r>
              <a:rPr lang="uk-UA" sz="2400" dirty="0" err="1">
                <a:latin typeface="Times New Roman" pitchFamily="18" charset="0"/>
                <a:cs typeface="Times New Roman" pitchFamily="18" charset="0"/>
              </a:rPr>
              <a:t>Охріменко</a:t>
            </a:r>
            <a:r>
              <a:rPr lang="uk-UA" sz="2400" dirty="0">
                <a:latin typeface="Times New Roman" pitchFamily="18" charset="0"/>
                <a:cs typeface="Times New Roman" pitchFamily="18" charset="0"/>
              </a:rPr>
              <a:t>. – Суми: </a:t>
            </a:r>
            <a:r>
              <a:rPr lang="uk-UA" sz="2400" dirty="0" err="1">
                <a:latin typeface="Times New Roman" pitchFamily="18" charset="0"/>
                <a:cs typeface="Times New Roman" pitchFamily="18" charset="0"/>
              </a:rPr>
              <a:t>Триторія</a:t>
            </a:r>
            <a:r>
              <a:rPr lang="uk-UA" sz="2400" dirty="0">
                <a:latin typeface="Times New Roman" pitchFamily="18" charset="0"/>
                <a:cs typeface="Times New Roman" pitchFamily="18" charset="0"/>
              </a:rPr>
              <a:t>, 2018. – 208 с.: іл..</a:t>
            </a:r>
            <a:endParaRPr lang="ru-RU" sz="2400" dirty="0">
              <a:latin typeface="Times New Roman" pitchFamily="18" charset="0"/>
              <a:cs typeface="Times New Roman" pitchFamily="18" charset="0"/>
            </a:endParaRPr>
          </a:p>
          <a:p>
            <a:pPr lvl="0" algn="just"/>
            <a:r>
              <a:rPr lang="uk-UA" sz="2400" dirty="0">
                <a:latin typeface="Times New Roman" pitchFamily="18" charset="0"/>
                <a:cs typeface="Times New Roman" pitchFamily="18" charset="0"/>
              </a:rPr>
              <a:t>3. </a:t>
            </a:r>
            <a:r>
              <a:rPr lang="uk-UA" sz="2400" dirty="0" err="1">
                <a:latin typeface="Times New Roman" pitchFamily="18" charset="0"/>
                <a:cs typeface="Times New Roman" pitchFamily="18" charset="0"/>
              </a:rPr>
              <a:t>Остащенко</a:t>
            </a:r>
            <a:r>
              <a:rPr lang="uk-UA" sz="2400" dirty="0">
                <a:latin typeface="Times New Roman" pitchFamily="18" charset="0"/>
                <a:cs typeface="Times New Roman" pitchFamily="18" charset="0"/>
              </a:rPr>
              <a:t> И.М. </a:t>
            </a:r>
            <a:r>
              <a:rPr lang="uk-UA" sz="2400" dirty="0" err="1">
                <a:latin typeface="Times New Roman" pitchFamily="18" charset="0"/>
                <a:cs typeface="Times New Roman" pitchFamily="18" charset="0"/>
              </a:rPr>
              <a:t>Шумит</a:t>
            </a:r>
            <a:r>
              <a:rPr lang="uk-UA" sz="2400" dirty="0">
                <a:latin typeface="Times New Roman" pitchFamily="18" charset="0"/>
                <a:cs typeface="Times New Roman" pitchFamily="18" charset="0"/>
              </a:rPr>
              <a:t> Сад </a:t>
            </a:r>
            <a:r>
              <a:rPr lang="uk-UA" sz="2400" dirty="0" err="1">
                <a:latin typeface="Times New Roman" pitchFamily="18" charset="0"/>
                <a:cs typeface="Times New Roman" pitchFamily="18" charset="0"/>
              </a:rPr>
              <a:t>зелен</a:t>
            </a:r>
            <a:r>
              <a:rPr lang="ru-RU" sz="2400" dirty="0" err="1">
                <a:latin typeface="Times New Roman" pitchFamily="18" charset="0"/>
                <a:cs typeface="Times New Roman" pitchFamily="18" charset="0"/>
              </a:rPr>
              <a:t>ый</a:t>
            </a:r>
            <a:r>
              <a:rPr lang="ru-RU" sz="2400" dirty="0">
                <a:latin typeface="Times New Roman" pitchFamily="18" charset="0"/>
                <a:cs typeface="Times New Roman" pitchFamily="18" charset="0"/>
              </a:rPr>
              <a:t>. Краткий очерк из истории Сумской областной сельскохозяйственной Опытной станции к ее 95 – </a:t>
            </a:r>
            <a:r>
              <a:rPr lang="ru-RU" sz="2400" dirty="0" err="1">
                <a:latin typeface="Times New Roman" pitchFamily="18" charset="0"/>
                <a:cs typeface="Times New Roman" pitchFamily="18" charset="0"/>
              </a:rPr>
              <a:t>летию</a:t>
            </a:r>
            <a:r>
              <a:rPr lang="ru-RU" sz="2400" dirty="0">
                <a:latin typeface="Times New Roman" pitchFamily="18" charset="0"/>
                <a:cs typeface="Times New Roman" pitchFamily="18" charset="0"/>
              </a:rPr>
              <a:t> – 1 вид. </a:t>
            </a:r>
            <a:r>
              <a:rPr lang="ru-RU" sz="2400" dirty="0" err="1">
                <a:latin typeface="Times New Roman" pitchFamily="18" charset="0"/>
                <a:cs typeface="Times New Roman" pitchFamily="18" charset="0"/>
              </a:rPr>
              <a:t>Суми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Видавництво</a:t>
            </a:r>
            <a:r>
              <a:rPr lang="ru-RU" sz="2400" dirty="0">
                <a:latin typeface="Times New Roman" pitchFamily="18" charset="0"/>
                <a:cs typeface="Times New Roman" pitchFamily="18" charset="0"/>
              </a:rPr>
              <a:t> «Ярославна», Рос. 2000. – 20 с.</a:t>
            </a:r>
          </a:p>
          <a:p>
            <a:pPr lvl="0" algn="just"/>
            <a:r>
              <a:rPr lang="uk-UA" sz="2400" dirty="0">
                <a:latin typeface="Times New Roman" pitchFamily="18" charset="0"/>
                <a:cs typeface="Times New Roman" pitchFamily="18" charset="0"/>
              </a:rPr>
              <a:t>4. Мій край Слобожанський: Збірник </a:t>
            </a:r>
            <a:r>
              <a:rPr lang="uk-UA" sz="2400" dirty="0" err="1">
                <a:latin typeface="Times New Roman" pitchFamily="18" charset="0"/>
                <a:cs typeface="Times New Roman" pitchFamily="18" charset="0"/>
              </a:rPr>
              <a:t>історико</a:t>
            </a:r>
            <a:r>
              <a:rPr lang="uk-UA" sz="2400" dirty="0">
                <a:latin typeface="Times New Roman" pitchFamily="18" charset="0"/>
                <a:cs typeface="Times New Roman" pitchFamily="18" charset="0"/>
              </a:rPr>
              <a:t> – краєзнавчих матеріалів. – К.: Видавничий дім «</a:t>
            </a:r>
            <a:r>
              <a:rPr lang="uk-UA" sz="2400" dirty="0" err="1">
                <a:latin typeface="Times New Roman" pitchFamily="18" charset="0"/>
                <a:cs typeface="Times New Roman" pitchFamily="18" charset="0"/>
              </a:rPr>
              <a:t>Фолігрант</a:t>
            </a:r>
            <a:r>
              <a:rPr lang="uk-UA" sz="2400" dirty="0">
                <a:latin typeface="Times New Roman" pitchFamily="18" charset="0"/>
                <a:cs typeface="Times New Roman" pitchFamily="18" charset="0"/>
              </a:rPr>
              <a:t>», 2006. – 356 с., іл.. – (Сер. «Малі міста – велика слава»).</a:t>
            </a:r>
            <a:endParaRPr lang="ru-RU" sz="2400"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CE7EE5-48A8-4BF6-B1E5-3DDFA6A92544}"/>
              </a:ext>
            </a:extLst>
          </p:cNvPr>
          <p:cNvSpPr txBox="1"/>
          <p:nvPr/>
        </p:nvSpPr>
        <p:spPr>
          <a:xfrm>
            <a:off x="541176" y="410547"/>
            <a:ext cx="8145624" cy="3908762"/>
          </a:xfrm>
          <a:prstGeom prst="rect">
            <a:avLst/>
          </a:prstGeom>
          <a:noFill/>
        </p:spPr>
        <p:txBody>
          <a:bodyPr wrap="square" rtlCol="0">
            <a:spAutoFit/>
          </a:bodyPr>
          <a:lstStyle/>
          <a:p>
            <a:pPr lvl="0" algn="just"/>
            <a:r>
              <a:rPr lang="ru-RU" sz="2800" dirty="0">
                <a:latin typeface="Times New Roman" pitchFamily="18" charset="0"/>
                <a:cs typeface="Times New Roman" pitchFamily="18" charset="0"/>
              </a:rPr>
              <a:t>5. </a:t>
            </a:r>
            <a:r>
              <a:rPr lang="ru-RU" sz="2400" dirty="0">
                <a:latin typeface="Times New Roman" pitchFamily="18" charset="0"/>
                <a:cs typeface="Times New Roman" pitchFamily="18" charset="0"/>
              </a:rPr>
              <a:t>Труды Сумской </a:t>
            </a:r>
            <a:r>
              <a:rPr lang="ru-RU" sz="2400" dirty="0" err="1">
                <a:latin typeface="Times New Roman" pitchFamily="18" charset="0"/>
                <a:cs typeface="Times New Roman" pitchFamily="18" charset="0"/>
              </a:rPr>
              <a:t>сельско</a:t>
            </a:r>
            <a:r>
              <a:rPr lang="ru-RU" sz="2400" dirty="0">
                <a:latin typeface="Times New Roman" pitchFamily="18" charset="0"/>
                <a:cs typeface="Times New Roman" pitchFamily="18" charset="0"/>
              </a:rPr>
              <a:t> – хозяйственной опытной станции. </a:t>
            </a:r>
            <a:r>
              <a:rPr lang="ru-RU" sz="2400" dirty="0" err="1">
                <a:latin typeface="Times New Roman" pitchFamily="18" charset="0"/>
                <a:cs typeface="Times New Roman" pitchFamily="18" charset="0"/>
              </a:rPr>
              <a:t>Выпускъ</a:t>
            </a:r>
            <a:r>
              <a:rPr lang="ru-RU" sz="2400" dirty="0">
                <a:latin typeface="Times New Roman" pitchFamily="18" charset="0"/>
                <a:cs typeface="Times New Roman" pitchFamily="18" charset="0"/>
              </a:rPr>
              <a:t>  8 – й. </a:t>
            </a:r>
            <a:r>
              <a:rPr lang="ru-RU" sz="2400" dirty="0" err="1">
                <a:latin typeface="Times New Roman" pitchFamily="18" charset="0"/>
                <a:cs typeface="Times New Roman" pitchFamily="18" charset="0"/>
              </a:rPr>
              <a:t>Отчетъ</a:t>
            </a:r>
            <a:r>
              <a:rPr lang="ru-RU" sz="2400" dirty="0">
                <a:latin typeface="Times New Roman" pitchFamily="18" charset="0"/>
                <a:cs typeface="Times New Roman" pitchFamily="18" charset="0"/>
              </a:rPr>
              <a:t> за 1913 г. </a:t>
            </a:r>
            <a:r>
              <a:rPr lang="ru-RU" sz="2400" dirty="0" err="1">
                <a:latin typeface="Times New Roman" pitchFamily="18" charset="0"/>
                <a:cs typeface="Times New Roman" pitchFamily="18" charset="0"/>
              </a:rPr>
              <a:t>Суми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Типо</a:t>
            </a:r>
            <a:r>
              <a:rPr lang="ru-RU" sz="2400" dirty="0">
                <a:latin typeface="Times New Roman" pitchFamily="18" charset="0"/>
                <a:cs typeface="Times New Roman" pitchFamily="18" charset="0"/>
              </a:rPr>
              <a:t> – </a:t>
            </a:r>
            <a:r>
              <a:rPr lang="ru-RU" sz="2400" dirty="0" err="1">
                <a:latin typeface="Times New Roman" pitchFamily="18" charset="0"/>
                <a:cs typeface="Times New Roman" pitchFamily="18" charset="0"/>
              </a:rPr>
              <a:t>літографія</a:t>
            </a:r>
            <a:r>
              <a:rPr lang="ru-RU" sz="2400" dirty="0">
                <a:latin typeface="Times New Roman" pitchFamily="18" charset="0"/>
                <a:cs typeface="Times New Roman" pitchFamily="18" charset="0"/>
              </a:rPr>
              <a:t> П.К. Пашкова, Рос. 1915. – 239 с.</a:t>
            </a:r>
          </a:p>
          <a:p>
            <a:pPr lvl="0" algn="just"/>
            <a:r>
              <a:rPr lang="uk-UA" sz="2400" dirty="0">
                <a:latin typeface="Times New Roman" pitchFamily="18" charset="0"/>
                <a:cs typeface="Times New Roman" pitchFamily="18" charset="0"/>
              </a:rPr>
              <a:t>6. Бондаренко М.П. Створення і розвиток Сумської сільськогосподарської станції – передумова заснування та розбудови селища Сад. – Сад, 2015. – 249 с.</a:t>
            </a:r>
          </a:p>
          <a:p>
            <a:pPr algn="just"/>
            <a:r>
              <a:rPr lang="uk-UA" sz="2800" dirty="0">
                <a:latin typeface="Times New Roman" pitchFamily="18" charset="0"/>
                <a:cs typeface="Times New Roman" pitchFamily="18" charset="0"/>
              </a:rPr>
              <a:t>7. </a:t>
            </a:r>
            <a:r>
              <a:rPr lang="uk-UA" sz="2400" dirty="0">
                <a:latin typeface="Times New Roman" panose="02020603050405020304" pitchFamily="18" charset="0"/>
                <a:cs typeface="Times New Roman" panose="02020603050405020304" pitchFamily="18" charset="0"/>
              </a:rPr>
              <a:t>Кабанець В.М., Бондаренко М.П., Собко М.Г., Скляренко Ю.І. Становлення та розвиток Інституту сільського господарства Північного Сходу НААН. – Суми: ПВП «Видавничий будинок «Еллада», 2017. – 116 с.</a:t>
            </a:r>
          </a:p>
        </p:txBody>
      </p:sp>
    </p:spTree>
    <p:extLst>
      <p:ext uri="{BB962C8B-B14F-4D97-AF65-F5344CB8AC3E}">
        <p14:creationId xmlns:p14="http://schemas.microsoft.com/office/powerpoint/2010/main" val="351065888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120</TotalTime>
  <Words>1060</Words>
  <Application>Microsoft Office PowerPoint</Application>
  <PresentationFormat>Екран (4:3)</PresentationFormat>
  <Paragraphs>43</Paragraphs>
  <Slides>15</Slides>
  <Notes>0</Notes>
  <HiddenSlides>0</HiddenSlides>
  <MMClips>0</MMClips>
  <ScaleCrop>false</ScaleCrop>
  <HeadingPairs>
    <vt:vector size="6" baseType="variant">
      <vt:variant>
        <vt:lpstr>Використані шрифти</vt:lpstr>
      </vt:variant>
      <vt:variant>
        <vt:i4>3</vt:i4>
      </vt:variant>
      <vt:variant>
        <vt:lpstr>Тема</vt:lpstr>
      </vt:variant>
      <vt:variant>
        <vt:i4>1</vt:i4>
      </vt:variant>
      <vt:variant>
        <vt:lpstr>Заголовки слайдів</vt:lpstr>
      </vt:variant>
      <vt:variant>
        <vt:i4>15</vt:i4>
      </vt:variant>
    </vt:vector>
  </HeadingPairs>
  <TitlesOfParts>
    <vt:vector size="19" baseType="lpstr">
      <vt:lpstr>Arial</vt:lpstr>
      <vt:lpstr>Calibri</vt:lpstr>
      <vt:lpstr>Times New Roman</vt:lpstr>
      <vt:lpstr>Тема Office</vt:lpstr>
      <vt:lpstr>Історичне минуле села Сад</vt:lpstr>
      <vt:lpstr>Презентація PowerPoint</vt:lpstr>
      <vt:lpstr>Презентація PowerPoint</vt:lpstr>
      <vt:lpstr>Презентація PowerPoint</vt:lpstr>
      <vt:lpstr>Презентація PowerPoint</vt:lpstr>
      <vt:lpstr>Новітня історія села. Дослідна станція</vt:lpstr>
      <vt:lpstr>Презентація PowerPoint</vt:lpstr>
      <vt:lpstr>Голодомор. Стратегії виживання</vt:lpstr>
      <vt:lpstr>Вулиця Терасна – незвичайна вулиця на схилах</vt:lpstr>
      <vt:lpstr>Ставки – місце відпочинку і краси</vt:lpstr>
      <vt:lpstr>Морозів сад – затишне місце з історією</vt:lpstr>
      <vt:lpstr>Презентація PowerPoint</vt:lpstr>
      <vt:lpstr>Презентація PowerPoint</vt:lpstr>
      <vt:lpstr>Презентація PowerPoint</vt:lpstr>
      <vt:lpstr>Презентація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Історичне минуле Села сад</dc:title>
  <dc:subject/>
  <dc:creator>Тимофій Жирівський</dc:creator>
  <cp:keywords/>
  <dc:description>generated using python-pptx</dc:description>
  <cp:lastModifiedBy>Тимофій Жирівський</cp:lastModifiedBy>
  <cp:revision>29</cp:revision>
  <dcterms:created xsi:type="dcterms:W3CDTF">2025-04-09T19:59:16Z</dcterms:created>
  <dcterms:modified xsi:type="dcterms:W3CDTF">2025-04-13T12:10:53Z</dcterms:modified>
  <cp:category/>
</cp:coreProperties>
</file>