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7"/>
  </p:notesMasterIdLst>
  <p:sldIdLst>
    <p:sldId id="263" r:id="rId2"/>
    <p:sldId id="309" r:id="rId3"/>
    <p:sldId id="310" r:id="rId4"/>
    <p:sldId id="302" r:id="rId5"/>
    <p:sldId id="311" r:id="rId6"/>
    <p:sldId id="329" r:id="rId7"/>
    <p:sldId id="280" r:id="rId8"/>
    <p:sldId id="320" r:id="rId9"/>
    <p:sldId id="323" r:id="rId10"/>
    <p:sldId id="325" r:id="rId11"/>
    <p:sldId id="327" r:id="rId12"/>
    <p:sldId id="331" r:id="rId13"/>
    <p:sldId id="330" r:id="rId14"/>
    <p:sldId id="278" r:id="rId15"/>
    <p:sldId id="333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3" d="100"/>
          <a:sy n="83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3AC3F-00CA-4CC8-B4C0-C0058D18FE0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1F3E8D4-4808-46E3-9C07-14381C327945}">
      <dgm:prSet phldrT="[Текст]" custT="1"/>
      <dgm:spPr>
        <a:solidFill>
          <a:schemeClr val="tx1"/>
        </a:solidFill>
      </dgm:spPr>
      <dgm:t>
        <a:bodyPr/>
        <a:lstStyle/>
        <a:p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</a:p>
      </dgm:t>
    </dgm:pt>
    <dgm:pt modelId="{4446D199-7358-4EC5-84B6-64F8A1F968D8}" type="parTrans" cxnId="{273DCA1E-67F4-41E7-9C0A-C3DEB1A6BFFE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A5BAE1-5BFE-4CE4-AD41-094B92841CF2}" type="sibTrans" cxnId="{273DCA1E-67F4-41E7-9C0A-C3DEB1A6BFFE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040EBE-095C-4D3F-BB9C-0EDDCB5B745A}">
      <dgm:prSet phldrT="[Текст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Теоретичний аналіз літератури та джерел з даної проблеми.</a:t>
          </a:r>
          <a:endParaRPr lang="uk-UA" sz="2000" dirty="0">
            <a:effectLst/>
            <a:latin typeface="Times New Roman" panose="020206030504050203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43A6EF-AB2E-4AF1-BFFA-C97A9EA29674}" type="parTrans" cxnId="{71F9030B-DFF4-4224-97AE-1F23DA0FA3EE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DDF06F-CFBF-4569-9CF8-A421A2DBA461}" type="sibTrans" cxnId="{71F9030B-DFF4-4224-97AE-1F23DA0FA3EE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6FC4E1-93F7-4E42-827B-E4E49DE8F24A}">
      <dgm:prSet phldrT="[Текст]" custT="1"/>
      <dgm:spPr>
        <a:solidFill>
          <a:schemeClr val="tx1"/>
        </a:solidFill>
      </dgm:spPr>
      <dgm:t>
        <a:bodyPr/>
        <a:lstStyle/>
        <a:p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3C809C5D-67C3-4775-B80C-20DD6C716162}" type="parTrans" cxnId="{A84856C0-8967-478A-8F42-8AEC5EDE95E1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609CCC-D702-41E7-858C-568750D53A90}" type="sibTrans" cxnId="{A84856C0-8967-478A-8F42-8AEC5EDE95E1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19DACB-7E40-4BDC-B2E6-963597632FD8}">
      <dgm:prSet phldrT="[Текст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З’ясувати, які кліматичні наслідки можуть бути від падіння астероїда на землю, зокрема, збурення частинок пилу. </a:t>
          </a:r>
        </a:p>
      </dgm:t>
    </dgm:pt>
    <dgm:pt modelId="{7D107CFF-D261-4D51-ABCE-DC6682DF5A5B}" type="parTrans" cxnId="{645849A9-9DF2-4E72-B13E-B44C5FAFE8DB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343BFF-0EC7-4F75-BA3A-E6972074D075}" type="sibTrans" cxnId="{645849A9-9DF2-4E72-B13E-B44C5FAFE8DB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4950F0-EF53-4812-9DFC-82AF5076B32E}">
      <dgm:prSet phldrT="[Текст]" custT="1"/>
      <dgm:spPr>
        <a:solidFill>
          <a:schemeClr val="tx1"/>
        </a:solidFill>
      </dgm:spPr>
      <dgm:t>
        <a:bodyPr/>
        <a:lstStyle/>
        <a:p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gm:t>
    </dgm:pt>
    <dgm:pt modelId="{35E4772B-FB97-411F-B276-0228152B5AB4}" type="parTrans" cxnId="{0EE1A663-4053-4F76-A3E5-0E5B1A5B2320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B5925-D2D8-453B-BD6A-7013CFE1706A}" type="sibTrans" cxnId="{0EE1A663-4053-4F76-A3E5-0E5B1A5B2320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62BE12-C916-41C5-B520-07294ED36FE7}">
      <dgm:prSet phldrT="[Текст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Визначити проблеми, які потрібно подолати для збереження  цивілізації.</a:t>
          </a:r>
        </a:p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uk-UA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6793B1-B833-41EA-BC96-F564D1C6E327}" type="parTrans" cxnId="{466BB5EB-2366-44B8-B8E0-3F1F191B9204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3B16E2-D944-4D48-9DD4-E64537DE93DB}" type="sibTrans" cxnId="{466BB5EB-2366-44B8-B8E0-3F1F191B9204}">
      <dgm:prSet/>
      <dgm:spPr/>
      <dgm:t>
        <a:bodyPr/>
        <a:lstStyle/>
        <a:p>
          <a:endParaRPr lang="uk-UA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F9D4E3-A2C8-4313-9169-660500E87250}" type="pres">
      <dgm:prSet presAssocID="{A5B3AC3F-00CA-4CC8-B4C0-C0058D18FE0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BD8359-0A86-48C9-9255-5B9D3484029F}" type="pres">
      <dgm:prSet presAssocID="{71F3E8D4-4808-46E3-9C07-14381C327945}" presName="composite" presStyleCnt="0"/>
      <dgm:spPr/>
    </dgm:pt>
    <dgm:pt modelId="{2871DA1D-C70F-429E-BAA6-24862E0E5BFB}" type="pres">
      <dgm:prSet presAssocID="{71F3E8D4-4808-46E3-9C07-14381C32794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E6003-FF51-413E-AD52-A2D98A4E759A}" type="pres">
      <dgm:prSet presAssocID="{71F3E8D4-4808-46E3-9C07-14381C327945}" presName="descendantText" presStyleLbl="alignAcc1" presStyleIdx="0" presStyleCnt="3" custLinFactNeighborX="-126" custLinFactNeighborY="4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1D896-702F-4361-858C-35CC14FA7F57}" type="pres">
      <dgm:prSet presAssocID="{29A5BAE1-5BFE-4CE4-AD41-094B92841CF2}" presName="sp" presStyleCnt="0"/>
      <dgm:spPr/>
    </dgm:pt>
    <dgm:pt modelId="{660277C1-9CCD-4AE3-92C5-C04854FE0211}" type="pres">
      <dgm:prSet presAssocID="{9D6FC4E1-93F7-4E42-827B-E4E49DE8F24A}" presName="composite" presStyleCnt="0"/>
      <dgm:spPr/>
    </dgm:pt>
    <dgm:pt modelId="{94F35642-CBB4-4D06-8261-F6E1D66828D0}" type="pres">
      <dgm:prSet presAssocID="{9D6FC4E1-93F7-4E42-827B-E4E49DE8F24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B5D11-5A55-4E3D-9BA0-BD314CFB7575}" type="pres">
      <dgm:prSet presAssocID="{9D6FC4E1-93F7-4E42-827B-E4E49DE8F24A}" presName="descendantText" presStyleLbl="alignAcc1" presStyleIdx="1" presStyleCnt="3" custScaleY="114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97696B-809D-406C-82D9-DD5F684B8A4C}" type="pres">
      <dgm:prSet presAssocID="{A0609CCC-D702-41E7-858C-568750D53A90}" presName="sp" presStyleCnt="0"/>
      <dgm:spPr/>
    </dgm:pt>
    <dgm:pt modelId="{66FD4BF3-FD4C-4736-9B69-2EC38C23B1C8}" type="pres">
      <dgm:prSet presAssocID="{CC4950F0-EF53-4812-9DFC-82AF5076B32E}" presName="composite" presStyleCnt="0"/>
      <dgm:spPr/>
    </dgm:pt>
    <dgm:pt modelId="{6B7C1C70-07C3-4FEC-ABA1-0E5914EB59EF}" type="pres">
      <dgm:prSet presAssocID="{CC4950F0-EF53-4812-9DFC-82AF5076B32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D9FCA-B07C-4C51-977A-F2EEE8C07972}" type="pres">
      <dgm:prSet presAssocID="{CC4950F0-EF53-4812-9DFC-82AF5076B32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90BCD3-EA60-495A-8F23-E0EF955334AE}" type="presOf" srcId="{71F3E8D4-4808-46E3-9C07-14381C327945}" destId="{2871DA1D-C70F-429E-BAA6-24862E0E5BFB}" srcOrd="0" destOrd="0" presId="urn:microsoft.com/office/officeart/2005/8/layout/chevron2"/>
    <dgm:cxn modelId="{273DCA1E-67F4-41E7-9C0A-C3DEB1A6BFFE}" srcId="{A5B3AC3F-00CA-4CC8-B4C0-C0058D18FE00}" destId="{71F3E8D4-4808-46E3-9C07-14381C327945}" srcOrd="0" destOrd="0" parTransId="{4446D199-7358-4EC5-84B6-64F8A1F968D8}" sibTransId="{29A5BAE1-5BFE-4CE4-AD41-094B92841CF2}"/>
    <dgm:cxn modelId="{CC505A03-62C9-45F6-A7EB-434EC719978C}" type="presOf" srcId="{0462BE12-C916-41C5-B520-07294ED36FE7}" destId="{232D9FCA-B07C-4C51-977A-F2EEE8C07972}" srcOrd="0" destOrd="0" presId="urn:microsoft.com/office/officeart/2005/8/layout/chevron2"/>
    <dgm:cxn modelId="{91165ECC-2332-4DD1-9DAA-41F5D8AA46B7}" type="presOf" srcId="{29040EBE-095C-4D3F-BB9C-0EDDCB5B745A}" destId="{1FAE6003-FF51-413E-AD52-A2D98A4E759A}" srcOrd="0" destOrd="0" presId="urn:microsoft.com/office/officeart/2005/8/layout/chevron2"/>
    <dgm:cxn modelId="{2671887B-F78B-46E0-A06E-65E33BD15179}" type="presOf" srcId="{E719DACB-7E40-4BDC-B2E6-963597632FD8}" destId="{2B5B5D11-5A55-4E3D-9BA0-BD314CFB7575}" srcOrd="0" destOrd="0" presId="urn:microsoft.com/office/officeart/2005/8/layout/chevron2"/>
    <dgm:cxn modelId="{A84856C0-8967-478A-8F42-8AEC5EDE95E1}" srcId="{A5B3AC3F-00CA-4CC8-B4C0-C0058D18FE00}" destId="{9D6FC4E1-93F7-4E42-827B-E4E49DE8F24A}" srcOrd="1" destOrd="0" parTransId="{3C809C5D-67C3-4775-B80C-20DD6C716162}" sibTransId="{A0609CCC-D702-41E7-858C-568750D53A90}"/>
    <dgm:cxn modelId="{466BB5EB-2366-44B8-B8E0-3F1F191B9204}" srcId="{CC4950F0-EF53-4812-9DFC-82AF5076B32E}" destId="{0462BE12-C916-41C5-B520-07294ED36FE7}" srcOrd="0" destOrd="0" parTransId="{416793B1-B833-41EA-BC96-F564D1C6E327}" sibTransId="{523B16E2-D944-4D48-9DD4-E64537DE93DB}"/>
    <dgm:cxn modelId="{132D6183-A49C-415C-BAB2-955726432475}" type="presOf" srcId="{CC4950F0-EF53-4812-9DFC-82AF5076B32E}" destId="{6B7C1C70-07C3-4FEC-ABA1-0E5914EB59EF}" srcOrd="0" destOrd="0" presId="urn:microsoft.com/office/officeart/2005/8/layout/chevron2"/>
    <dgm:cxn modelId="{CFA9BB7C-4A36-4BAB-8A85-4C84AB329AB4}" type="presOf" srcId="{A5B3AC3F-00CA-4CC8-B4C0-C0058D18FE00}" destId="{F6F9D4E3-A2C8-4313-9169-660500E87250}" srcOrd="0" destOrd="0" presId="urn:microsoft.com/office/officeart/2005/8/layout/chevron2"/>
    <dgm:cxn modelId="{8B105BBD-A959-4543-85A6-483CC555DB6C}" type="presOf" srcId="{9D6FC4E1-93F7-4E42-827B-E4E49DE8F24A}" destId="{94F35642-CBB4-4D06-8261-F6E1D66828D0}" srcOrd="0" destOrd="0" presId="urn:microsoft.com/office/officeart/2005/8/layout/chevron2"/>
    <dgm:cxn modelId="{645849A9-9DF2-4E72-B13E-B44C5FAFE8DB}" srcId="{9D6FC4E1-93F7-4E42-827B-E4E49DE8F24A}" destId="{E719DACB-7E40-4BDC-B2E6-963597632FD8}" srcOrd="0" destOrd="0" parTransId="{7D107CFF-D261-4D51-ABCE-DC6682DF5A5B}" sibTransId="{EE343BFF-0EC7-4F75-BA3A-E6972074D075}"/>
    <dgm:cxn modelId="{71F9030B-DFF4-4224-97AE-1F23DA0FA3EE}" srcId="{71F3E8D4-4808-46E3-9C07-14381C327945}" destId="{29040EBE-095C-4D3F-BB9C-0EDDCB5B745A}" srcOrd="0" destOrd="0" parTransId="{0E43A6EF-AB2E-4AF1-BFFA-C97A9EA29674}" sibTransId="{E7DDF06F-CFBF-4569-9CF8-A421A2DBA461}"/>
    <dgm:cxn modelId="{0EE1A663-4053-4F76-A3E5-0E5B1A5B2320}" srcId="{A5B3AC3F-00CA-4CC8-B4C0-C0058D18FE00}" destId="{CC4950F0-EF53-4812-9DFC-82AF5076B32E}" srcOrd="2" destOrd="0" parTransId="{35E4772B-FB97-411F-B276-0228152B5AB4}" sibTransId="{FD4B5925-D2D8-453B-BD6A-7013CFE1706A}"/>
    <dgm:cxn modelId="{767C5A82-2253-488E-9486-37738DE01682}" type="presParOf" srcId="{F6F9D4E3-A2C8-4313-9169-660500E87250}" destId="{5BBD8359-0A86-48C9-9255-5B9D3484029F}" srcOrd="0" destOrd="0" presId="urn:microsoft.com/office/officeart/2005/8/layout/chevron2"/>
    <dgm:cxn modelId="{0B850CB3-8525-49AE-B8EF-1F2B14084F11}" type="presParOf" srcId="{5BBD8359-0A86-48C9-9255-5B9D3484029F}" destId="{2871DA1D-C70F-429E-BAA6-24862E0E5BFB}" srcOrd="0" destOrd="0" presId="urn:microsoft.com/office/officeart/2005/8/layout/chevron2"/>
    <dgm:cxn modelId="{65217D6B-1ED4-4E77-B0E8-489CD77B717E}" type="presParOf" srcId="{5BBD8359-0A86-48C9-9255-5B9D3484029F}" destId="{1FAE6003-FF51-413E-AD52-A2D98A4E759A}" srcOrd="1" destOrd="0" presId="urn:microsoft.com/office/officeart/2005/8/layout/chevron2"/>
    <dgm:cxn modelId="{96F28537-A674-47CD-A521-BCFB6C573C27}" type="presParOf" srcId="{F6F9D4E3-A2C8-4313-9169-660500E87250}" destId="{F7B1D896-702F-4361-858C-35CC14FA7F57}" srcOrd="1" destOrd="0" presId="urn:microsoft.com/office/officeart/2005/8/layout/chevron2"/>
    <dgm:cxn modelId="{73756A9F-369C-4B72-8D6F-E22F2AFF0D89}" type="presParOf" srcId="{F6F9D4E3-A2C8-4313-9169-660500E87250}" destId="{660277C1-9CCD-4AE3-92C5-C04854FE0211}" srcOrd="2" destOrd="0" presId="urn:microsoft.com/office/officeart/2005/8/layout/chevron2"/>
    <dgm:cxn modelId="{0CA7BBB6-4159-45DC-AFDD-4CEFDB130CDC}" type="presParOf" srcId="{660277C1-9CCD-4AE3-92C5-C04854FE0211}" destId="{94F35642-CBB4-4D06-8261-F6E1D66828D0}" srcOrd="0" destOrd="0" presId="urn:microsoft.com/office/officeart/2005/8/layout/chevron2"/>
    <dgm:cxn modelId="{4E5C9528-D605-4EDD-B963-A19BE94A4E9E}" type="presParOf" srcId="{660277C1-9CCD-4AE3-92C5-C04854FE0211}" destId="{2B5B5D11-5A55-4E3D-9BA0-BD314CFB7575}" srcOrd="1" destOrd="0" presId="urn:microsoft.com/office/officeart/2005/8/layout/chevron2"/>
    <dgm:cxn modelId="{772D3AC8-77BC-415D-8FC9-B1825C705482}" type="presParOf" srcId="{F6F9D4E3-A2C8-4313-9169-660500E87250}" destId="{3997696B-809D-406C-82D9-DD5F684B8A4C}" srcOrd="3" destOrd="0" presId="urn:microsoft.com/office/officeart/2005/8/layout/chevron2"/>
    <dgm:cxn modelId="{75FAACFA-E515-4B00-A444-8BB0CA704293}" type="presParOf" srcId="{F6F9D4E3-A2C8-4313-9169-660500E87250}" destId="{66FD4BF3-FD4C-4736-9B69-2EC38C23B1C8}" srcOrd="4" destOrd="0" presId="urn:microsoft.com/office/officeart/2005/8/layout/chevron2"/>
    <dgm:cxn modelId="{FDB190A1-7A4C-44EA-9494-A40310ECF654}" type="presParOf" srcId="{66FD4BF3-FD4C-4736-9B69-2EC38C23B1C8}" destId="{6B7C1C70-07C3-4FEC-ABA1-0E5914EB59EF}" srcOrd="0" destOrd="0" presId="urn:microsoft.com/office/officeart/2005/8/layout/chevron2"/>
    <dgm:cxn modelId="{ABE40D28-A7F1-4568-B212-76CF3A5D9935}" type="presParOf" srcId="{66FD4BF3-FD4C-4736-9B69-2EC38C23B1C8}" destId="{232D9FCA-B07C-4C51-977A-F2EEE8C079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71DA1D-C70F-429E-BAA6-24862E0E5BFB}">
      <dsp:nvSpPr>
        <dsp:cNvPr id="0" name=""/>
        <dsp:cNvSpPr/>
      </dsp:nvSpPr>
      <dsp:spPr>
        <a:xfrm rot="5400000">
          <a:off x="-174970" y="177782"/>
          <a:ext cx="1166471" cy="81652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</a:p>
      </dsp:txBody>
      <dsp:txXfrm rot="-5400000">
        <a:off x="2" y="411076"/>
        <a:ext cx="816529" cy="349942"/>
      </dsp:txXfrm>
    </dsp:sp>
    <dsp:sp modelId="{1FAE6003-FF51-413E-AD52-A2D98A4E759A}">
      <dsp:nvSpPr>
        <dsp:cNvPr id="0" name=""/>
        <dsp:cNvSpPr/>
      </dsp:nvSpPr>
      <dsp:spPr>
        <a:xfrm rot="5400000">
          <a:off x="4083949" y="-3236872"/>
          <a:ext cx="758206" cy="73114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uk-UA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Теоретичний аналіз літератури та джерел з даної проблеми.</a:t>
          </a:r>
          <a:endParaRPr lang="uk-UA" sz="2000" kern="1200" dirty="0">
            <a:effectLst/>
            <a:latin typeface="Times New Roman" panose="020206030504050203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07318" y="76772"/>
        <a:ext cx="7274457" cy="684180"/>
      </dsp:txXfrm>
    </dsp:sp>
    <dsp:sp modelId="{94F35642-CBB4-4D06-8261-F6E1D66828D0}">
      <dsp:nvSpPr>
        <dsp:cNvPr id="0" name=""/>
        <dsp:cNvSpPr/>
      </dsp:nvSpPr>
      <dsp:spPr>
        <a:xfrm rot="5400000">
          <a:off x="-174970" y="1203745"/>
          <a:ext cx="1166471" cy="81652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2" y="1437039"/>
        <a:ext cx="816529" cy="349942"/>
      </dsp:txXfrm>
    </dsp:sp>
    <dsp:sp modelId="{2B5B5D11-5A55-4E3D-9BA0-BD314CFB7575}">
      <dsp:nvSpPr>
        <dsp:cNvPr id="0" name=""/>
        <dsp:cNvSpPr/>
      </dsp:nvSpPr>
      <dsp:spPr>
        <a:xfrm rot="5400000">
          <a:off x="4036383" y="-2247856"/>
          <a:ext cx="871762" cy="73114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uk-UA" sz="20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З’ясувати, які кліматичні наслідки можуть бути від падіння астероїда на землю, зокрема, збурення частинок пилу. </a:t>
          </a:r>
        </a:p>
      </dsp:txBody>
      <dsp:txXfrm rot="-5400000">
        <a:off x="816529" y="1014554"/>
        <a:ext cx="7268914" cy="786650"/>
      </dsp:txXfrm>
    </dsp:sp>
    <dsp:sp modelId="{6B7C1C70-07C3-4FEC-ABA1-0E5914EB59EF}">
      <dsp:nvSpPr>
        <dsp:cNvPr id="0" name=""/>
        <dsp:cNvSpPr/>
      </dsp:nvSpPr>
      <dsp:spPr>
        <a:xfrm rot="5400000">
          <a:off x="-174970" y="2172930"/>
          <a:ext cx="1166471" cy="81652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sp:txBody>
      <dsp:txXfrm rot="-5400000">
        <a:off x="2" y="2406224"/>
        <a:ext cx="816529" cy="349942"/>
      </dsp:txXfrm>
    </dsp:sp>
    <dsp:sp modelId="{232D9FCA-B07C-4C51-977A-F2EEE8C07972}">
      <dsp:nvSpPr>
        <dsp:cNvPr id="0" name=""/>
        <dsp:cNvSpPr/>
      </dsp:nvSpPr>
      <dsp:spPr>
        <a:xfrm rot="5400000">
          <a:off x="4093161" y="-1278672"/>
          <a:ext cx="758206" cy="73114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uk-UA" sz="2000" i="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Визначити проблеми, які потрібно подолати для збереження  цивілізації.</a:t>
          </a:r>
        </a:p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16530" y="2034972"/>
        <a:ext cx="7274457" cy="684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45212-2801-4AA5-B22B-2D440A3083FA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6B3BE-6971-45AF-AEF5-104A15498B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7311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Місце для зображення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Місце для нотаток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/>
          </a:p>
        </p:txBody>
      </p:sp>
      <p:sp>
        <p:nvSpPr>
          <p:cNvPr id="5124" name="Місце для номера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4501CE6-C1EB-48D6-B969-040812CAB48C}" type="slidenum">
              <a:rPr lang="uk-UA" altLang="ru-RU"/>
              <a:pPr/>
              <a:t>1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050260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074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2647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32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208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260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845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64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016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028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8814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161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1D935-D662-4924-8FFC-CECCA9AD6170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FB929-4FF2-400E-9FE6-5A442882DD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799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.org/doi/10.1126/sciadv.adq5399#con2" TargetMode="External"/><Relationship Id="rId3" Type="http://schemas.openxmlformats.org/officeDocument/2006/relationships/hyperlink" Target="https://espreso.tv/news/2016/04/17/vcheni_rozrobyly_metod_borotby_z_nebezpechnymy_asteroyidamy" TargetMode="External"/><Relationship Id="rId7" Type="http://schemas.openxmlformats.org/officeDocument/2006/relationships/hyperlink" Target="https://www.science.org/doi/10.1126/sciadv.adq5399#con1" TargetMode="External"/><Relationship Id="rId2" Type="http://schemas.openxmlformats.org/officeDocument/2006/relationships/hyperlink" Target="https://unn.ua/news/asteroid-bennu-mozhe-zitknutysia-z-zemleiu-u-2182-rotsi-shcho-bude-z-planetoi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niversemagazine.com/katastrofa-2182-roku-yaki-shansy-zitknennya-asteroyida-bennu-iz-zemleyu/" TargetMode="External"/><Relationship Id="rId11" Type="http://schemas.openxmlformats.org/officeDocument/2006/relationships/hyperlink" Target="https://www.unian.ua/science/asterojid-bennu-yak-padinnya-vpline-na-zemlyu-12916668.html" TargetMode="External"/><Relationship Id="rId5" Type="http://schemas.openxmlformats.org/officeDocument/2006/relationships/hyperlink" Target="https://s100.copyright.com/AppDispatchServlet?publisherName=ELS&amp;contentID=S0019103521002591&amp;orderBeanReset=true" TargetMode="External"/><Relationship Id="rId10" Type="http://schemas.openxmlformats.org/officeDocument/2006/relationships/hyperlink" Target="https://universemagazine.com/prosto-pro-skladne-chym-czikavyj-asteroyid-bennu/" TargetMode="External"/><Relationship Id="rId4" Type="http://schemas.openxmlformats.org/officeDocument/2006/relationships/hyperlink" Target="https://doi.org/10.1016/j.icarus.2021.114594" TargetMode="External"/><Relationship Id="rId9" Type="http://schemas.openxmlformats.org/officeDocument/2006/relationships/hyperlink" Target="https://orcid.org/0000-0003-0657-296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 noChangeArrowheads="1"/>
          </p:cNvSpPr>
          <p:nvPr>
            <p:ph type="ctrTitle"/>
          </p:nvPr>
        </p:nvSpPr>
        <p:spPr>
          <a:xfrm>
            <a:off x="978765" y="277091"/>
            <a:ext cx="11012488" cy="120072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</a:t>
            </a: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«МАН-ЮНІОР ДОСЛІДНИК -  2025»</a:t>
            </a: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 «Астрономія</a:t>
            </a:r>
            <a:r>
              <a:rPr lang="uk-UA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altLang="ru-RU" sz="20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uk-UA" altLang="ru-RU" sz="20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uk-UA" altLang="ru-RU" sz="20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Тетіївське територіальне </a:t>
            </a: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відділення МАН України</a:t>
            </a:r>
            <a:endParaRPr lang="uk-UA" altLang="ru-RU" sz="2000" b="1" i="1" dirty="0">
              <a:solidFill>
                <a:srgbClr val="C00000"/>
              </a:solidFill>
            </a:endParaRPr>
          </a:p>
        </p:txBody>
      </p:sp>
      <p:sp>
        <p:nvSpPr>
          <p:cNvPr id="4099" name="Підзаголовок 2"/>
          <p:cNvSpPr>
            <a:spLocks noGrp="1" noChangeArrowheads="1"/>
          </p:cNvSpPr>
          <p:nvPr>
            <p:ph type="subTitle" idx="1"/>
          </p:nvPr>
        </p:nvSpPr>
        <p:spPr>
          <a:xfrm>
            <a:off x="6380307" y="3424090"/>
            <a:ext cx="5505161" cy="3508375"/>
          </a:xfrm>
        </p:spPr>
        <p:txBody>
          <a:bodyPr/>
          <a:lstStyle/>
          <a:p>
            <a:pPr algn="l" eaLnBrk="1" hangingPunct="1">
              <a:lnSpc>
                <a:spcPct val="100000"/>
              </a:lnSpc>
            </a:pP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uk-UA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Дячук</a:t>
            </a: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Олексій Леонідович,  </a:t>
            </a: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вихованець науково-дослідницького гуртка Центру позашкільної освіти,                            учень 10 класу Тетіївського ліцею №2                              Тетіївської міської  ради Київської області</a:t>
            </a:r>
            <a:b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00000"/>
              </a:lnSpc>
            </a:pP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</a:t>
            </a:r>
            <a:r>
              <a:rPr lang="uk-UA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Отрошенко</a:t>
            </a: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Галина Іванівна,     керівник науково-дослідницького гуртка     Центру позашкільної освіти Тетіївської міської  ради Київської області</a:t>
            </a:r>
            <a:endParaRPr lang="uk-UA" altLang="ru-RU" sz="1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86" y="1350963"/>
            <a:ext cx="5495139" cy="5440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594103" y="1300432"/>
            <a:ext cx="581915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стероїд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Бенну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44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можливий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44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загрози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цивілізації</a:t>
            </a:r>
            <a:endParaRPr lang="uk-UA" sz="4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15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ChangeArrowheads="1"/>
          </p:cNvSpPr>
          <p:nvPr/>
        </p:nvSpPr>
        <p:spPr bwMode="auto">
          <a:xfrm>
            <a:off x="1498667" y="135699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endParaRPr lang="ru-RU" altLang="uk-UA" sz="4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78534" y="882947"/>
            <a:ext cx="5249719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Орбіту Землі перетинають 2000 астероїдів 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𝑑 &gt; 1км і сотні тисяч з 𝑑 &gt; 100 м.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83" y="980263"/>
            <a:ext cx="5071084" cy="31679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98667" y="4168247"/>
            <a:ext cx="1571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gsminfo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E67550-0C24-41F4-8BD9-CAB4F133787B}"/>
              </a:ext>
            </a:extLst>
          </p:cNvPr>
          <p:cNvSpPr txBox="1"/>
          <p:nvPr/>
        </p:nvSpPr>
        <p:spPr>
          <a:xfrm>
            <a:off x="145533" y="5389820"/>
            <a:ext cx="6094520" cy="1332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uk-UA" sz="24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 дослідження: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наслідки від можливого падіння астероїда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Бенну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 Землю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7A6A3C-0879-4C8B-9ABB-EB6B220E3611}"/>
              </a:ext>
            </a:extLst>
          </p:cNvPr>
          <p:cNvSpPr txBox="1"/>
          <p:nvPr/>
        </p:nvSpPr>
        <p:spPr>
          <a:xfrm>
            <a:off x="145533" y="4483556"/>
            <a:ext cx="6643636" cy="9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uk-UA" sz="24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 дослідження: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астероїд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(101955)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Бенну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688FB4-E610-4F9E-AFED-C3AC91333A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88" t="5314" r="20681" b="4171"/>
          <a:stretch/>
        </p:blipFill>
        <p:spPr>
          <a:xfrm>
            <a:off x="7041940" y="1917172"/>
            <a:ext cx="4159492" cy="4502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840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302264" y="253909"/>
            <a:ext cx="11156641" cy="1384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indent="4492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uk-UA" alt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дослідження: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проаналізувати середовище існування астероїда </a:t>
            </a:r>
            <a:r>
              <a:rPr lang="uk-UA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Бенну</a:t>
            </a: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з’ясувати, які глобальні кліматичні і екологічні наслідки можуть бути від зіткнення астероїда </a:t>
            </a:r>
            <a:r>
              <a:rPr lang="uk-UA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Бенну</a:t>
            </a: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Землею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19004" y="5649984"/>
            <a:ext cx="638262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 дослідження: </a:t>
            </a:r>
          </a:p>
          <a:p>
            <a:pPr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теоретичний,</a:t>
            </a:r>
          </a:p>
          <a:p>
            <a:pPr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000" b="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9100498" y="5122943"/>
            <a:ext cx="2789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Фото: </a:t>
            </a:r>
            <a:r>
              <a:rPr lang="en-US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Jerusalem Post 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7673" y="2025133"/>
            <a:ext cx="11595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163142-6A4A-42F8-A85F-6FF25035F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44" y="2995003"/>
            <a:ext cx="3406291" cy="1920325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7B47E88-3284-40BA-8922-A0E75D45B6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021429"/>
              </p:ext>
            </p:extLst>
          </p:nvPr>
        </p:nvGraphicFramePr>
        <p:xfrm>
          <a:off x="302264" y="2651951"/>
          <a:ext cx="8128000" cy="316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B6B7C76-15A4-410F-B405-2A599899FD61}"/>
              </a:ext>
            </a:extLst>
          </p:cNvPr>
          <p:cNvSpPr txBox="1"/>
          <p:nvPr/>
        </p:nvSpPr>
        <p:spPr>
          <a:xfrm>
            <a:off x="1319004" y="1995922"/>
            <a:ext cx="6094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дослідження: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57863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ChangeArrowheads="1"/>
          </p:cNvSpPr>
          <p:nvPr/>
        </p:nvSpPr>
        <p:spPr bwMode="auto">
          <a:xfrm>
            <a:off x="2058929" y="-48781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4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Астероїд</a:t>
            </a:r>
            <a:r>
              <a:rPr lang="ru-RU" altLang="uk-UA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endParaRPr lang="ru-RU" altLang="uk-UA" sz="4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5981710" y="1215394"/>
            <a:ext cx="2789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443 </a:t>
            </a:r>
            <a:r>
              <a:rPr lang="ru-RU" altLang="ru-RU" sz="1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метри</a:t>
            </a: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шпилем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81710" y="6284385"/>
            <a:ext cx="26613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Емпайр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стейт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білдінг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5" t="363" r="38507" b="23273"/>
          <a:stretch/>
        </p:blipFill>
        <p:spPr>
          <a:xfrm>
            <a:off x="9761457" y="2373387"/>
            <a:ext cx="1704077" cy="391099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4663" t="7084" r="40646" b="13484"/>
          <a:stretch/>
        </p:blipFill>
        <p:spPr>
          <a:xfrm>
            <a:off x="6378961" y="1566940"/>
            <a:ext cx="1954547" cy="4717446"/>
          </a:xfrm>
          <a:prstGeom prst="ellipse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521974" y="6263603"/>
            <a:ext cx="24379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Ейфелева вежа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21288" t="5314" r="20681" b="4171"/>
          <a:stretch/>
        </p:blipFill>
        <p:spPr>
          <a:xfrm>
            <a:off x="547146" y="1091045"/>
            <a:ext cx="4778876" cy="5172558"/>
          </a:xfrm>
          <a:prstGeom prst="ellipse">
            <a:avLst/>
          </a:prstGeom>
        </p:spPr>
      </p:pic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9170717" y="2032515"/>
            <a:ext cx="2789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334 </a:t>
            </a:r>
            <a:r>
              <a:rPr lang="ru-RU" altLang="ru-RU" sz="1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метри</a:t>
            </a: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85260" y="6263603"/>
            <a:ext cx="24379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Астероїд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1534003" y="690935"/>
            <a:ext cx="2789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500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метрів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330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8C44C1-89BF-468A-AFA5-EB08CE8FC112}"/>
              </a:ext>
            </a:extLst>
          </p:cNvPr>
          <p:cNvSpPr txBox="1"/>
          <p:nvPr/>
        </p:nvSpPr>
        <p:spPr>
          <a:xfrm>
            <a:off x="645111" y="1334587"/>
            <a:ext cx="109017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Астероїд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це «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близькоземний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об’єкт» (NEO), який іноді наближається до нас на відстань 299 000 км – ближче, ніж Місяць!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 </a:t>
            </a:r>
            <a:r>
              <a:rPr lang="uk-UA" sz="2000" b="0" i="0" dirty="0" err="1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сфероїдну</a:t>
            </a:r>
            <a:r>
              <a:rPr lang="uk-UA" sz="2000" b="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форму, яка нагадує дзиґу</a:t>
            </a:r>
            <a:r>
              <a:rPr lang="uk-UA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Вісь його обертання нахилена на 178° відносно орбіти астероїда, а саме обертання є ретроградним, тобто напрямок його обертання протилежний напрямку обертання його орбіти навколо Сонця. </a:t>
            </a:r>
            <a:r>
              <a:rPr lang="uk-UA" sz="2000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Орбітальний період 1,2 року наближає </a:t>
            </a:r>
            <a:r>
              <a:rPr lang="uk-UA" sz="2000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Бенну</a:t>
            </a:r>
            <a:r>
              <a:rPr lang="uk-UA" sz="2000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середнього резонансу руху із Землею 6:5.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2A30A2E4-8C19-421D-93DA-902A65418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638875"/>
              </p:ext>
            </p:extLst>
          </p:nvPr>
        </p:nvGraphicFramePr>
        <p:xfrm>
          <a:off x="834500" y="4359107"/>
          <a:ext cx="10522998" cy="1892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7666">
                  <a:extLst>
                    <a:ext uri="{9D8B030D-6E8A-4147-A177-3AD203B41FA5}">
                      <a16:colId xmlns:a16="http://schemas.microsoft.com/office/drawing/2014/main" val="1977966218"/>
                    </a:ext>
                  </a:extLst>
                </a:gridCol>
                <a:gridCol w="3507666">
                  <a:extLst>
                    <a:ext uri="{9D8B030D-6E8A-4147-A177-3AD203B41FA5}">
                      <a16:colId xmlns:a16="http://schemas.microsoft.com/office/drawing/2014/main" val="3558209604"/>
                    </a:ext>
                  </a:extLst>
                </a:gridCol>
                <a:gridCol w="3507666">
                  <a:extLst>
                    <a:ext uri="{9D8B030D-6E8A-4147-A177-3AD203B41FA5}">
                      <a16:colId xmlns:a16="http://schemas.microsoft.com/office/drawing/2014/main" val="4093791040"/>
                    </a:ext>
                  </a:extLst>
                </a:gridCol>
              </a:tblGrid>
              <a:tr h="47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Значення</a:t>
                      </a:r>
                      <a:endParaRPr lang="uk-UA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uk-UA" sz="18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898519"/>
                  </a:ext>
                </a:extLst>
              </a:tr>
              <a:tr h="473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Діаметр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 м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Розмір середнього астероїда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291520"/>
                  </a:ext>
                </a:extLst>
              </a:tr>
              <a:tr h="473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Маса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7,33 × 10¹⁰ кг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Легший за багато астероїдів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689778"/>
                  </a:ext>
                </a:extLst>
              </a:tr>
              <a:tr h="473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Період обертання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4,29 год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Швидке обертання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650768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4C5095D1-07EC-48CA-8290-6658978B6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642" y="3444599"/>
            <a:ext cx="2706308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uk-UA" altLang="uk-UA" sz="24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араметри </a:t>
            </a:r>
            <a:r>
              <a:rPr kumimoji="0" lang="uk-UA" altLang="uk-UA" sz="2400" b="1" i="1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endParaRPr kumimoji="0" lang="uk-UA" altLang="uk-UA" sz="2400" b="1" i="1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D2AE46C-2D16-4067-A866-54B546F7C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3473" y="214680"/>
            <a:ext cx="9625053" cy="1018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altLang="uk-UA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altLang="uk-UA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endParaRPr lang="ru-RU" altLang="uk-UA" sz="4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21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650858-C8D1-4AB4-A5ED-1328A1A6FB5C}"/>
              </a:ext>
            </a:extLst>
          </p:cNvPr>
          <p:cNvSpPr txBox="1"/>
          <p:nvPr/>
        </p:nvSpPr>
        <p:spPr>
          <a:xfrm>
            <a:off x="204588" y="592301"/>
            <a:ext cx="6381718" cy="329577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 fontAlgn="base">
              <a:spcAft>
                <a:spcPts val="1275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разки з </a:t>
            </a:r>
            <a:r>
              <a:rPr lang="uk-UA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містять:</a:t>
            </a:r>
            <a:endParaRPr lang="uk-UA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Органіку: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19 небілкових амінокислот, що </a:t>
            </a:r>
            <a:r>
              <a:rPr lang="uk-UA" sz="2000" dirty="0" err="1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рідко</a:t>
            </a:r>
            <a:r>
              <a:rPr lang="uk-UA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зустрічаються або зовсім відсутні у відомих земних біологічних системах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всі 5 відомих молекул,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 у земного життя утворюють ДНК і РНК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Воду: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ліди гідратованих глин – колись була рідина.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Солі: </a:t>
            </a:r>
            <a:r>
              <a:rPr lang="uk-UA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фосфати та карбонати, що містять натрій та сульфати, хлориди й фториди, які утворилися в результаті випаровування водяних розчинів </a:t>
            </a:r>
            <a:endParaRPr lang="uk-UA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Рисунок 1" descr="https://imglife.pravda.com.ua/images/doc/e/7/e702060-chvqxoyoeieh3fsrjdtbeg-1200-80.jpg">
            <a:extLst>
              <a:ext uri="{FF2B5EF4-FFF2-40B4-BE49-F238E27FC236}">
                <a16:creationId xmlns:a16="http://schemas.microsoft.com/office/drawing/2014/main" id="{67F674AF-14A0-40E0-B841-1CB894C16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13" y="3960179"/>
            <a:ext cx="4748751" cy="249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Рисунок 1" descr="Зображення ілюструє ключові молекули та мінерали, виявлені у зразках Бенну. NASA">
            <a:extLst>
              <a:ext uri="{FF2B5EF4-FFF2-40B4-BE49-F238E27FC236}">
                <a16:creationId xmlns:a16="http://schemas.microsoft.com/office/drawing/2014/main" id="{56CDAB0B-F696-4A30-9DCC-6E23A459D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014" y="771283"/>
            <a:ext cx="5019398" cy="501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5C34A9-5197-44FB-A02B-06619638D130}"/>
              </a:ext>
            </a:extLst>
          </p:cNvPr>
          <p:cNvSpPr txBox="1"/>
          <p:nvPr/>
        </p:nvSpPr>
        <p:spPr>
          <a:xfrm>
            <a:off x="3180425" y="73328"/>
            <a:ext cx="6094520" cy="46089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uk-UA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 місії OSIRIS-</a:t>
            </a:r>
            <a:r>
              <a:rPr lang="uk-UA" sz="2400" b="1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REx</a:t>
            </a:r>
            <a:endParaRPr lang="uk-UA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05B288-AF1A-43A1-9079-5176F29CDD71}"/>
              </a:ext>
            </a:extLst>
          </p:cNvPr>
          <p:cNvSpPr txBox="1"/>
          <p:nvPr/>
        </p:nvSpPr>
        <p:spPr>
          <a:xfrm>
            <a:off x="5545152" y="6093659"/>
            <a:ext cx="6646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base"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уїнна купа з порожнинами всередині.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0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Орбіти планет і астероїда Бенн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1822439"/>
            <a:ext cx="3705491" cy="42288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B97104-D5E5-452D-B322-9C85B4BC08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4" t="5598" r="2336" b="13090"/>
          <a:stretch/>
        </p:blipFill>
        <p:spPr>
          <a:xfrm>
            <a:off x="4003962" y="1922524"/>
            <a:ext cx="7856605" cy="39795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9BD0AF-488E-41E1-A54B-0E3A154BB0ED}"/>
              </a:ext>
            </a:extLst>
          </p:cNvPr>
          <p:cNvSpPr txBox="1"/>
          <p:nvPr/>
        </p:nvSpPr>
        <p:spPr>
          <a:xfrm>
            <a:off x="5374101" y="5897442"/>
            <a:ext cx="61444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400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відео: </a:t>
            </a:r>
            <a:r>
              <a:rPr lang="en-US" sz="1400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OSIRIS-</a:t>
            </a:r>
            <a:r>
              <a:rPr lang="en-US" sz="1400" i="0" dirty="0" err="1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REx</a:t>
            </a:r>
            <a:r>
              <a:rPr lang="en-US" sz="1400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Sheds Light on Hazardous Asteroid Bennu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C2065-3CC1-47A7-BB9D-86B5F2522A81}"/>
              </a:ext>
            </a:extLst>
          </p:cNvPr>
          <p:cNvSpPr txBox="1"/>
          <p:nvPr/>
        </p:nvSpPr>
        <p:spPr>
          <a:xfrm>
            <a:off x="723611" y="428945"/>
            <a:ext cx="10221479" cy="112575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Згідно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розрахунками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загроза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вересні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2182 року.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Оцінювальна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ймовірність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становить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лише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один шанс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2700,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0,037%.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Він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буде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відстані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300 000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тисяч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кілометрів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0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9F86D1-DE97-4DB9-985B-FCC3E9E5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1044870"/>
            <a:ext cx="11873346" cy="5250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74BC78A-EA95-4AE1-9660-F39C78424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850" y="90393"/>
            <a:ext cx="11180618" cy="8798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altLang="uk-UA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гравітаційних</a:t>
            </a:r>
            <a:r>
              <a:rPr lang="ru-RU" altLang="uk-UA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замкових</a:t>
            </a:r>
            <a:r>
              <a:rPr lang="ru-RU" altLang="uk-UA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щілин</a:t>
            </a:r>
            <a:r>
              <a:rPr lang="ru-RU" altLang="uk-UA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68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38B8C2-C8A4-4B70-B6A3-725C5DF13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61" y="671805"/>
            <a:ext cx="8685699" cy="5527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F6DA47-60AA-4B5D-B259-50DD7D82D12E}"/>
              </a:ext>
            </a:extLst>
          </p:cNvPr>
          <p:cNvSpPr txBox="1"/>
          <p:nvPr/>
        </p:nvSpPr>
        <p:spPr>
          <a:xfrm>
            <a:off x="44388" y="119084"/>
            <a:ext cx="12103223" cy="4308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22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еакція кліматичної системи на збурення пилу після удару </a:t>
            </a:r>
            <a:r>
              <a:rPr lang="uk-UA" sz="2200" b="1" i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2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чотирма сценаріями пилу</a:t>
            </a:r>
            <a:endParaRPr lang="uk-UA" sz="22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9FE784-2103-429F-BF13-D2D56687B0CD}"/>
              </a:ext>
            </a:extLst>
          </p:cNvPr>
          <p:cNvSpPr txBox="1"/>
          <p:nvPr/>
        </p:nvSpPr>
        <p:spPr>
          <a:xfrm>
            <a:off x="9223899" y="625073"/>
            <a:ext cx="2778840" cy="47089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загальне пилове навантаження стовпа (вісь </a:t>
            </a:r>
            <a:r>
              <a:rPr lang="en-US" sz="16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показано в логарифмічному масштабі).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часовий ряд абсолютних змін у поверхневому чистому короткохвильовому потоці 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температура поверхні </a:t>
            </a:r>
          </a:p>
          <a:p>
            <a:pPr>
              <a:spcAft>
                <a:spcPts val="80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норми опадів між чотирма моделюваннями пилу </a:t>
            </a:r>
          </a:p>
          <a:p>
            <a:pPr>
              <a:spcAft>
                <a:spcPts val="80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просторові структури поверхневого чистого короткохвильового потоку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температура поверхні</a:t>
            </a:r>
            <a:r>
              <a:rPr lang="uk-UA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аномалії опадів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371145-834A-415C-B602-35AF93382225}"/>
              </a:ext>
            </a:extLst>
          </p:cNvPr>
          <p:cNvSpPr txBox="1"/>
          <p:nvPr/>
        </p:nvSpPr>
        <p:spPr>
          <a:xfrm>
            <a:off x="8874960" y="5334054"/>
            <a:ext cx="3317040" cy="132343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Закидання пилу 100, 200, 300 і 400 </a:t>
            </a:r>
            <a:r>
              <a:rPr lang="uk-UA" sz="1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мільйонів тон  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показано пунктирною, </a:t>
            </a:r>
            <a:r>
              <a:rPr lang="uk-UA" sz="16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штрихпунктирною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штриховою та суцільною лініями відповідно</a:t>
            </a:r>
            <a:r>
              <a:rPr lang="uk-UA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32EB2D-D886-48F2-843E-82610A518E12}"/>
              </a:ext>
            </a:extLst>
          </p:cNvPr>
          <p:cNvSpPr txBox="1"/>
          <p:nvPr/>
        </p:nvSpPr>
        <p:spPr>
          <a:xfrm>
            <a:off x="1271726" y="6274613"/>
            <a:ext cx="45076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https://www.science.org/doi/10.1126/sciadv.adq5399#F1</a:t>
            </a:r>
          </a:p>
        </p:txBody>
      </p:sp>
    </p:spTree>
    <p:extLst>
      <p:ext uri="{BB962C8B-B14F-4D97-AF65-F5344CB8AC3E}">
        <p14:creationId xmlns:p14="http://schemas.microsoft.com/office/powerpoint/2010/main" val="264786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F39A51-5611-4D7E-BE79-9F7311BF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61" y="679141"/>
            <a:ext cx="8723865" cy="5499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AA4EFC-3EDC-4F63-BC2A-9248EA2DAD0E}"/>
              </a:ext>
            </a:extLst>
          </p:cNvPr>
          <p:cNvSpPr txBox="1"/>
          <p:nvPr/>
        </p:nvSpPr>
        <p:spPr>
          <a:xfrm>
            <a:off x="1502138" y="74846"/>
            <a:ext cx="9187724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 стратосферного озону на збурення пилу після з </a:t>
            </a:r>
            <a:r>
              <a:rPr lang="uk-UA" sz="2400" b="1" i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endParaRPr lang="uk-UA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9F89D7-B6D0-4C5E-9C5B-F70ABACF4DE7}"/>
              </a:ext>
            </a:extLst>
          </p:cNvPr>
          <p:cNvSpPr txBox="1"/>
          <p:nvPr/>
        </p:nvSpPr>
        <p:spPr>
          <a:xfrm>
            <a:off x="9286043" y="679141"/>
            <a:ext cx="2736617" cy="449527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часовий ряд усереднених глобальних і місячних відсоткових змін у загальному озоновому стовпі відносно контрольного моделювання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просторова картина загальних аномалій озонового стовпа, усереднена за 12 місяців після удару.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вертикальний розподіл аномалій концентрації озону (затінення) і температури (контури) протягом 24 місяців</a:t>
            </a:r>
            <a:r>
              <a:rPr lang="uk-UA" sz="1600" spc="20" dirty="0">
                <a:solidFill>
                  <a:srgbClr val="7070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1B672A-F1B2-4C8C-B8EB-3735614B107B}"/>
              </a:ext>
            </a:extLst>
          </p:cNvPr>
          <p:cNvSpPr txBox="1"/>
          <p:nvPr/>
        </p:nvSpPr>
        <p:spPr>
          <a:xfrm>
            <a:off x="9022542" y="5174411"/>
            <a:ext cx="3068844" cy="132343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Закидання пилу 100, 200, 300 і 400 </a:t>
            </a:r>
            <a:r>
              <a:rPr lang="uk-UA" sz="1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мільйонів тон  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показано пунктирною, </a:t>
            </a:r>
            <a:r>
              <a:rPr lang="uk-UA" sz="16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штрихпунктирною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штриховою та суцільною лініями відповідно</a:t>
            </a:r>
            <a:r>
              <a:rPr lang="uk-UA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0F576D-66FD-4AC7-A56D-BFA762E98BDE}"/>
              </a:ext>
            </a:extLst>
          </p:cNvPr>
          <p:cNvSpPr txBox="1"/>
          <p:nvPr/>
        </p:nvSpPr>
        <p:spPr>
          <a:xfrm>
            <a:off x="1378259" y="6244544"/>
            <a:ext cx="45076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https://www.science.org/doi/10.1126/sciadv.adq5399#F1</a:t>
            </a:r>
          </a:p>
        </p:txBody>
      </p:sp>
    </p:spTree>
    <p:extLst>
      <p:ext uri="{BB962C8B-B14F-4D97-AF65-F5344CB8AC3E}">
        <p14:creationId xmlns:p14="http://schemas.microsoft.com/office/powerpoint/2010/main" val="42637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71774D-BC2A-4C7E-9926-BC263EC81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44" y="758664"/>
            <a:ext cx="11358309" cy="4471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108C5C-8FA2-4EF1-9349-775246EDADDB}"/>
              </a:ext>
            </a:extLst>
          </p:cNvPr>
          <p:cNvSpPr txBox="1"/>
          <p:nvPr/>
        </p:nvSpPr>
        <p:spPr>
          <a:xfrm>
            <a:off x="168673" y="176303"/>
            <a:ext cx="11975978" cy="39940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b="1" i="1" spc="2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Змодельовані зміни в наземних і морських екосистем після удару </a:t>
            </a:r>
            <a:r>
              <a:rPr lang="uk-UA" sz="2000" b="1" i="1" spc="2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000" b="1" i="1" spc="2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чотирма сценаріями пилу.</a:t>
            </a:r>
            <a:endParaRPr lang="uk-UA" sz="2400" i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48A635-348C-4765-84F4-9AD1E109816D}"/>
              </a:ext>
            </a:extLst>
          </p:cNvPr>
          <p:cNvSpPr txBox="1"/>
          <p:nvPr/>
        </p:nvSpPr>
        <p:spPr>
          <a:xfrm>
            <a:off x="1460261" y="5229911"/>
            <a:ext cx="45076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https://www.science.org/doi/10.1126/sciadv.adq5399#F1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733FD6-8D47-4B97-A3A1-EC302D93B8DD}"/>
              </a:ext>
            </a:extLst>
          </p:cNvPr>
          <p:cNvSpPr txBox="1"/>
          <p:nvPr/>
        </p:nvSpPr>
        <p:spPr>
          <a:xfrm>
            <a:off x="5967898" y="5412867"/>
            <a:ext cx="5837832" cy="118288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b="1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-</a:t>
            </a:r>
            <a:r>
              <a:rPr lang="uk-UA" sz="2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просторові структури наземних аномалій від 1 до 19 місяців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b="1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-</a:t>
            </a:r>
            <a:r>
              <a:rPr lang="uk-UA" sz="20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морські аномалії від 1 до 5 місяців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582DC3-BB5C-442E-A492-574724731325}"/>
              </a:ext>
            </a:extLst>
          </p:cNvPr>
          <p:cNvSpPr txBox="1"/>
          <p:nvPr/>
        </p:nvSpPr>
        <p:spPr>
          <a:xfrm>
            <a:off x="470519" y="5835498"/>
            <a:ext cx="5262980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Закидання пилу 100, 200, 300 і 400 </a:t>
            </a:r>
            <a:r>
              <a:rPr lang="uk-UA" sz="1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мільйонів тон 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показано пунктирною, </a:t>
            </a:r>
            <a:r>
              <a:rPr lang="uk-UA" sz="16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штрихпунктирною</a:t>
            </a:r>
            <a:r>
              <a:rPr lang="uk-UA" sz="16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штриховою та суцільною лініями відповідно</a:t>
            </a:r>
            <a:r>
              <a:rPr lang="uk-UA" sz="1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3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9" y="1260800"/>
            <a:ext cx="11426906" cy="433965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зіткнення впливає на розподіл пилу. Зіткнення взимку у Північній півкулі призведе до того, що більшість пилу залишиться там, тоді як влітку пил швидко пошириться на Південну півкулю.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кількості опадів, порушення озонового шару на 32% та погіршення фотосинтезу через закрите пилом сонячне світло. Навіть за найменшого сценарію, коли в атмосферу потрапить 100 мільйонів тон пилу, опади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зменшаться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5-7 відсотків, концентрація озону - на 10-15 відсотків, а температура знизиться на 1,6 градуса Цельсія. У найгіршому випадку ці зміни будуть значно більшими, а планеті знадобиться понад чотири роки для відновлення.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Проте, якщо пил міститиме багато заліза, відновлення Землі може відбутися швидше завдяки збагаченню океанів залізом, що сприятиме цвітінню водоростей та покращенню стану морських екосистем.</a:t>
            </a:r>
          </a:p>
          <a:p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83DDEC-0D22-411C-9E4F-A09EF47E6BE2}"/>
              </a:ext>
            </a:extLst>
          </p:cNvPr>
          <p:cNvSpPr txBox="1"/>
          <p:nvPr/>
        </p:nvSpPr>
        <p:spPr>
          <a:xfrm>
            <a:off x="3778099" y="405071"/>
            <a:ext cx="3753036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 зіткнення</a:t>
            </a:r>
          </a:p>
        </p:txBody>
      </p:sp>
    </p:spTree>
    <p:extLst>
      <p:ext uri="{BB962C8B-B14F-4D97-AF65-F5344CB8AC3E}">
        <p14:creationId xmlns:p14="http://schemas.microsoft.com/office/powerpoint/2010/main" val="315835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3DF4C2-C87B-4D1D-9453-56F71FF732FA}"/>
              </a:ext>
            </a:extLst>
          </p:cNvPr>
          <p:cNvSpPr txBox="1"/>
          <p:nvPr/>
        </p:nvSpPr>
        <p:spPr>
          <a:xfrm>
            <a:off x="611441" y="868255"/>
            <a:ext cx="5830788" cy="287200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275"/>
              </a:spcAft>
            </a:pP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вирізняється серед сотень тисяч астероїдів. Він –  живий свідок народження Сонячної системи. Його склад, активність і близькість до Землі роблять його об’єктом номер один для науки.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275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 нагадує нам, що Всесвіт – це не лише зірки і планети, а й маленькі мандрівники, які несуть великі таємниці.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це міст між минулим і майбутнім, між Землею і космосом</a:t>
            </a:r>
            <a:r>
              <a:rPr lang="uk-U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ukurier.gov.ua/media/images/2021-8/%D0%90%D1%81%D1%82%D0%B5%D1%80%D0%BE%D1%97%D0%B4%20%D0%91%D0%B5%D0%BD%D0%BD%D1%83.jpg">
            <a:extLst>
              <a:ext uri="{FF2B5EF4-FFF2-40B4-BE49-F238E27FC236}">
                <a16:creationId xmlns:a16="http://schemas.microsoft.com/office/drawing/2014/main" id="{BDE81A36-6A48-417D-85AC-50E9FF07A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470" y="868255"/>
            <a:ext cx="5114657" cy="342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42606B-95E2-4F8A-9D5D-DBD67CCAFE05}"/>
              </a:ext>
            </a:extLst>
          </p:cNvPr>
          <p:cNvSpPr txBox="1"/>
          <p:nvPr/>
        </p:nvSpPr>
        <p:spPr>
          <a:xfrm>
            <a:off x="768134" y="4289866"/>
            <a:ext cx="10860448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800"/>
              </a:spcAft>
            </a:pPr>
            <a:r>
              <a:rPr lang="uk-UA" sz="2000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Ймовірність зіткнення: ключові дати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275"/>
              </a:spcAft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Ось основні моменти, коли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може стати «</a:t>
            </a:r>
            <a:r>
              <a:rPr lang="uk-UA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гостем Землі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2135: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Прохід через «ключову шпарину» </a:t>
            </a:r>
            <a:r>
              <a:rPr lang="uk-UA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вирішальний момент.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2182: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Найвищий ризик </a:t>
            </a:r>
            <a:r>
              <a:rPr lang="uk-UA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1:2700.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2187-2192: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Менші шанси – 1:14,000 і 1:26,000.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275"/>
              </a:spcAft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 цифри </a:t>
            </a:r>
            <a:r>
              <a:rPr lang="uk-UA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привід для паніки, а нагадування, що нам треба захищати Землю!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EA9BE3-FABA-45A4-B271-624E53F4B3C6}"/>
              </a:ext>
            </a:extLst>
          </p:cNvPr>
          <p:cNvSpPr txBox="1"/>
          <p:nvPr/>
        </p:nvSpPr>
        <p:spPr>
          <a:xfrm>
            <a:off x="4202837" y="97650"/>
            <a:ext cx="2239392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</p:spTree>
    <p:extLst>
      <p:ext uri="{BB962C8B-B14F-4D97-AF65-F5344CB8AC3E}">
        <p14:creationId xmlns:p14="http://schemas.microsoft.com/office/powerpoint/2010/main" val="80982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368" y="1294089"/>
            <a:ext cx="6424475" cy="2976347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Лазерне випромінювання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Ядерний вибух.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Кінетичний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удар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Астероїдний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гравітаційний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буксир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Іонний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промінь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сфокусованої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сонячної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Електромагнітна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катапульта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фект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Ярковського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79DDEB-1F24-48EA-B64E-B2BF190121B0}"/>
              </a:ext>
            </a:extLst>
          </p:cNvPr>
          <p:cNvSpPr txBox="1"/>
          <p:nvPr/>
        </p:nvSpPr>
        <p:spPr>
          <a:xfrm>
            <a:off x="1822141" y="334677"/>
            <a:ext cx="8484834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знищення або зміни траєкторії астероїда </a:t>
            </a:r>
            <a:endParaRPr lang="uk-UA" sz="2800" i="1" dirty="0">
              <a:solidFill>
                <a:srgbClr val="C00000"/>
              </a:solidFill>
            </a:endParaRPr>
          </a:p>
        </p:txBody>
      </p:sp>
      <p:pic>
        <p:nvPicPr>
          <p:cNvPr id="13" name="Рисунок 1">
            <a:extLst>
              <a:ext uri="{FF2B5EF4-FFF2-40B4-BE49-F238E27FC236}">
                <a16:creationId xmlns:a16="http://schemas.microsoft.com/office/drawing/2014/main" id="{81D612B7-CF37-4C0D-8117-0002BF84B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4" t="8368" r="9070" b="15883"/>
          <a:stretch>
            <a:fillRect/>
          </a:stretch>
        </p:blipFill>
        <p:spPr bwMode="auto">
          <a:xfrm>
            <a:off x="6720396" y="1330681"/>
            <a:ext cx="5335481" cy="281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1B5F1F7-D053-48EF-B489-C731E9061E80}"/>
              </a:ext>
            </a:extLst>
          </p:cNvPr>
          <p:cNvSpPr txBox="1"/>
          <p:nvPr/>
        </p:nvSpPr>
        <p:spPr>
          <a:xfrm>
            <a:off x="7551568" y="4270436"/>
            <a:ext cx="42379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OSIRIS-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REx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Sheds Light on Hazardous Asteroid Bennu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CD0C44-DB35-40D0-AAD7-DC01CACC493E}"/>
              </a:ext>
            </a:extLst>
          </p:cNvPr>
          <p:cNvSpPr txBox="1"/>
          <p:nvPr/>
        </p:nvSpPr>
        <p:spPr>
          <a:xfrm>
            <a:off x="8187431" y="3753641"/>
            <a:ext cx="2598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фект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Ярковського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40280B-9D31-4B74-A52F-6393A0EED0E9}"/>
              </a:ext>
            </a:extLst>
          </p:cNvPr>
          <p:cNvSpPr txBox="1"/>
          <p:nvPr/>
        </p:nvSpPr>
        <p:spPr>
          <a:xfrm>
            <a:off x="552848" y="4957899"/>
            <a:ext cx="110234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 підтримуємо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кінетичний удар, тобто зміну траєкторії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переведення його на нову орбіту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Прикладом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 є місія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DART,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 у 2022 році вдалося змінити траєкторію астероїда, зіткнувшись із зондом. Цей тип технології можна буде застосувати в майбутньому для зміни орбіти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Бенну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якщо буде визначено, що його курс становить реальну небезпеку для Землі.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25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9" y="929613"/>
            <a:ext cx="11545454" cy="520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Астероїд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Бенну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може зіткнутися із Землею у 2182 році: що буде з планетою  URL: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https://unn.ua/news/asteroid-bennu-mozhe-zitknutysia-z-zemleiu-u-2182-rotsi-shcho-bude-z-planetoiu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Експеримент DART підказав найкращий спосіб порятунку Землі від астероїда. URL: 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https://espreso.tv/news/2016/04/17/vcheni_rozrobyly_metod_borotby_z_nebezpechnymy_asteroyidamy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Ефемериди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оцінка небезпеки навколоземного астероїда (101955)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Бенну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основі даних OSIRIS-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REx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Давіде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Фарноккіа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Стівен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Чеслі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Ю. 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Такахаші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Бенджамін 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Розітіс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Давид 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Вокроуглицький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та ін. URL: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tooltip="Постійне посилання з використанням цифрового ідентифікатора об'єкта"/>
              </a:rPr>
              <a:t>https://doi.org/10.1016/j.icarus.2021.114594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Отримайте права та контент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Катастрофа 2182 року: які шанси зіткнення астероїда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Бенну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із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Землею</a:t>
            </a:r>
            <a:r>
              <a:rPr lang="uk-UA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URL:</a:t>
            </a:r>
            <a:r>
              <a:rPr lang="uk-UA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://universemagazine.com/katastrofa-2182-roku-yaki-shansy-zitknennya-asteroyida-bennu-iz-zemleyu/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Кліматичні та екологічні реакції на зіткнення астероїдів типу </a:t>
            </a:r>
            <a:r>
              <a:rPr lang="uk-UA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Бенну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uk-UA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Лан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 Дай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Аксель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 </a:t>
            </a:r>
            <a:r>
              <a:rPr lang="uk-UA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Тіммерманн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Досягнення науки». Том 11. Випуск 6. 2025 р. URL: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https://orcid.org/0000-0003-0657-2969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складне.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Чим цікавий астероїд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Бенну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URL: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https://universemagazine.com/prosto-pro-skladne-chym-czikavyj-asteroyid-bennu/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Учені змоделювали, що станеться, якщо середній астероїд впаде на Землю. URL:</a:t>
            </a:r>
            <a:r>
              <a:rPr lang="uk-UA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https://www.unian.ua/science/asterojid-bennu-yak-padinnya-vpline-na-zemlyu-12916668.html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EA9BE3-FABA-45A4-B271-624E53F4B3C6}"/>
              </a:ext>
            </a:extLst>
          </p:cNvPr>
          <p:cNvSpPr txBox="1"/>
          <p:nvPr/>
        </p:nvSpPr>
        <p:spPr>
          <a:xfrm>
            <a:off x="2198546" y="344838"/>
            <a:ext cx="6936218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67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5062</TotalTime>
  <Words>706</Words>
  <Application>Microsoft Office PowerPoint</Application>
  <PresentationFormat>Широкоэкранный</PresentationFormat>
  <Paragraphs>110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Times New Roman</vt:lpstr>
      <vt:lpstr>Wingdings</vt:lpstr>
      <vt:lpstr>Тема Office</vt:lpstr>
      <vt:lpstr> Всеукраїнський інтерактивний конкурс  «МАН-ЮНІОР ДОСЛІДНИК -  2025» Номінація  «Астрономія»  Тетіївське територіальне відділення МАН України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- Лазерне випромінювання - Ядерний вибух. - Кінетичний удар  - Астероїдний гравітаційний буксир - Іонний промінь - Використання сфокусованої сонячної енергії - Електромагнітна катапульта - Ефект Ярковського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AdminX</dc:creator>
  <cp:lastModifiedBy>AdminX</cp:lastModifiedBy>
  <cp:revision>178</cp:revision>
  <dcterms:created xsi:type="dcterms:W3CDTF">2024-03-21T11:44:53Z</dcterms:created>
  <dcterms:modified xsi:type="dcterms:W3CDTF">2025-04-10T05:58:43Z</dcterms:modified>
</cp:coreProperties>
</file>