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0EB5D34-589C-489D-8874-AAA83EEA9FDC}">
  <a:tblStyle styleId="{60EB5D34-589C-489D-8874-AAA83EEA9FD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7d452c47a3f626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07d452c47a3f626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07d452c47a3f626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07d452c47a3f626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04cff43c4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04cff43c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04d816a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04d816a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04cff43c4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04cff43c4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b69f03a363a08c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b69f03a363a08c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4cff43c4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4cff43c4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0f17bd8b2f03b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0f17bd8b2f03b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93594ac6d9b038e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493594ac6d9b038e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04cff43c4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04cff43c4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7857e9778acb5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7857e9778acb5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04d816a17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04d816a17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04d816a17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04d816a17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ced290593040d6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7ced290593040d6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intermagnet.org" TargetMode="External"/><Relationship Id="rId4" Type="http://schemas.openxmlformats.org/officeDocument/2006/relationships/hyperlink" Target="https://www.sidc.be/" TargetMode="External"/><Relationship Id="rId5" Type="http://schemas.openxmlformats.org/officeDocument/2006/relationships/image" Target="../media/image1.jpg"/><Relationship Id="rId6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hyperlink" Target="https://www.sidc.be/" TargetMode="External"/><Relationship Id="rId6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spaceweatherlive.com/en/news/view/577/20250328-x1-1-solar-flare.html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-23400" y="813075"/>
            <a:ext cx="9190800" cy="140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Сонячна та геомагнітна</a:t>
            </a:r>
            <a:r>
              <a:rPr lang="uk"/>
              <a:t> активність і біопотенціали дерев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405975" y="2740775"/>
            <a:ext cx="3769200" cy="16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100"/>
              <a:t>Проект виконав: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100"/>
              <a:t>Дубченко Марко Михайлович,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100"/>
              <a:t>Приватний заклад освіти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100"/>
              <a:t>“Перший Інноваційний Приватний Львівський Ліцей”, 9-А клас. м. Львів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5417550" y="2740775"/>
            <a:ext cx="32979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chemeClr val="dk2"/>
                </a:solidFill>
              </a:rPr>
              <a:t>Керівник: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chemeClr val="dk2"/>
                </a:solidFill>
              </a:rPr>
              <a:t>Сумарук Тарас Петрович,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chemeClr val="dk2"/>
                </a:solidFill>
              </a:rPr>
              <a:t>учитель фізики та астрономії, к.ф.-м.н.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3951559"/>
            <a:ext cx="2192378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17614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Мета проєкту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572700"/>
            <a:ext cx="5186100" cy="7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uk"/>
              <a:t>Дослідити вплив змін магнітного поля З</a:t>
            </a:r>
            <a:r>
              <a:rPr lang="uk"/>
              <a:t>емлі на біопотенціали сосни звичайної.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1617" y="354009"/>
            <a:ext cx="2192377" cy="10158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1369794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Завдання 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791552"/>
            <a:ext cx="8520600" cy="142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uk"/>
              <a:t>Виміряти біопотенціали сосни звичайної.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uk"/>
              <a:t>Отримати дані про зміни магнітного поля Землі та сонячної активності.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uk"/>
              <a:t>Провести порівняння впливу змін магнітного поля Землі на зміну біопотенціалів сосни звичайної.</a:t>
            </a:r>
            <a:endParaRPr/>
          </a:p>
        </p:txBody>
      </p:sp>
      <p:sp>
        <p:nvSpPr>
          <p:cNvPr id="67" name="Google Shape;67;p14"/>
          <p:cNvSpPr txBox="1"/>
          <p:nvPr>
            <p:ph type="title"/>
          </p:nvPr>
        </p:nvSpPr>
        <p:spPr>
          <a:xfrm>
            <a:off x="311700" y="3213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Обʼєкт дослідження </a:t>
            </a:r>
            <a:endParaRPr/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11700" y="363531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uk"/>
              <a:t>Сонячна активність, магнітне поле Землі, біопотенціали дерев.</a:t>
            </a:r>
            <a:endParaRPr/>
          </a:p>
        </p:txBody>
      </p:sp>
      <p:sp>
        <p:nvSpPr>
          <p:cNvPr id="69" name="Google Shape;69;p14"/>
          <p:cNvSpPr txBox="1"/>
          <p:nvPr>
            <p:ph type="title"/>
          </p:nvPr>
        </p:nvSpPr>
        <p:spPr>
          <a:xfrm>
            <a:off x="311694" y="4143984"/>
            <a:ext cx="441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Предмет дослідження </a:t>
            </a:r>
            <a:endParaRPr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11700" y="4570800"/>
            <a:ext cx="8208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uk"/>
              <a:t>Динаміка змін сонячної активності, магнітного поля Землі та біопотенціалів дерев.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Матеріали та методи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152475"/>
            <a:ext cx="7101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Для </a:t>
            </a:r>
            <a:r>
              <a:rPr lang="uk"/>
              <a:t>дослідження використано: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/>
              <a:t>Високоточний мультиметр з неперервною реєстрацією даних. 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/>
              <a:t>Хлорсрібні, неполяризаційні електроди. 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/>
              <a:t>Побудова моделей змін магнітного поля Землі та біопотенціалів проводилась за допомогою редактора Excel. 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/>
              <a:t>Дані про сонячну активність та геомагнітну активність отримані з </a:t>
            </a:r>
            <a:r>
              <a:rPr lang="uk">
                <a:solidFill>
                  <a:srgbClr val="0563C1"/>
                </a:solidFill>
              </a:rPr>
              <a:t>[</a:t>
            </a:r>
            <a:r>
              <a:rPr lang="uk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https://intermagnet.org</a:t>
            </a:r>
            <a:r>
              <a:rPr lang="uk">
                <a:solidFill>
                  <a:srgbClr val="0563C1"/>
                </a:solidFill>
              </a:rPr>
              <a:t>.  </a:t>
            </a:r>
            <a:r>
              <a:rPr lang="uk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https://www.sidc.be/</a:t>
            </a:r>
            <a:r>
              <a:rPr lang="uk">
                <a:solidFill>
                  <a:srgbClr val="0563C1"/>
                </a:solidFill>
              </a:rPr>
              <a:t>]</a:t>
            </a:r>
            <a:endParaRPr>
              <a:solidFill>
                <a:srgbClr val="0563C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uk">
                <a:solidFill>
                  <a:srgbClr val="666666"/>
                </a:solidFill>
              </a:rPr>
              <a:t>Дослідження проводились на базі геомагнітної обсерваторії «Львів», Інституту геофізики ім. С. І. Субботіна, НАН України.</a:t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1623" y="223484"/>
            <a:ext cx="2192377" cy="10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91678" y="2006748"/>
            <a:ext cx="1730771" cy="230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Сонце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/>
          </a:bodyPr>
          <a:lstStyle/>
          <a:p>
            <a:pPr indent="-34448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uk" sz="7300"/>
              <a:t>Радіус = 695990 км, (109 земних радіусів)</a:t>
            </a:r>
            <a:endParaRPr sz="7300"/>
          </a:p>
          <a:p>
            <a:pPr indent="-34448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uk" sz="7300"/>
              <a:t>Маса = 1,989 x </a:t>
            </a:r>
            <a:r>
              <a:rPr lang="uk" sz="7300"/>
              <a:t>10</a:t>
            </a:r>
            <a:r>
              <a:rPr baseline="30000" lang="uk" sz="7300"/>
              <a:t>30</a:t>
            </a:r>
            <a:r>
              <a:rPr lang="uk" sz="7300">
                <a:solidFill>
                  <a:srgbClr val="595959"/>
                </a:solidFill>
              </a:rPr>
              <a:t> кг, (333000 земних мас)</a:t>
            </a:r>
            <a:endParaRPr sz="7300">
              <a:solidFill>
                <a:srgbClr val="595959"/>
              </a:solidFill>
            </a:endParaRPr>
          </a:p>
          <a:p>
            <a:pPr indent="-344487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●"/>
            </a:pPr>
            <a:r>
              <a:rPr lang="uk" sz="7300">
                <a:solidFill>
                  <a:srgbClr val="595959"/>
                </a:solidFill>
              </a:rPr>
              <a:t>Температура поверхні = 5770 K</a:t>
            </a:r>
            <a:endParaRPr sz="7300">
              <a:solidFill>
                <a:srgbClr val="595959"/>
              </a:solidFill>
            </a:endParaRPr>
          </a:p>
          <a:p>
            <a:pPr indent="-257175" lvl="0" marL="457200" rtl="0" algn="l">
              <a:spcBef>
                <a:spcPts val="0"/>
              </a:spcBef>
              <a:spcAft>
                <a:spcPts val="0"/>
              </a:spcAft>
              <a:buSzPts val="450"/>
              <a:buChar char="●"/>
            </a:pPr>
            <a:r>
              <a:rPr lang="uk" sz="7300">
                <a:solidFill>
                  <a:srgbClr val="595959"/>
                </a:solidFill>
              </a:rPr>
              <a:t>Густина</a:t>
            </a:r>
            <a:r>
              <a:rPr lang="uk" sz="7300">
                <a:solidFill>
                  <a:srgbClr val="595959"/>
                </a:solidFill>
              </a:rPr>
              <a:t> </a:t>
            </a:r>
            <a:r>
              <a:rPr lang="uk" sz="7300"/>
              <a:t>поверхні = 2,07 x 10</a:t>
            </a:r>
            <a:r>
              <a:rPr baseline="30000" lang="uk" sz="7200">
                <a:solidFill>
                  <a:srgbClr val="595959"/>
                </a:solidFill>
              </a:rPr>
              <a:t>-7</a:t>
            </a:r>
            <a:r>
              <a:rPr lang="uk" sz="7300"/>
              <a:t> г/см</a:t>
            </a:r>
            <a:r>
              <a:rPr baseline="30000" lang="uk" sz="7300"/>
              <a:t>3</a:t>
            </a:r>
            <a:r>
              <a:rPr lang="uk" sz="7300"/>
              <a:t>   </a:t>
            </a:r>
            <a:endParaRPr sz="7200">
              <a:solidFill>
                <a:schemeClr val="dk1"/>
              </a:solidFill>
            </a:endParaRPr>
          </a:p>
          <a:p>
            <a:pPr indent="-344487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●"/>
            </a:pPr>
            <a:r>
              <a:rPr lang="uk" sz="7300">
                <a:solidFill>
                  <a:srgbClr val="595959"/>
                </a:solidFill>
              </a:rPr>
              <a:t>Температура ядра = 1560000 К</a:t>
            </a:r>
            <a:endParaRPr sz="7300">
              <a:solidFill>
                <a:srgbClr val="595959"/>
              </a:solidFill>
            </a:endParaRPr>
          </a:p>
          <a:p>
            <a:pPr indent="-34448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uk" sz="7300"/>
              <a:t>Густина ядра = 150 г/см</a:t>
            </a:r>
            <a:r>
              <a:rPr baseline="30000" lang="uk" sz="7300"/>
              <a:t>3</a:t>
            </a:r>
            <a:endParaRPr baseline="30000" sz="7300"/>
          </a:p>
          <a:p>
            <a:pPr indent="-257175" lvl="0" marL="457200" rtl="0" algn="l">
              <a:spcBef>
                <a:spcPts val="0"/>
              </a:spcBef>
              <a:spcAft>
                <a:spcPts val="0"/>
              </a:spcAft>
              <a:buSzPts val="450"/>
              <a:buChar char="●"/>
            </a:pPr>
            <a:r>
              <a:rPr lang="uk" sz="7300"/>
              <a:t>Вік сонця = 4,57 x 10</a:t>
            </a:r>
            <a:r>
              <a:rPr baseline="30000" lang="uk" sz="7200">
                <a:solidFill>
                  <a:srgbClr val="595959"/>
                </a:solidFill>
              </a:rPr>
              <a:t>9</a:t>
            </a:r>
            <a:r>
              <a:rPr lang="uk" sz="7200">
                <a:solidFill>
                  <a:srgbClr val="595959"/>
                </a:solidFill>
              </a:rPr>
              <a:t> </a:t>
            </a:r>
            <a:r>
              <a:rPr lang="uk" sz="7300"/>
              <a:t>років(приблизно)</a:t>
            </a:r>
            <a:endParaRPr sz="7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6" title="Знімок екрана 2025-04-09 о 22.02.5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8675" y="2731175"/>
            <a:ext cx="3844098" cy="191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3951559"/>
            <a:ext cx="2192378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54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Сонячні спалахи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11700" y="627175"/>
            <a:ext cx="4621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00"/>
              <a:t>Сучасна класифікація сонячних спалахів грунтується на вимірюванні магнітуди сплеску рентгенівського випромінювання в інтервалі довжин хвиль λ=0.05–0.8 нм.  Потік рентгенівського випромінювання постійно вимірюють супутники серії GEOS.</a:t>
            </a:r>
            <a:endParaRPr sz="17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uk" sz="1700"/>
              <a:t>Класифікація спалахів рентгенівського випромінювання:</a:t>
            </a:r>
            <a:endParaRPr sz="1700"/>
          </a:p>
        </p:txBody>
      </p:sp>
      <p:pic>
        <p:nvPicPr>
          <p:cNvPr id="93" name="Google Shape;93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6075" y="54475"/>
            <a:ext cx="2428200" cy="15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26074" y="1767573"/>
            <a:ext cx="2428200" cy="1737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p17"/>
          <p:cNvGraphicFramePr/>
          <p:nvPr/>
        </p:nvGraphicFramePr>
        <p:xfrm>
          <a:off x="170675" y="3649575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{60EB5D34-589C-489D-8874-AAA83EEA9FDC}</a:tableStyleId>
              </a:tblPr>
              <a:tblGrid>
                <a:gridCol w="1071275"/>
                <a:gridCol w="1070600"/>
                <a:gridCol w="1070600"/>
                <a:gridCol w="1075100"/>
                <a:gridCol w="1069325"/>
                <a:gridCol w="1066725"/>
              </a:tblGrid>
              <a:tr h="2813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Клас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А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В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С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M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X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0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Амплітуда, Вт/м</a:t>
                      </a:r>
                      <a:r>
                        <a:rPr baseline="30000"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2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(1 – 9,9)·10</a:t>
                      </a:r>
                      <a:r>
                        <a:rPr baseline="30000"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-8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(1 – 9,9)·10</a:t>
                      </a:r>
                      <a:r>
                        <a:rPr baseline="30000"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-7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(1 – 9,9)·10</a:t>
                      </a:r>
                      <a:r>
                        <a:rPr baseline="30000"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-6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(1 – 9,9)·10</a:t>
                      </a:r>
                      <a:r>
                        <a:rPr baseline="30000"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-5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(1 – 9,9)·10</a:t>
                      </a:r>
                      <a:r>
                        <a:rPr baseline="30000" lang="uk">
                          <a:solidFill>
                            <a:srgbClr val="00000A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-4</a:t>
                      </a:r>
                      <a:endParaRPr>
                        <a:solidFill>
                          <a:srgbClr val="00000A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34925" marB="34925" marR="34925" marL="24775">
                    <a:lnL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6" name="Google Shape;9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1623" y="3967084"/>
            <a:ext cx="2192377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Сонячна активність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152475"/>
            <a:ext cx="4475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750">
                <a:solidFill>
                  <a:srgbClr val="595959"/>
                </a:solidFill>
              </a:rPr>
              <a:t>Сонячна активність розвивається циклічно (2-4 роки, 11 років, 22, 60-80, 100, 200). Величину сонячної активності чисельно виражають:  числами Вольфа, індексом </a:t>
            </a:r>
            <a:r>
              <a:rPr lang="uk" sz="1750">
                <a:solidFill>
                  <a:srgbClr val="666666"/>
                </a:solidFill>
              </a:rPr>
              <a:t>F</a:t>
            </a:r>
            <a:r>
              <a:rPr baseline="-25000" lang="uk">
                <a:solidFill>
                  <a:srgbClr val="595959"/>
                </a:solidFill>
              </a:rPr>
              <a:t>10.7</a:t>
            </a:r>
            <a:r>
              <a:rPr lang="uk">
                <a:solidFill>
                  <a:srgbClr val="595959"/>
                </a:solidFill>
              </a:rPr>
              <a:t> </a:t>
            </a:r>
            <a:r>
              <a:rPr lang="uk" sz="1750">
                <a:solidFill>
                  <a:srgbClr val="666666"/>
                </a:solidFill>
              </a:rPr>
              <a:t>(хвильове випромінювання Сонця) і ін.</a:t>
            </a:r>
            <a:endParaRPr sz="175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50"/>
              <a:t>Число Вольфа W= а(</a:t>
            </a:r>
            <a:r>
              <a:rPr i="1" lang="uk" sz="1750"/>
              <a:t>n</a:t>
            </a:r>
            <a:r>
              <a:rPr lang="uk" sz="1750"/>
              <a:t> + 10</a:t>
            </a:r>
            <a:r>
              <a:rPr i="1" lang="uk" sz="1750"/>
              <a:t>N</a:t>
            </a:r>
            <a:r>
              <a:rPr lang="uk" sz="1750"/>
              <a:t>), де</a:t>
            </a:r>
            <a:endParaRPr sz="17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uk" sz="1750">
                <a:solidFill>
                  <a:srgbClr val="595959"/>
                </a:solidFill>
              </a:rPr>
              <a:t>n</a:t>
            </a:r>
            <a:r>
              <a:rPr lang="uk" sz="1750">
                <a:solidFill>
                  <a:srgbClr val="595959"/>
                </a:solidFill>
              </a:rPr>
              <a:t> – число сонячних плям,</a:t>
            </a:r>
            <a:r>
              <a:rPr i="1" lang="uk" sz="1750">
                <a:solidFill>
                  <a:srgbClr val="595959"/>
                </a:solidFill>
              </a:rPr>
              <a:t> N</a:t>
            </a:r>
            <a:r>
              <a:rPr lang="uk" sz="1750">
                <a:solidFill>
                  <a:srgbClr val="595959"/>
                </a:solidFill>
              </a:rPr>
              <a:t> – число груп плям, а – коефіцієнт, що виражається індивідуально для кожного спостерігача.</a:t>
            </a:r>
            <a:endParaRPr sz="1750" u="sng">
              <a:solidFill>
                <a:srgbClr val="0563C1"/>
              </a:solidFill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6500" y="2208136"/>
            <a:ext cx="3277498" cy="250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7100" y="827100"/>
            <a:ext cx="1970700" cy="138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/>
        </p:nvSpPr>
        <p:spPr>
          <a:xfrm>
            <a:off x="7150605" y="4523200"/>
            <a:ext cx="14115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chemeClr val="dk2"/>
                </a:solidFill>
              </a:rPr>
              <a:t>Рис. 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311700" y="4524250"/>
            <a:ext cx="555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" sz="1750">
                <a:solidFill>
                  <a:schemeClr val="dk2"/>
                </a:solidFill>
              </a:rPr>
              <a:t>Рис. 1. 11-річні цикли Вольфа. </a:t>
            </a:r>
            <a:r>
              <a:rPr lang="uk" sz="1750" u="sng">
                <a:solidFill>
                  <a:srgbClr val="0563C1"/>
                </a:solidFill>
              </a:rPr>
              <a:t>[</a:t>
            </a:r>
            <a:r>
              <a:rPr lang="uk" sz="1800" u="sng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https://www.sidc.be/</a:t>
            </a:r>
            <a:r>
              <a:rPr lang="uk" sz="1750" u="sng">
                <a:solidFill>
                  <a:srgbClr val="0563C1"/>
                </a:solidFill>
              </a:rPr>
              <a:t>]</a:t>
            </a:r>
            <a:endParaRPr/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1623" y="223484"/>
            <a:ext cx="2192377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Сонячний вітер</a:t>
            </a:r>
            <a:endParaRPr/>
          </a:p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Параметри сонячного вітру: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uk"/>
              <a:t>Збурений</a:t>
            </a:r>
            <a:r>
              <a:rPr lang="uk"/>
              <a:t> вітер: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/>
              <a:t>Швидкість = 400-800 км/с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/>
              <a:t>Концентрація = 3 см</a:t>
            </a:r>
            <a:r>
              <a:rPr baseline="30000" lang="uk"/>
              <a:t>-3</a:t>
            </a:r>
            <a:endParaRPr baseline="300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uk"/>
              <a:t>Спокійний вітер: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uk"/>
              <a:t>Швидкість = 250-400 км/с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uk"/>
              <a:t>Концентрація = 10 см</a:t>
            </a:r>
            <a:r>
              <a:rPr baseline="30000" lang="uk"/>
              <a:t>-3</a:t>
            </a:r>
            <a:endParaRPr baseline="30000"/>
          </a:p>
        </p:txBody>
      </p:sp>
      <p:pic>
        <p:nvPicPr>
          <p:cNvPr id="114" name="Google Shape;114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7700" y="1817400"/>
            <a:ext cx="4028400" cy="266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1623" y="223484"/>
            <a:ext cx="2192377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155850" y="445025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Геомагнітна активність. Збурення магнітного поля Землі</a:t>
            </a:r>
            <a:endParaRPr/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2371" y="1017725"/>
            <a:ext cx="6454500" cy="404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3951559"/>
            <a:ext cx="2192378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type="title"/>
          </p:nvPr>
        </p:nvSpPr>
        <p:spPr>
          <a:xfrm>
            <a:off x="311700" y="290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Варіація геомагнітного поля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29" name="Google Shape;129;p21"/>
          <p:cNvSpPr txBox="1"/>
          <p:nvPr>
            <p:ph idx="1" type="body"/>
          </p:nvPr>
        </p:nvSpPr>
        <p:spPr>
          <a:xfrm>
            <a:off x="0" y="863550"/>
            <a:ext cx="6805200" cy="39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958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666666"/>
                </a:solidFill>
              </a:rPr>
              <a:t>Нерегулярну варіацію геомагнітного поля B спричинену магнітосферно-іоносферною системою струмів виражено рівнянням:</a:t>
            </a:r>
            <a:endParaRPr>
              <a:solidFill>
                <a:srgbClr val="666666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666666"/>
                </a:solidFill>
              </a:rPr>
              <a:t>B=DR+DRP+DT+DCF+DP, </a:t>
            </a:r>
            <a:endParaRPr>
              <a:solidFill>
                <a:srgbClr val="666666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666666"/>
                </a:solidFill>
              </a:rPr>
              <a:t>де DR – варіація від кільцевого магнітосферного струму;</a:t>
            </a:r>
            <a:endParaRPr>
              <a:solidFill>
                <a:srgbClr val="666666"/>
              </a:solidFill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666666"/>
                </a:solidFill>
              </a:rPr>
              <a:t>DRP – варіація від частинного кільцевого струму;</a:t>
            </a:r>
            <a:endParaRPr>
              <a:solidFill>
                <a:srgbClr val="666666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666666"/>
                </a:solidFill>
              </a:rPr>
              <a:t>	DT – варіація від струмів в хвості магнітосфери;</a:t>
            </a:r>
            <a:endParaRPr>
              <a:solidFill>
                <a:srgbClr val="666666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666666"/>
                </a:solidFill>
              </a:rPr>
              <a:t>	DCF – варіація від струмів на магнітопаузі;</a:t>
            </a:r>
            <a:endParaRPr>
              <a:solidFill>
                <a:srgbClr val="666666"/>
              </a:solidFill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666666"/>
                </a:solidFill>
              </a:rPr>
              <a:t>DP – варіація від іоносферних струмів	в зоні полярних сяйв та їх зворотніх струмів розтікання в середні широти.</a:t>
            </a:r>
            <a:r>
              <a:rPr lang="uk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">
                <a:solidFill>
                  <a:srgbClr val="666666"/>
                </a:solidFill>
              </a:rPr>
              <a:t>[Кременецький, Черемних, 2009]</a:t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130" name="Google Shape;130;p21" title="Знімок екрана 2025-04-10 о 19.55.1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5225" y="1583287"/>
            <a:ext cx="2848773" cy="218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1623" y="69309"/>
            <a:ext cx="2192377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Сонячна та геомагнітна активність </a:t>
            </a:r>
            <a:r>
              <a:rPr lang="uk" sz="2000"/>
              <a:t>[Сумарук 2023]</a:t>
            </a:r>
            <a:endParaRPr sz="2000"/>
          </a:p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3125" y="1152463"/>
            <a:ext cx="5237725" cy="38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3951559"/>
            <a:ext cx="2192378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311700" y="387541"/>
            <a:ext cx="8520600" cy="5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Електрофізіологічні параметри</a:t>
            </a:r>
            <a:r>
              <a:rPr lang="uk"/>
              <a:t> </a:t>
            </a:r>
            <a:r>
              <a:rPr lang="uk"/>
              <a:t>дерев (біопотенціали)</a:t>
            </a:r>
            <a:endParaRPr/>
          </a:p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>
            <a:off x="311700" y="1180111"/>
            <a:ext cx="8520600" cy="18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958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666666"/>
                </a:solidFill>
              </a:rPr>
              <a:t>Показниками, що відображають інтенсивність і особливості проходження фізіолого-біохімічних процесів у денному, сезонному та онтогенетичному аспектах і характеризують загальний стан рослин є електрофізіологічні параметри, такі як – біоелектричні потенціали, імпеданс, поляризаційна ємність</a:t>
            </a:r>
            <a:r>
              <a:rPr lang="uk">
                <a:solidFill>
                  <a:schemeClr val="dk1"/>
                </a:solidFill>
              </a:rPr>
              <a:t> [</a:t>
            </a:r>
            <a:r>
              <a:rPr lang="uk">
                <a:solidFill>
                  <a:srgbClr val="666666"/>
                </a:solidFill>
              </a:rPr>
              <a:t>Kerimov, Zaika, 2018].</a:t>
            </a:r>
            <a:endParaRPr>
              <a:solidFill>
                <a:srgbClr val="666666"/>
              </a:solidFill>
            </a:endParaRPr>
          </a:p>
          <a:p>
            <a:pPr indent="449580" lvl="0" marL="0" rtl="0" algn="just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3951559"/>
            <a:ext cx="2192378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Зміни </a:t>
            </a:r>
            <a:r>
              <a:rPr lang="uk"/>
              <a:t>магнітного поля Землі та б</a:t>
            </a:r>
            <a:r>
              <a:rPr lang="uk"/>
              <a:t>іопотенціали дерев</a:t>
            </a:r>
            <a:endParaRPr/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4958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666666"/>
                </a:solidFill>
              </a:rPr>
              <a:t>Біоелектричну активність дерев (біопотенціали) вивчали за методикою Г.Т. Криницького </a:t>
            </a:r>
            <a:r>
              <a:rPr b="1" lang="uk">
                <a:solidFill>
                  <a:srgbClr val="595959"/>
                </a:solidFill>
              </a:rPr>
              <a:t>[</a:t>
            </a:r>
            <a:r>
              <a:rPr lang="uk">
                <a:solidFill>
                  <a:srgbClr val="595959"/>
                </a:solidFill>
              </a:rPr>
              <a:t>Криницький, 1990</a:t>
            </a:r>
            <a:r>
              <a:rPr b="1" lang="uk">
                <a:solidFill>
                  <a:srgbClr val="595959"/>
                </a:solidFill>
              </a:rPr>
              <a:t>]</a:t>
            </a:r>
            <a:r>
              <a:rPr lang="uk">
                <a:solidFill>
                  <a:srgbClr val="666666"/>
                </a:solidFill>
              </a:rPr>
              <a:t>. Для вимірювання біопотенціалів використовували високоточний мультиметр і неполяризаційні хлорсрібні електроди. Електроди вводили в луб стовбурів сосни звичайної на висоті 0м, та 2.40 м. Вимірювання проводили неперервно протягом доби. </a:t>
            </a:r>
            <a:endParaRPr>
              <a:solidFill>
                <a:srgbClr val="666666"/>
              </a:solidFill>
            </a:endParaRPr>
          </a:p>
          <a:p>
            <a:pPr indent="449580" lvl="0" marL="0" rtl="0" algn="just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rgbClr val="666666"/>
                </a:solidFill>
              </a:rPr>
              <a:t>Дані про зміни магнітного поля Землі, отримано за даними геомагнітної обсерваторії «Львів» Інституту геофізики НАН України ім. С. І. Субботіна.</a:t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153" name="Google Shape;1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3951559"/>
            <a:ext cx="2192378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Зміни магнітного поля Землі та біопотенціали дерев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5" title="Знімок екрана 2025-04-10 о 19.16.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9672" y="818750"/>
            <a:ext cx="7584324" cy="432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 rotWithShape="1">
          <a:blip r:embed="rId4">
            <a:alphaModFix/>
          </a:blip>
          <a:srcRect b="0" l="14221" r="12738" t="0"/>
          <a:stretch/>
        </p:blipFill>
        <p:spPr>
          <a:xfrm>
            <a:off x="0" y="4127700"/>
            <a:ext cx="1601300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Висновки:</a:t>
            </a:r>
            <a:endParaRPr/>
          </a:p>
        </p:txBody>
      </p:sp>
      <p:sp>
        <p:nvSpPr>
          <p:cNvPr id="166" name="Google Shape;16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just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uk">
                <a:solidFill>
                  <a:srgbClr val="666666"/>
                </a:solidFill>
              </a:rPr>
              <a:t>Зміни біопотенціалів сосни звичайної корелюють із змінами магнітного поля Землі, а отже із активністю Сонця.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uk">
                <a:solidFill>
                  <a:srgbClr val="666666"/>
                </a:solidFill>
              </a:rPr>
              <a:t>Сонячна активність впливає на проходження </a:t>
            </a:r>
            <a:r>
              <a:rPr lang="uk">
                <a:solidFill>
                  <a:srgbClr val="666666"/>
                </a:solidFill>
              </a:rPr>
              <a:t>фізіолого-біохімічних процесів сосни звичайної.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uk">
                <a:solidFill>
                  <a:srgbClr val="666666"/>
                </a:solidFill>
              </a:rPr>
              <a:t>Прогнозування сонячної активності дає змогу передбачати ріст, плодоношення і ін. сосни звичайної.</a:t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167" name="Google Shape;16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3951559"/>
            <a:ext cx="2192378" cy="10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Література</a:t>
            </a:r>
            <a:endParaRPr/>
          </a:p>
        </p:txBody>
      </p:sp>
      <p:sp>
        <p:nvSpPr>
          <p:cNvPr id="173" name="Google Shape;173;p27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uk">
                <a:solidFill>
                  <a:srgbClr val="666666"/>
                </a:solidFill>
                <a:highlight>
                  <a:srgbClr val="FFFFFF"/>
                </a:highlight>
              </a:rPr>
              <a:t>Кременецький І. О. Космічна погода: механізми і прояви; за ред. д-ра фіз.-мат. наук О. П. Федорова / І. О. Кременецький, О. К. Черемних. К.: Наук. думка, 2009.</a:t>
            </a:r>
            <a:endParaRPr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uk">
                <a:solidFill>
                  <a:srgbClr val="666666"/>
                </a:solidFill>
                <a:highlight>
                  <a:schemeClr val="lt1"/>
                </a:highlight>
              </a:rPr>
              <a:t>T.P. Sumaruk, P.V. Sumaruk, A. Neska. Solar and geomagnetic activity in 19 – 25 cycles.</a:t>
            </a:r>
            <a:r>
              <a:rPr lang="uk">
                <a:solidFill>
                  <a:srgbClr val="666666"/>
                </a:solidFill>
              </a:rPr>
              <a:t> Odessa Astronomical Publications. Vol.36 (2023), 188 – 192.</a:t>
            </a:r>
            <a:endParaRPr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-342900" lvl="0" marL="457200" rtl="0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uk">
                <a:solidFill>
                  <a:srgbClr val="666666"/>
                </a:solidFill>
              </a:rPr>
              <a:t>Kerimov, E., Zaika, V. Біоелектричні потенціали модрини європейської в деревостанах Кременецького горбогір’я. Scientific Bulletin of UNFU. 28(11) </a:t>
            </a:r>
            <a:r>
              <a:rPr lang="uk">
                <a:solidFill>
                  <a:srgbClr val="666666"/>
                </a:solidFill>
              </a:rPr>
              <a:t>(2018), </a:t>
            </a:r>
            <a:r>
              <a:rPr lang="uk">
                <a:solidFill>
                  <a:srgbClr val="666666"/>
                </a:solidFill>
              </a:rPr>
              <a:t>42-47.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uk">
                <a:solidFill>
                  <a:srgbClr val="666666"/>
                </a:solidFill>
              </a:rPr>
              <a:t>Krynytckyy, G. T. (1990). Bioelektricheskii metod opredelenia zhiznesposobnosti drevesnykh rastenii na nachalnykh etapakh ontogeneza. Scientific and Production Association of Space Research, 85, 61.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l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rgbClr val="666666"/>
              </a:buClr>
              <a:buSzPts val="1800"/>
              <a:buChar char="●"/>
            </a:pPr>
            <a:r>
              <a:rPr lang="uk">
                <a:solidFill>
                  <a:srgbClr val="666666"/>
                </a:solidFill>
              </a:rPr>
              <a:t>Використані фото з сайту </a:t>
            </a:r>
            <a:r>
              <a:rPr lang="uk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https://www.spaceweatherlive.com</a:t>
            </a:r>
            <a:endParaRPr>
              <a:solidFill>
                <a:srgbClr val="666666"/>
              </a:solidFill>
            </a:endParaRPr>
          </a:p>
        </p:txBody>
      </p:sp>
      <p:pic>
        <p:nvPicPr>
          <p:cNvPr id="174" name="Google Shape;17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3951559"/>
            <a:ext cx="2192378" cy="101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7"/>
          <p:cNvSpPr txBox="1"/>
          <p:nvPr/>
        </p:nvSpPr>
        <p:spPr>
          <a:xfrm>
            <a:off x="3374700" y="4174750"/>
            <a:ext cx="2394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/>
              <a:t>Дякую за увагу</a:t>
            </a:r>
            <a:endParaRPr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