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3" r:id="rId13"/>
    <p:sldId id="269" r:id="rId14"/>
    <p:sldId id="270" r:id="rId15"/>
    <p:sldId id="268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36" y="-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03023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2859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33630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1300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4885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4699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1811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4506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49385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93606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6514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8765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izum.church.ua/ru/barvenkovskij-okrug/svyato-uspenskij-xram-g-%20barvenkovo/" TargetMode="External"/><Relationship Id="rId2" Type="http://schemas.openxmlformats.org/officeDocument/2006/relationships/hyperlink" Target="https://uk.wikipedia/org/wiki/&#1055;&#1088;&#1072;&#1074;&#1086;&#1089;&#1083;&#1072;&#1074;&#1085;&#1080;&#1081;_&#1093;&#1088;&#1072;&#1084;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sobory.ru/article/?object-07952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39298" y="476672"/>
            <a:ext cx="7772400" cy="2232247"/>
          </a:xfrm>
        </p:spPr>
        <p:txBody>
          <a:bodyPr>
            <a:noAutofit/>
          </a:bodyPr>
          <a:lstStyle/>
          <a:p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Всеукраїнський інтерактивний конкурс МАН-Юніор Дослідник Харківське територіальне відділення МАН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b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Номінація «Історик-Юніор»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Місто Барвінкове-2025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Храм 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Успіння Пресвятої Богородиці у Барвінковому-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історична пам’ятка кінця ХІХ століття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915816" y="3068960"/>
            <a:ext cx="5904656" cy="3168352"/>
          </a:xfrm>
        </p:spPr>
        <p:txBody>
          <a:bodyPr>
            <a:normAutofit lnSpcReduction="10000"/>
          </a:bodyPr>
          <a:lstStyle/>
          <a:p>
            <a:pPr algn="l"/>
            <a:r>
              <a:rPr lang="uk-UA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 </a:t>
            </a:r>
            <a:r>
              <a:rPr lang="uk-UA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проєкту</a:t>
            </a: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здобувачка </a:t>
            </a: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освіти 8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класу </a:t>
            </a:r>
            <a:r>
              <a:rPr lang="uk-UA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Барвінківської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філії </a:t>
            </a:r>
            <a:r>
              <a:rPr lang="uk-UA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Барвінківського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ліцею № 1 </a:t>
            </a:r>
            <a:r>
              <a:rPr lang="uk-UA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Барвінківської</a:t>
            </a: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міської територіальної громади Ізюмського району Харківської 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області  </a:t>
            </a:r>
          </a:p>
          <a:p>
            <a:pPr algn="l"/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Донченко Мар’яна Олександрівна</a:t>
            </a:r>
          </a:p>
          <a:p>
            <a:pPr algn="l"/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Керівник </a:t>
            </a:r>
            <a:r>
              <a:rPr lang="uk-UA" sz="2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проєкту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uk-UA" sz="2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Поставнича</a:t>
            </a: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Наталія Володимирівна,</a:t>
            </a: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вчитель географії та історії </a:t>
            </a:r>
            <a:r>
              <a:rPr lang="uk-UA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Барвінківської</a:t>
            </a: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філії </a:t>
            </a:r>
            <a:r>
              <a:rPr lang="uk-UA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Барвінківського</a:t>
            </a: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ліцею 1 </a:t>
            </a:r>
            <a:r>
              <a:rPr lang="uk-UA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Барвінківської</a:t>
            </a: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МТГ Ізюмського району Харківської області</a:t>
            </a:r>
          </a:p>
          <a:p>
            <a:pPr algn="l"/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375966"/>
            <a:ext cx="2088232" cy="4272644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3891700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0" y="620688"/>
            <a:ext cx="9144000" cy="6192688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uk-UA" sz="3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Мета </a:t>
            </a:r>
            <a:r>
              <a:rPr lang="uk-UA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роботи: </a:t>
            </a:r>
            <a:r>
              <a:rPr lang="uk-UA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дослідити історичні передумови спорудження, будівництво та відновлення Свято-Успенського храму, розкрити цінність споруди як перлини архітектури ХІХ століття.</a:t>
            </a:r>
          </a:p>
          <a:p>
            <a:pPr marL="0" indent="0">
              <a:buNone/>
            </a:pPr>
            <a:r>
              <a:rPr lang="uk-UA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Об’єкт дослідження : </a:t>
            </a:r>
            <a:r>
              <a:rPr lang="uk-UA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Свято-Успенський храм міста Барвінкового</a:t>
            </a:r>
          </a:p>
          <a:p>
            <a:pPr marL="0" indent="0">
              <a:buNone/>
            </a:pPr>
            <a:r>
              <a:rPr lang="uk-UA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Предмет дослідження</a:t>
            </a:r>
            <a:r>
              <a:rPr lang="uk-UA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 історичні, краєзнавчі джерела та література, спогади щодо</a:t>
            </a:r>
            <a:r>
              <a:rPr lang="uk-UA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історії спорудження храму, особливостей його 140-річного існування та відродження, долі причетних осіб.</a:t>
            </a:r>
          </a:p>
          <a:p>
            <a:pPr marL="0" indent="0">
              <a:buNone/>
            </a:pPr>
            <a:r>
              <a:rPr lang="uk-UA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Методи дослідження: </a:t>
            </a:r>
            <a:r>
              <a:rPr lang="uk-UA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загальнонаукові </a:t>
            </a:r>
            <a:r>
              <a:rPr lang="uk-UA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uk-UA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історичний, логічний (аналіз, синтез, узагальнення); власне історичні – хронологічний, факторний аналіз</a:t>
            </a:r>
          </a:p>
          <a:p>
            <a:pPr marL="0" indent="0">
              <a:buNone/>
            </a:pPr>
            <a:r>
              <a:rPr lang="uk-UA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uk-UA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 дослідження: </a:t>
            </a:r>
            <a:r>
              <a:rPr lang="uk-UA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зібрати та проаналізувати історико – краєзнавчі матеріали,  систематизувати та узагальнити їх, провести ряд екскурсій з метою привернення  уваги підростаючого покоління до храму як до джерела духовності, історичної та архітектурної пам’ятки ХІХ століття.                               </a:t>
            </a:r>
            <a:endParaRPr lang="uk-UA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4735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764704"/>
            <a:ext cx="8280920" cy="58453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88640"/>
            <a:ext cx="8363272" cy="720080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Свято-Успенський храм</a:t>
            </a:r>
            <a:endParaRPr lang="uk-U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173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53" t="37947" r="13929" b="38689"/>
          <a:stretch/>
        </p:blipFill>
        <p:spPr>
          <a:xfrm>
            <a:off x="398746" y="906979"/>
            <a:ext cx="8408714" cy="56903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1979712" y="260648"/>
            <a:ext cx="70567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Картина роботи  </a:t>
            </a:r>
            <a:r>
              <a:rPr lang="uk-UA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І.О.Плиса</a:t>
            </a:r>
            <a:endParaRPr lang="uk-UA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800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70" t="42174" r="30998" b="41884"/>
          <a:stretch/>
        </p:blipFill>
        <p:spPr>
          <a:xfrm rot="16200000">
            <a:off x="3766823" y="1497875"/>
            <a:ext cx="5930838" cy="43204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103" t="44493" r="13285" b="41594"/>
          <a:stretch/>
        </p:blipFill>
        <p:spPr>
          <a:xfrm rot="16200000">
            <a:off x="366586" y="2414343"/>
            <a:ext cx="3842607" cy="45757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4572002" y="116633"/>
            <a:ext cx="4320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Могила першого настоятеля храму Олексія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Навродського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7504" y="1196752"/>
            <a:ext cx="42484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Настоятель храму з 1955-1980 Григорій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Рожков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(в білій рясі)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3596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21" t="37391" r="4715" b="37826"/>
          <a:stretch/>
        </p:blipFill>
        <p:spPr>
          <a:xfrm rot="16200000">
            <a:off x="-18556" y="2048777"/>
            <a:ext cx="5436701" cy="3744420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52" r="-1777" b="23102"/>
          <a:stretch/>
        </p:blipFill>
        <p:spPr>
          <a:xfrm>
            <a:off x="5076056" y="1202634"/>
            <a:ext cx="3505425" cy="54530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827583" y="476672"/>
            <a:ext cx="37444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Свято-Успенський храм у роки німецької окупації, 1942 рік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76056" y="476672"/>
            <a:ext cx="3312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Заміна вікон після російських обстрілів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6348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7" t="36709" r="3531" b="40248"/>
          <a:stretch/>
        </p:blipFill>
        <p:spPr>
          <a:xfrm>
            <a:off x="4801116" y="1978294"/>
            <a:ext cx="3964186" cy="21722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09" t="37971" r="8132" b="40146"/>
          <a:stretch/>
        </p:blipFill>
        <p:spPr>
          <a:xfrm>
            <a:off x="4801116" y="4213071"/>
            <a:ext cx="3964186" cy="22934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57" t="39790" r="2474" b="40757"/>
          <a:stretch/>
        </p:blipFill>
        <p:spPr>
          <a:xfrm>
            <a:off x="4801116" y="113947"/>
            <a:ext cx="3964186" cy="17569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73" t="20724" r="9420" b="39193"/>
          <a:stretch/>
        </p:blipFill>
        <p:spPr>
          <a:xfrm>
            <a:off x="160615" y="1196752"/>
            <a:ext cx="4530860" cy="53097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251520" y="332656"/>
            <a:ext cx="4320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Храм та церкви Барвінкового на художніх полотнах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2342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63" b="28406"/>
          <a:stretch/>
        </p:blipFill>
        <p:spPr>
          <a:xfrm>
            <a:off x="4644008" y="836712"/>
            <a:ext cx="4250643" cy="55853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78" t="37247" r="5878" b="37971"/>
          <a:stretch/>
        </p:blipFill>
        <p:spPr>
          <a:xfrm rot="16200000">
            <a:off x="-213373" y="1924758"/>
            <a:ext cx="5538298" cy="34563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899592" y="430112"/>
            <a:ext cx="85711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Реставраційні роботи виконують художники Анатолій </a:t>
            </a:r>
            <a:r>
              <a:rPr lang="uk-UA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Харчинський</a:t>
            </a:r>
            <a:r>
              <a:rPr lang="uk-UA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та Михайло Шпак </a:t>
            </a:r>
            <a:endParaRPr lang="uk-UA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5121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24" b="14638"/>
          <a:stretch/>
        </p:blipFill>
        <p:spPr>
          <a:xfrm>
            <a:off x="3257956" y="1708021"/>
            <a:ext cx="2917693" cy="48393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34" b="14782"/>
          <a:stretch/>
        </p:blipFill>
        <p:spPr>
          <a:xfrm>
            <a:off x="6156176" y="1708021"/>
            <a:ext cx="2929306" cy="48680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681" r="4911" b="38696"/>
          <a:stretch/>
        </p:blipFill>
        <p:spPr>
          <a:xfrm>
            <a:off x="50304" y="4725143"/>
            <a:ext cx="3300654" cy="18222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116" r="1369" b="38406"/>
          <a:stretch/>
        </p:blipFill>
        <p:spPr>
          <a:xfrm>
            <a:off x="50304" y="3000774"/>
            <a:ext cx="3207652" cy="16967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115" b="38116"/>
          <a:stretch/>
        </p:blipFill>
        <p:spPr>
          <a:xfrm>
            <a:off x="157581" y="1268760"/>
            <a:ext cx="3086100" cy="16300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3350958" y="719982"/>
            <a:ext cx="55415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Внутрішнє оздоблення храму</a:t>
            </a:r>
            <a:endParaRPr lang="uk-UA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6237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13" t="21594" r="15217" b="41449"/>
          <a:stretch/>
        </p:blipFill>
        <p:spPr>
          <a:xfrm>
            <a:off x="179512" y="1849913"/>
            <a:ext cx="3528392" cy="47605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41" t="41074" r="37010" b="22164"/>
          <a:stretch/>
        </p:blipFill>
        <p:spPr>
          <a:xfrm>
            <a:off x="3707904" y="1849915"/>
            <a:ext cx="2261660" cy="46593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35" t="33200" r="21659" b="34638"/>
          <a:stretch/>
        </p:blipFill>
        <p:spPr>
          <a:xfrm>
            <a:off x="6084168" y="1849913"/>
            <a:ext cx="2952328" cy="46593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2555776" y="620688"/>
            <a:ext cx="43428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Реставровані ікони</a:t>
            </a:r>
            <a:endParaRPr lang="uk-UA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5938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0" t="37101" r="43725" b="37536"/>
          <a:stretch/>
        </p:blipFill>
        <p:spPr>
          <a:xfrm rot="16200000">
            <a:off x="138742" y="2780926"/>
            <a:ext cx="3960440" cy="38164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51" r="17794" b="60435"/>
          <a:stretch/>
        </p:blipFill>
        <p:spPr>
          <a:xfrm>
            <a:off x="3995940" y="2708919"/>
            <a:ext cx="4968548" cy="38450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/>
          <p:cNvSpPr txBox="1"/>
          <p:nvPr/>
        </p:nvSpPr>
        <p:spPr>
          <a:xfrm>
            <a:off x="546855" y="1277471"/>
            <a:ext cx="79928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Отець Миколай </a:t>
            </a:r>
            <a:r>
              <a:rPr lang="uk-UA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Сакидон</a:t>
            </a:r>
            <a:r>
              <a:rPr lang="uk-UA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у храмі та з сином</a:t>
            </a:r>
            <a:endParaRPr lang="uk-UA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0315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85" b="21159"/>
          <a:stretch/>
        </p:blipFill>
        <p:spPr>
          <a:xfrm>
            <a:off x="4499992" y="1552219"/>
            <a:ext cx="4392488" cy="51038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35" b="20725"/>
          <a:stretch/>
        </p:blipFill>
        <p:spPr>
          <a:xfrm>
            <a:off x="323527" y="128861"/>
            <a:ext cx="2808312" cy="36720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45" r="1691" b="20000"/>
          <a:stretch/>
        </p:blipFill>
        <p:spPr>
          <a:xfrm rot="16200000">
            <a:off x="938779" y="3132451"/>
            <a:ext cx="2873955" cy="41044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3275856" y="260648"/>
            <a:ext cx="57606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‘’Слава Богу, проходять часи білих плям. Одержав свій ‘’технічний паспорт’’ і Успенський храм міста Барвінкового’’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805265" y="1148320"/>
            <a:ext cx="3240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Отець Миколай (</a:t>
            </a:r>
            <a:r>
              <a:rPr 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Сакидон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7764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372002"/>
            <a:ext cx="2749550" cy="432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53" t="22029" r="13285" b="34552"/>
          <a:stretch/>
        </p:blipFill>
        <p:spPr>
          <a:xfrm>
            <a:off x="6012160" y="2372002"/>
            <a:ext cx="2901821" cy="43227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78" t="20290" r="9961" b="21739"/>
          <a:stretch/>
        </p:blipFill>
        <p:spPr>
          <a:xfrm>
            <a:off x="323528" y="2372002"/>
            <a:ext cx="2808312" cy="43227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490669" y="1010345"/>
            <a:ext cx="83884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Храм – осередок духовного та культурного життя міста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9271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404664"/>
            <a:ext cx="8424936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Висновки:</a:t>
            </a:r>
          </a:p>
          <a:p>
            <a:pPr marL="285750" indent="-285750">
              <a:buFontTx/>
              <a:buChar char="-"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проаналізовано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історіографічну базу дослідження,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краєзнавчі матеріали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 створено цікаву, змістовну екскурсію на основі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історичного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минулого і сучасного Барвінкового; </a:t>
            </a:r>
            <a:endParaRPr lang="uk-UA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проведено оцінку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значимості пам’яток культури та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важливих доленосних подій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які відбувалися на теренах рідного міста за їхніми кількісними та якісними показниками; </a:t>
            </a:r>
            <a:endParaRPr lang="uk-UA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виявлено важливий історичний ,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героїчний та культурний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внесок Барвінкового та його мешканців у події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другої половини ХІХ-ХХ століття та в світлі сучасних подій; </a:t>
            </a:r>
          </a:p>
          <a:p>
            <a:pPr marL="285750" indent="-285750">
              <a:buFontTx/>
              <a:buChar char="-"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здійснено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екскурсії для здобувачів освіти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школи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метою виховання у підростаючого покоління патріотизму, громадянської позиції та відповідальності за долю рідного міста та Української держави; </a:t>
            </a:r>
          </a:p>
        </p:txBody>
      </p:sp>
    </p:spTree>
    <p:extLst>
      <p:ext uri="{BB962C8B-B14F-4D97-AF65-F5344CB8AC3E}">
        <p14:creationId xmlns:p14="http://schemas.microsoft.com/office/powerpoint/2010/main" val="1353369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55576" y="404664"/>
            <a:ext cx="7704856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використаних джерел :</a:t>
            </a:r>
          </a:p>
          <a:p>
            <a:endParaRPr lang="uk-UA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1.Зелений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М. В. Свято-Успенська церква міста Барвінкового Харківської області. – Барвінкове.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2003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2.Мандрика В.І.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Барвінківські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передзвони.-Видавничий будинок: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Балдрук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2009.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-560 с.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Навродський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О.О. Виписки з синодика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Святогірського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Успенського  монастиря та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ам’ятної книги.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/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Рукопис.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1908. – 6 с.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Православний храм.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Вікіпедія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URL: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https://uk.wikipedia/org/wiki/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Православний_храм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5.Сакидон М.А. Сторінки історії.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Вісті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Барвінківщини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1998.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Свято-Успенський храм, м. Барвінкове.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URL: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https://izum.church.ua/ru/barvenkovskij-okrug/svyato-uspenskij-xram-g-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barvenkovo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/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Собори.ру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Народний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каталог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православних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храмів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URL: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https://sobory.ru/article/?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object-07952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8.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Филарет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Гумилевский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Д.Г.)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Историко-статистическое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Харьков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Упархии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: в 3 т.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Редкол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.: А.Ф Парамонов(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 и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– Х.: ХУМГУ,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Издательство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САГА, 2006 г. –Т.3 -2006 г.-364 с.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7810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11575</TotalTime>
  <Words>540</Words>
  <Application>Microsoft Office PowerPoint</Application>
  <PresentationFormat>Экран (4:3)</PresentationFormat>
  <Paragraphs>40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Всеукраїнський інтерактивний конкурс МАН-Юніор Дослідник Харківське територіальне відділення МАН України  Номінація «Історик-Юніор»  Місто Барвінкове-2025  Храм Успіння Пресвятої Богородиці у Барвінковому-                        історична пам’ятка кінця ХІХ століття  </vt:lpstr>
      <vt:lpstr>Презентация PowerPoint</vt:lpstr>
      <vt:lpstr>Свято-Успенський храм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un23 56502</dc:creator>
  <cp:lastModifiedBy>un23 56502</cp:lastModifiedBy>
  <cp:revision>31</cp:revision>
  <dcterms:created xsi:type="dcterms:W3CDTF">2025-04-07T14:36:33Z</dcterms:created>
  <dcterms:modified xsi:type="dcterms:W3CDTF">2025-04-15T22:58:44Z</dcterms:modified>
</cp:coreProperties>
</file>