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10287000" cx="18288000"/>
  <p:notesSz cx="6858000" cy="9144000"/>
  <p:embeddedFontLst>
    <p:embeddedFont>
      <p:font typeface="Carlito"/>
      <p:bold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3F0E82-AE69-472B-A567-18C7FA7A6585}">
  <a:tblStyle styleId="{7C3F0E82-AE69-472B-A567-18C7FA7A658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schemas.openxmlformats.org/officeDocument/2006/relationships/font" Target="fonts/Carlito-boldItalic.fntdata"/><Relationship Id="rId12" Type="http://schemas.openxmlformats.org/officeDocument/2006/relationships/slide" Target="slides/slide6.xml"/><Relationship Id="rId23" Type="http://schemas.openxmlformats.org/officeDocument/2006/relationships/font" Target="fonts/Carl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2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5.jp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35.png"/><Relationship Id="rId5" Type="http://schemas.openxmlformats.org/officeDocument/2006/relationships/image" Target="../media/image34.png"/><Relationship Id="rId6" Type="http://schemas.openxmlformats.org/officeDocument/2006/relationships/image" Target="../media/image3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32.png"/><Relationship Id="rId5" Type="http://schemas.openxmlformats.org/officeDocument/2006/relationships/image" Target="../media/image28.png"/><Relationship Id="rId6" Type="http://schemas.openxmlformats.org/officeDocument/2006/relationships/image" Target="../media/image3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3341832" y="3637359"/>
            <a:ext cx="11604337" cy="23839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37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ПРОСТИЙ ПРИЛАД ДЛЯ ВИМІРЮВАННЯ УФ ВИПРОМІНЮВАННЯ</a:t>
            </a:r>
            <a:endParaRPr b="0" i="0" sz="6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-1096684" y="-1098594"/>
            <a:ext cx="3905484" cy="3905484"/>
          </a:xfrm>
          <a:custGeom>
            <a:rect b="b" l="l" r="r" t="t"/>
            <a:pathLst>
              <a:path extrusionOk="0" h="3905484" w="3905484">
                <a:moveTo>
                  <a:pt x="0" y="0"/>
                </a:moveTo>
                <a:lnTo>
                  <a:pt x="3905484" y="0"/>
                </a:lnTo>
                <a:lnTo>
                  <a:pt x="3905484" y="3905484"/>
                </a:lnTo>
                <a:lnTo>
                  <a:pt x="0" y="39054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flipH="1">
            <a:off x="-706001" y="-864761"/>
            <a:ext cx="3124117" cy="3437818"/>
          </a:xfrm>
          <a:custGeom>
            <a:rect b="b" l="l" r="r" t="t"/>
            <a:pathLst>
              <a:path extrusionOk="0" h="3437818" w="3124117">
                <a:moveTo>
                  <a:pt x="3124117" y="0"/>
                </a:moveTo>
                <a:lnTo>
                  <a:pt x="0" y="0"/>
                </a:lnTo>
                <a:lnTo>
                  <a:pt x="0" y="3437818"/>
                </a:lnTo>
                <a:lnTo>
                  <a:pt x="3124117" y="3437818"/>
                </a:lnTo>
                <a:lnTo>
                  <a:pt x="312411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 rot="-1258830">
            <a:off x="13983469" y="7821154"/>
            <a:ext cx="4822841" cy="2183432"/>
          </a:xfrm>
          <a:custGeom>
            <a:rect b="b" l="l" r="r" t="t"/>
            <a:pathLst>
              <a:path extrusionOk="0" h="2183432" w="4822841">
                <a:moveTo>
                  <a:pt x="0" y="0"/>
                </a:moveTo>
                <a:lnTo>
                  <a:pt x="4822841" y="0"/>
                </a:lnTo>
                <a:lnTo>
                  <a:pt x="4822841" y="2183432"/>
                </a:lnTo>
                <a:lnTo>
                  <a:pt x="0" y="2183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 txBox="1"/>
          <p:nvPr/>
        </p:nvSpPr>
        <p:spPr>
          <a:xfrm>
            <a:off x="6070194" y="6847044"/>
            <a:ext cx="6147613" cy="24112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6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Роботу виконав: </a:t>
            </a:r>
            <a:endParaRPr/>
          </a:p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6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Долгодуш Володимир Михайлович, </a:t>
            </a:r>
            <a:endParaRPr/>
          </a:p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6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учень 10 класу </a:t>
            </a:r>
            <a:endParaRPr/>
          </a:p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6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комунального закладу </a:t>
            </a:r>
            <a:endParaRPr/>
          </a:p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6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“Харківський ліцей №141</a:t>
            </a:r>
            <a:endParaRPr/>
          </a:p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6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Харківської міської ради”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p14"/>
          <p:cNvGrpSpPr/>
          <p:nvPr/>
        </p:nvGrpSpPr>
        <p:grpSpPr>
          <a:xfrm>
            <a:off x="8819312" y="-62753"/>
            <a:ext cx="8982913" cy="9844741"/>
            <a:chOff x="0" y="-142875"/>
            <a:chExt cx="2024680" cy="2218929"/>
          </a:xfrm>
        </p:grpSpPr>
        <p:sp>
          <p:nvSpPr>
            <p:cNvPr id="94" name="Google Shape;94;p14"/>
            <p:cNvSpPr/>
            <p:nvPr/>
          </p:nvSpPr>
          <p:spPr>
            <a:xfrm>
              <a:off x="0" y="0"/>
              <a:ext cx="2024680" cy="2076054"/>
            </a:xfrm>
            <a:custGeom>
              <a:rect b="b" l="l" r="r" t="t"/>
              <a:pathLst>
                <a:path extrusionOk="0" h="2076054" w="2024680">
                  <a:moveTo>
                    <a:pt x="17237" y="0"/>
                  </a:moveTo>
                  <a:lnTo>
                    <a:pt x="2007443" y="0"/>
                  </a:lnTo>
                  <a:cubicBezTo>
                    <a:pt x="2016962" y="0"/>
                    <a:pt x="2024680" y="7717"/>
                    <a:pt x="2024680" y="17237"/>
                  </a:cubicBezTo>
                  <a:lnTo>
                    <a:pt x="2024680" y="2058817"/>
                  </a:lnTo>
                  <a:cubicBezTo>
                    <a:pt x="2024680" y="2063388"/>
                    <a:pt x="2022864" y="2067773"/>
                    <a:pt x="2019631" y="2071005"/>
                  </a:cubicBezTo>
                  <a:cubicBezTo>
                    <a:pt x="2016398" y="2074238"/>
                    <a:pt x="2012014" y="2076054"/>
                    <a:pt x="2007443" y="2076054"/>
                  </a:cubicBezTo>
                  <a:lnTo>
                    <a:pt x="17237" y="2076054"/>
                  </a:lnTo>
                  <a:cubicBezTo>
                    <a:pt x="12665" y="2076054"/>
                    <a:pt x="8281" y="2074238"/>
                    <a:pt x="5049" y="2071005"/>
                  </a:cubicBezTo>
                  <a:cubicBezTo>
                    <a:pt x="1816" y="2067773"/>
                    <a:pt x="0" y="2063388"/>
                    <a:pt x="0" y="2058817"/>
                  </a:cubicBezTo>
                  <a:lnTo>
                    <a:pt x="0" y="17237"/>
                  </a:lnTo>
                  <a:cubicBezTo>
                    <a:pt x="0" y="12665"/>
                    <a:pt x="1816" y="8281"/>
                    <a:pt x="5049" y="5049"/>
                  </a:cubicBezTo>
                  <a:cubicBezTo>
                    <a:pt x="8281" y="1816"/>
                    <a:pt x="12665" y="0"/>
                    <a:pt x="17237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4"/>
            <p:cNvSpPr txBox="1"/>
            <p:nvPr/>
          </p:nvSpPr>
          <p:spPr>
            <a:xfrm>
              <a:off x="0" y="-142875"/>
              <a:ext cx="2024680" cy="22189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descr="Навіщо призначений ультрафіолетовий стерилізатор? – Володимирець.Сity:  Вісник Полісся" id="96" name="Google Shape;96;p14"/>
          <p:cNvSpPr/>
          <p:nvPr/>
        </p:nvSpPr>
        <p:spPr>
          <a:xfrm>
            <a:off x="468675" y="1495349"/>
            <a:ext cx="3648151" cy="3648151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Лампа УФ-отверждения мощностью 300 Вт, лампа для обнаружения флуоресценции  длиной волны 395 нм купить на OZON по низкой цене (1337627871)" id="97" name="Google Shape;97;p14"/>
          <p:cNvSpPr/>
          <p:nvPr/>
        </p:nvSpPr>
        <p:spPr>
          <a:xfrm>
            <a:off x="3889667" y="3319425"/>
            <a:ext cx="4305287" cy="4305287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Бактерицидна лампа DELUX 36Вт G13 купити в Києві, Одесі, Україні |  Інтернет-магазин Pro100Kabel" id="98" name="Google Shape;98;p14"/>
          <p:cNvSpPr/>
          <p:nvPr/>
        </p:nvSpPr>
        <p:spPr>
          <a:xfrm>
            <a:off x="468675" y="5837307"/>
            <a:ext cx="3510233" cy="3510233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9675724" y="3137469"/>
            <a:ext cx="7530770" cy="5847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Ультрафіолетове випромінювання має широкий спектр застосувань у науці, техніці, медицині та промисловості. Воно використовується для стерилізації, полімеризації матеріалів, біомедичних досліджень, а також у технологіях захисту інформації. Однак вимірювання інтенсивності УФ-випромінювання залишається складним завданням через потребу в спеціалізованому обладнанні, що є недоступним для широкого кола користувачів. Тому пошук простих і доступних приладів вимірювання УФ-випромінювання для побутових проблем є актуальною задачею сучасної науки і техніки .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96777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9415044" y="1309478"/>
            <a:ext cx="7791450" cy="16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Актуальність роботи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5"/>
          <p:cNvGrpSpPr/>
          <p:nvPr/>
        </p:nvGrpSpPr>
        <p:grpSpPr>
          <a:xfrm>
            <a:off x="9624488" y="1529498"/>
            <a:ext cx="7847867" cy="5754611"/>
            <a:chOff x="0" y="-142875"/>
            <a:chExt cx="1983287" cy="1263195"/>
          </a:xfrm>
        </p:grpSpPr>
        <p:sp>
          <p:nvSpPr>
            <p:cNvPr id="106" name="Google Shape;106;p15"/>
            <p:cNvSpPr/>
            <p:nvPr/>
          </p:nvSpPr>
          <p:spPr>
            <a:xfrm>
              <a:off x="0" y="0"/>
              <a:ext cx="1983287" cy="1120320"/>
            </a:xfrm>
            <a:custGeom>
              <a:rect b="b" l="l" r="r" t="t"/>
              <a:pathLst>
                <a:path extrusionOk="0" h="1120320" w="1983287">
                  <a:moveTo>
                    <a:pt x="19730" y="0"/>
                  </a:moveTo>
                  <a:lnTo>
                    <a:pt x="1963557" y="0"/>
                  </a:lnTo>
                  <a:cubicBezTo>
                    <a:pt x="1974453" y="0"/>
                    <a:pt x="1983287" y="8833"/>
                    <a:pt x="1983287" y="19730"/>
                  </a:cubicBezTo>
                  <a:lnTo>
                    <a:pt x="1983287" y="1100590"/>
                  </a:lnTo>
                  <a:cubicBezTo>
                    <a:pt x="1983287" y="1111486"/>
                    <a:pt x="1974453" y="1120320"/>
                    <a:pt x="1963557" y="1120320"/>
                  </a:cubicBezTo>
                  <a:lnTo>
                    <a:pt x="19730" y="1120320"/>
                  </a:lnTo>
                  <a:cubicBezTo>
                    <a:pt x="8833" y="1120320"/>
                    <a:pt x="0" y="1111486"/>
                    <a:pt x="0" y="1100590"/>
                  </a:cubicBezTo>
                  <a:lnTo>
                    <a:pt x="0" y="19730"/>
                  </a:lnTo>
                  <a:cubicBezTo>
                    <a:pt x="0" y="8833"/>
                    <a:pt x="8833" y="0"/>
                    <a:pt x="19730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 txBox="1"/>
            <p:nvPr/>
          </p:nvSpPr>
          <p:spPr>
            <a:xfrm>
              <a:off x="0" y="-142875"/>
              <a:ext cx="1983287" cy="12631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15"/>
          <p:cNvSpPr txBox="1"/>
          <p:nvPr/>
        </p:nvSpPr>
        <p:spPr>
          <a:xfrm>
            <a:off x="1028700" y="1143000"/>
            <a:ext cx="16230600" cy="869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Науковий апарат</a:t>
            </a:r>
            <a:endParaRPr/>
          </a:p>
        </p:txBody>
      </p:sp>
      <p:grpSp>
        <p:nvGrpSpPr>
          <p:cNvPr id="109" name="Google Shape;109;p15"/>
          <p:cNvGrpSpPr/>
          <p:nvPr/>
        </p:nvGrpSpPr>
        <p:grpSpPr>
          <a:xfrm>
            <a:off x="694380" y="3521897"/>
            <a:ext cx="8513058" cy="2086339"/>
            <a:chOff x="694380" y="1792743"/>
            <a:chExt cx="8513058" cy="2086339"/>
          </a:xfrm>
        </p:grpSpPr>
        <p:grpSp>
          <p:nvGrpSpPr>
            <p:cNvPr id="110" name="Google Shape;110;p15"/>
            <p:cNvGrpSpPr/>
            <p:nvPr/>
          </p:nvGrpSpPr>
          <p:grpSpPr>
            <a:xfrm>
              <a:off x="694380" y="1792743"/>
              <a:ext cx="8513058" cy="2086339"/>
              <a:chOff x="0" y="-142875"/>
              <a:chExt cx="2151408" cy="527256"/>
            </a:xfrm>
          </p:grpSpPr>
          <p:sp>
            <p:nvSpPr>
              <p:cNvPr id="111" name="Google Shape;111;p15"/>
              <p:cNvSpPr/>
              <p:nvPr/>
            </p:nvSpPr>
            <p:spPr>
              <a:xfrm>
                <a:off x="0" y="0"/>
                <a:ext cx="2151407" cy="384381"/>
              </a:xfrm>
              <a:custGeom>
                <a:rect b="b" l="l" r="r" t="t"/>
                <a:pathLst>
                  <a:path extrusionOk="0" h="384381" w="2151407">
                    <a:moveTo>
                      <a:pt x="18188" y="0"/>
                    </a:moveTo>
                    <a:lnTo>
                      <a:pt x="2133219" y="0"/>
                    </a:lnTo>
                    <a:cubicBezTo>
                      <a:pt x="2143264" y="0"/>
                      <a:pt x="2151407" y="8143"/>
                      <a:pt x="2151407" y="18188"/>
                    </a:cubicBezTo>
                    <a:lnTo>
                      <a:pt x="2151407" y="366193"/>
                    </a:lnTo>
                    <a:cubicBezTo>
                      <a:pt x="2151407" y="371017"/>
                      <a:pt x="2149491" y="375643"/>
                      <a:pt x="2146080" y="379054"/>
                    </a:cubicBezTo>
                    <a:cubicBezTo>
                      <a:pt x="2142669" y="382465"/>
                      <a:pt x="2138043" y="384381"/>
                      <a:pt x="2133219" y="384381"/>
                    </a:cubicBezTo>
                    <a:lnTo>
                      <a:pt x="18188" y="384381"/>
                    </a:lnTo>
                    <a:cubicBezTo>
                      <a:pt x="13364" y="384381"/>
                      <a:pt x="8738" y="382465"/>
                      <a:pt x="5327" y="379054"/>
                    </a:cubicBezTo>
                    <a:cubicBezTo>
                      <a:pt x="1916" y="375643"/>
                      <a:pt x="0" y="371017"/>
                      <a:pt x="0" y="366193"/>
                    </a:cubicBezTo>
                    <a:lnTo>
                      <a:pt x="0" y="18188"/>
                    </a:lnTo>
                    <a:cubicBezTo>
                      <a:pt x="0" y="8143"/>
                      <a:pt x="8143" y="0"/>
                      <a:pt x="181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 cmpd="sng" w="38100">
                <a:solidFill>
                  <a:srgbClr val="525CB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5"/>
              <p:cNvSpPr txBox="1"/>
              <p:nvPr/>
            </p:nvSpPr>
            <p:spPr>
              <a:xfrm>
                <a:off x="0" y="-142875"/>
                <a:ext cx="2151408" cy="5272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900" lIns="43900" spcFirstLastPara="1" rIns="43900" wrap="square" tIns="43900">
                <a:noAutofit/>
              </a:bodyPr>
              <a:lstStyle/>
              <a:p>
                <a:pPr indent="0" lvl="0" marL="0" marR="0" rtl="0" algn="ctr">
                  <a:lnSpc>
                    <a:spcPct val="273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" name="Google Shape;113;p15"/>
            <p:cNvSpPr txBox="1"/>
            <p:nvPr/>
          </p:nvSpPr>
          <p:spPr>
            <a:xfrm>
              <a:off x="1140909" y="2492201"/>
              <a:ext cx="7620000" cy="399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6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50" u="none" cap="none" strike="noStrike">
                  <a:solidFill>
                    <a:srgbClr val="525CBF"/>
                  </a:solidFill>
                  <a:latin typeface="Arial"/>
                  <a:ea typeface="Arial"/>
                  <a:cs typeface="Arial"/>
                  <a:sym typeface="Arial"/>
                </a:rPr>
                <a:t>ОБ’ЄКТ ДОСЛІДЖЕННЯ:</a:t>
              </a:r>
              <a:endParaRPr/>
            </a:p>
          </p:txBody>
        </p:sp>
        <p:sp>
          <p:nvSpPr>
            <p:cNvPr id="114" name="Google Shape;114;p15"/>
            <p:cNvSpPr txBox="1"/>
            <p:nvPr/>
          </p:nvSpPr>
          <p:spPr>
            <a:xfrm>
              <a:off x="1140909" y="2936106"/>
              <a:ext cx="7668771" cy="6924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Методика вимірювання УФ випромінювання за допомогою примусової люмінісценції</a:t>
              </a:r>
              <a:endParaRPr b="0" i="0" sz="2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15"/>
          <p:cNvGrpSpPr/>
          <p:nvPr/>
        </p:nvGrpSpPr>
        <p:grpSpPr>
          <a:xfrm>
            <a:off x="694380" y="5240709"/>
            <a:ext cx="8513058" cy="2215649"/>
            <a:chOff x="694380" y="4127017"/>
            <a:chExt cx="8513058" cy="2215649"/>
          </a:xfrm>
        </p:grpSpPr>
        <p:grpSp>
          <p:nvGrpSpPr>
            <p:cNvPr id="116" name="Google Shape;116;p15"/>
            <p:cNvGrpSpPr/>
            <p:nvPr/>
          </p:nvGrpSpPr>
          <p:grpSpPr>
            <a:xfrm>
              <a:off x="694380" y="4127017"/>
              <a:ext cx="8513058" cy="2215649"/>
              <a:chOff x="0" y="-142875"/>
              <a:chExt cx="2151408" cy="559936"/>
            </a:xfrm>
          </p:grpSpPr>
          <p:sp>
            <p:nvSpPr>
              <p:cNvPr id="117" name="Google Shape;117;p15"/>
              <p:cNvSpPr/>
              <p:nvPr/>
            </p:nvSpPr>
            <p:spPr>
              <a:xfrm>
                <a:off x="0" y="0"/>
                <a:ext cx="2151407" cy="417061"/>
              </a:xfrm>
              <a:custGeom>
                <a:rect b="b" l="l" r="r" t="t"/>
                <a:pathLst>
                  <a:path extrusionOk="0" h="417061" w="2151407">
                    <a:moveTo>
                      <a:pt x="18188" y="0"/>
                    </a:moveTo>
                    <a:lnTo>
                      <a:pt x="2133219" y="0"/>
                    </a:lnTo>
                    <a:cubicBezTo>
                      <a:pt x="2143264" y="0"/>
                      <a:pt x="2151407" y="8143"/>
                      <a:pt x="2151407" y="18188"/>
                    </a:cubicBezTo>
                    <a:lnTo>
                      <a:pt x="2151407" y="398872"/>
                    </a:lnTo>
                    <a:cubicBezTo>
                      <a:pt x="2151407" y="403696"/>
                      <a:pt x="2149491" y="408322"/>
                      <a:pt x="2146080" y="411733"/>
                    </a:cubicBezTo>
                    <a:cubicBezTo>
                      <a:pt x="2142669" y="415144"/>
                      <a:pt x="2138043" y="417061"/>
                      <a:pt x="2133219" y="417061"/>
                    </a:cubicBezTo>
                    <a:lnTo>
                      <a:pt x="18188" y="417061"/>
                    </a:lnTo>
                    <a:cubicBezTo>
                      <a:pt x="13364" y="417061"/>
                      <a:pt x="8738" y="415144"/>
                      <a:pt x="5327" y="411733"/>
                    </a:cubicBezTo>
                    <a:cubicBezTo>
                      <a:pt x="1916" y="408322"/>
                      <a:pt x="0" y="403696"/>
                      <a:pt x="0" y="398872"/>
                    </a:cubicBezTo>
                    <a:lnTo>
                      <a:pt x="0" y="18188"/>
                    </a:lnTo>
                    <a:cubicBezTo>
                      <a:pt x="0" y="8143"/>
                      <a:pt x="8143" y="0"/>
                      <a:pt x="181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 cmpd="sng" w="38100">
                <a:solidFill>
                  <a:srgbClr val="525CB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5"/>
              <p:cNvSpPr txBox="1"/>
              <p:nvPr/>
            </p:nvSpPr>
            <p:spPr>
              <a:xfrm>
                <a:off x="0" y="-142875"/>
                <a:ext cx="2151408" cy="5599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900" lIns="43900" spcFirstLastPara="1" rIns="43900" wrap="square" tIns="43900">
                <a:noAutofit/>
              </a:bodyPr>
              <a:lstStyle/>
              <a:p>
                <a:pPr indent="0" lvl="0" marL="0" marR="0" rtl="0" algn="ctr">
                  <a:lnSpc>
                    <a:spcPct val="273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9" name="Google Shape;119;p15"/>
            <p:cNvSpPr txBox="1"/>
            <p:nvPr/>
          </p:nvSpPr>
          <p:spPr>
            <a:xfrm>
              <a:off x="1140909" y="4856412"/>
              <a:ext cx="7620000" cy="399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6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50" u="none" cap="none" strike="noStrike">
                  <a:solidFill>
                    <a:srgbClr val="525CBF"/>
                  </a:solidFill>
                  <a:latin typeface="Arial"/>
                  <a:ea typeface="Arial"/>
                  <a:cs typeface="Arial"/>
                  <a:sym typeface="Arial"/>
                </a:rPr>
                <a:t>ПРЕДМЕТ ДОСЛІДЖЕННЯ: </a:t>
              </a:r>
              <a:endParaRPr/>
            </a:p>
          </p:txBody>
        </p:sp>
        <p:sp>
          <p:nvSpPr>
            <p:cNvPr id="120" name="Google Shape;120;p15"/>
            <p:cNvSpPr txBox="1"/>
            <p:nvPr/>
          </p:nvSpPr>
          <p:spPr>
            <a:xfrm>
              <a:off x="1140909" y="5373724"/>
              <a:ext cx="7620000" cy="6924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Конструкція та характеристика складових частин приладу для вимірювання УФ випромінювання </a:t>
              </a:r>
              <a:endParaRPr b="0" i="0" sz="2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15"/>
          <p:cNvGrpSpPr/>
          <p:nvPr/>
        </p:nvGrpSpPr>
        <p:grpSpPr>
          <a:xfrm>
            <a:off x="694380" y="1769993"/>
            <a:ext cx="8513058" cy="2110262"/>
            <a:chOff x="694380" y="5667916"/>
            <a:chExt cx="8513058" cy="2110262"/>
          </a:xfrm>
        </p:grpSpPr>
        <p:grpSp>
          <p:nvGrpSpPr>
            <p:cNvPr id="122" name="Google Shape;122;p15"/>
            <p:cNvGrpSpPr/>
            <p:nvPr/>
          </p:nvGrpSpPr>
          <p:grpSpPr>
            <a:xfrm>
              <a:off x="694380" y="5667916"/>
              <a:ext cx="8513058" cy="2110262"/>
              <a:chOff x="0" y="-142875"/>
              <a:chExt cx="2151408" cy="696375"/>
            </a:xfrm>
          </p:grpSpPr>
          <p:sp>
            <p:nvSpPr>
              <p:cNvPr id="123" name="Google Shape;123;p15"/>
              <p:cNvSpPr/>
              <p:nvPr/>
            </p:nvSpPr>
            <p:spPr>
              <a:xfrm>
                <a:off x="0" y="0"/>
                <a:ext cx="2151407" cy="553500"/>
              </a:xfrm>
              <a:custGeom>
                <a:rect b="b" l="l" r="r" t="t"/>
                <a:pathLst>
                  <a:path extrusionOk="0" h="553500" w="2151407">
                    <a:moveTo>
                      <a:pt x="18188" y="0"/>
                    </a:moveTo>
                    <a:lnTo>
                      <a:pt x="2133219" y="0"/>
                    </a:lnTo>
                    <a:cubicBezTo>
                      <a:pt x="2143264" y="0"/>
                      <a:pt x="2151407" y="8143"/>
                      <a:pt x="2151407" y="18188"/>
                    </a:cubicBezTo>
                    <a:lnTo>
                      <a:pt x="2151407" y="535312"/>
                    </a:lnTo>
                    <a:cubicBezTo>
                      <a:pt x="2151407" y="540136"/>
                      <a:pt x="2149491" y="544762"/>
                      <a:pt x="2146080" y="548173"/>
                    </a:cubicBezTo>
                    <a:cubicBezTo>
                      <a:pt x="2142669" y="551584"/>
                      <a:pt x="2138043" y="553500"/>
                      <a:pt x="2133219" y="553500"/>
                    </a:cubicBezTo>
                    <a:lnTo>
                      <a:pt x="18188" y="553500"/>
                    </a:lnTo>
                    <a:cubicBezTo>
                      <a:pt x="13364" y="553500"/>
                      <a:pt x="8738" y="551584"/>
                      <a:pt x="5327" y="548173"/>
                    </a:cubicBezTo>
                    <a:cubicBezTo>
                      <a:pt x="1916" y="544762"/>
                      <a:pt x="0" y="540136"/>
                      <a:pt x="0" y="535312"/>
                    </a:cubicBezTo>
                    <a:lnTo>
                      <a:pt x="0" y="18188"/>
                    </a:lnTo>
                    <a:cubicBezTo>
                      <a:pt x="0" y="8143"/>
                      <a:pt x="8143" y="0"/>
                      <a:pt x="181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 cmpd="sng" w="38100">
                <a:solidFill>
                  <a:srgbClr val="525CB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5"/>
              <p:cNvSpPr txBox="1"/>
              <p:nvPr/>
            </p:nvSpPr>
            <p:spPr>
              <a:xfrm>
                <a:off x="0" y="-142875"/>
                <a:ext cx="2151408" cy="696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900" lIns="43900" spcFirstLastPara="1" rIns="43900" wrap="square" tIns="43900">
                <a:noAutofit/>
              </a:bodyPr>
              <a:lstStyle/>
              <a:p>
                <a:pPr indent="0" lvl="0" marL="0" marR="0" rtl="0" algn="ctr">
                  <a:lnSpc>
                    <a:spcPct val="273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" name="Google Shape;125;p15"/>
            <p:cNvSpPr txBox="1"/>
            <p:nvPr/>
          </p:nvSpPr>
          <p:spPr>
            <a:xfrm>
              <a:off x="1140909" y="6234983"/>
              <a:ext cx="7620000" cy="399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6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50" u="none" cap="none" strike="noStrike">
                  <a:solidFill>
                    <a:srgbClr val="525CBF"/>
                  </a:solidFill>
                  <a:latin typeface="Arial"/>
                  <a:ea typeface="Arial"/>
                  <a:cs typeface="Arial"/>
                  <a:sym typeface="Arial"/>
                </a:rPr>
                <a:t>МЕТА РОБОТИ:</a:t>
              </a:r>
              <a:endParaRPr/>
            </a:p>
          </p:txBody>
        </p:sp>
        <p:sp>
          <p:nvSpPr>
            <p:cNvPr id="126" name="Google Shape;126;p15"/>
            <p:cNvSpPr txBox="1"/>
            <p:nvPr/>
          </p:nvSpPr>
          <p:spPr>
            <a:xfrm>
              <a:off x="1140909" y="6678889"/>
              <a:ext cx="7879609" cy="6924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Створення дешевого та доступного приладу для вимірювання УФ випромінювання</a:t>
              </a:r>
              <a:endPara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15"/>
          <p:cNvSpPr txBox="1"/>
          <p:nvPr/>
        </p:nvSpPr>
        <p:spPr>
          <a:xfrm>
            <a:off x="9973620" y="2332331"/>
            <a:ext cx="7620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6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525CBF"/>
                </a:solidFill>
                <a:latin typeface="Arial"/>
                <a:ea typeface="Arial"/>
                <a:cs typeface="Arial"/>
                <a:sym typeface="Arial"/>
              </a:rPr>
              <a:t>ЗАВДАННЯ РОБОТИ: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9973625" y="2678525"/>
            <a:ext cx="7149600" cy="45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34290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Char char="•"/>
            </a:pPr>
            <a:r>
              <a:rPr b="0" i="0" lang="en-US" sz="2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Вивчити основні характеристики УФ-випромінювання та методи його вимірювання.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Char char="•"/>
            </a:pPr>
            <a:r>
              <a:rPr b="0" i="0" lang="en-US" sz="2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Дослідити властивості УФ-чутливих люмінофорів та визначити їх чутливість до різних діапазонів УФ-випромінювання.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Char char="•"/>
            </a:pPr>
            <a:r>
              <a:rPr b="0" i="0" lang="en-US" sz="2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Розробити та протестувати простий прилад для вимірювання інтенсивності УФ-випромінювання на основі люмінофорів.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Char char="•"/>
            </a:pPr>
            <a:r>
              <a:rPr b="0" i="0" lang="en-US" sz="2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Визначити можливість використання розробленого приладу для оцінки прозорості різних матеріалів щодо УФ-променів.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Де є ультрафіолет" id="129" name="Google Shape;129;p15"/>
          <p:cNvSpPr/>
          <p:nvPr/>
        </p:nvSpPr>
        <p:spPr>
          <a:xfrm>
            <a:off x="14067461" y="7456369"/>
            <a:ext cx="2724912" cy="2724912"/>
          </a:xfrm>
          <a:custGeom>
            <a:rect b="b" l="l" r="r" t="t"/>
            <a:pathLst>
              <a:path extrusionOk="0" h="812800" w="812800">
                <a:moveTo>
                  <a:pt x="65341" y="0"/>
                </a:moveTo>
                <a:lnTo>
                  <a:pt x="747459" y="0"/>
                </a:lnTo>
                <a:cubicBezTo>
                  <a:pt x="764788" y="0"/>
                  <a:pt x="781408" y="6884"/>
                  <a:pt x="793662" y="19138"/>
                </a:cubicBezTo>
                <a:cubicBezTo>
                  <a:pt x="805916" y="31392"/>
                  <a:pt x="812800" y="48012"/>
                  <a:pt x="812800" y="65341"/>
                </a:cubicBezTo>
                <a:lnTo>
                  <a:pt x="812800" y="747459"/>
                </a:lnTo>
                <a:cubicBezTo>
                  <a:pt x="812800" y="764788"/>
                  <a:pt x="805916" y="781408"/>
                  <a:pt x="793662" y="793662"/>
                </a:cubicBezTo>
                <a:cubicBezTo>
                  <a:pt x="781408" y="805916"/>
                  <a:pt x="764788" y="812800"/>
                  <a:pt x="747459" y="812800"/>
                </a:cubicBezTo>
                <a:lnTo>
                  <a:pt x="65341" y="812800"/>
                </a:lnTo>
                <a:cubicBezTo>
                  <a:pt x="48012" y="812800"/>
                  <a:pt x="31392" y="805916"/>
                  <a:pt x="19138" y="793662"/>
                </a:cubicBezTo>
                <a:cubicBezTo>
                  <a:pt x="6884" y="781408"/>
                  <a:pt x="0" y="764788"/>
                  <a:pt x="0" y="747459"/>
                </a:cubicBezTo>
                <a:lnTo>
                  <a:pt x="0" y="65341"/>
                </a:lnTo>
                <a:cubicBezTo>
                  <a:pt x="0" y="48012"/>
                  <a:pt x="6884" y="31392"/>
                  <a:pt x="19138" y="19138"/>
                </a:cubicBezTo>
                <a:cubicBezTo>
                  <a:pt x="31392" y="6884"/>
                  <a:pt x="48012" y="0"/>
                  <a:pt x="65341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54026" r="-15735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Особливості та області застосування люмінесцентної фарби • Статті • UB.UA" id="130" name="Google Shape;130;p15"/>
          <p:cNvSpPr/>
          <p:nvPr/>
        </p:nvSpPr>
        <p:spPr>
          <a:xfrm>
            <a:off x="10305362" y="7456370"/>
            <a:ext cx="2724912" cy="2724912"/>
          </a:xfrm>
          <a:custGeom>
            <a:rect b="b" l="l" r="r" t="t"/>
            <a:pathLst>
              <a:path extrusionOk="0" h="812800" w="812800">
                <a:moveTo>
                  <a:pt x="65341" y="0"/>
                </a:moveTo>
                <a:lnTo>
                  <a:pt x="747459" y="0"/>
                </a:lnTo>
                <a:cubicBezTo>
                  <a:pt x="764788" y="0"/>
                  <a:pt x="781408" y="6884"/>
                  <a:pt x="793662" y="19138"/>
                </a:cubicBezTo>
                <a:cubicBezTo>
                  <a:pt x="805916" y="31392"/>
                  <a:pt x="812800" y="48012"/>
                  <a:pt x="812800" y="65341"/>
                </a:cubicBezTo>
                <a:lnTo>
                  <a:pt x="812800" y="747459"/>
                </a:lnTo>
                <a:cubicBezTo>
                  <a:pt x="812800" y="764788"/>
                  <a:pt x="805916" y="781408"/>
                  <a:pt x="793662" y="793662"/>
                </a:cubicBezTo>
                <a:cubicBezTo>
                  <a:pt x="781408" y="805916"/>
                  <a:pt x="764788" y="812800"/>
                  <a:pt x="747459" y="812800"/>
                </a:cubicBezTo>
                <a:lnTo>
                  <a:pt x="65341" y="812800"/>
                </a:lnTo>
                <a:cubicBezTo>
                  <a:pt x="48012" y="812800"/>
                  <a:pt x="31392" y="805916"/>
                  <a:pt x="19138" y="793662"/>
                </a:cubicBezTo>
                <a:cubicBezTo>
                  <a:pt x="6884" y="781408"/>
                  <a:pt x="0" y="764788"/>
                  <a:pt x="0" y="747459"/>
                </a:cubicBezTo>
                <a:lnTo>
                  <a:pt x="0" y="65341"/>
                </a:lnTo>
                <a:cubicBezTo>
                  <a:pt x="0" y="48012"/>
                  <a:pt x="6884" y="31392"/>
                  <a:pt x="19138" y="19138"/>
                </a:cubicBezTo>
                <a:cubicBezTo>
                  <a:pt x="31392" y="6884"/>
                  <a:pt x="48012" y="0"/>
                  <a:pt x="65341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8860" r="-3886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 txBox="1"/>
          <p:nvPr/>
        </p:nvSpPr>
        <p:spPr>
          <a:xfrm>
            <a:off x="1028700" y="1143000"/>
            <a:ext cx="16230600" cy="869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Принципова схема приладу</a:t>
            </a:r>
            <a:endParaRPr/>
          </a:p>
        </p:txBody>
      </p:sp>
      <p:grpSp>
        <p:nvGrpSpPr>
          <p:cNvPr id="136" name="Google Shape;136;p16"/>
          <p:cNvGrpSpPr/>
          <p:nvPr/>
        </p:nvGrpSpPr>
        <p:grpSpPr>
          <a:xfrm>
            <a:off x="811863" y="3141166"/>
            <a:ext cx="7847809" cy="5262788"/>
            <a:chOff x="795054" y="2989887"/>
            <a:chExt cx="7847809" cy="5262788"/>
          </a:xfrm>
        </p:grpSpPr>
        <p:grpSp>
          <p:nvGrpSpPr>
            <p:cNvPr id="137" name="Google Shape;137;p16"/>
            <p:cNvGrpSpPr/>
            <p:nvPr/>
          </p:nvGrpSpPr>
          <p:grpSpPr>
            <a:xfrm>
              <a:off x="795054" y="2989887"/>
              <a:ext cx="7847809" cy="5262788"/>
              <a:chOff x="0" y="-142875"/>
              <a:chExt cx="1983287" cy="1263195"/>
            </a:xfrm>
          </p:grpSpPr>
          <p:sp>
            <p:nvSpPr>
              <p:cNvPr id="138" name="Google Shape;138;p16"/>
              <p:cNvSpPr/>
              <p:nvPr/>
            </p:nvSpPr>
            <p:spPr>
              <a:xfrm>
                <a:off x="0" y="0"/>
                <a:ext cx="1983287" cy="914560"/>
              </a:xfrm>
              <a:custGeom>
                <a:rect b="b" l="l" r="r" t="t"/>
                <a:pathLst>
                  <a:path extrusionOk="0" h="1120320" w="1983287">
                    <a:moveTo>
                      <a:pt x="19730" y="0"/>
                    </a:moveTo>
                    <a:lnTo>
                      <a:pt x="1963557" y="0"/>
                    </a:lnTo>
                    <a:cubicBezTo>
                      <a:pt x="1974453" y="0"/>
                      <a:pt x="1983287" y="8833"/>
                      <a:pt x="1983287" y="19730"/>
                    </a:cubicBezTo>
                    <a:lnTo>
                      <a:pt x="1983287" y="1100590"/>
                    </a:lnTo>
                    <a:cubicBezTo>
                      <a:pt x="1983287" y="1111486"/>
                      <a:pt x="1974453" y="1120320"/>
                      <a:pt x="1963557" y="1120320"/>
                    </a:cubicBezTo>
                    <a:lnTo>
                      <a:pt x="19730" y="1120320"/>
                    </a:lnTo>
                    <a:cubicBezTo>
                      <a:pt x="8833" y="1120320"/>
                      <a:pt x="0" y="1111486"/>
                      <a:pt x="0" y="1100590"/>
                    </a:cubicBezTo>
                    <a:lnTo>
                      <a:pt x="0" y="19730"/>
                    </a:lnTo>
                    <a:cubicBezTo>
                      <a:pt x="0" y="8833"/>
                      <a:pt x="8833" y="0"/>
                      <a:pt x="197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 cmpd="sng" w="38100">
                <a:solidFill>
                  <a:srgbClr val="525CB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6"/>
              <p:cNvSpPr txBox="1"/>
              <p:nvPr/>
            </p:nvSpPr>
            <p:spPr>
              <a:xfrm>
                <a:off x="0" y="-142875"/>
                <a:ext cx="1983287" cy="1263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3900" lIns="43900" spcFirstLastPara="1" rIns="43900" wrap="square" tIns="43900">
                <a:noAutofit/>
              </a:bodyPr>
              <a:lstStyle/>
              <a:p>
                <a:pPr indent="0" lvl="0" marL="0" marR="0" rtl="0" algn="ctr">
                  <a:lnSpc>
                    <a:spcPct val="273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0" name="Google Shape;140;p16"/>
            <p:cNvSpPr txBox="1"/>
            <p:nvPr/>
          </p:nvSpPr>
          <p:spPr>
            <a:xfrm>
              <a:off x="1032062" y="3889562"/>
              <a:ext cx="7365627" cy="30469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457200" lvl="0" marL="4572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AutoNum type="arabicPeriod"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Телефон.</a:t>
              </a:r>
              <a:endPara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457200" lvl="0" marL="4572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AutoNum type="arabicPeriod"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Картонний бокс.</a:t>
              </a:r>
              <a:endParaRPr/>
            </a:p>
            <a:p>
              <a:pPr indent="-457200" lvl="0" marL="4572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AutoNum type="arabicPeriod"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Світловий датчик.</a:t>
              </a:r>
              <a:endParaRPr/>
            </a:p>
            <a:p>
              <a:pPr indent="-457200" lvl="0" marL="4572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AutoNum type="arabicPeriod"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Люмінофор.</a:t>
              </a:r>
              <a:endParaRPr/>
            </a:p>
            <a:p>
              <a:pPr indent="-457200" lvl="0" marL="4572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AutoNum type="arabicPeriod"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Фільтр.</a:t>
              </a:r>
              <a:endPara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457200" lvl="0" marL="4572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AutoNum type="arabicPeriod"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УФ випромінювання</a:t>
              </a:r>
              <a:endPara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16"/>
          <p:cNvGrpSpPr/>
          <p:nvPr/>
        </p:nvGrpSpPr>
        <p:grpSpPr>
          <a:xfrm>
            <a:off x="12070864" y="3888523"/>
            <a:ext cx="4942266" cy="3817257"/>
            <a:chOff x="8272072" y="7872211"/>
            <a:chExt cx="2689885" cy="1934671"/>
          </a:xfrm>
        </p:grpSpPr>
        <p:sp>
          <p:nvSpPr>
            <p:cNvPr id="142" name="Google Shape;142;p16"/>
            <p:cNvSpPr/>
            <p:nvPr/>
          </p:nvSpPr>
          <p:spPr>
            <a:xfrm>
              <a:off x="8418379" y="9173356"/>
              <a:ext cx="2543577" cy="482957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25400">
              <a:solidFill>
                <a:srgbClr val="2136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8637842" y="9177618"/>
              <a:ext cx="241478" cy="128788"/>
            </a:xfrm>
            <a:prstGeom prst="ellipse">
              <a:avLst/>
            </a:prstGeom>
            <a:solidFill>
              <a:schemeClr val="dk1"/>
            </a:solidFill>
            <a:ln cap="flat" cmpd="sng" w="25400">
              <a:solidFill>
                <a:srgbClr val="2136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8564450" y="9047408"/>
              <a:ext cx="370267" cy="96591"/>
            </a:xfrm>
            <a:prstGeom prst="rect">
              <a:avLst/>
            </a:prstGeom>
            <a:solidFill>
              <a:srgbClr val="92D050"/>
            </a:solidFill>
            <a:ln cap="flat" cmpd="sng" w="25400">
              <a:solidFill>
                <a:srgbClr val="2136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8432821" y="8850200"/>
              <a:ext cx="643943" cy="418563"/>
            </a:xfrm>
            <a:prstGeom prst="blockArc">
              <a:avLst>
                <a:gd fmla="val 10800000" name="adj1"/>
                <a:gd fmla="val 0" name="adj2"/>
                <a:gd fmla="val 25000" name="adj3"/>
              </a:avLst>
            </a:prstGeom>
            <a:solidFill>
              <a:schemeClr val="dk1"/>
            </a:solidFill>
            <a:ln cap="flat" cmpd="sng" w="25400">
              <a:solidFill>
                <a:srgbClr val="2136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8272545" y="9307826"/>
              <a:ext cx="289774" cy="499056"/>
            </a:xfrm>
            <a:prstGeom prst="corner">
              <a:avLst>
                <a:gd fmla="val 50000" name="adj1"/>
                <a:gd fmla="val 50000" name="adj2"/>
              </a:avLst>
            </a:prstGeom>
            <a:solidFill>
              <a:srgbClr val="00B050"/>
            </a:solidFill>
            <a:ln cap="flat" cmpd="sng" w="25400">
              <a:solidFill>
                <a:srgbClr val="2136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6"/>
            <p:cNvSpPr/>
            <p:nvPr/>
          </p:nvSpPr>
          <p:spPr>
            <a:xfrm rot="5400000">
              <a:off x="8255973" y="9050959"/>
              <a:ext cx="321971" cy="289774"/>
            </a:xfrm>
            <a:prstGeom prst="corner">
              <a:avLst>
                <a:gd fmla="val 50000" name="adj1"/>
                <a:gd fmla="val 50000" name="adj2"/>
              </a:avLst>
            </a:prstGeom>
            <a:solidFill>
              <a:srgbClr val="00B050"/>
            </a:solidFill>
            <a:ln cap="flat" cmpd="sng" w="25400">
              <a:solidFill>
                <a:srgbClr val="2136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8548352" y="7872211"/>
              <a:ext cx="386366" cy="772732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7030A0"/>
            </a:solidFill>
            <a:ln cap="flat" cmpd="sng" w="25400">
              <a:solidFill>
                <a:srgbClr val="2136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16"/>
          <p:cNvSpPr/>
          <p:nvPr/>
        </p:nvSpPr>
        <p:spPr>
          <a:xfrm>
            <a:off x="13284889" y="6147531"/>
            <a:ext cx="563450" cy="273676"/>
          </a:xfrm>
          <a:prstGeom prst="rect">
            <a:avLst/>
          </a:prstGeom>
          <a:solidFill>
            <a:srgbClr val="00B050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12595019" y="7422870"/>
            <a:ext cx="1247640" cy="289065"/>
          </a:xfrm>
          <a:prstGeom prst="rect">
            <a:avLst/>
          </a:prstGeom>
          <a:solidFill>
            <a:srgbClr val="00B050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1" name="Google Shape;151;p16"/>
          <p:cNvCxnSpPr/>
          <p:nvPr/>
        </p:nvCxnSpPr>
        <p:spPr>
          <a:xfrm>
            <a:off x="10514984" y="5868883"/>
            <a:ext cx="2411474" cy="697211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52" name="Google Shape;152;p16"/>
          <p:cNvCxnSpPr/>
          <p:nvPr/>
        </p:nvCxnSpPr>
        <p:spPr>
          <a:xfrm>
            <a:off x="11446098" y="4459309"/>
            <a:ext cx="1352281" cy="1448873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53" name="Google Shape;153;p16"/>
          <p:cNvCxnSpPr/>
          <p:nvPr/>
        </p:nvCxnSpPr>
        <p:spPr>
          <a:xfrm>
            <a:off x="10898746" y="5232042"/>
            <a:ext cx="1947929" cy="1078605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54" name="Google Shape;154;p16"/>
          <p:cNvCxnSpPr/>
          <p:nvPr/>
        </p:nvCxnSpPr>
        <p:spPr>
          <a:xfrm>
            <a:off x="11413900" y="3477296"/>
            <a:ext cx="1497169" cy="837126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55" name="Google Shape;155;p16"/>
          <p:cNvCxnSpPr/>
          <p:nvPr/>
        </p:nvCxnSpPr>
        <p:spPr>
          <a:xfrm>
            <a:off x="10319197" y="6745310"/>
            <a:ext cx="1867436" cy="241478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56" name="Google Shape;156;p16"/>
          <p:cNvCxnSpPr/>
          <p:nvPr/>
        </p:nvCxnSpPr>
        <p:spPr>
          <a:xfrm flipH="1">
            <a:off x="10524454" y="6944174"/>
            <a:ext cx="2418813" cy="927799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157" name="Google Shape;157;p16"/>
          <p:cNvSpPr txBox="1"/>
          <p:nvPr/>
        </p:nvSpPr>
        <p:spPr>
          <a:xfrm>
            <a:off x="10046467" y="7559946"/>
            <a:ext cx="4526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9834345" y="6369359"/>
            <a:ext cx="6761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10060436" y="5490329"/>
            <a:ext cx="72443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10434254" y="4809454"/>
            <a:ext cx="83712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11017119" y="4043586"/>
            <a:ext cx="69294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10964561" y="3052340"/>
            <a:ext cx="61174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17"/>
          <p:cNvGrpSpPr/>
          <p:nvPr/>
        </p:nvGrpSpPr>
        <p:grpSpPr>
          <a:xfrm>
            <a:off x="2931118" y="-909625"/>
            <a:ext cx="12425764" cy="6053125"/>
            <a:chOff x="0" y="-142875"/>
            <a:chExt cx="4631017" cy="2255968"/>
          </a:xfrm>
        </p:grpSpPr>
        <p:sp>
          <p:nvSpPr>
            <p:cNvPr id="168" name="Google Shape;168;p17"/>
            <p:cNvSpPr/>
            <p:nvPr/>
          </p:nvSpPr>
          <p:spPr>
            <a:xfrm>
              <a:off x="0" y="0"/>
              <a:ext cx="4631017" cy="2113093"/>
            </a:xfrm>
            <a:custGeom>
              <a:rect b="b" l="l" r="r" t="t"/>
              <a:pathLst>
                <a:path extrusionOk="0" h="2113093" w="4631017">
                  <a:moveTo>
                    <a:pt x="12461" y="0"/>
                  </a:moveTo>
                  <a:lnTo>
                    <a:pt x="4618556" y="0"/>
                  </a:lnTo>
                  <a:cubicBezTo>
                    <a:pt x="4625438" y="0"/>
                    <a:pt x="4631017" y="5579"/>
                    <a:pt x="4631017" y="12461"/>
                  </a:cubicBezTo>
                  <a:lnTo>
                    <a:pt x="4631017" y="2100632"/>
                  </a:lnTo>
                  <a:cubicBezTo>
                    <a:pt x="4631017" y="2103937"/>
                    <a:pt x="4629705" y="2107106"/>
                    <a:pt x="4627368" y="2109443"/>
                  </a:cubicBezTo>
                  <a:cubicBezTo>
                    <a:pt x="4625030" y="2111780"/>
                    <a:pt x="4621861" y="2113093"/>
                    <a:pt x="4618556" y="2113093"/>
                  </a:cubicBezTo>
                  <a:lnTo>
                    <a:pt x="12461" y="2113093"/>
                  </a:lnTo>
                  <a:cubicBezTo>
                    <a:pt x="5579" y="2113093"/>
                    <a:pt x="0" y="2107514"/>
                    <a:pt x="0" y="2100632"/>
                  </a:cubicBezTo>
                  <a:lnTo>
                    <a:pt x="0" y="12461"/>
                  </a:lnTo>
                  <a:cubicBezTo>
                    <a:pt x="0" y="9156"/>
                    <a:pt x="1313" y="5987"/>
                    <a:pt x="3650" y="3650"/>
                  </a:cubicBezTo>
                  <a:cubicBezTo>
                    <a:pt x="5987" y="1313"/>
                    <a:pt x="9156" y="0"/>
                    <a:pt x="12461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7"/>
            <p:cNvSpPr txBox="1"/>
            <p:nvPr/>
          </p:nvSpPr>
          <p:spPr>
            <a:xfrm>
              <a:off x="0" y="-142875"/>
              <a:ext cx="4631017" cy="2255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0" name="Google Shape;170;p17"/>
          <p:cNvGrpSpPr/>
          <p:nvPr/>
        </p:nvGrpSpPr>
        <p:grpSpPr>
          <a:xfrm>
            <a:off x="3399258" y="918261"/>
            <a:ext cx="11489482" cy="3532428"/>
            <a:chOff x="0" y="0"/>
            <a:chExt cx="15319310" cy="4709904"/>
          </a:xfrm>
        </p:grpSpPr>
        <p:pic>
          <p:nvPicPr>
            <p:cNvPr id="171" name="Google Shape;171;p17"/>
            <p:cNvPicPr preferRelativeResize="0"/>
            <p:nvPr/>
          </p:nvPicPr>
          <p:blipFill rotWithShape="1">
            <a:blip r:embed="rId3">
              <a:alphaModFix/>
            </a:blip>
            <a:srcRect b="8040" l="0" r="0" t="8041"/>
            <a:stretch/>
          </p:blipFill>
          <p:spPr>
            <a:xfrm>
              <a:off x="0" y="0"/>
              <a:ext cx="7596155" cy="2291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7"/>
            <p:cNvPicPr preferRelativeResize="0"/>
            <p:nvPr/>
          </p:nvPicPr>
          <p:blipFill rotWithShape="1">
            <a:blip r:embed="rId4">
              <a:alphaModFix/>
            </a:blip>
            <a:srcRect b="14054" l="0" r="0" t="14054"/>
            <a:stretch/>
          </p:blipFill>
          <p:spPr>
            <a:xfrm>
              <a:off x="7723155" y="0"/>
              <a:ext cx="7596155" cy="2291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17"/>
            <p:cNvPicPr preferRelativeResize="0"/>
            <p:nvPr/>
          </p:nvPicPr>
          <p:blipFill rotWithShape="1">
            <a:blip r:embed="rId5">
              <a:alphaModFix/>
            </a:blip>
            <a:srcRect b="1318" l="0" r="0" t="1319"/>
            <a:stretch/>
          </p:blipFill>
          <p:spPr>
            <a:xfrm>
              <a:off x="0" y="2418452"/>
              <a:ext cx="7596155" cy="2291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17"/>
            <p:cNvPicPr preferRelativeResize="0"/>
            <p:nvPr/>
          </p:nvPicPr>
          <p:blipFill rotWithShape="1">
            <a:blip r:embed="rId6">
              <a:alphaModFix/>
            </a:blip>
            <a:srcRect b="2687" l="0" r="0" t="2687"/>
            <a:stretch/>
          </p:blipFill>
          <p:spPr>
            <a:xfrm>
              <a:off x="7723155" y="2418452"/>
              <a:ext cx="7596155" cy="22914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5" name="Google Shape;175;p17"/>
          <p:cNvSpPr txBox="1"/>
          <p:nvPr/>
        </p:nvSpPr>
        <p:spPr>
          <a:xfrm>
            <a:off x="5075278" y="4569590"/>
            <a:ext cx="7863632" cy="446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31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УФ люмінофори, що використовувались для досліджень</a:t>
            </a:r>
            <a:endParaRPr/>
          </a:p>
        </p:txBody>
      </p:sp>
      <p:grpSp>
        <p:nvGrpSpPr>
          <p:cNvPr id="176" name="Google Shape;176;p17"/>
          <p:cNvGrpSpPr/>
          <p:nvPr/>
        </p:nvGrpSpPr>
        <p:grpSpPr>
          <a:xfrm>
            <a:off x="2931118" y="4969693"/>
            <a:ext cx="5789503" cy="5598808"/>
            <a:chOff x="0" y="-142875"/>
            <a:chExt cx="2157718" cy="2086646"/>
          </a:xfrm>
        </p:grpSpPr>
        <p:sp>
          <p:nvSpPr>
            <p:cNvPr id="177" name="Google Shape;177;p17"/>
            <p:cNvSpPr/>
            <p:nvPr/>
          </p:nvSpPr>
          <p:spPr>
            <a:xfrm>
              <a:off x="0" y="0"/>
              <a:ext cx="2157718" cy="1943771"/>
            </a:xfrm>
            <a:custGeom>
              <a:rect b="b" l="l" r="r" t="t"/>
              <a:pathLst>
                <a:path extrusionOk="0" h="1943771" w="2157718">
                  <a:moveTo>
                    <a:pt x="26745" y="0"/>
                  </a:moveTo>
                  <a:lnTo>
                    <a:pt x="2130973" y="0"/>
                  </a:lnTo>
                  <a:cubicBezTo>
                    <a:pt x="2138066" y="0"/>
                    <a:pt x="2144869" y="2818"/>
                    <a:pt x="2149884" y="7833"/>
                  </a:cubicBezTo>
                  <a:cubicBezTo>
                    <a:pt x="2154900" y="12849"/>
                    <a:pt x="2157718" y="19652"/>
                    <a:pt x="2157718" y="26745"/>
                  </a:cubicBezTo>
                  <a:lnTo>
                    <a:pt x="2157718" y="1917027"/>
                  </a:lnTo>
                  <a:cubicBezTo>
                    <a:pt x="2157718" y="1924120"/>
                    <a:pt x="2154900" y="1930922"/>
                    <a:pt x="2149884" y="1935938"/>
                  </a:cubicBezTo>
                  <a:cubicBezTo>
                    <a:pt x="2144869" y="1940954"/>
                    <a:pt x="2138066" y="1943771"/>
                    <a:pt x="2130973" y="1943771"/>
                  </a:cubicBezTo>
                  <a:lnTo>
                    <a:pt x="26745" y="1943771"/>
                  </a:lnTo>
                  <a:cubicBezTo>
                    <a:pt x="19652" y="1943771"/>
                    <a:pt x="12849" y="1940954"/>
                    <a:pt x="7833" y="1935938"/>
                  </a:cubicBezTo>
                  <a:cubicBezTo>
                    <a:pt x="2818" y="1930922"/>
                    <a:pt x="0" y="1924120"/>
                    <a:pt x="0" y="1917027"/>
                  </a:cubicBezTo>
                  <a:lnTo>
                    <a:pt x="0" y="26745"/>
                  </a:lnTo>
                  <a:cubicBezTo>
                    <a:pt x="0" y="19652"/>
                    <a:pt x="2818" y="12849"/>
                    <a:pt x="7833" y="7833"/>
                  </a:cubicBezTo>
                  <a:cubicBezTo>
                    <a:pt x="12849" y="2818"/>
                    <a:pt x="19652" y="0"/>
                    <a:pt x="26745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7"/>
            <p:cNvSpPr txBox="1"/>
            <p:nvPr/>
          </p:nvSpPr>
          <p:spPr>
            <a:xfrm>
              <a:off x="0" y="-142875"/>
              <a:ext cx="2157718" cy="20866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17"/>
          <p:cNvSpPr/>
          <p:nvPr/>
        </p:nvSpPr>
        <p:spPr>
          <a:xfrm>
            <a:off x="3611534" y="5756357"/>
            <a:ext cx="4428670" cy="3048957"/>
          </a:xfrm>
          <a:custGeom>
            <a:rect b="b" l="l" r="r" t="t"/>
            <a:pathLst>
              <a:path extrusionOk="0" h="3048957" w="4428670">
                <a:moveTo>
                  <a:pt x="0" y="0"/>
                </a:moveTo>
                <a:lnTo>
                  <a:pt x="4428671" y="0"/>
                </a:lnTo>
                <a:lnTo>
                  <a:pt x="4428671" y="3048957"/>
                </a:lnTo>
                <a:lnTo>
                  <a:pt x="0" y="30489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5840" l="-4358" r="-8389" t="-2659"/>
            </a:stretch>
          </a:blipFill>
          <a:ln>
            <a:noFill/>
          </a:ln>
        </p:spPr>
      </p:sp>
      <p:grpSp>
        <p:nvGrpSpPr>
          <p:cNvPr id="180" name="Google Shape;180;p17"/>
          <p:cNvGrpSpPr/>
          <p:nvPr/>
        </p:nvGrpSpPr>
        <p:grpSpPr>
          <a:xfrm>
            <a:off x="9567379" y="4969693"/>
            <a:ext cx="5789503" cy="5598808"/>
            <a:chOff x="0" y="-142875"/>
            <a:chExt cx="2157718" cy="2086646"/>
          </a:xfrm>
        </p:grpSpPr>
        <p:sp>
          <p:nvSpPr>
            <p:cNvPr id="181" name="Google Shape;181;p17"/>
            <p:cNvSpPr/>
            <p:nvPr/>
          </p:nvSpPr>
          <p:spPr>
            <a:xfrm>
              <a:off x="0" y="0"/>
              <a:ext cx="2157718" cy="1943771"/>
            </a:xfrm>
            <a:custGeom>
              <a:rect b="b" l="l" r="r" t="t"/>
              <a:pathLst>
                <a:path extrusionOk="0" h="1943771" w="2157718">
                  <a:moveTo>
                    <a:pt x="26745" y="0"/>
                  </a:moveTo>
                  <a:lnTo>
                    <a:pt x="2130973" y="0"/>
                  </a:lnTo>
                  <a:cubicBezTo>
                    <a:pt x="2138066" y="0"/>
                    <a:pt x="2144869" y="2818"/>
                    <a:pt x="2149884" y="7833"/>
                  </a:cubicBezTo>
                  <a:cubicBezTo>
                    <a:pt x="2154900" y="12849"/>
                    <a:pt x="2157718" y="19652"/>
                    <a:pt x="2157718" y="26745"/>
                  </a:cubicBezTo>
                  <a:lnTo>
                    <a:pt x="2157718" y="1917027"/>
                  </a:lnTo>
                  <a:cubicBezTo>
                    <a:pt x="2157718" y="1924120"/>
                    <a:pt x="2154900" y="1930922"/>
                    <a:pt x="2149884" y="1935938"/>
                  </a:cubicBezTo>
                  <a:cubicBezTo>
                    <a:pt x="2144869" y="1940954"/>
                    <a:pt x="2138066" y="1943771"/>
                    <a:pt x="2130973" y="1943771"/>
                  </a:cubicBezTo>
                  <a:lnTo>
                    <a:pt x="26745" y="1943771"/>
                  </a:lnTo>
                  <a:cubicBezTo>
                    <a:pt x="19652" y="1943771"/>
                    <a:pt x="12849" y="1940954"/>
                    <a:pt x="7833" y="1935938"/>
                  </a:cubicBezTo>
                  <a:cubicBezTo>
                    <a:pt x="2818" y="1930922"/>
                    <a:pt x="0" y="1924120"/>
                    <a:pt x="0" y="1917027"/>
                  </a:cubicBezTo>
                  <a:lnTo>
                    <a:pt x="0" y="26745"/>
                  </a:lnTo>
                  <a:cubicBezTo>
                    <a:pt x="0" y="19652"/>
                    <a:pt x="2818" y="12849"/>
                    <a:pt x="7833" y="7833"/>
                  </a:cubicBezTo>
                  <a:cubicBezTo>
                    <a:pt x="12849" y="2818"/>
                    <a:pt x="19652" y="0"/>
                    <a:pt x="26745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7"/>
            <p:cNvSpPr txBox="1"/>
            <p:nvPr/>
          </p:nvSpPr>
          <p:spPr>
            <a:xfrm>
              <a:off x="0" y="-142875"/>
              <a:ext cx="2157718" cy="20866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17"/>
          <p:cNvSpPr/>
          <p:nvPr/>
        </p:nvSpPr>
        <p:spPr>
          <a:xfrm>
            <a:off x="10688712" y="5756357"/>
            <a:ext cx="3546837" cy="3048957"/>
          </a:xfrm>
          <a:custGeom>
            <a:rect b="b" l="l" r="r" t="t"/>
            <a:pathLst>
              <a:path extrusionOk="0" h="3048957" w="3546837">
                <a:moveTo>
                  <a:pt x="0" y="0"/>
                </a:moveTo>
                <a:lnTo>
                  <a:pt x="3546837" y="0"/>
                </a:lnTo>
                <a:lnTo>
                  <a:pt x="3546837" y="3048957"/>
                </a:lnTo>
                <a:lnTo>
                  <a:pt x="0" y="30489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9752" l="0" r="0" t="-9752"/>
            </a:stretch>
          </a:blipFill>
          <a:ln>
            <a:noFill/>
          </a:ln>
        </p:spPr>
      </p:sp>
      <p:sp>
        <p:nvSpPr>
          <p:cNvPr id="184" name="Google Shape;184;p17"/>
          <p:cNvSpPr txBox="1"/>
          <p:nvPr/>
        </p:nvSpPr>
        <p:spPr>
          <a:xfrm>
            <a:off x="3489843" y="9016918"/>
            <a:ext cx="4607152" cy="10866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283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Світлонепроникне покриття з отвором над датчиком освітлення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10384321" y="9016918"/>
            <a:ext cx="4155618" cy="733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3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Захисний екран, прозорий для УФ випромінювання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18"/>
          <p:cNvGrpSpPr/>
          <p:nvPr/>
        </p:nvGrpSpPr>
        <p:grpSpPr>
          <a:xfrm>
            <a:off x="539007" y="-95818"/>
            <a:ext cx="10381238" cy="9844741"/>
            <a:chOff x="0" y="-142875"/>
            <a:chExt cx="2339851" cy="2218929"/>
          </a:xfrm>
        </p:grpSpPr>
        <p:sp>
          <p:nvSpPr>
            <p:cNvPr id="191" name="Google Shape;191;p18"/>
            <p:cNvSpPr/>
            <p:nvPr/>
          </p:nvSpPr>
          <p:spPr>
            <a:xfrm>
              <a:off x="0" y="0"/>
              <a:ext cx="2339851" cy="2076054"/>
            </a:xfrm>
            <a:custGeom>
              <a:rect b="b" l="l" r="r" t="t"/>
              <a:pathLst>
                <a:path extrusionOk="0" h="2076054" w="2339851">
                  <a:moveTo>
                    <a:pt x="14915" y="0"/>
                  </a:moveTo>
                  <a:lnTo>
                    <a:pt x="2324936" y="0"/>
                  </a:lnTo>
                  <a:cubicBezTo>
                    <a:pt x="2328892" y="0"/>
                    <a:pt x="2332686" y="1571"/>
                    <a:pt x="2335483" y="4369"/>
                  </a:cubicBezTo>
                  <a:cubicBezTo>
                    <a:pt x="2338280" y="7166"/>
                    <a:pt x="2339851" y="10959"/>
                    <a:pt x="2339851" y="14915"/>
                  </a:cubicBezTo>
                  <a:lnTo>
                    <a:pt x="2339851" y="2061139"/>
                  </a:lnTo>
                  <a:cubicBezTo>
                    <a:pt x="2339851" y="2065094"/>
                    <a:pt x="2338280" y="2068888"/>
                    <a:pt x="2335483" y="2071685"/>
                  </a:cubicBezTo>
                  <a:cubicBezTo>
                    <a:pt x="2332686" y="2074482"/>
                    <a:pt x="2328892" y="2076054"/>
                    <a:pt x="2324936" y="2076054"/>
                  </a:cubicBezTo>
                  <a:lnTo>
                    <a:pt x="14915" y="2076054"/>
                  </a:lnTo>
                  <a:cubicBezTo>
                    <a:pt x="10959" y="2076054"/>
                    <a:pt x="7166" y="2074482"/>
                    <a:pt x="4369" y="2071685"/>
                  </a:cubicBezTo>
                  <a:cubicBezTo>
                    <a:pt x="1571" y="2068888"/>
                    <a:pt x="0" y="2065094"/>
                    <a:pt x="0" y="2061139"/>
                  </a:cubicBezTo>
                  <a:lnTo>
                    <a:pt x="0" y="14915"/>
                  </a:lnTo>
                  <a:cubicBezTo>
                    <a:pt x="0" y="10959"/>
                    <a:pt x="1571" y="7166"/>
                    <a:pt x="4369" y="4369"/>
                  </a:cubicBezTo>
                  <a:cubicBezTo>
                    <a:pt x="7166" y="1571"/>
                    <a:pt x="10959" y="0"/>
                    <a:pt x="14915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8"/>
            <p:cNvSpPr txBox="1"/>
            <p:nvPr/>
          </p:nvSpPr>
          <p:spPr>
            <a:xfrm>
              <a:off x="0" y="-142875"/>
              <a:ext cx="2339851" cy="22189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18"/>
          <p:cNvSpPr txBox="1"/>
          <p:nvPr/>
        </p:nvSpPr>
        <p:spPr>
          <a:xfrm>
            <a:off x="1066973" y="1143000"/>
            <a:ext cx="9325305" cy="16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Методика проведення експерименту</a:t>
            </a:r>
            <a:endParaRPr/>
          </a:p>
        </p:txBody>
      </p:sp>
      <p:sp>
        <p:nvSpPr>
          <p:cNvPr id="194" name="Google Shape;194;p18"/>
          <p:cNvSpPr txBox="1"/>
          <p:nvPr/>
        </p:nvSpPr>
        <p:spPr>
          <a:xfrm>
            <a:off x="1066973" y="3025151"/>
            <a:ext cx="9227753" cy="5530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36854" lvl="1" marL="474344" marR="0" rtl="0" algn="l">
              <a:lnSpc>
                <a:spcPct val="1432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Char char="•"/>
            </a:pPr>
            <a:r>
              <a:rPr b="0" i="0" lang="en-US" sz="21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Було створено простий лабораторний прилад.</a:t>
            </a:r>
            <a:endParaRPr b="0" i="0" sz="2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854" lvl="1" marL="474344" marR="0" rtl="0" algn="l">
              <a:lnSpc>
                <a:spcPct val="1432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Char char="•"/>
            </a:pPr>
            <a:r>
              <a:rPr b="0" i="0" lang="en-US" sz="21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Використано смартфон із додатком для вимірювання інтенсивності світлового потоку.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854" lvl="1" marL="474344" marR="0" rtl="0" algn="l">
              <a:lnSpc>
                <a:spcPct val="1432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Char char="•"/>
            </a:pPr>
            <a:r>
              <a:rPr b="0" i="0" lang="en-US" sz="21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ньому було розташовано світлонепроникне покриття з отвором над датчиком освітлення.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854" lvl="1" marL="474344" marR="0" rtl="0" algn="l">
              <a:lnSpc>
                <a:spcPct val="1432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Char char="•"/>
            </a:pPr>
            <a:r>
              <a:rPr b="0" i="0" lang="en-US" sz="21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отворі розміщувались послідовно матеріал, для якого вимірювався ступінь поглинання УФ променів, захисний екран із скла прозорого для УФ випромінювання і непррозорого для видимого випромінювання та шар з УФ люмінофором.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854" lvl="1" marL="474344" marR="0" rtl="0" algn="l">
              <a:lnSpc>
                <a:spcPct val="1432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Char char="•"/>
            </a:pPr>
            <a:r>
              <a:rPr b="0" i="0" lang="en-US" sz="21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Зверху розміщувалась лампа з УФ світлодіодами.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854" lvl="1" marL="474344" marR="0" rtl="0" algn="l">
              <a:lnSpc>
                <a:spcPct val="1432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Char char="•"/>
            </a:pPr>
            <a:r>
              <a:rPr b="0" i="0" lang="en-US" sz="21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Визначалось інтенсивність світіння люмінофорів різних кольорів, та різної чутливості до УФ випромінювання.</a:t>
            </a:r>
            <a:endParaRPr/>
          </a:p>
          <a:p>
            <a:pPr indent="-236854" lvl="1" marL="474344" marR="0" rtl="0" algn="l">
              <a:lnSpc>
                <a:spcPct val="1432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Char char="•"/>
            </a:pPr>
            <a:r>
              <a:rPr b="0" i="0" lang="en-US" sz="21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Найбільш чутливі люмінофори були використані для визначення ступеню поглинання УФ променів різними матеріалами.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18"/>
          <p:cNvGrpSpPr/>
          <p:nvPr/>
        </p:nvGrpSpPr>
        <p:grpSpPr>
          <a:xfrm>
            <a:off x="12144633" y="1518529"/>
            <a:ext cx="5114667" cy="7249941"/>
            <a:chOff x="0" y="0"/>
            <a:chExt cx="6819556" cy="9666588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6819556" cy="8746794"/>
            </a:xfrm>
            <a:custGeom>
              <a:rect b="b" l="l" r="r" t="t"/>
              <a:pathLst>
                <a:path extrusionOk="0" h="893440" w="696583">
                  <a:moveTo>
                    <a:pt x="37366" y="0"/>
                  </a:moveTo>
                  <a:lnTo>
                    <a:pt x="659217" y="0"/>
                  </a:lnTo>
                  <a:cubicBezTo>
                    <a:pt x="679854" y="0"/>
                    <a:pt x="696583" y="16729"/>
                    <a:pt x="696583" y="37366"/>
                  </a:cubicBezTo>
                  <a:lnTo>
                    <a:pt x="696583" y="856074"/>
                  </a:lnTo>
                  <a:cubicBezTo>
                    <a:pt x="696583" y="865984"/>
                    <a:pt x="692646" y="875489"/>
                    <a:pt x="685639" y="882496"/>
                  </a:cubicBezTo>
                  <a:cubicBezTo>
                    <a:pt x="678631" y="889504"/>
                    <a:pt x="669127" y="893440"/>
                    <a:pt x="659217" y="893440"/>
                  </a:cubicBezTo>
                  <a:lnTo>
                    <a:pt x="37366" y="893440"/>
                  </a:lnTo>
                  <a:cubicBezTo>
                    <a:pt x="27456" y="893440"/>
                    <a:pt x="17952" y="889504"/>
                    <a:pt x="10944" y="882496"/>
                  </a:cubicBezTo>
                  <a:cubicBezTo>
                    <a:pt x="3937" y="875489"/>
                    <a:pt x="0" y="865984"/>
                    <a:pt x="0" y="856074"/>
                  </a:cubicBezTo>
                  <a:lnTo>
                    <a:pt x="0" y="37366"/>
                  </a:lnTo>
                  <a:cubicBezTo>
                    <a:pt x="0" y="27456"/>
                    <a:pt x="3937" y="17952"/>
                    <a:pt x="10944" y="10944"/>
                  </a:cubicBezTo>
                  <a:cubicBezTo>
                    <a:pt x="17952" y="3937"/>
                    <a:pt x="27456" y="0"/>
                    <a:pt x="37366" y="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28998" l="-12108" r="-12107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8"/>
            <p:cNvSpPr txBox="1"/>
            <p:nvPr/>
          </p:nvSpPr>
          <p:spPr>
            <a:xfrm>
              <a:off x="507668" y="9007435"/>
              <a:ext cx="5804220" cy="659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-US" sz="2842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Лабораторна установка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/>
          <p:nvPr/>
        </p:nvSpPr>
        <p:spPr>
          <a:xfrm>
            <a:off x="2111861" y="600497"/>
            <a:ext cx="14064278" cy="5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Визначення інтенсивності світіння різних люмінофорів</a:t>
            </a:r>
            <a:endParaRPr/>
          </a:p>
        </p:txBody>
      </p:sp>
      <p:grpSp>
        <p:nvGrpSpPr>
          <p:cNvPr id="203" name="Google Shape;203;p19"/>
          <p:cNvGrpSpPr/>
          <p:nvPr/>
        </p:nvGrpSpPr>
        <p:grpSpPr>
          <a:xfrm>
            <a:off x="5583399" y="1594082"/>
            <a:ext cx="7113985" cy="8279421"/>
            <a:chOff x="6524693" y="1829406"/>
            <a:chExt cx="6777809" cy="8060907"/>
          </a:xfrm>
        </p:grpSpPr>
        <p:pic>
          <p:nvPicPr>
            <p:cNvPr id="204" name="Google Shape;204;p19"/>
            <p:cNvPicPr preferRelativeResize="0"/>
            <p:nvPr/>
          </p:nvPicPr>
          <p:blipFill rotWithShape="1">
            <a:blip r:embed="rId3">
              <a:alphaModFix/>
            </a:blip>
            <a:srcRect b="4401" l="0" r="0" t="442"/>
            <a:stretch/>
          </p:blipFill>
          <p:spPr>
            <a:xfrm>
              <a:off x="6524694" y="1829406"/>
              <a:ext cx="3241222" cy="3878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19"/>
            <p:cNvPicPr preferRelativeResize="0"/>
            <p:nvPr/>
          </p:nvPicPr>
          <p:blipFill rotWithShape="1">
            <a:blip r:embed="rId4">
              <a:alphaModFix/>
            </a:blip>
            <a:srcRect b="4401" l="0" r="0" t="442"/>
            <a:stretch/>
          </p:blipFill>
          <p:spPr>
            <a:xfrm>
              <a:off x="6524693" y="5988510"/>
              <a:ext cx="3241222" cy="3878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Изображение выглядит как гаджет, текст, Мобильный телефон, Электронное устройство&#10;&#10;Содержимое, созданное ИИ, может быть неверным." id="206" name="Google Shape;206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038229" y="5994027"/>
              <a:ext cx="3237380" cy="3896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Изображение выглядит как снимок экрана, Электронное устройство, гаджет, Цвет электрик&#10;&#10;Содержимое, созданное ИИ, может быть неверным." id="207" name="Google Shape;207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044952" y="1829639"/>
              <a:ext cx="3257550" cy="38878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20"/>
          <p:cNvGrpSpPr/>
          <p:nvPr/>
        </p:nvGrpSpPr>
        <p:grpSpPr>
          <a:xfrm>
            <a:off x="866444" y="-95818"/>
            <a:ext cx="16392856" cy="9844741"/>
            <a:chOff x="0" y="-142875"/>
            <a:chExt cx="3694824" cy="2218929"/>
          </a:xfrm>
        </p:grpSpPr>
        <p:sp>
          <p:nvSpPr>
            <p:cNvPr id="213" name="Google Shape;213;p20"/>
            <p:cNvSpPr/>
            <p:nvPr/>
          </p:nvSpPr>
          <p:spPr>
            <a:xfrm>
              <a:off x="0" y="0"/>
              <a:ext cx="3694824" cy="2076054"/>
            </a:xfrm>
            <a:custGeom>
              <a:rect b="b" l="l" r="r" t="t"/>
              <a:pathLst>
                <a:path extrusionOk="0" h="2076054" w="3694824">
                  <a:moveTo>
                    <a:pt x="9445" y="0"/>
                  </a:moveTo>
                  <a:lnTo>
                    <a:pt x="3685378" y="0"/>
                  </a:lnTo>
                  <a:cubicBezTo>
                    <a:pt x="3687883" y="0"/>
                    <a:pt x="3690286" y="995"/>
                    <a:pt x="3692057" y="2767"/>
                  </a:cubicBezTo>
                  <a:cubicBezTo>
                    <a:pt x="3693828" y="4538"/>
                    <a:pt x="3694824" y="6940"/>
                    <a:pt x="3694824" y="9445"/>
                  </a:cubicBezTo>
                  <a:lnTo>
                    <a:pt x="3694824" y="2066608"/>
                  </a:lnTo>
                  <a:cubicBezTo>
                    <a:pt x="3694824" y="2069113"/>
                    <a:pt x="3693828" y="2071516"/>
                    <a:pt x="3692057" y="2073287"/>
                  </a:cubicBezTo>
                  <a:cubicBezTo>
                    <a:pt x="3690286" y="2075059"/>
                    <a:pt x="3687883" y="2076054"/>
                    <a:pt x="3685378" y="2076054"/>
                  </a:cubicBezTo>
                  <a:lnTo>
                    <a:pt x="9445" y="2076054"/>
                  </a:lnTo>
                  <a:cubicBezTo>
                    <a:pt x="6940" y="2076054"/>
                    <a:pt x="4538" y="2075059"/>
                    <a:pt x="2767" y="2073287"/>
                  </a:cubicBezTo>
                  <a:cubicBezTo>
                    <a:pt x="995" y="2071516"/>
                    <a:pt x="0" y="2069113"/>
                    <a:pt x="0" y="2066608"/>
                  </a:cubicBezTo>
                  <a:lnTo>
                    <a:pt x="0" y="9445"/>
                  </a:lnTo>
                  <a:cubicBezTo>
                    <a:pt x="0" y="6940"/>
                    <a:pt x="995" y="4538"/>
                    <a:pt x="2767" y="2767"/>
                  </a:cubicBezTo>
                  <a:cubicBezTo>
                    <a:pt x="4538" y="995"/>
                    <a:pt x="6940" y="0"/>
                    <a:pt x="9445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0"/>
            <p:cNvSpPr txBox="1"/>
            <p:nvPr/>
          </p:nvSpPr>
          <p:spPr>
            <a:xfrm>
              <a:off x="0" y="-142875"/>
              <a:ext cx="3694824" cy="22189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" name="Google Shape;215;p20"/>
          <p:cNvSpPr txBox="1"/>
          <p:nvPr/>
        </p:nvSpPr>
        <p:spPr>
          <a:xfrm>
            <a:off x="947572" y="1045647"/>
            <a:ext cx="16230600" cy="869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Результати експерименту</a:t>
            </a:r>
            <a:endParaRPr/>
          </a:p>
        </p:txBody>
      </p:sp>
      <p:sp>
        <p:nvSpPr>
          <p:cNvPr id="216" name="Google Shape;216;p20"/>
          <p:cNvSpPr/>
          <p:nvPr/>
        </p:nvSpPr>
        <p:spPr>
          <a:xfrm>
            <a:off x="9323185" y="2419134"/>
            <a:ext cx="7372691" cy="5886450"/>
          </a:xfrm>
          <a:custGeom>
            <a:rect b="b" l="l" r="r" t="t"/>
            <a:pathLst>
              <a:path extrusionOk="0" h="5886450" w="7372691">
                <a:moveTo>
                  <a:pt x="0" y="0"/>
                </a:moveTo>
                <a:lnTo>
                  <a:pt x="7372691" y="0"/>
                </a:lnTo>
                <a:lnTo>
                  <a:pt x="7372691" y="5886450"/>
                </a:lnTo>
                <a:lnTo>
                  <a:pt x="0" y="58864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7" name="Google Shape;217;p20"/>
          <p:cNvSpPr txBox="1"/>
          <p:nvPr/>
        </p:nvSpPr>
        <p:spPr>
          <a:xfrm>
            <a:off x="1356226" y="8436306"/>
            <a:ext cx="7180808" cy="423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Інтенсивність світіння люмінофорів, лкс</a:t>
            </a:r>
            <a:endParaRPr/>
          </a:p>
        </p:txBody>
      </p:sp>
      <p:sp>
        <p:nvSpPr>
          <p:cNvPr id="218" name="Google Shape;218;p20"/>
          <p:cNvSpPr txBox="1"/>
          <p:nvPr/>
        </p:nvSpPr>
        <p:spPr>
          <a:xfrm>
            <a:off x="9125813" y="8436306"/>
            <a:ext cx="7767436" cy="7759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Порівняльні значення чутливості люмінофорів</a:t>
            </a:r>
            <a:endParaRPr/>
          </a:p>
        </p:txBody>
      </p:sp>
      <p:pic>
        <p:nvPicPr>
          <p:cNvPr descr="Изображение выглядит как текст, снимок экрана, число, Шрифт&#10;&#10;Содержимое, созданное ИИ, может быть неверным." id="219" name="Google Shape;21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9768" y="2419350"/>
            <a:ext cx="7137155" cy="5887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/>
          <p:nvPr/>
        </p:nvSpPr>
        <p:spPr>
          <a:xfrm>
            <a:off x="2111861" y="600497"/>
            <a:ext cx="14064278" cy="5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Визначення впливу екрану на результати замірів </a:t>
            </a:r>
            <a:endParaRPr/>
          </a:p>
        </p:txBody>
      </p:sp>
      <p:grpSp>
        <p:nvGrpSpPr>
          <p:cNvPr id="225" name="Google Shape;225;p21"/>
          <p:cNvGrpSpPr/>
          <p:nvPr/>
        </p:nvGrpSpPr>
        <p:grpSpPr>
          <a:xfrm>
            <a:off x="5903101" y="1403585"/>
            <a:ext cx="6490251" cy="8375168"/>
            <a:chOff x="5791976" y="1308335"/>
            <a:chExt cx="6712501" cy="8565668"/>
          </a:xfrm>
        </p:grpSpPr>
        <p:pic>
          <p:nvPicPr>
            <p:cNvPr id="226" name="Google Shape;226;p21"/>
            <p:cNvPicPr preferRelativeResize="0"/>
            <p:nvPr/>
          </p:nvPicPr>
          <p:blipFill rotWithShape="1">
            <a:blip r:embed="rId3">
              <a:alphaModFix/>
            </a:blip>
            <a:srcRect b="4401" l="0" r="0" t="442"/>
            <a:stretch/>
          </p:blipFill>
          <p:spPr>
            <a:xfrm>
              <a:off x="9254375" y="1308335"/>
              <a:ext cx="3250102" cy="41880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21"/>
            <p:cNvPicPr preferRelativeResize="0"/>
            <p:nvPr/>
          </p:nvPicPr>
          <p:blipFill rotWithShape="1">
            <a:blip r:embed="rId4">
              <a:alphaModFix/>
            </a:blip>
            <a:srcRect b="4401" l="0" r="0" t="442"/>
            <a:stretch/>
          </p:blipFill>
          <p:spPr>
            <a:xfrm>
              <a:off x="9254375" y="5685962"/>
              <a:ext cx="3250102" cy="41880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Изображение выглядит как снимок экрана, фиолетовый, в помещении, устройство&#10;&#10;Содержимое, созданное ИИ, может быть неверным." id="228" name="Google Shape;228;p21"/>
            <p:cNvPicPr preferRelativeResize="0"/>
            <p:nvPr/>
          </p:nvPicPr>
          <p:blipFill rotWithShape="1">
            <a:blip r:embed="rId5">
              <a:alphaModFix/>
            </a:blip>
            <a:srcRect b="4336" l="0" r="0" t="508"/>
            <a:stretch/>
          </p:blipFill>
          <p:spPr>
            <a:xfrm>
              <a:off x="5791977" y="1315518"/>
              <a:ext cx="3256101" cy="4184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Изображение выглядит как текст, гаджет, Электронное устройство, в помещении&#10;&#10;Содержимое, созданное ИИ, может быть неверным." id="229" name="Google Shape;229;p21"/>
            <p:cNvPicPr preferRelativeResize="0"/>
            <p:nvPr/>
          </p:nvPicPr>
          <p:blipFill rotWithShape="1">
            <a:blip r:embed="rId6">
              <a:alphaModFix/>
            </a:blip>
            <a:srcRect b="4336" l="0" r="0" t="508"/>
            <a:stretch/>
          </p:blipFill>
          <p:spPr>
            <a:xfrm>
              <a:off x="5791976" y="5682323"/>
              <a:ext cx="3256101" cy="418449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22"/>
          <p:cNvGrpSpPr/>
          <p:nvPr/>
        </p:nvGrpSpPr>
        <p:grpSpPr>
          <a:xfrm>
            <a:off x="929362" y="-258074"/>
            <a:ext cx="16392856" cy="10169252"/>
            <a:chOff x="0" y="-142875"/>
            <a:chExt cx="3694824" cy="2292071"/>
          </a:xfrm>
        </p:grpSpPr>
        <p:sp>
          <p:nvSpPr>
            <p:cNvPr id="235" name="Google Shape;235;p22"/>
            <p:cNvSpPr/>
            <p:nvPr/>
          </p:nvSpPr>
          <p:spPr>
            <a:xfrm>
              <a:off x="0" y="0"/>
              <a:ext cx="3694824" cy="2149196"/>
            </a:xfrm>
            <a:custGeom>
              <a:rect b="b" l="l" r="r" t="t"/>
              <a:pathLst>
                <a:path extrusionOk="0" h="2149196" w="3694824">
                  <a:moveTo>
                    <a:pt x="9445" y="0"/>
                  </a:moveTo>
                  <a:lnTo>
                    <a:pt x="3685378" y="0"/>
                  </a:lnTo>
                  <a:cubicBezTo>
                    <a:pt x="3687883" y="0"/>
                    <a:pt x="3690286" y="995"/>
                    <a:pt x="3692057" y="2767"/>
                  </a:cubicBezTo>
                  <a:cubicBezTo>
                    <a:pt x="3693828" y="4538"/>
                    <a:pt x="3694824" y="6940"/>
                    <a:pt x="3694824" y="9445"/>
                  </a:cubicBezTo>
                  <a:lnTo>
                    <a:pt x="3694824" y="2139751"/>
                  </a:lnTo>
                  <a:cubicBezTo>
                    <a:pt x="3694824" y="2142256"/>
                    <a:pt x="3693828" y="2144658"/>
                    <a:pt x="3692057" y="2146430"/>
                  </a:cubicBezTo>
                  <a:cubicBezTo>
                    <a:pt x="3690286" y="2148201"/>
                    <a:pt x="3687883" y="2149196"/>
                    <a:pt x="3685378" y="2149196"/>
                  </a:cubicBezTo>
                  <a:lnTo>
                    <a:pt x="9445" y="2149196"/>
                  </a:lnTo>
                  <a:cubicBezTo>
                    <a:pt x="6940" y="2149196"/>
                    <a:pt x="4538" y="2148201"/>
                    <a:pt x="2767" y="2146430"/>
                  </a:cubicBezTo>
                  <a:cubicBezTo>
                    <a:pt x="995" y="2144658"/>
                    <a:pt x="0" y="2142256"/>
                    <a:pt x="0" y="2139751"/>
                  </a:cubicBezTo>
                  <a:lnTo>
                    <a:pt x="0" y="9445"/>
                  </a:lnTo>
                  <a:cubicBezTo>
                    <a:pt x="0" y="6940"/>
                    <a:pt x="995" y="4538"/>
                    <a:pt x="2767" y="2767"/>
                  </a:cubicBezTo>
                  <a:cubicBezTo>
                    <a:pt x="4538" y="995"/>
                    <a:pt x="6940" y="0"/>
                    <a:pt x="9445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2"/>
            <p:cNvSpPr txBox="1"/>
            <p:nvPr/>
          </p:nvSpPr>
          <p:spPr>
            <a:xfrm>
              <a:off x="0" y="-142875"/>
              <a:ext cx="3694824" cy="22920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p22"/>
          <p:cNvSpPr txBox="1"/>
          <p:nvPr/>
        </p:nvSpPr>
        <p:spPr>
          <a:xfrm>
            <a:off x="1370649" y="1005362"/>
            <a:ext cx="15518916" cy="1708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Вплив на результати замірів наявності екрану </a:t>
            </a:r>
            <a:endParaRPr b="0" i="0" sz="6500" u="none" cap="none" strike="noStrike">
              <a:solidFill>
                <a:srgbClr val="505AB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8" name="Google Shape;238;p22"/>
          <p:cNvGraphicFramePr/>
          <p:nvPr/>
        </p:nvGraphicFramePr>
        <p:xfrm>
          <a:off x="2972640" y="32851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{7C3F0E82-AE69-472B-A567-18C7FA7A6585}</a:tableStyleId>
              </a:tblPr>
              <a:tblGrid>
                <a:gridCol w="7719700"/>
                <a:gridCol w="2293300"/>
                <a:gridCol w="2293300"/>
              </a:tblGrid>
              <a:tr h="1115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Умови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без світла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зі світлом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</a:tr>
              <a:tr h="820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нічого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139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375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820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фільтр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79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79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820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Пігмент 11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1821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2463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820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Пігмент 11 + фільтр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793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793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820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Пігмент 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493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835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820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Пігмент 5 + фільтр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139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139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/>
          <p:nvPr/>
        </p:nvSpPr>
        <p:spPr>
          <a:xfrm>
            <a:off x="2111861" y="584622"/>
            <a:ext cx="14064278" cy="5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Перевірка приладу на різних матеріалах</a:t>
            </a:r>
            <a:endParaRPr/>
          </a:p>
        </p:txBody>
      </p:sp>
      <p:pic>
        <p:nvPicPr>
          <p:cNvPr descr="Изображение выглядит как гаджет, Электронное устройство, Мобильный телефон, электроника&#10;&#10;Содержимое, созданное ИИ, может быть неверным." id="244" name="Google Shape;24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99725" y="2727325"/>
            <a:ext cx="4321175" cy="568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гаджет, Электронное устройство, в помещении, электроника&#10;&#10;Содержимое, созданное ИИ, может быть неверным." id="245" name="Google Shape;24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2812" y="2720975"/>
            <a:ext cx="4333875" cy="5670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3"/>
          <p:cNvSpPr txBox="1"/>
          <p:nvPr/>
        </p:nvSpPr>
        <p:spPr>
          <a:xfrm>
            <a:off x="4347881" y="8523007"/>
            <a:ext cx="25549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Люмінофор 5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3"/>
          <p:cNvSpPr txBox="1"/>
          <p:nvPr/>
        </p:nvSpPr>
        <p:spPr>
          <a:xfrm>
            <a:off x="11301131" y="8523006"/>
            <a:ext cx="27454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Люмінофор 11</a:t>
            </a:r>
            <a:endParaRPr/>
          </a:p>
        </p:txBody>
      </p:sp>
      <p:sp>
        <p:nvSpPr>
          <p:cNvPr id="248" name="Google Shape;248;p23"/>
          <p:cNvSpPr txBox="1"/>
          <p:nvPr/>
        </p:nvSpPr>
        <p:spPr>
          <a:xfrm>
            <a:off x="6826250" y="1539875"/>
            <a:ext cx="46355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Без матеріалу</a:t>
            </a:r>
            <a:endParaRPr b="1"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4"/>
          <p:cNvSpPr txBox="1"/>
          <p:nvPr/>
        </p:nvSpPr>
        <p:spPr>
          <a:xfrm>
            <a:off x="2111861" y="600497"/>
            <a:ext cx="14064278" cy="5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Перевірка приладу на різних матеріалах</a:t>
            </a:r>
            <a:endParaRPr/>
          </a:p>
        </p:txBody>
      </p:sp>
      <p:grpSp>
        <p:nvGrpSpPr>
          <p:cNvPr id="254" name="Google Shape;254;p24"/>
          <p:cNvGrpSpPr/>
          <p:nvPr/>
        </p:nvGrpSpPr>
        <p:grpSpPr>
          <a:xfrm>
            <a:off x="10667999" y="3062006"/>
            <a:ext cx="6734175" cy="5920644"/>
            <a:chOff x="1095375" y="3062006"/>
            <a:chExt cx="6734175" cy="5920644"/>
          </a:xfrm>
        </p:grpSpPr>
        <p:grpSp>
          <p:nvGrpSpPr>
            <p:cNvPr id="255" name="Google Shape;255;p24"/>
            <p:cNvGrpSpPr/>
            <p:nvPr/>
          </p:nvGrpSpPr>
          <p:grpSpPr>
            <a:xfrm>
              <a:off x="1095375" y="4092575"/>
              <a:ext cx="6734175" cy="4890075"/>
              <a:chOff x="1778000" y="3775075"/>
              <a:chExt cx="6734175" cy="4890075"/>
            </a:xfrm>
          </p:grpSpPr>
          <p:pic>
            <p:nvPicPr>
              <p:cNvPr descr="Изображение выглядит как Электронное устройство, гаджет, пластик, электроника&#10;&#10;Содержимое, созданное ИИ, может быть неверным." id="256" name="Google Shape;256;p2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914525" y="3775075"/>
                <a:ext cx="3092450" cy="4102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Изображение выглядит как гаджет, Электронное устройство, электроника, Мобильный телефон&#10;&#10;Содержимое, созданное ИИ, может быть неверным." id="257" name="Google Shape;257;p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5426075" y="3778250"/>
                <a:ext cx="3086100" cy="4095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8" name="Google Shape;258;p24"/>
              <p:cNvSpPr txBox="1"/>
              <p:nvPr/>
            </p:nvSpPr>
            <p:spPr>
              <a:xfrm>
                <a:off x="6445249" y="8080375"/>
                <a:ext cx="104775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Скло</a:t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4"/>
              <p:cNvSpPr txBox="1"/>
              <p:nvPr/>
            </p:nvSpPr>
            <p:spPr>
              <a:xfrm>
                <a:off x="1778000" y="8080374"/>
                <a:ext cx="33655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Прозорий пластик</a:t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0" name="Google Shape;260;p24"/>
            <p:cNvSpPr txBox="1"/>
            <p:nvPr/>
          </p:nvSpPr>
          <p:spPr>
            <a:xfrm>
              <a:off x="3093756" y="3062006"/>
              <a:ext cx="2745443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Люмінофор 11</a:t>
              </a:r>
              <a:endParaRPr/>
            </a:p>
          </p:txBody>
        </p:sp>
      </p:grpSp>
      <p:grpSp>
        <p:nvGrpSpPr>
          <p:cNvPr id="261" name="Google Shape;261;p24"/>
          <p:cNvGrpSpPr/>
          <p:nvPr/>
        </p:nvGrpSpPr>
        <p:grpSpPr>
          <a:xfrm>
            <a:off x="1120775" y="3062006"/>
            <a:ext cx="6673850" cy="5930168"/>
            <a:chOff x="10693400" y="3062007"/>
            <a:chExt cx="6673850" cy="5930168"/>
          </a:xfrm>
        </p:grpSpPr>
        <p:sp>
          <p:nvSpPr>
            <p:cNvPr id="262" name="Google Shape;262;p24"/>
            <p:cNvSpPr txBox="1"/>
            <p:nvPr/>
          </p:nvSpPr>
          <p:spPr>
            <a:xfrm>
              <a:off x="12745756" y="3062007"/>
              <a:ext cx="2554943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Люмінофор 5</a:t>
              </a:r>
              <a:endPara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3" name="Google Shape;263;p24"/>
            <p:cNvGrpSpPr/>
            <p:nvPr/>
          </p:nvGrpSpPr>
          <p:grpSpPr>
            <a:xfrm>
              <a:off x="10693400" y="4092575"/>
              <a:ext cx="6673850" cy="4899600"/>
              <a:chOff x="10693400" y="4092575"/>
              <a:chExt cx="6673850" cy="4899600"/>
            </a:xfrm>
          </p:grpSpPr>
          <p:pic>
            <p:nvPicPr>
              <p:cNvPr descr="Изображение выглядит как гаджет, Электронное устройство, электроника, в помещении&#10;&#10;Содержимое, созданное ИИ, может быть неверным." id="264" name="Google Shape;264;p24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0831512" y="4097337"/>
                <a:ext cx="3070225" cy="4092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Изображение выглядит как гаджет, Электронное устройство, электроника, Мобильный телефон&#10;&#10;Содержимое, созданное ИИ, может быть неверным." id="265" name="Google Shape;265;p24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14287500" y="4092575"/>
                <a:ext cx="3079750" cy="41021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6" name="Google Shape;266;p24"/>
              <p:cNvSpPr txBox="1"/>
              <p:nvPr/>
            </p:nvSpPr>
            <p:spPr>
              <a:xfrm>
                <a:off x="15297149" y="8407400"/>
                <a:ext cx="104775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Скло</a:t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24"/>
              <p:cNvSpPr txBox="1"/>
              <p:nvPr/>
            </p:nvSpPr>
            <p:spPr>
              <a:xfrm>
                <a:off x="10693400" y="8407399"/>
                <a:ext cx="33655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Прозорий пластик</a:t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5"/>
          <p:cNvSpPr txBox="1"/>
          <p:nvPr/>
        </p:nvSpPr>
        <p:spPr>
          <a:xfrm>
            <a:off x="2111861" y="600497"/>
            <a:ext cx="14064278" cy="501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Перевірка приладу на різних матеріалах</a:t>
            </a:r>
            <a:endParaRPr/>
          </a:p>
        </p:txBody>
      </p:sp>
      <p:pic>
        <p:nvPicPr>
          <p:cNvPr descr="Изображение выглядит как гаджет, Электронное устройство, электроника, Фиолетовый&#10;&#10;Содержимое, созданное ИИ, может быть неверным." id="273" name="Google Shape;27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77391" y="4264399"/>
            <a:ext cx="2969559" cy="39601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Электронное устройство, гаджет, электроника, Цвет электрик&#10;&#10;Содержимое, созданное ИИ, может быть неверным." id="274" name="Google Shape;27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38970" y="4269160"/>
            <a:ext cx="2969560" cy="39506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5" name="Google Shape;275;p25"/>
          <p:cNvGrpSpPr/>
          <p:nvPr/>
        </p:nvGrpSpPr>
        <p:grpSpPr>
          <a:xfrm>
            <a:off x="1218359" y="4262718"/>
            <a:ext cx="6335247" cy="3963521"/>
            <a:chOff x="1218359" y="4262718"/>
            <a:chExt cx="6335247" cy="3963521"/>
          </a:xfrm>
        </p:grpSpPr>
        <p:pic>
          <p:nvPicPr>
            <p:cNvPr descr="Изображение выглядит как Электронное устройство, гаджет, электроника, Фиолетовый&#10;&#10;Содержимое, созданное ИИ, может быть неверным." id="276" name="Google Shape;276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18359" y="4262718"/>
              <a:ext cx="2958914" cy="39635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Изображение выглядит как Электронное устройство, гаджет, электроника, в помещении&#10;&#10;Содержимое, созданное ИИ, может быть неверным." id="277" name="Google Shape;277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565557" y="4274484"/>
              <a:ext cx="2988049" cy="39399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8" name="Google Shape;278;p25"/>
          <p:cNvSpPr txBox="1"/>
          <p:nvPr/>
        </p:nvSpPr>
        <p:spPr>
          <a:xfrm>
            <a:off x="3109631" y="3109632"/>
            <a:ext cx="25549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Люмінофор 5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5"/>
          <p:cNvSpPr txBox="1"/>
          <p:nvPr/>
        </p:nvSpPr>
        <p:spPr>
          <a:xfrm>
            <a:off x="1916205" y="8353986"/>
            <a:ext cx="141194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Картон</a:t>
            </a:r>
            <a:endParaRPr/>
          </a:p>
        </p:txBody>
      </p:sp>
      <p:sp>
        <p:nvSpPr>
          <p:cNvPr id="280" name="Google Shape;280;p25"/>
          <p:cNvSpPr txBox="1"/>
          <p:nvPr/>
        </p:nvSpPr>
        <p:spPr>
          <a:xfrm>
            <a:off x="4992219" y="8353984"/>
            <a:ext cx="213472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Поліуретан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5"/>
          <p:cNvSpPr txBox="1"/>
          <p:nvPr/>
        </p:nvSpPr>
        <p:spPr>
          <a:xfrm>
            <a:off x="14485469" y="8353983"/>
            <a:ext cx="213472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Поліуретан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5"/>
          <p:cNvSpPr txBox="1"/>
          <p:nvPr/>
        </p:nvSpPr>
        <p:spPr>
          <a:xfrm>
            <a:off x="11520580" y="8353986"/>
            <a:ext cx="141194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Картон</a:t>
            </a:r>
            <a:endParaRPr/>
          </a:p>
        </p:txBody>
      </p:sp>
      <p:sp>
        <p:nvSpPr>
          <p:cNvPr id="283" name="Google Shape;283;p25"/>
          <p:cNvSpPr txBox="1"/>
          <p:nvPr/>
        </p:nvSpPr>
        <p:spPr>
          <a:xfrm>
            <a:off x="12507631" y="3109631"/>
            <a:ext cx="27454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Люмінофор 11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26"/>
          <p:cNvGrpSpPr/>
          <p:nvPr/>
        </p:nvGrpSpPr>
        <p:grpSpPr>
          <a:xfrm>
            <a:off x="866444" y="-95818"/>
            <a:ext cx="16392856" cy="9844741"/>
            <a:chOff x="0" y="-142875"/>
            <a:chExt cx="3694824" cy="2218929"/>
          </a:xfrm>
        </p:grpSpPr>
        <p:sp>
          <p:nvSpPr>
            <p:cNvPr id="289" name="Google Shape;289;p26"/>
            <p:cNvSpPr/>
            <p:nvPr/>
          </p:nvSpPr>
          <p:spPr>
            <a:xfrm>
              <a:off x="0" y="0"/>
              <a:ext cx="3694824" cy="2076054"/>
            </a:xfrm>
            <a:custGeom>
              <a:rect b="b" l="l" r="r" t="t"/>
              <a:pathLst>
                <a:path extrusionOk="0" h="2076054" w="3694824">
                  <a:moveTo>
                    <a:pt x="9445" y="0"/>
                  </a:moveTo>
                  <a:lnTo>
                    <a:pt x="3685378" y="0"/>
                  </a:lnTo>
                  <a:cubicBezTo>
                    <a:pt x="3687883" y="0"/>
                    <a:pt x="3690286" y="995"/>
                    <a:pt x="3692057" y="2767"/>
                  </a:cubicBezTo>
                  <a:cubicBezTo>
                    <a:pt x="3693828" y="4538"/>
                    <a:pt x="3694824" y="6940"/>
                    <a:pt x="3694824" y="9445"/>
                  </a:cubicBezTo>
                  <a:lnTo>
                    <a:pt x="3694824" y="2066608"/>
                  </a:lnTo>
                  <a:cubicBezTo>
                    <a:pt x="3694824" y="2069113"/>
                    <a:pt x="3693828" y="2071516"/>
                    <a:pt x="3692057" y="2073287"/>
                  </a:cubicBezTo>
                  <a:cubicBezTo>
                    <a:pt x="3690286" y="2075059"/>
                    <a:pt x="3687883" y="2076054"/>
                    <a:pt x="3685378" y="2076054"/>
                  </a:cubicBezTo>
                  <a:lnTo>
                    <a:pt x="9445" y="2076054"/>
                  </a:lnTo>
                  <a:cubicBezTo>
                    <a:pt x="6940" y="2076054"/>
                    <a:pt x="4538" y="2075059"/>
                    <a:pt x="2767" y="2073287"/>
                  </a:cubicBezTo>
                  <a:cubicBezTo>
                    <a:pt x="995" y="2071516"/>
                    <a:pt x="0" y="2069113"/>
                    <a:pt x="0" y="2066608"/>
                  </a:cubicBezTo>
                  <a:lnTo>
                    <a:pt x="0" y="9445"/>
                  </a:lnTo>
                  <a:cubicBezTo>
                    <a:pt x="0" y="6940"/>
                    <a:pt x="995" y="4538"/>
                    <a:pt x="2767" y="2767"/>
                  </a:cubicBezTo>
                  <a:cubicBezTo>
                    <a:pt x="4538" y="995"/>
                    <a:pt x="6940" y="0"/>
                    <a:pt x="9445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6"/>
            <p:cNvSpPr txBox="1"/>
            <p:nvPr/>
          </p:nvSpPr>
          <p:spPr>
            <a:xfrm>
              <a:off x="0" y="-142875"/>
              <a:ext cx="3694824" cy="22189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" name="Google Shape;291;p26"/>
          <p:cNvSpPr txBox="1"/>
          <p:nvPr/>
        </p:nvSpPr>
        <p:spPr>
          <a:xfrm>
            <a:off x="947572" y="1045647"/>
            <a:ext cx="16230600" cy="16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Результати замірів для різних матеріалів</a:t>
            </a:r>
            <a:endParaRPr/>
          </a:p>
        </p:txBody>
      </p:sp>
      <p:graphicFrame>
        <p:nvGraphicFramePr>
          <p:cNvPr id="292" name="Google Shape;292;p26"/>
          <p:cNvGraphicFramePr/>
          <p:nvPr/>
        </p:nvGraphicFramePr>
        <p:xfrm>
          <a:off x="5214772" y="31143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{7C3F0E82-AE69-472B-A567-18C7FA7A6585}</a:tableStyleId>
              </a:tblPr>
              <a:tblGrid>
                <a:gridCol w="3649450"/>
                <a:gridCol w="1084150"/>
                <a:gridCol w="1084150"/>
                <a:gridCol w="1053600"/>
                <a:gridCol w="977250"/>
              </a:tblGrid>
              <a:tr h="459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2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11 (зелений)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5 (рожевий)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 hMerge="1"/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Матеріал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лкс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%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лкс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%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картон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0.4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0.0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поліуретан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пластик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9.2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1.2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1.2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0.8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папір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11.8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1.5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4.0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2.8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поролон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87.8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11.1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13.9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10.0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тканина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117.8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14.9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25.7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18.5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целофан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610.5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77.0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117.8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84.6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прозорий пластик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621.2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78.4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117.8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84.6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поліпропілен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642.6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81.1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123.2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88.5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  <a:tr h="45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скло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706.9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89.2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128.5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92.3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459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без матеріалу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792.5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100.0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79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139.2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u="none" cap="none" strike="noStrike">
                          <a:solidFill>
                            <a:srgbClr val="000000"/>
                          </a:solidFill>
                          <a:latin typeface="Carlito"/>
                          <a:ea typeface="Carlito"/>
                          <a:cs typeface="Carlito"/>
                          <a:sym typeface="Carlito"/>
                        </a:rPr>
                        <a:t>100.0</a:t>
                      </a:r>
                      <a:endParaRPr sz="1100" u="none" cap="none" strike="noStrike"/>
                    </a:p>
                  </a:txBody>
                  <a:tcPr marT="68575" marB="68575" marR="68575" marL="6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5F3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p27"/>
          <p:cNvGrpSpPr/>
          <p:nvPr/>
        </p:nvGrpSpPr>
        <p:grpSpPr>
          <a:xfrm>
            <a:off x="866444" y="-95818"/>
            <a:ext cx="16392856" cy="9844741"/>
            <a:chOff x="0" y="-142875"/>
            <a:chExt cx="3694824" cy="2218929"/>
          </a:xfrm>
        </p:grpSpPr>
        <p:sp>
          <p:nvSpPr>
            <p:cNvPr id="298" name="Google Shape;298;p27"/>
            <p:cNvSpPr/>
            <p:nvPr/>
          </p:nvSpPr>
          <p:spPr>
            <a:xfrm>
              <a:off x="0" y="0"/>
              <a:ext cx="3694824" cy="2076054"/>
            </a:xfrm>
            <a:custGeom>
              <a:rect b="b" l="l" r="r" t="t"/>
              <a:pathLst>
                <a:path extrusionOk="0" h="2076054" w="3694824">
                  <a:moveTo>
                    <a:pt x="9445" y="0"/>
                  </a:moveTo>
                  <a:lnTo>
                    <a:pt x="3685378" y="0"/>
                  </a:lnTo>
                  <a:cubicBezTo>
                    <a:pt x="3687883" y="0"/>
                    <a:pt x="3690286" y="995"/>
                    <a:pt x="3692057" y="2767"/>
                  </a:cubicBezTo>
                  <a:cubicBezTo>
                    <a:pt x="3693828" y="4538"/>
                    <a:pt x="3694824" y="6940"/>
                    <a:pt x="3694824" y="9445"/>
                  </a:cubicBezTo>
                  <a:lnTo>
                    <a:pt x="3694824" y="2066608"/>
                  </a:lnTo>
                  <a:cubicBezTo>
                    <a:pt x="3694824" y="2069113"/>
                    <a:pt x="3693828" y="2071516"/>
                    <a:pt x="3692057" y="2073287"/>
                  </a:cubicBezTo>
                  <a:cubicBezTo>
                    <a:pt x="3690286" y="2075059"/>
                    <a:pt x="3687883" y="2076054"/>
                    <a:pt x="3685378" y="2076054"/>
                  </a:cubicBezTo>
                  <a:lnTo>
                    <a:pt x="9445" y="2076054"/>
                  </a:lnTo>
                  <a:cubicBezTo>
                    <a:pt x="6940" y="2076054"/>
                    <a:pt x="4538" y="2075059"/>
                    <a:pt x="2767" y="2073287"/>
                  </a:cubicBezTo>
                  <a:cubicBezTo>
                    <a:pt x="995" y="2071516"/>
                    <a:pt x="0" y="2069113"/>
                    <a:pt x="0" y="2066608"/>
                  </a:cubicBezTo>
                  <a:lnTo>
                    <a:pt x="0" y="9445"/>
                  </a:lnTo>
                  <a:cubicBezTo>
                    <a:pt x="0" y="6940"/>
                    <a:pt x="995" y="4538"/>
                    <a:pt x="2767" y="2767"/>
                  </a:cubicBezTo>
                  <a:cubicBezTo>
                    <a:pt x="4538" y="995"/>
                    <a:pt x="6940" y="0"/>
                    <a:pt x="9445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7"/>
            <p:cNvSpPr txBox="1"/>
            <p:nvPr/>
          </p:nvSpPr>
          <p:spPr>
            <a:xfrm>
              <a:off x="0" y="-142875"/>
              <a:ext cx="3694824" cy="22189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0" name="Google Shape;300;p27"/>
          <p:cNvSpPr txBox="1"/>
          <p:nvPr/>
        </p:nvSpPr>
        <p:spPr>
          <a:xfrm>
            <a:off x="947572" y="1045647"/>
            <a:ext cx="16230600" cy="1689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505AB7"/>
                </a:solidFill>
                <a:latin typeface="Arial"/>
                <a:ea typeface="Arial"/>
                <a:cs typeface="Arial"/>
                <a:sym typeface="Arial"/>
              </a:rPr>
              <a:t>Ступінь пропускання УФ випромінювання різними матеріалами</a:t>
            </a:r>
            <a:endParaRPr sz="6000">
              <a:solidFill>
                <a:srgbClr val="505A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снимок экрана, График, линия&#10;&#10;Содержимое, созданное ИИ, может быть неверным." id="301" name="Google Shape;30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7783" y="3373292"/>
            <a:ext cx="6455020" cy="5616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28"/>
          <p:cNvGrpSpPr/>
          <p:nvPr/>
        </p:nvGrpSpPr>
        <p:grpSpPr>
          <a:xfrm>
            <a:off x="-1272238" y="-505801"/>
            <a:ext cx="19560238" cy="11009279"/>
            <a:chOff x="0" y="-76200"/>
            <a:chExt cx="5151668" cy="2899563"/>
          </a:xfrm>
        </p:grpSpPr>
        <p:sp>
          <p:nvSpPr>
            <p:cNvPr id="307" name="Google Shape;307;p28"/>
            <p:cNvSpPr/>
            <p:nvPr/>
          </p:nvSpPr>
          <p:spPr>
            <a:xfrm>
              <a:off x="0" y="0"/>
              <a:ext cx="5151668" cy="2823363"/>
            </a:xfrm>
            <a:custGeom>
              <a:rect b="b" l="l" r="r" t="t"/>
              <a:pathLst>
                <a:path extrusionOk="0" h="2823363" w="5151668">
                  <a:moveTo>
                    <a:pt x="0" y="0"/>
                  </a:moveTo>
                  <a:lnTo>
                    <a:pt x="5151668" y="0"/>
                  </a:lnTo>
                  <a:lnTo>
                    <a:pt x="5151668" y="2823363"/>
                  </a:lnTo>
                  <a:lnTo>
                    <a:pt x="0" y="2823363"/>
                  </a:lnTo>
                  <a:close/>
                </a:path>
              </a:pathLst>
            </a:custGeom>
            <a:solidFill>
              <a:srgbClr val="DADCEF">
                <a:alpha val="69803"/>
              </a:srgbClr>
            </a:solidFill>
            <a:ln>
              <a:noFill/>
            </a:ln>
          </p:spPr>
        </p:sp>
        <p:sp>
          <p:nvSpPr>
            <p:cNvPr id="308" name="Google Shape;308;p28"/>
            <p:cNvSpPr txBox="1"/>
            <p:nvPr/>
          </p:nvSpPr>
          <p:spPr>
            <a:xfrm>
              <a:off x="0" y="-76200"/>
              <a:ext cx="5151668" cy="2899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9" name="Google Shape;309;p28"/>
          <p:cNvGrpSpPr/>
          <p:nvPr/>
        </p:nvGrpSpPr>
        <p:grpSpPr>
          <a:xfrm>
            <a:off x="2067254" y="249156"/>
            <a:ext cx="14543140" cy="9403638"/>
            <a:chOff x="0" y="-142875"/>
            <a:chExt cx="3277912" cy="2054359"/>
          </a:xfrm>
        </p:grpSpPr>
        <p:sp>
          <p:nvSpPr>
            <p:cNvPr id="310" name="Google Shape;310;p28"/>
            <p:cNvSpPr/>
            <p:nvPr/>
          </p:nvSpPr>
          <p:spPr>
            <a:xfrm>
              <a:off x="0" y="0"/>
              <a:ext cx="3277912" cy="1911484"/>
            </a:xfrm>
            <a:custGeom>
              <a:rect b="b" l="l" r="r" t="t"/>
              <a:pathLst>
                <a:path extrusionOk="0" h="1911484" w="3277912">
                  <a:moveTo>
                    <a:pt x="10647" y="0"/>
                  </a:moveTo>
                  <a:lnTo>
                    <a:pt x="3267265" y="0"/>
                  </a:lnTo>
                  <a:cubicBezTo>
                    <a:pt x="3273145" y="0"/>
                    <a:pt x="3277912" y="4767"/>
                    <a:pt x="3277912" y="10647"/>
                  </a:cubicBezTo>
                  <a:lnTo>
                    <a:pt x="3277912" y="1900837"/>
                  </a:lnTo>
                  <a:cubicBezTo>
                    <a:pt x="3277912" y="1903660"/>
                    <a:pt x="3276790" y="1906369"/>
                    <a:pt x="3274794" y="1908365"/>
                  </a:cubicBezTo>
                  <a:cubicBezTo>
                    <a:pt x="3272797" y="1910362"/>
                    <a:pt x="3270089" y="1911484"/>
                    <a:pt x="3267265" y="1911484"/>
                  </a:cubicBezTo>
                  <a:lnTo>
                    <a:pt x="10647" y="1911484"/>
                  </a:lnTo>
                  <a:cubicBezTo>
                    <a:pt x="4767" y="1911484"/>
                    <a:pt x="0" y="1906717"/>
                    <a:pt x="0" y="1900837"/>
                  </a:cubicBezTo>
                  <a:lnTo>
                    <a:pt x="0" y="10647"/>
                  </a:lnTo>
                  <a:cubicBezTo>
                    <a:pt x="0" y="7823"/>
                    <a:pt x="1122" y="5115"/>
                    <a:pt x="3118" y="3118"/>
                  </a:cubicBezTo>
                  <a:cubicBezTo>
                    <a:pt x="5115" y="1122"/>
                    <a:pt x="7823" y="0"/>
                    <a:pt x="10647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38100">
              <a:solidFill>
                <a:srgbClr val="525C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8"/>
            <p:cNvSpPr txBox="1"/>
            <p:nvPr/>
          </p:nvSpPr>
          <p:spPr>
            <a:xfrm>
              <a:off x="0" y="-142875"/>
              <a:ext cx="3277912" cy="2054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900" lIns="43900" spcFirstLastPara="1" rIns="43900" wrap="square" tIns="43900">
              <a:noAutofit/>
            </a:bodyPr>
            <a:lstStyle/>
            <a:p>
              <a:pPr indent="0" lvl="0" marL="0" marR="0" rtl="0" algn="ctr">
                <a:lnSpc>
                  <a:spcPct val="27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28"/>
          <p:cNvSpPr txBox="1"/>
          <p:nvPr/>
        </p:nvSpPr>
        <p:spPr>
          <a:xfrm>
            <a:off x="4934170" y="1643737"/>
            <a:ext cx="8419661" cy="869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505AB8"/>
                </a:solidFill>
                <a:latin typeface="Arial"/>
                <a:ea typeface="Arial"/>
                <a:cs typeface="Arial"/>
                <a:sym typeface="Arial"/>
              </a:rPr>
              <a:t>Висновки</a:t>
            </a:r>
            <a:endParaRPr/>
          </a:p>
        </p:txBody>
      </p:sp>
      <p:sp>
        <p:nvSpPr>
          <p:cNvPr id="313" name="Google Shape;313;p28"/>
          <p:cNvSpPr txBox="1"/>
          <p:nvPr/>
        </p:nvSpPr>
        <p:spPr>
          <a:xfrm>
            <a:off x="4737249" y="2928722"/>
            <a:ext cx="9203100" cy="6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48284" lvl="1" marL="521969" marR="0" rtl="0" algn="l">
              <a:lnSpc>
                <a:spcPct val="1411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Було вивчено основні особливості УФ випромінювання та методи його вимірювання.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8284" lvl="1" marL="521969" marR="0" rtl="0" algn="l">
              <a:lnSpc>
                <a:spcPct val="1411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Визначено основі проблеми створення приладів для визначення інтенсивності УФ випромінювання.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8284" lvl="1" marL="521969" marR="0" rtl="0" algn="l">
              <a:lnSpc>
                <a:spcPct val="1411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Запропоновано просту методику вимірювання УФ випромінювання, яка може бути реалізована з простих матеріалів, та доступних інструментів.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8284" lvl="1" marL="521969" marR="0" rtl="0" algn="l">
              <a:lnSpc>
                <a:spcPct val="1411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Створено прилад на основі мобільного телефону та проведено заміри ступеню поглинання УФ променів різними матеріалами.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8284" lvl="1" marL="521969" marR="0" rtl="0" algn="l">
              <a:lnSpc>
                <a:spcPct val="1411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Встановлено, що екранування приладу дозволяє виключити вплив зовнішнього видимого світла, забезпечуючи точність вимірювань.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8284" lvl="1" marL="521969" marR="0" rtl="0" algn="l">
              <a:lnSpc>
                <a:spcPct val="1410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Протестовано прилад і показано можливість його практичного застосування</a:t>
            </a:r>
            <a:endParaRPr sz="2200"/>
          </a:p>
        </p:txBody>
      </p:sp>
      <p:cxnSp>
        <p:nvCxnSpPr>
          <p:cNvPr id="314" name="Google Shape;314;p28"/>
          <p:cNvCxnSpPr/>
          <p:nvPr/>
        </p:nvCxnSpPr>
        <p:spPr>
          <a:xfrm>
            <a:off x="4967250" y="2542263"/>
            <a:ext cx="8353501" cy="0"/>
          </a:xfrm>
          <a:prstGeom prst="straightConnector1">
            <a:avLst/>
          </a:prstGeom>
          <a:noFill/>
          <a:ln cap="rnd" cmpd="sng" w="57150">
            <a:solidFill>
              <a:srgbClr val="525CB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