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73" r:id="rId2"/>
    <p:sldId id="258" r:id="rId3"/>
    <p:sldId id="259" r:id="rId4"/>
    <p:sldId id="274" r:id="rId5"/>
    <p:sldId id="261" r:id="rId6"/>
    <p:sldId id="262" r:id="rId7"/>
    <p:sldId id="263" r:id="rId8"/>
    <p:sldId id="275" r:id="rId9"/>
    <p:sldId id="265" r:id="rId10"/>
    <p:sldId id="266" r:id="rId11"/>
    <p:sldId id="267" r:id="rId12"/>
    <p:sldId id="269" r:id="rId13"/>
    <p:sldId id="276"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24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854CCC-7A0B-4C7E-9B70-3892035AD34D}" type="datetimeFigureOut">
              <a:rPr lang="ru-RU" smtClean="0"/>
              <a:pPr/>
              <a:t>11.04.2025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81352C-02D9-447C-891F-79493DCE62C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281352C-02D9-447C-891F-79493DCE62CA}" type="slidenum">
              <a:rPr lang="ru-RU" smtClean="0"/>
              <a:pPr/>
              <a:t>7</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281352C-02D9-447C-891F-79493DCE62CA}" type="slidenum">
              <a:rPr lang="ru-RU" smtClean="0"/>
              <a:pPr/>
              <a:t>13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907632-8D37-4DC3-B061-BD006216B982}" type="datetimeFigureOut">
              <a:rPr lang="ru-RU" smtClean="0"/>
              <a:pPr/>
              <a:t>11.04.2025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0246D9-0576-491E-8D58-DED70FE7F87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07632-8D37-4DC3-B061-BD006216B982}" type="datetimeFigureOut">
              <a:rPr lang="ru-RU" smtClean="0"/>
              <a:pPr/>
              <a:t>11.04.2025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246D9-0576-491E-8D58-DED70FE7F87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surl.lu/dojoro"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surl.li/wfkeul" TargetMode="External"/><Relationship Id="rId4" Type="http://schemas.openxmlformats.org/officeDocument/2006/relationships/hyperlink" Target="https://berestya.klasna.com/uk/site/doshka-poshani.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25856" y="0"/>
            <a:ext cx="9169856" cy="6858000"/>
          </a:xfrm>
          <a:prstGeom prst="rect">
            <a:avLst/>
          </a:prstGeom>
          <a:noFill/>
        </p:spPr>
      </p:pic>
      <p:sp>
        <p:nvSpPr>
          <p:cNvPr id="2" name="Заголовок 1"/>
          <p:cNvSpPr>
            <a:spLocks noGrp="1"/>
          </p:cNvSpPr>
          <p:nvPr>
            <p:ph type="ctrTitle"/>
          </p:nvPr>
        </p:nvSpPr>
        <p:spPr>
          <a:xfrm rot="10800000" flipV="1">
            <a:off x="3143240" y="214291"/>
            <a:ext cx="2714644" cy="1071570"/>
          </a:xfrm>
        </p:spPr>
        <p:txBody>
          <a:bodyPr>
            <a:normAutofit/>
          </a:bodyPr>
          <a:lstStyle/>
          <a:p>
            <a:endParaRPr lang="ru-RU" dirty="0"/>
          </a:p>
        </p:txBody>
      </p:sp>
      <p:sp>
        <p:nvSpPr>
          <p:cNvPr id="3" name="Подзаголовок 2"/>
          <p:cNvSpPr>
            <a:spLocks noGrp="1"/>
          </p:cNvSpPr>
          <p:nvPr>
            <p:ph type="subTitle" idx="1"/>
          </p:nvPr>
        </p:nvSpPr>
        <p:spPr>
          <a:xfrm>
            <a:off x="285720" y="2357430"/>
            <a:ext cx="8429684" cy="4214842"/>
          </a:xfrm>
        </p:spPr>
        <p:txBody>
          <a:bodyPr>
            <a:normAutofit fontScale="92500"/>
          </a:bodyPr>
          <a:lstStyle/>
          <a:p>
            <a:pPr algn="l"/>
            <a:r>
              <a:rPr lang="uk-UA" b="1" dirty="0" smtClean="0">
                <a:solidFill>
                  <a:schemeClr val="tx1"/>
                </a:solidFill>
              </a:rPr>
              <a:t>Тема </a:t>
            </a:r>
            <a:r>
              <a:rPr lang="uk-UA" b="1" dirty="0" err="1" smtClean="0">
                <a:solidFill>
                  <a:schemeClr val="tx1"/>
                </a:solidFill>
              </a:rPr>
              <a:t>проєкту</a:t>
            </a:r>
            <a:r>
              <a:rPr lang="uk-UA" b="1" dirty="0" smtClean="0">
                <a:solidFill>
                  <a:schemeClr val="tx1"/>
                </a:solidFill>
              </a:rPr>
              <a:t> – «Село лелечих гнізд» (історія)</a:t>
            </a:r>
          </a:p>
          <a:p>
            <a:pPr algn="l"/>
            <a:r>
              <a:rPr lang="uk-UA" b="1" dirty="0" smtClean="0">
                <a:solidFill>
                  <a:schemeClr val="tx1"/>
                </a:solidFill>
              </a:rPr>
              <a:t>Довжик Вікторія Василівна, 9 клас</a:t>
            </a:r>
          </a:p>
          <a:p>
            <a:pPr algn="l"/>
            <a:r>
              <a:rPr lang="uk-UA" b="1" dirty="0" err="1" smtClean="0">
                <a:solidFill>
                  <a:schemeClr val="tx1"/>
                </a:solidFill>
              </a:rPr>
              <a:t>Берестівський</a:t>
            </a:r>
            <a:r>
              <a:rPr lang="uk-UA" b="1" dirty="0" smtClean="0">
                <a:solidFill>
                  <a:schemeClr val="tx1"/>
                </a:solidFill>
              </a:rPr>
              <a:t> ліцей </a:t>
            </a:r>
            <a:r>
              <a:rPr lang="uk-UA" b="1" dirty="0" err="1" smtClean="0">
                <a:solidFill>
                  <a:schemeClr val="tx1"/>
                </a:solidFill>
              </a:rPr>
              <a:t>Дубровицької</a:t>
            </a:r>
            <a:r>
              <a:rPr lang="uk-UA" b="1" dirty="0" smtClean="0">
                <a:solidFill>
                  <a:schemeClr val="tx1"/>
                </a:solidFill>
              </a:rPr>
              <a:t> міської ради</a:t>
            </a:r>
          </a:p>
          <a:p>
            <a:pPr algn="l"/>
            <a:r>
              <a:rPr lang="uk-UA" b="1" dirty="0" smtClean="0">
                <a:solidFill>
                  <a:schemeClr val="tx1"/>
                </a:solidFill>
              </a:rPr>
              <a:t>Рівненська </a:t>
            </a:r>
            <a:r>
              <a:rPr lang="uk-UA" b="1" dirty="0" smtClean="0">
                <a:solidFill>
                  <a:schemeClr val="tx1"/>
                </a:solidFill>
              </a:rPr>
              <a:t>Мала академія наук </a:t>
            </a:r>
            <a:r>
              <a:rPr lang="uk-UA" b="1" smtClean="0">
                <a:solidFill>
                  <a:schemeClr val="tx1"/>
                </a:solidFill>
              </a:rPr>
              <a:t>учнівської молоді</a:t>
            </a:r>
            <a:endParaRPr lang="uk-UA" b="1" dirty="0" smtClean="0">
              <a:solidFill>
                <a:schemeClr val="tx1"/>
              </a:solidFill>
            </a:endParaRPr>
          </a:p>
          <a:p>
            <a:pPr algn="l"/>
            <a:r>
              <a:rPr lang="uk-UA" b="1" dirty="0" smtClean="0">
                <a:solidFill>
                  <a:schemeClr val="tx1"/>
                </a:solidFill>
              </a:rPr>
              <a:t>Село </a:t>
            </a:r>
            <a:r>
              <a:rPr lang="uk-UA" b="1" dirty="0" err="1" smtClean="0">
                <a:solidFill>
                  <a:schemeClr val="tx1"/>
                </a:solidFill>
              </a:rPr>
              <a:t>Берестя</a:t>
            </a:r>
            <a:endParaRPr lang="uk-UA" b="1" dirty="0" smtClean="0">
              <a:solidFill>
                <a:schemeClr val="tx1"/>
              </a:solidFill>
            </a:endParaRPr>
          </a:p>
          <a:p>
            <a:pPr algn="l"/>
            <a:r>
              <a:rPr lang="uk-UA" b="1" dirty="0" smtClean="0">
                <a:solidFill>
                  <a:schemeClr val="tx1"/>
                </a:solidFill>
              </a:rPr>
              <a:t>Керівник </a:t>
            </a:r>
            <a:r>
              <a:rPr lang="uk-UA" b="1" dirty="0" err="1" smtClean="0">
                <a:solidFill>
                  <a:schemeClr val="tx1"/>
                </a:solidFill>
              </a:rPr>
              <a:t>проєкту</a:t>
            </a:r>
            <a:r>
              <a:rPr lang="uk-UA" b="1" dirty="0" smtClean="0">
                <a:solidFill>
                  <a:schemeClr val="tx1"/>
                </a:solidFill>
              </a:rPr>
              <a:t> – </a:t>
            </a:r>
            <a:r>
              <a:rPr lang="uk-UA" b="1" dirty="0" err="1" smtClean="0">
                <a:solidFill>
                  <a:schemeClr val="tx1"/>
                </a:solidFill>
              </a:rPr>
              <a:t>Боковець</a:t>
            </a:r>
            <a:r>
              <a:rPr lang="uk-UA" b="1" dirty="0" smtClean="0">
                <a:solidFill>
                  <a:schemeClr val="tx1"/>
                </a:solidFill>
              </a:rPr>
              <a:t> </a:t>
            </a:r>
            <a:r>
              <a:rPr lang="uk-UA" b="1" dirty="0" err="1" smtClean="0">
                <a:solidFill>
                  <a:schemeClr val="tx1"/>
                </a:solidFill>
              </a:rPr>
              <a:t>Альона</a:t>
            </a:r>
            <a:r>
              <a:rPr lang="uk-UA" b="1" dirty="0" smtClean="0">
                <a:solidFill>
                  <a:schemeClr val="tx1"/>
                </a:solidFill>
              </a:rPr>
              <a:t> Олексіївна, учитель історії</a:t>
            </a:r>
            <a:endParaRPr lang="ru-RU" b="1" dirty="0">
              <a:solidFill>
                <a:schemeClr val="tx1"/>
              </a:solidFill>
            </a:endParaRPr>
          </a:p>
        </p:txBody>
      </p:sp>
      <p:pic>
        <p:nvPicPr>
          <p:cNvPr id="1026" name="Picture 2" descr="F:\МАН-ЯЯЯ  2025\фото село берестя\4.1.jpg"/>
          <p:cNvPicPr>
            <a:picLocks noChangeAspect="1" noChangeArrowheads="1"/>
          </p:cNvPicPr>
          <p:nvPr/>
        </p:nvPicPr>
        <p:blipFill>
          <a:blip r:embed="rId3"/>
          <a:srcRect/>
          <a:stretch>
            <a:fillRect/>
          </a:stretch>
        </p:blipFill>
        <p:spPr bwMode="auto">
          <a:xfrm>
            <a:off x="2786050" y="0"/>
            <a:ext cx="3714776" cy="235743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0" y="0"/>
            <a:ext cx="9169856" cy="6858000"/>
          </a:xfrm>
          <a:prstGeom prst="rect">
            <a:avLst/>
          </a:prstGeom>
          <a:noFill/>
        </p:spPr>
      </p:pic>
      <p:sp>
        <p:nvSpPr>
          <p:cNvPr id="2" name="Заголовок 1"/>
          <p:cNvSpPr>
            <a:spLocks noGrp="1"/>
          </p:cNvSpPr>
          <p:nvPr>
            <p:ph type="title"/>
          </p:nvPr>
        </p:nvSpPr>
        <p:spPr>
          <a:xfrm>
            <a:off x="457200" y="274638"/>
            <a:ext cx="8229600" cy="2082792"/>
          </a:xfrm>
        </p:spPr>
        <p:txBody>
          <a:bodyPr>
            <a:normAutofit/>
          </a:bodyPr>
          <a:lstStyle/>
          <a:p>
            <a:pPr algn="just"/>
            <a:r>
              <a:rPr lang="uk-UA" sz="2400" b="1" dirty="0" smtClean="0"/>
              <a:t>Мета дослідження: </a:t>
            </a:r>
            <a:r>
              <a:rPr lang="uk-UA" sz="2400" dirty="0" smtClean="0"/>
              <a:t>виявити та систематизувати культурно-історичні, природні та соціальні аспекти рідного села для створення екскурсійного маршруту, який сприятиме формуванню місцевої ідентичності, патріотизму та розвитку туристичного потенціалу громади.</a:t>
            </a:r>
            <a:endParaRPr lang="ru-RU" sz="2400" dirty="0"/>
          </a:p>
        </p:txBody>
      </p:sp>
      <p:sp>
        <p:nvSpPr>
          <p:cNvPr id="3" name="Содержимое 2"/>
          <p:cNvSpPr>
            <a:spLocks noGrp="1"/>
          </p:cNvSpPr>
          <p:nvPr>
            <p:ph idx="1"/>
          </p:nvPr>
        </p:nvSpPr>
        <p:spPr>
          <a:xfrm>
            <a:off x="214282" y="2143116"/>
            <a:ext cx="8715436" cy="4572032"/>
          </a:xfrm>
        </p:spPr>
        <p:txBody>
          <a:bodyPr/>
          <a:lstStyle/>
          <a:p>
            <a:pPr algn="just">
              <a:buNone/>
            </a:pPr>
            <a:r>
              <a:rPr lang="uk-UA" b="1" dirty="0" smtClean="0"/>
              <a:t>   </a:t>
            </a:r>
            <a:r>
              <a:rPr lang="uk-UA" sz="2400" b="1" dirty="0" smtClean="0"/>
              <a:t>Завдання дослідження:</a:t>
            </a:r>
          </a:p>
          <a:p>
            <a:pPr algn="just"/>
            <a:r>
              <a:rPr lang="uk-UA" sz="2400" dirty="0" smtClean="0"/>
              <a:t>дослідити історію села, його становлення, визначні події та особистостей, </a:t>
            </a:r>
            <a:r>
              <a:rPr lang="uk-UA" sz="2400" dirty="0" err="1" smtClean="0"/>
              <a:t>пов</a:t>
            </a:r>
            <a:r>
              <a:rPr lang="en-US" sz="2400" dirty="0" smtClean="0"/>
              <a:t>’</a:t>
            </a:r>
            <a:r>
              <a:rPr lang="uk-UA" sz="2400" dirty="0" err="1" smtClean="0"/>
              <a:t>язаних</a:t>
            </a:r>
            <a:r>
              <a:rPr lang="uk-UA" sz="2400" dirty="0" smtClean="0"/>
              <a:t> із ним;</a:t>
            </a:r>
          </a:p>
          <a:p>
            <a:pPr algn="just"/>
            <a:r>
              <a:rPr lang="uk-UA" sz="2400" dirty="0" smtClean="0"/>
              <a:t>визначити природні, архітектурні та етнографічні </a:t>
            </a:r>
            <a:r>
              <a:rPr lang="uk-UA" sz="2400" dirty="0" err="1" smtClean="0"/>
              <a:t>пам</a:t>
            </a:r>
            <a:r>
              <a:rPr lang="en-US" sz="2400" dirty="0" smtClean="0"/>
              <a:t>’</a:t>
            </a:r>
            <a:r>
              <a:rPr lang="uk-UA" sz="2400" dirty="0" smtClean="0"/>
              <a:t>ятки, що можуть бути цікавими для відвідувачів;</a:t>
            </a:r>
          </a:p>
          <a:p>
            <a:pPr algn="just"/>
            <a:r>
              <a:rPr lang="uk-UA" sz="2400" dirty="0" smtClean="0"/>
              <a:t>зібрати усні свідчення, які можуть додати емоційного забарвлення екскурсії;</a:t>
            </a:r>
          </a:p>
          <a:p>
            <a:pPr algn="just"/>
            <a:r>
              <a:rPr lang="uk-UA" sz="2400" dirty="0" smtClean="0"/>
              <a:t>створити карту маршруту із зазначенням зупинок та описом кожного об</a:t>
            </a:r>
            <a:r>
              <a:rPr lang="en-US" sz="2400" dirty="0" smtClean="0"/>
              <a:t>’</a:t>
            </a:r>
            <a:r>
              <a:rPr lang="uk-UA" sz="2400" dirty="0" err="1" smtClean="0"/>
              <a:t>єкта</a:t>
            </a:r>
            <a:r>
              <a:rPr lang="uk-UA" sz="2400" dirty="0" smtClean="0"/>
              <a:t>;</a:t>
            </a:r>
          </a:p>
          <a:p>
            <a:pPr algn="just"/>
            <a:r>
              <a:rPr lang="uk-UA" sz="2400" dirty="0" smtClean="0"/>
              <a:t>розробити варіанти екскурсій для різних вікових груп</a:t>
            </a:r>
          </a:p>
          <a:p>
            <a:endParaRPr lang="uk-UA" sz="2400" dirty="0" smtClean="0"/>
          </a:p>
          <a:p>
            <a:endParaRPr lang="uk-UA" dirty="0" smtClean="0"/>
          </a:p>
          <a:p>
            <a:endParaRPr lang="uk-UA" dirty="0" smtClean="0"/>
          </a:p>
          <a:p>
            <a:pPr>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0" y="0"/>
            <a:ext cx="9169856" cy="6858000"/>
          </a:xfrm>
          <a:prstGeom prst="rect">
            <a:avLst/>
          </a:prstGeom>
          <a:noFill/>
        </p:spPr>
      </p:pic>
      <p:sp>
        <p:nvSpPr>
          <p:cNvPr id="2" name="Заголовок 1"/>
          <p:cNvSpPr>
            <a:spLocks noGrp="1"/>
          </p:cNvSpPr>
          <p:nvPr>
            <p:ph type="title"/>
          </p:nvPr>
        </p:nvSpPr>
        <p:spPr>
          <a:xfrm>
            <a:off x="5286380" y="142852"/>
            <a:ext cx="3857620" cy="1071570"/>
          </a:xfrm>
        </p:spPr>
        <p:txBody>
          <a:bodyPr>
            <a:normAutofit fontScale="90000"/>
          </a:bodyPr>
          <a:lstStyle/>
          <a:p>
            <a:r>
              <a:rPr lang="uk-UA" b="1" dirty="0" smtClean="0"/>
              <a:t>Карта села </a:t>
            </a:r>
            <a:r>
              <a:rPr lang="uk-UA" b="1" dirty="0" err="1" smtClean="0"/>
              <a:t>Берестя</a:t>
            </a:r>
            <a:endParaRPr lang="ru-RU" b="1" dirty="0"/>
          </a:p>
        </p:txBody>
      </p:sp>
      <p:sp>
        <p:nvSpPr>
          <p:cNvPr id="3" name="Содержимое 2"/>
          <p:cNvSpPr>
            <a:spLocks noGrp="1"/>
          </p:cNvSpPr>
          <p:nvPr>
            <p:ph idx="1"/>
          </p:nvPr>
        </p:nvSpPr>
        <p:spPr>
          <a:xfrm>
            <a:off x="5357818" y="1357298"/>
            <a:ext cx="3643338" cy="5357850"/>
          </a:xfrm>
        </p:spPr>
        <p:txBody>
          <a:bodyPr>
            <a:normAutofit/>
          </a:bodyPr>
          <a:lstStyle/>
          <a:p>
            <a:r>
              <a:rPr lang="uk-UA" sz="2800" b="1" dirty="0" smtClean="0"/>
              <a:t>1- Село </a:t>
            </a:r>
            <a:r>
              <a:rPr lang="uk-UA" sz="2800" b="1" dirty="0" err="1" smtClean="0"/>
              <a:t>Берестя</a:t>
            </a:r>
            <a:endParaRPr lang="uk-UA" sz="2800" b="1" dirty="0" smtClean="0"/>
          </a:p>
          <a:p>
            <a:r>
              <a:rPr lang="uk-UA" sz="2800" b="1" dirty="0" smtClean="0"/>
              <a:t>2- Церква</a:t>
            </a:r>
          </a:p>
          <a:p>
            <a:r>
              <a:rPr lang="uk-UA" sz="2800" b="1" dirty="0" smtClean="0"/>
              <a:t>3- Школа</a:t>
            </a:r>
          </a:p>
          <a:p>
            <a:r>
              <a:rPr lang="uk-UA" sz="2800" b="1" dirty="0" smtClean="0"/>
              <a:t>4- Панське поле</a:t>
            </a:r>
          </a:p>
          <a:p>
            <a:r>
              <a:rPr lang="uk-UA" sz="2800" b="1" dirty="0" smtClean="0"/>
              <a:t>5- Сохи</a:t>
            </a:r>
          </a:p>
          <a:p>
            <a:r>
              <a:rPr lang="uk-UA" sz="2800" b="1" dirty="0" smtClean="0"/>
              <a:t>6- Звіринець</a:t>
            </a:r>
          </a:p>
          <a:p>
            <a:r>
              <a:rPr lang="uk-UA" sz="2800" b="1" dirty="0" smtClean="0"/>
              <a:t>7- </a:t>
            </a:r>
            <a:r>
              <a:rPr lang="uk-UA" sz="2800" b="1" dirty="0" err="1" smtClean="0"/>
              <a:t>Гузова</a:t>
            </a:r>
            <a:r>
              <a:rPr lang="uk-UA" sz="2800" b="1" dirty="0" smtClean="0"/>
              <a:t> нива</a:t>
            </a:r>
          </a:p>
          <a:p>
            <a:r>
              <a:rPr lang="uk-UA" sz="2800" b="1" dirty="0" smtClean="0"/>
              <a:t>8- Хутір </a:t>
            </a:r>
            <a:r>
              <a:rPr lang="uk-UA" sz="2800" b="1" dirty="0" err="1" smtClean="0"/>
              <a:t>Крушник</a:t>
            </a:r>
            <a:endParaRPr lang="uk-UA" sz="2800" b="1" dirty="0" smtClean="0"/>
          </a:p>
          <a:p>
            <a:r>
              <a:rPr lang="uk-UA" sz="2800" b="1" dirty="0" smtClean="0"/>
              <a:t>9- Озеро Ковбаня</a:t>
            </a:r>
          </a:p>
          <a:p>
            <a:r>
              <a:rPr lang="uk-UA" sz="2800" b="1" dirty="0" smtClean="0"/>
              <a:t>10- Хутір Антонін</a:t>
            </a:r>
            <a:endParaRPr lang="ru-RU" sz="2800" b="1" dirty="0"/>
          </a:p>
        </p:txBody>
      </p:sp>
      <p:pic>
        <p:nvPicPr>
          <p:cNvPr id="1026" name="Picture 2" descr="C:\Users\user\Desktop\0-02-05-5e5ccff78d2ade6b67f9affbfba13e4aac4eb1cbf711af403c3e57baf85e46d1_79f4f5653dbc79c.jpg"/>
          <p:cNvPicPr>
            <a:picLocks noChangeAspect="1" noChangeArrowheads="1"/>
          </p:cNvPicPr>
          <p:nvPr/>
        </p:nvPicPr>
        <p:blipFill>
          <a:blip r:embed="rId3"/>
          <a:srcRect/>
          <a:stretch>
            <a:fillRect/>
          </a:stretch>
        </p:blipFill>
        <p:spPr bwMode="auto">
          <a:xfrm>
            <a:off x="0" y="0"/>
            <a:ext cx="5286380" cy="6858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25856" y="0"/>
            <a:ext cx="9169856" cy="6858000"/>
          </a:xfrm>
          <a:prstGeom prst="rect">
            <a:avLst/>
          </a:prstGeom>
          <a:noFill/>
        </p:spPr>
      </p:pic>
      <p:sp>
        <p:nvSpPr>
          <p:cNvPr id="2" name="Заголовок 1"/>
          <p:cNvSpPr>
            <a:spLocks noGrp="1"/>
          </p:cNvSpPr>
          <p:nvPr>
            <p:ph type="ctrTitle"/>
          </p:nvPr>
        </p:nvSpPr>
        <p:spPr>
          <a:xfrm rot="10800000" flipV="1">
            <a:off x="3143240" y="214291"/>
            <a:ext cx="2714644" cy="1071570"/>
          </a:xfrm>
        </p:spPr>
        <p:txBody>
          <a:bodyPr>
            <a:normAutofit/>
          </a:bodyPr>
          <a:lstStyle/>
          <a:p>
            <a:endParaRPr lang="ru-RU" dirty="0"/>
          </a:p>
        </p:txBody>
      </p:sp>
      <p:sp>
        <p:nvSpPr>
          <p:cNvPr id="3" name="Подзаголовок 2"/>
          <p:cNvSpPr>
            <a:spLocks noGrp="1"/>
          </p:cNvSpPr>
          <p:nvPr>
            <p:ph type="subTitle" idx="1"/>
          </p:nvPr>
        </p:nvSpPr>
        <p:spPr>
          <a:xfrm>
            <a:off x="285720" y="2357430"/>
            <a:ext cx="8429684" cy="4214842"/>
          </a:xfrm>
        </p:spPr>
        <p:txBody>
          <a:bodyPr>
            <a:normAutofit fontScale="25000" lnSpcReduction="20000"/>
          </a:bodyPr>
          <a:lstStyle/>
          <a:p>
            <a:pPr algn="just"/>
            <a:r>
              <a:rPr lang="ru-RU" sz="8600" b="1" dirty="0" smtClean="0">
                <a:solidFill>
                  <a:schemeClr val="tx1"/>
                </a:solidFill>
              </a:rPr>
              <a:t>     </a:t>
            </a:r>
            <a:r>
              <a:rPr lang="ru-RU" sz="8600" b="1" dirty="0" err="1" smtClean="0">
                <a:solidFill>
                  <a:schemeClr val="tx1"/>
                </a:solidFill>
              </a:rPr>
              <a:t>Відомо</a:t>
            </a:r>
            <a:r>
              <a:rPr lang="ru-RU" sz="8600" b="1" dirty="0" smtClean="0">
                <a:solidFill>
                  <a:schemeClr val="tx1"/>
                </a:solidFill>
              </a:rPr>
              <a:t>, </a:t>
            </a:r>
            <a:r>
              <a:rPr lang="ru-RU" sz="8600" b="1" dirty="0" err="1" smtClean="0">
                <a:solidFill>
                  <a:schemeClr val="tx1"/>
                </a:solidFill>
              </a:rPr>
              <a:t>що</a:t>
            </a:r>
            <a:r>
              <a:rPr lang="ru-RU" sz="8600" b="1" dirty="0" smtClean="0">
                <a:solidFill>
                  <a:schemeClr val="tx1"/>
                </a:solidFill>
              </a:rPr>
              <a:t> </a:t>
            </a:r>
            <a:r>
              <a:rPr lang="ru-RU" sz="8600" b="1" dirty="0" err="1" smtClean="0">
                <a:solidFill>
                  <a:schemeClr val="tx1"/>
                </a:solidFill>
              </a:rPr>
              <a:t>лелеки</a:t>
            </a:r>
            <a:r>
              <a:rPr lang="ru-RU" sz="8600" b="1" dirty="0" smtClean="0">
                <a:solidFill>
                  <a:schemeClr val="tx1"/>
                </a:solidFill>
              </a:rPr>
              <a:t> </a:t>
            </a:r>
            <a:r>
              <a:rPr lang="ru-RU" sz="8600" b="1" dirty="0" err="1" smtClean="0">
                <a:solidFill>
                  <a:schemeClr val="tx1"/>
                </a:solidFill>
              </a:rPr>
              <a:t>селяться</a:t>
            </a:r>
            <a:r>
              <a:rPr lang="ru-RU" sz="8600" b="1" dirty="0" smtClean="0">
                <a:solidFill>
                  <a:schemeClr val="tx1"/>
                </a:solidFill>
              </a:rPr>
              <a:t> </a:t>
            </a:r>
            <a:r>
              <a:rPr lang="ru-RU" sz="8600" b="1" dirty="0" err="1" smtClean="0">
                <a:solidFill>
                  <a:schemeClr val="tx1"/>
                </a:solidFill>
              </a:rPr>
              <a:t>тільки</a:t>
            </a:r>
            <a:r>
              <a:rPr lang="ru-RU" sz="8600" b="1" dirty="0" smtClean="0">
                <a:solidFill>
                  <a:schemeClr val="tx1"/>
                </a:solidFill>
              </a:rPr>
              <a:t> </a:t>
            </a:r>
            <a:r>
              <a:rPr lang="ru-RU" sz="8600" b="1" dirty="0" err="1" smtClean="0">
                <a:solidFill>
                  <a:schemeClr val="tx1"/>
                </a:solidFill>
              </a:rPr>
              <a:t>біля</a:t>
            </a:r>
            <a:r>
              <a:rPr lang="ru-RU" sz="8600" b="1" dirty="0" smtClean="0">
                <a:solidFill>
                  <a:schemeClr val="tx1"/>
                </a:solidFill>
              </a:rPr>
              <a:t> </a:t>
            </a:r>
            <a:r>
              <a:rPr lang="ru-RU" sz="8600" b="1" dirty="0" err="1" smtClean="0">
                <a:solidFill>
                  <a:schemeClr val="tx1"/>
                </a:solidFill>
              </a:rPr>
              <a:t>добрих</a:t>
            </a:r>
            <a:r>
              <a:rPr lang="ru-RU" sz="8600" b="1" dirty="0" smtClean="0">
                <a:solidFill>
                  <a:schemeClr val="tx1"/>
                </a:solidFill>
              </a:rPr>
              <a:t> людей.                      </a:t>
            </a:r>
            <a:r>
              <a:rPr lang="ru-RU" sz="8600" b="1" dirty="0" err="1" smtClean="0">
                <a:solidFill>
                  <a:schemeClr val="tx1"/>
                </a:solidFill>
              </a:rPr>
              <a:t>Отож</a:t>
            </a:r>
            <a:r>
              <a:rPr lang="ru-RU" sz="8600" b="1" dirty="0" smtClean="0">
                <a:solidFill>
                  <a:schemeClr val="tx1"/>
                </a:solidFill>
              </a:rPr>
              <a:t>, час </a:t>
            </a:r>
            <a:r>
              <a:rPr lang="ru-RU" sz="8600" b="1" dirty="0" err="1" smtClean="0">
                <a:solidFill>
                  <a:schemeClr val="tx1"/>
                </a:solidFill>
              </a:rPr>
              <a:t>познайомитись</a:t>
            </a:r>
            <a:r>
              <a:rPr lang="ru-RU" sz="8600" b="1" dirty="0" smtClean="0">
                <a:solidFill>
                  <a:schemeClr val="tx1"/>
                </a:solidFill>
              </a:rPr>
              <a:t> </a:t>
            </a:r>
            <a:r>
              <a:rPr lang="ru-RU" sz="8600" b="1" dirty="0" err="1" smtClean="0">
                <a:solidFill>
                  <a:schemeClr val="tx1"/>
                </a:solidFill>
              </a:rPr>
              <a:t>із</a:t>
            </a:r>
            <a:r>
              <a:rPr lang="ru-RU" sz="8600" b="1" dirty="0" smtClean="0">
                <a:solidFill>
                  <a:schemeClr val="tx1"/>
                </a:solidFill>
              </a:rPr>
              <a:t> ними. </a:t>
            </a:r>
            <a:r>
              <a:rPr lang="ru-RU" sz="8600" b="1" dirty="0" err="1" smtClean="0">
                <a:solidFill>
                  <a:schemeClr val="tx1"/>
                </a:solidFill>
              </a:rPr>
              <a:t>Лелечий</a:t>
            </a:r>
            <a:r>
              <a:rPr lang="ru-RU" sz="8600" b="1" dirty="0" smtClean="0">
                <a:solidFill>
                  <a:schemeClr val="tx1"/>
                </a:solidFill>
              </a:rPr>
              <a:t> </a:t>
            </a:r>
            <a:r>
              <a:rPr lang="ru-RU" sz="8600" b="1" dirty="0" err="1" smtClean="0">
                <a:solidFill>
                  <a:schemeClr val="tx1"/>
                </a:solidFill>
              </a:rPr>
              <a:t>клекіт</a:t>
            </a:r>
            <a:r>
              <a:rPr lang="ru-RU" sz="8600" b="1" dirty="0" smtClean="0">
                <a:solidFill>
                  <a:schemeClr val="tx1"/>
                </a:solidFill>
              </a:rPr>
              <a:t> будить     </a:t>
            </a:r>
            <a:r>
              <a:rPr lang="ru-RU" sz="8600" b="1" dirty="0" err="1" smtClean="0">
                <a:solidFill>
                  <a:schemeClr val="tx1"/>
                </a:solidFill>
              </a:rPr>
              <a:t>жителів</a:t>
            </a:r>
            <a:r>
              <a:rPr lang="ru-RU" sz="8600" b="1" dirty="0" smtClean="0">
                <a:solidFill>
                  <a:schemeClr val="tx1"/>
                </a:solidFill>
              </a:rPr>
              <a:t> села </a:t>
            </a:r>
            <a:r>
              <a:rPr lang="ru-RU" sz="8600" b="1" dirty="0" err="1" smtClean="0">
                <a:solidFill>
                  <a:schemeClr val="tx1"/>
                </a:solidFill>
              </a:rPr>
              <a:t>Берестя</a:t>
            </a:r>
            <a:r>
              <a:rPr lang="ru-RU" sz="8600" b="1" dirty="0" smtClean="0">
                <a:solidFill>
                  <a:schemeClr val="tx1"/>
                </a:solidFill>
              </a:rPr>
              <a:t>.</a:t>
            </a:r>
          </a:p>
          <a:p>
            <a:pPr lvl="0" algn="just"/>
            <a:r>
              <a:rPr lang="ru-RU" sz="8600" b="1" dirty="0" smtClean="0">
                <a:solidFill>
                  <a:schemeClr val="tx1"/>
                </a:solidFill>
              </a:rPr>
              <a:t>     Точна дата </a:t>
            </a:r>
            <a:r>
              <a:rPr lang="ru-RU" sz="8600" b="1" dirty="0" err="1" smtClean="0">
                <a:solidFill>
                  <a:schemeClr val="tx1"/>
                </a:solidFill>
              </a:rPr>
              <a:t>заснування</a:t>
            </a:r>
            <a:r>
              <a:rPr lang="ru-RU" sz="8600" b="1" dirty="0" smtClean="0">
                <a:solidFill>
                  <a:schemeClr val="tx1"/>
                </a:solidFill>
              </a:rPr>
              <a:t> села </a:t>
            </a:r>
            <a:r>
              <a:rPr lang="ru-RU" sz="8600" b="1" dirty="0" err="1" smtClean="0">
                <a:solidFill>
                  <a:schemeClr val="tx1"/>
                </a:solidFill>
              </a:rPr>
              <a:t>Берестя</a:t>
            </a:r>
            <a:r>
              <a:rPr lang="ru-RU" sz="8600" b="1" dirty="0" smtClean="0">
                <a:solidFill>
                  <a:schemeClr val="tx1"/>
                </a:solidFill>
              </a:rPr>
              <a:t> </a:t>
            </a:r>
            <a:r>
              <a:rPr lang="ru-RU" sz="8600" b="1" dirty="0" err="1" smtClean="0">
                <a:solidFill>
                  <a:schemeClr val="tx1"/>
                </a:solidFill>
              </a:rPr>
              <a:t>невідома</a:t>
            </a:r>
            <a:r>
              <a:rPr lang="ru-RU" sz="8600" b="1" dirty="0" smtClean="0">
                <a:solidFill>
                  <a:schemeClr val="tx1"/>
                </a:solidFill>
              </a:rPr>
              <a:t>, але в </a:t>
            </a:r>
            <a:r>
              <a:rPr lang="ru-RU" sz="8600" b="1" dirty="0" err="1" smtClean="0">
                <a:solidFill>
                  <a:schemeClr val="tx1"/>
                </a:solidFill>
              </a:rPr>
              <a:t>письмових</a:t>
            </a:r>
            <a:r>
              <a:rPr lang="ru-RU" sz="8600" b="1" dirty="0" smtClean="0">
                <a:solidFill>
                  <a:schemeClr val="tx1"/>
                </a:solidFill>
              </a:rPr>
              <a:t> </a:t>
            </a:r>
            <a:r>
              <a:rPr lang="ru-RU" sz="8600" b="1" dirty="0" err="1" smtClean="0">
                <a:solidFill>
                  <a:schemeClr val="tx1"/>
                </a:solidFill>
              </a:rPr>
              <a:t>джерелах</a:t>
            </a:r>
            <a:r>
              <a:rPr lang="ru-RU" sz="8600" b="1" dirty="0" smtClean="0">
                <a:solidFill>
                  <a:schemeClr val="tx1"/>
                </a:solidFill>
              </a:rPr>
              <a:t> </a:t>
            </a:r>
            <a:r>
              <a:rPr lang="ru-RU" sz="8600" b="1" dirty="0" err="1" smtClean="0">
                <a:solidFill>
                  <a:schemeClr val="tx1"/>
                </a:solidFill>
              </a:rPr>
              <a:t>воно</a:t>
            </a:r>
            <a:r>
              <a:rPr lang="ru-RU" sz="8600" b="1" dirty="0" smtClean="0">
                <a:solidFill>
                  <a:schemeClr val="tx1"/>
                </a:solidFill>
              </a:rPr>
              <a:t> </a:t>
            </a:r>
            <a:r>
              <a:rPr lang="ru-RU" sz="8600" b="1" dirty="0" err="1" smtClean="0">
                <a:solidFill>
                  <a:schemeClr val="tx1"/>
                </a:solidFill>
              </a:rPr>
              <a:t>згадується</a:t>
            </a:r>
            <a:r>
              <a:rPr lang="ru-RU" sz="8600" b="1" dirty="0" smtClean="0">
                <a:solidFill>
                  <a:schemeClr val="tx1"/>
                </a:solidFill>
              </a:rPr>
              <a:t> 1501 року.  </a:t>
            </a:r>
          </a:p>
          <a:p>
            <a:pPr algn="just"/>
            <a:r>
              <a:rPr lang="ru-RU" sz="8600" b="1" dirty="0" smtClean="0">
                <a:solidFill>
                  <a:schemeClr val="tx1"/>
                </a:solidFill>
              </a:rPr>
              <a:t>     </a:t>
            </a:r>
            <a:r>
              <a:rPr lang="ru-RU" sz="8600" b="1" dirty="0" err="1" smtClean="0">
                <a:solidFill>
                  <a:schemeClr val="tx1"/>
                </a:solidFill>
              </a:rPr>
              <a:t>Дуже</a:t>
            </a:r>
            <a:r>
              <a:rPr lang="ru-RU" sz="8600" b="1" dirty="0" smtClean="0">
                <a:solidFill>
                  <a:schemeClr val="tx1"/>
                </a:solidFill>
              </a:rPr>
              <a:t> давно, тут, де </a:t>
            </a:r>
            <a:r>
              <a:rPr lang="ru-RU" sz="8600" b="1" dirty="0" err="1" smtClean="0">
                <a:solidFill>
                  <a:schemeClr val="tx1"/>
                </a:solidFill>
              </a:rPr>
              <a:t>розташоване</a:t>
            </a:r>
            <a:r>
              <a:rPr lang="ru-RU" sz="8600" b="1" dirty="0" smtClean="0">
                <a:solidFill>
                  <a:schemeClr val="tx1"/>
                </a:solidFill>
              </a:rPr>
              <a:t> </a:t>
            </a:r>
            <a:r>
              <a:rPr lang="ru-RU" sz="8600" b="1" dirty="0" err="1" smtClean="0">
                <a:solidFill>
                  <a:schemeClr val="tx1"/>
                </a:solidFill>
              </a:rPr>
              <a:t>Берестя</a:t>
            </a:r>
            <a:r>
              <a:rPr lang="ru-RU" sz="8600" b="1" dirty="0" smtClean="0">
                <a:solidFill>
                  <a:schemeClr val="tx1"/>
                </a:solidFill>
              </a:rPr>
              <a:t>, </a:t>
            </a:r>
            <a:r>
              <a:rPr lang="ru-RU" sz="8600" b="1" dirty="0" err="1" smtClean="0">
                <a:solidFill>
                  <a:schemeClr val="tx1"/>
                </a:solidFill>
              </a:rPr>
              <a:t>був</a:t>
            </a:r>
            <a:r>
              <a:rPr lang="ru-RU" sz="8600" b="1" dirty="0" smtClean="0">
                <a:solidFill>
                  <a:schemeClr val="tx1"/>
                </a:solidFill>
              </a:rPr>
              <a:t> </a:t>
            </a:r>
            <a:r>
              <a:rPr lang="ru-RU" sz="8600" b="1" dirty="0" err="1" smtClean="0">
                <a:solidFill>
                  <a:schemeClr val="tx1"/>
                </a:solidFill>
              </a:rPr>
              <a:t>ліс</a:t>
            </a:r>
            <a:r>
              <a:rPr lang="ru-RU" sz="8600" b="1" dirty="0" smtClean="0">
                <a:solidFill>
                  <a:schemeClr val="tx1"/>
                </a:solidFill>
              </a:rPr>
              <a:t> та болота. Перший, </a:t>
            </a:r>
            <a:r>
              <a:rPr lang="ru-RU" sz="8600" b="1" dirty="0" err="1" smtClean="0">
                <a:solidFill>
                  <a:schemeClr val="tx1"/>
                </a:solidFill>
              </a:rPr>
              <a:t>хто</a:t>
            </a:r>
            <a:r>
              <a:rPr lang="ru-RU" sz="8600" b="1" dirty="0" smtClean="0">
                <a:solidFill>
                  <a:schemeClr val="tx1"/>
                </a:solidFill>
              </a:rPr>
              <a:t> </a:t>
            </a:r>
            <a:r>
              <a:rPr lang="ru-RU" sz="8600" b="1" dirty="0" err="1" smtClean="0">
                <a:solidFill>
                  <a:schemeClr val="tx1"/>
                </a:solidFill>
              </a:rPr>
              <a:t>поселився</a:t>
            </a:r>
            <a:r>
              <a:rPr lang="ru-RU" sz="8600" b="1" dirty="0" smtClean="0">
                <a:solidFill>
                  <a:schemeClr val="tx1"/>
                </a:solidFill>
              </a:rPr>
              <a:t> на </a:t>
            </a:r>
            <a:r>
              <a:rPr lang="ru-RU" sz="8600" b="1" dirty="0" err="1" smtClean="0">
                <a:solidFill>
                  <a:schemeClr val="tx1"/>
                </a:solidFill>
              </a:rPr>
              <a:t>березі</a:t>
            </a:r>
            <a:r>
              <a:rPr lang="ru-RU" sz="8600" b="1" dirty="0" smtClean="0">
                <a:solidFill>
                  <a:schemeClr val="tx1"/>
                </a:solidFill>
              </a:rPr>
              <a:t> колись </a:t>
            </a:r>
            <a:r>
              <a:rPr lang="ru-RU" sz="8600" b="1" dirty="0" err="1" smtClean="0">
                <a:solidFill>
                  <a:schemeClr val="tx1"/>
                </a:solidFill>
              </a:rPr>
              <a:t>тихоплинної</a:t>
            </a:r>
            <a:r>
              <a:rPr lang="ru-RU" sz="8600" b="1" dirty="0" smtClean="0">
                <a:solidFill>
                  <a:schemeClr val="tx1"/>
                </a:solidFill>
              </a:rPr>
              <a:t>, </a:t>
            </a:r>
            <a:r>
              <a:rPr lang="ru-RU" sz="8600" b="1" dirty="0" err="1" smtClean="0">
                <a:solidFill>
                  <a:schemeClr val="tx1"/>
                </a:solidFill>
              </a:rPr>
              <a:t>повноводної</a:t>
            </a:r>
            <a:r>
              <a:rPr lang="ru-RU" sz="8600" b="1" dirty="0" smtClean="0">
                <a:solidFill>
                  <a:schemeClr val="tx1"/>
                </a:solidFill>
              </a:rPr>
              <a:t> </a:t>
            </a:r>
            <a:r>
              <a:rPr lang="ru-RU" sz="8600" b="1" dirty="0" err="1" smtClean="0">
                <a:solidFill>
                  <a:schemeClr val="tx1"/>
                </a:solidFill>
              </a:rPr>
              <a:t>ріки</a:t>
            </a:r>
            <a:r>
              <a:rPr lang="ru-RU" sz="8600" b="1" dirty="0" smtClean="0">
                <a:solidFill>
                  <a:schemeClr val="tx1"/>
                </a:solidFill>
              </a:rPr>
              <a:t> </a:t>
            </a:r>
            <a:r>
              <a:rPr lang="ru-RU" sz="8600" b="1" dirty="0" err="1" smtClean="0">
                <a:solidFill>
                  <a:schemeClr val="tx1"/>
                </a:solidFill>
              </a:rPr>
              <a:t>Горинь</a:t>
            </a:r>
            <a:r>
              <a:rPr lang="ru-RU" sz="8600" b="1" dirty="0" smtClean="0">
                <a:solidFill>
                  <a:schemeClr val="tx1"/>
                </a:solidFill>
              </a:rPr>
              <a:t>, </a:t>
            </a:r>
            <a:r>
              <a:rPr lang="ru-RU" sz="8600" b="1" dirty="0" err="1" smtClean="0">
                <a:solidFill>
                  <a:schemeClr val="tx1"/>
                </a:solidFill>
              </a:rPr>
              <a:t>був</a:t>
            </a:r>
            <a:r>
              <a:rPr lang="ru-RU" sz="8600" b="1" dirty="0" smtClean="0">
                <a:solidFill>
                  <a:schemeClr val="tx1"/>
                </a:solidFill>
              </a:rPr>
              <a:t> </a:t>
            </a:r>
            <a:r>
              <a:rPr lang="ru-RU" sz="8600" b="1" dirty="0" err="1" smtClean="0">
                <a:solidFill>
                  <a:schemeClr val="tx1"/>
                </a:solidFill>
              </a:rPr>
              <a:t>чоловік</a:t>
            </a:r>
            <a:r>
              <a:rPr lang="ru-RU" sz="8600" b="1" dirty="0" smtClean="0">
                <a:solidFill>
                  <a:schemeClr val="tx1"/>
                </a:solidFill>
              </a:rPr>
              <a:t> по </a:t>
            </a:r>
            <a:r>
              <a:rPr lang="ru-RU" sz="8600" b="1" dirty="0" err="1" smtClean="0">
                <a:solidFill>
                  <a:schemeClr val="tx1"/>
                </a:solidFill>
              </a:rPr>
              <a:t>прізвищу</a:t>
            </a:r>
            <a:r>
              <a:rPr lang="ru-RU" sz="8600" b="1" dirty="0" smtClean="0">
                <a:solidFill>
                  <a:schemeClr val="tx1"/>
                </a:solidFill>
              </a:rPr>
              <a:t> </a:t>
            </a:r>
            <a:r>
              <a:rPr lang="ru-RU" sz="8600" b="1" dirty="0" err="1" smtClean="0">
                <a:solidFill>
                  <a:schemeClr val="tx1"/>
                </a:solidFill>
              </a:rPr>
              <a:t>Клюко</a:t>
            </a:r>
            <a:r>
              <a:rPr lang="ru-RU" sz="8600" b="1" dirty="0" smtClean="0">
                <a:solidFill>
                  <a:schemeClr val="tx1"/>
                </a:solidFill>
              </a:rPr>
              <a:t> (</a:t>
            </a:r>
            <a:r>
              <a:rPr lang="ru-RU" sz="8600" b="1" dirty="0" err="1" smtClean="0">
                <a:solidFill>
                  <a:schemeClr val="tx1"/>
                </a:solidFill>
              </a:rPr>
              <a:t>тепер</a:t>
            </a:r>
            <a:r>
              <a:rPr lang="ru-RU" sz="8600" b="1" dirty="0" smtClean="0">
                <a:solidFill>
                  <a:schemeClr val="tx1"/>
                </a:solidFill>
              </a:rPr>
              <a:t> </a:t>
            </a:r>
            <a:r>
              <a:rPr lang="ru-RU" sz="8600" b="1" dirty="0" err="1" smtClean="0">
                <a:solidFill>
                  <a:schemeClr val="tx1"/>
                </a:solidFill>
              </a:rPr>
              <a:t>Клюйко</a:t>
            </a:r>
            <a:r>
              <a:rPr lang="ru-RU" sz="8600" b="1" dirty="0" smtClean="0">
                <a:solidFill>
                  <a:schemeClr val="tx1"/>
                </a:solidFill>
              </a:rPr>
              <a:t>, </a:t>
            </a:r>
            <a:r>
              <a:rPr lang="ru-RU" sz="8600" b="1" dirty="0" err="1" smtClean="0">
                <a:solidFill>
                  <a:schemeClr val="tx1"/>
                </a:solidFill>
              </a:rPr>
              <a:t>одне</a:t>
            </a:r>
            <a:r>
              <a:rPr lang="ru-RU" sz="8600" b="1" dirty="0" smtClean="0">
                <a:solidFill>
                  <a:schemeClr val="tx1"/>
                </a:solidFill>
              </a:rPr>
              <a:t> </a:t>
            </a:r>
            <a:r>
              <a:rPr lang="ru-RU" sz="8600" b="1" dirty="0" err="1" smtClean="0">
                <a:solidFill>
                  <a:schemeClr val="tx1"/>
                </a:solidFill>
              </a:rPr>
              <a:t>з</a:t>
            </a:r>
            <a:r>
              <a:rPr lang="ru-RU" sz="8600" b="1" dirty="0" smtClean="0">
                <a:solidFill>
                  <a:schemeClr val="tx1"/>
                </a:solidFill>
              </a:rPr>
              <a:t> </a:t>
            </a:r>
            <a:r>
              <a:rPr lang="ru-RU" sz="8600" b="1" dirty="0" err="1" smtClean="0">
                <a:solidFill>
                  <a:schemeClr val="tx1"/>
                </a:solidFill>
              </a:rPr>
              <a:t>найпоширеніших</a:t>
            </a:r>
            <a:r>
              <a:rPr lang="ru-RU" sz="8600" b="1" dirty="0" smtClean="0">
                <a:solidFill>
                  <a:schemeClr val="tx1"/>
                </a:solidFill>
              </a:rPr>
              <a:t> </a:t>
            </a:r>
            <a:r>
              <a:rPr lang="ru-RU" sz="8600" b="1" dirty="0" err="1" smtClean="0">
                <a:solidFill>
                  <a:schemeClr val="tx1"/>
                </a:solidFill>
              </a:rPr>
              <a:t>прізвищ</a:t>
            </a:r>
            <a:r>
              <a:rPr lang="ru-RU" sz="8600" b="1" dirty="0" smtClean="0">
                <a:solidFill>
                  <a:schemeClr val="tx1"/>
                </a:solidFill>
              </a:rPr>
              <a:t> у </a:t>
            </a:r>
            <a:r>
              <a:rPr lang="ru-RU" sz="8600" b="1" dirty="0" err="1" smtClean="0">
                <a:solidFill>
                  <a:schemeClr val="tx1"/>
                </a:solidFill>
              </a:rPr>
              <a:t>селі</a:t>
            </a:r>
            <a:r>
              <a:rPr lang="ru-RU" sz="8600" b="1" dirty="0" smtClean="0">
                <a:solidFill>
                  <a:schemeClr val="tx1"/>
                </a:solidFill>
              </a:rPr>
              <a:t>). Помалу </a:t>
            </a:r>
            <a:r>
              <a:rPr lang="ru-RU" sz="8600" b="1" dirty="0" err="1" smtClean="0">
                <a:solidFill>
                  <a:schemeClr val="tx1"/>
                </a:solidFill>
              </a:rPr>
              <a:t>розмножувався</a:t>
            </a:r>
            <a:r>
              <a:rPr lang="ru-RU" sz="8600" b="1" dirty="0" smtClean="0">
                <a:solidFill>
                  <a:schemeClr val="tx1"/>
                </a:solidFill>
              </a:rPr>
              <a:t> </a:t>
            </a:r>
            <a:r>
              <a:rPr lang="ru-RU" sz="8600" b="1" dirty="0" err="1" smtClean="0">
                <a:solidFill>
                  <a:schemeClr val="tx1"/>
                </a:solidFill>
              </a:rPr>
              <a:t>його</a:t>
            </a:r>
            <a:r>
              <a:rPr lang="ru-RU" sz="8600" b="1" dirty="0" smtClean="0">
                <a:solidFill>
                  <a:schemeClr val="tx1"/>
                </a:solidFill>
              </a:rPr>
              <a:t> </a:t>
            </a:r>
            <a:r>
              <a:rPr lang="ru-RU" sz="8600" b="1" dirty="0" err="1" smtClean="0">
                <a:solidFill>
                  <a:schemeClr val="tx1"/>
                </a:solidFill>
              </a:rPr>
              <a:t>рід</a:t>
            </a:r>
            <a:r>
              <a:rPr lang="ru-RU" sz="8600" b="1" dirty="0" smtClean="0">
                <a:solidFill>
                  <a:schemeClr val="tx1"/>
                </a:solidFill>
              </a:rPr>
              <a:t>, </a:t>
            </a:r>
            <a:r>
              <a:rPr lang="ru-RU" sz="8600" b="1" dirty="0" err="1" smtClean="0">
                <a:solidFill>
                  <a:schemeClr val="tx1"/>
                </a:solidFill>
              </a:rPr>
              <a:t>розросталося</a:t>
            </a:r>
            <a:r>
              <a:rPr lang="ru-RU" sz="8600" b="1" dirty="0" smtClean="0">
                <a:solidFill>
                  <a:schemeClr val="tx1"/>
                </a:solidFill>
              </a:rPr>
              <a:t> </a:t>
            </a:r>
            <a:r>
              <a:rPr lang="ru-RU" sz="8600" b="1" dirty="0" err="1" smtClean="0">
                <a:solidFill>
                  <a:schemeClr val="tx1"/>
                </a:solidFill>
              </a:rPr>
              <a:t>населення</a:t>
            </a:r>
            <a:r>
              <a:rPr lang="ru-RU" sz="8600" b="1" dirty="0" smtClean="0">
                <a:solidFill>
                  <a:schemeClr val="tx1"/>
                </a:solidFill>
              </a:rPr>
              <a:t>. </a:t>
            </a:r>
            <a:r>
              <a:rPr lang="ru-RU" sz="8600" b="1" dirty="0" err="1" smtClean="0">
                <a:solidFill>
                  <a:schemeClr val="tx1"/>
                </a:solidFill>
              </a:rPr>
              <a:t>Поселенці</a:t>
            </a:r>
            <a:r>
              <a:rPr lang="ru-RU" sz="8600" b="1" dirty="0" smtClean="0">
                <a:solidFill>
                  <a:schemeClr val="tx1"/>
                </a:solidFill>
              </a:rPr>
              <a:t> </a:t>
            </a:r>
            <a:r>
              <a:rPr lang="ru-RU" sz="8600" b="1" dirty="0" err="1" smtClean="0">
                <a:solidFill>
                  <a:schemeClr val="tx1"/>
                </a:solidFill>
              </a:rPr>
              <a:t>корчували</a:t>
            </a:r>
            <a:r>
              <a:rPr lang="ru-RU" sz="8600" b="1" dirty="0" smtClean="0">
                <a:solidFill>
                  <a:schemeClr val="tx1"/>
                </a:solidFill>
              </a:rPr>
              <a:t> </a:t>
            </a:r>
            <a:r>
              <a:rPr lang="ru-RU" sz="8600" b="1" dirty="0" err="1" smtClean="0">
                <a:solidFill>
                  <a:schemeClr val="tx1"/>
                </a:solidFill>
              </a:rPr>
              <a:t>ліс</a:t>
            </a:r>
            <a:r>
              <a:rPr lang="ru-RU" sz="8600" b="1" dirty="0" smtClean="0">
                <a:solidFill>
                  <a:schemeClr val="tx1"/>
                </a:solidFill>
              </a:rPr>
              <a:t>, </a:t>
            </a:r>
            <a:r>
              <a:rPr lang="ru-RU" sz="8600" b="1" dirty="0" err="1" smtClean="0">
                <a:solidFill>
                  <a:schemeClr val="tx1"/>
                </a:solidFill>
              </a:rPr>
              <a:t>осушували</a:t>
            </a:r>
            <a:r>
              <a:rPr lang="ru-RU" sz="8600" b="1" dirty="0" smtClean="0">
                <a:solidFill>
                  <a:schemeClr val="tx1"/>
                </a:solidFill>
              </a:rPr>
              <a:t> болота. В </a:t>
            </a:r>
            <a:r>
              <a:rPr lang="ru-RU" sz="8600" b="1" dirty="0" err="1" smtClean="0">
                <a:solidFill>
                  <a:schemeClr val="tx1"/>
                </a:solidFill>
              </a:rPr>
              <a:t>лісі</a:t>
            </a:r>
            <a:r>
              <a:rPr lang="ru-RU" sz="8600" b="1" dirty="0" smtClean="0">
                <a:solidFill>
                  <a:schemeClr val="tx1"/>
                </a:solidFill>
              </a:rPr>
              <a:t> </a:t>
            </a:r>
            <a:r>
              <a:rPr lang="ru-RU" sz="8600" b="1" dirty="0" err="1" smtClean="0">
                <a:solidFill>
                  <a:schemeClr val="tx1"/>
                </a:solidFill>
              </a:rPr>
              <a:t>було</a:t>
            </a:r>
            <a:r>
              <a:rPr lang="ru-RU" sz="8600" b="1" dirty="0" smtClean="0">
                <a:solidFill>
                  <a:schemeClr val="tx1"/>
                </a:solidFill>
              </a:rPr>
              <a:t> </a:t>
            </a:r>
            <a:r>
              <a:rPr lang="ru-RU" sz="8600" b="1" dirty="0" err="1" smtClean="0">
                <a:solidFill>
                  <a:schemeClr val="tx1"/>
                </a:solidFill>
              </a:rPr>
              <a:t>багато</a:t>
            </a:r>
            <a:r>
              <a:rPr lang="ru-RU" sz="8600" b="1" dirty="0" smtClean="0">
                <a:solidFill>
                  <a:schemeClr val="tx1"/>
                </a:solidFill>
              </a:rPr>
              <a:t> </a:t>
            </a:r>
            <a:r>
              <a:rPr lang="ru-RU" sz="8600" b="1" dirty="0" err="1" smtClean="0">
                <a:solidFill>
                  <a:schemeClr val="tx1"/>
                </a:solidFill>
              </a:rPr>
              <a:t>різних</a:t>
            </a:r>
            <a:r>
              <a:rPr lang="ru-RU" sz="8600" b="1" dirty="0" smtClean="0">
                <a:solidFill>
                  <a:schemeClr val="tx1"/>
                </a:solidFill>
              </a:rPr>
              <a:t> дерев, </a:t>
            </a:r>
            <a:r>
              <a:rPr lang="ru-RU" sz="8600" b="1" dirty="0" err="1" smtClean="0">
                <a:solidFill>
                  <a:schemeClr val="tx1"/>
                </a:solidFill>
              </a:rPr>
              <a:t>але</a:t>
            </a:r>
            <a:r>
              <a:rPr lang="ru-RU" sz="8600" b="1" dirty="0" smtClean="0">
                <a:solidFill>
                  <a:schemeClr val="tx1"/>
                </a:solidFill>
              </a:rPr>
              <a:t> </a:t>
            </a:r>
            <a:r>
              <a:rPr lang="ru-RU" sz="8600" b="1" dirty="0" err="1" smtClean="0">
                <a:solidFill>
                  <a:schemeClr val="tx1"/>
                </a:solidFill>
              </a:rPr>
              <a:t>найбільше</a:t>
            </a:r>
            <a:r>
              <a:rPr lang="ru-RU" sz="8600" b="1" dirty="0" smtClean="0">
                <a:solidFill>
                  <a:schemeClr val="tx1"/>
                </a:solidFill>
              </a:rPr>
              <a:t> бересту та верб (берест – </a:t>
            </a:r>
            <a:r>
              <a:rPr lang="ru-RU" sz="8600" b="1" dirty="0" err="1" smtClean="0">
                <a:solidFill>
                  <a:schemeClr val="tx1"/>
                </a:solidFill>
              </a:rPr>
              <a:t>міцне</a:t>
            </a:r>
            <a:r>
              <a:rPr lang="ru-RU" sz="8600" b="1" dirty="0" smtClean="0">
                <a:solidFill>
                  <a:schemeClr val="tx1"/>
                </a:solidFill>
              </a:rPr>
              <a:t> дерево </a:t>
            </a:r>
            <a:r>
              <a:rPr lang="ru-RU" sz="8600" b="1" dirty="0" err="1" smtClean="0">
                <a:solidFill>
                  <a:schemeClr val="tx1"/>
                </a:solidFill>
              </a:rPr>
              <a:t>з</a:t>
            </a:r>
            <a:r>
              <a:rPr lang="ru-RU" sz="8600" b="1" dirty="0" smtClean="0">
                <a:solidFill>
                  <a:schemeClr val="tx1"/>
                </a:solidFill>
              </a:rPr>
              <a:t> </a:t>
            </a:r>
            <a:r>
              <a:rPr lang="ru-RU" sz="8600" b="1" dirty="0" err="1" smtClean="0">
                <a:solidFill>
                  <a:schemeClr val="tx1"/>
                </a:solidFill>
              </a:rPr>
              <a:t>родини</a:t>
            </a:r>
            <a:r>
              <a:rPr lang="ru-RU" sz="8600" b="1" dirty="0" smtClean="0">
                <a:solidFill>
                  <a:schemeClr val="tx1"/>
                </a:solidFill>
              </a:rPr>
              <a:t> </a:t>
            </a:r>
            <a:r>
              <a:rPr lang="ru-RU" sz="8600" b="1" dirty="0" err="1" smtClean="0">
                <a:solidFill>
                  <a:schemeClr val="tx1"/>
                </a:solidFill>
              </a:rPr>
              <a:t>в’язових</a:t>
            </a:r>
            <a:r>
              <a:rPr lang="ru-RU" sz="8600" b="1" dirty="0" smtClean="0">
                <a:solidFill>
                  <a:schemeClr val="tx1"/>
                </a:solidFill>
              </a:rPr>
              <a:t>). </a:t>
            </a:r>
            <a:r>
              <a:rPr lang="ru-RU" sz="8600" b="1" dirty="0" err="1" smtClean="0">
                <a:solidFill>
                  <a:schemeClr val="tx1"/>
                </a:solidFill>
              </a:rPr>
              <a:t>Донедавна</a:t>
            </a:r>
            <a:r>
              <a:rPr lang="ru-RU" sz="8600" b="1" dirty="0" smtClean="0">
                <a:solidFill>
                  <a:schemeClr val="tx1"/>
                </a:solidFill>
              </a:rPr>
              <a:t> берест </a:t>
            </a:r>
            <a:r>
              <a:rPr lang="ru-RU" sz="8600" b="1" dirty="0" err="1" smtClean="0">
                <a:solidFill>
                  <a:schemeClr val="tx1"/>
                </a:solidFill>
              </a:rPr>
              <a:t>ріс</a:t>
            </a:r>
            <a:r>
              <a:rPr lang="ru-RU" sz="8600" b="1" dirty="0" smtClean="0">
                <a:solidFill>
                  <a:schemeClr val="tx1"/>
                </a:solidFill>
              </a:rPr>
              <a:t> на </a:t>
            </a:r>
            <a:r>
              <a:rPr lang="ru-RU" sz="8600" b="1" dirty="0" err="1" smtClean="0">
                <a:solidFill>
                  <a:schemeClr val="tx1"/>
                </a:solidFill>
              </a:rPr>
              <a:t>вулицях</a:t>
            </a:r>
            <a:r>
              <a:rPr lang="ru-RU" sz="8600" b="1" dirty="0" smtClean="0">
                <a:solidFill>
                  <a:schemeClr val="tx1"/>
                </a:solidFill>
              </a:rPr>
              <a:t> села, </a:t>
            </a:r>
            <a:r>
              <a:rPr lang="ru-RU" sz="8600" b="1" dirty="0" err="1" smtClean="0">
                <a:solidFill>
                  <a:schemeClr val="tx1"/>
                </a:solidFill>
              </a:rPr>
              <a:t>біля</a:t>
            </a:r>
            <a:r>
              <a:rPr lang="ru-RU" sz="8600" b="1" dirty="0" smtClean="0">
                <a:solidFill>
                  <a:schemeClr val="tx1"/>
                </a:solidFill>
              </a:rPr>
              <a:t> </a:t>
            </a:r>
            <a:r>
              <a:rPr lang="ru-RU" sz="8600" b="1" dirty="0" err="1" smtClean="0">
                <a:solidFill>
                  <a:schemeClr val="tx1"/>
                </a:solidFill>
              </a:rPr>
              <a:t>людських</a:t>
            </a:r>
            <a:r>
              <a:rPr lang="ru-RU" sz="8600" b="1" dirty="0" smtClean="0">
                <a:solidFill>
                  <a:schemeClr val="tx1"/>
                </a:solidFill>
              </a:rPr>
              <a:t> </a:t>
            </a:r>
            <a:r>
              <a:rPr lang="ru-RU" sz="8600" b="1" dirty="0" err="1" smtClean="0">
                <a:solidFill>
                  <a:schemeClr val="tx1"/>
                </a:solidFill>
              </a:rPr>
              <a:t>обійсть</a:t>
            </a:r>
            <a:r>
              <a:rPr lang="ru-RU" sz="8600" b="1" dirty="0" smtClean="0">
                <a:solidFill>
                  <a:schemeClr val="tx1"/>
                </a:solidFill>
              </a:rPr>
              <a:t>, </a:t>
            </a:r>
            <a:r>
              <a:rPr lang="ru-RU" sz="8600" b="1" dirty="0" err="1" smtClean="0">
                <a:solidFill>
                  <a:schemeClr val="tx1"/>
                </a:solidFill>
              </a:rPr>
              <a:t>але</a:t>
            </a:r>
            <a:r>
              <a:rPr lang="ru-RU" sz="8600" b="1" dirty="0" smtClean="0">
                <a:solidFill>
                  <a:schemeClr val="tx1"/>
                </a:solidFill>
              </a:rPr>
              <a:t> на жаль, </a:t>
            </a:r>
            <a:r>
              <a:rPr lang="ru-RU" sz="8600" b="1" dirty="0" err="1" smtClean="0">
                <a:solidFill>
                  <a:schemeClr val="tx1"/>
                </a:solidFill>
              </a:rPr>
              <a:t>це</a:t>
            </a:r>
            <a:r>
              <a:rPr lang="ru-RU" sz="8600" b="1" dirty="0" smtClean="0">
                <a:solidFill>
                  <a:schemeClr val="tx1"/>
                </a:solidFill>
              </a:rPr>
              <a:t> дерево у нас не </a:t>
            </a:r>
            <a:r>
              <a:rPr lang="ru-RU" sz="8600" b="1" dirty="0" err="1" smtClean="0">
                <a:solidFill>
                  <a:schemeClr val="tx1"/>
                </a:solidFill>
              </a:rPr>
              <a:t>збереглося</a:t>
            </a:r>
            <a:r>
              <a:rPr lang="ru-RU" sz="8600" b="1" dirty="0" smtClean="0">
                <a:solidFill>
                  <a:schemeClr val="tx1"/>
                </a:solidFill>
              </a:rPr>
              <a:t>. З бересту </a:t>
            </a:r>
            <a:r>
              <a:rPr lang="ru-RU" sz="8600" b="1" dirty="0" err="1" smtClean="0">
                <a:solidFill>
                  <a:schemeClr val="tx1"/>
                </a:solidFill>
              </a:rPr>
              <a:t>дерли</a:t>
            </a:r>
            <a:r>
              <a:rPr lang="ru-RU" sz="8600" b="1" dirty="0" smtClean="0">
                <a:solidFill>
                  <a:schemeClr val="tx1"/>
                </a:solidFill>
              </a:rPr>
              <a:t> </a:t>
            </a:r>
            <a:r>
              <a:rPr lang="ru-RU" sz="8600" b="1" dirty="0" err="1" smtClean="0">
                <a:solidFill>
                  <a:schemeClr val="tx1"/>
                </a:solidFill>
              </a:rPr>
              <a:t>лико</a:t>
            </a:r>
            <a:r>
              <a:rPr lang="ru-RU" sz="8600" b="1" dirty="0" smtClean="0">
                <a:solidFill>
                  <a:schemeClr val="tx1"/>
                </a:solidFill>
              </a:rPr>
              <a:t>, </a:t>
            </a:r>
            <a:r>
              <a:rPr lang="ru-RU" sz="8600" b="1" dirty="0" err="1" smtClean="0">
                <a:solidFill>
                  <a:schemeClr val="tx1"/>
                </a:solidFill>
              </a:rPr>
              <a:t>з</a:t>
            </a:r>
            <a:r>
              <a:rPr lang="ru-RU" sz="8600" b="1" dirty="0" smtClean="0">
                <a:solidFill>
                  <a:schemeClr val="tx1"/>
                </a:solidFill>
              </a:rPr>
              <a:t> </a:t>
            </a:r>
            <a:r>
              <a:rPr lang="ru-RU" sz="8600" b="1" dirty="0" err="1" smtClean="0">
                <a:solidFill>
                  <a:schemeClr val="tx1"/>
                </a:solidFill>
              </a:rPr>
              <a:t>якого</a:t>
            </a:r>
            <a:r>
              <a:rPr lang="ru-RU" sz="8600" b="1" dirty="0" smtClean="0">
                <a:solidFill>
                  <a:schemeClr val="tx1"/>
                </a:solidFill>
              </a:rPr>
              <a:t> </a:t>
            </a:r>
            <a:r>
              <a:rPr lang="ru-RU" sz="8600" b="1" dirty="0" err="1" smtClean="0">
                <a:solidFill>
                  <a:schemeClr val="tx1"/>
                </a:solidFill>
              </a:rPr>
              <a:t>виготовляли</a:t>
            </a:r>
            <a:r>
              <a:rPr lang="ru-RU" sz="8600" b="1" dirty="0" smtClean="0">
                <a:solidFill>
                  <a:schemeClr val="tx1"/>
                </a:solidFill>
              </a:rPr>
              <a:t> </a:t>
            </a:r>
            <a:r>
              <a:rPr lang="ru-RU" sz="8600" b="1" dirty="0" err="1" smtClean="0">
                <a:solidFill>
                  <a:schemeClr val="tx1"/>
                </a:solidFill>
              </a:rPr>
              <a:t>постоли</a:t>
            </a:r>
            <a:r>
              <a:rPr lang="ru-RU" sz="8600" b="1" dirty="0" smtClean="0">
                <a:solidFill>
                  <a:schemeClr val="tx1"/>
                </a:solidFill>
              </a:rPr>
              <a:t>. </a:t>
            </a:r>
            <a:r>
              <a:rPr lang="ru-RU" sz="8600" b="1" dirty="0" err="1" smtClean="0">
                <a:solidFill>
                  <a:schemeClr val="tx1"/>
                </a:solidFill>
              </a:rPr>
              <a:t>Звідси</a:t>
            </a:r>
            <a:r>
              <a:rPr lang="ru-RU" sz="8600" b="1" dirty="0" smtClean="0">
                <a:solidFill>
                  <a:schemeClr val="tx1"/>
                </a:solidFill>
              </a:rPr>
              <a:t> </a:t>
            </a:r>
            <a:r>
              <a:rPr lang="ru-RU" sz="8600" b="1" dirty="0" err="1" smtClean="0">
                <a:solidFill>
                  <a:schemeClr val="tx1"/>
                </a:solidFill>
              </a:rPr>
              <a:t>і</a:t>
            </a:r>
            <a:r>
              <a:rPr lang="ru-RU" sz="8600" b="1" dirty="0" smtClean="0">
                <a:solidFill>
                  <a:schemeClr val="tx1"/>
                </a:solidFill>
              </a:rPr>
              <a:t> </a:t>
            </a:r>
            <a:r>
              <a:rPr lang="ru-RU" sz="8600" b="1" dirty="0" err="1" smtClean="0">
                <a:solidFill>
                  <a:schemeClr val="tx1"/>
                </a:solidFill>
              </a:rPr>
              <a:t>пішла</a:t>
            </a:r>
            <a:r>
              <a:rPr lang="ru-RU" sz="8600" b="1" dirty="0" smtClean="0">
                <a:solidFill>
                  <a:schemeClr val="tx1"/>
                </a:solidFill>
              </a:rPr>
              <a:t> </a:t>
            </a:r>
            <a:r>
              <a:rPr lang="ru-RU" sz="8600" b="1" dirty="0" err="1" smtClean="0">
                <a:solidFill>
                  <a:schemeClr val="tx1"/>
                </a:solidFill>
              </a:rPr>
              <a:t>назва</a:t>
            </a:r>
            <a:r>
              <a:rPr lang="ru-RU" sz="8600" b="1" dirty="0" smtClean="0">
                <a:solidFill>
                  <a:schemeClr val="tx1"/>
                </a:solidFill>
              </a:rPr>
              <a:t> </a:t>
            </a:r>
            <a:r>
              <a:rPr lang="ru-RU" sz="8600" b="1" dirty="0" err="1" smtClean="0">
                <a:solidFill>
                  <a:schemeClr val="tx1"/>
                </a:solidFill>
              </a:rPr>
              <a:t>Берестя</a:t>
            </a:r>
            <a:r>
              <a:rPr lang="ru-RU" sz="8600" b="1" dirty="0" smtClean="0">
                <a:solidFill>
                  <a:schemeClr val="tx1"/>
                </a:solidFill>
              </a:rPr>
              <a:t>.</a:t>
            </a:r>
          </a:p>
          <a:p>
            <a:pPr algn="l"/>
            <a:endParaRPr lang="ru-RU" b="1" dirty="0">
              <a:solidFill>
                <a:schemeClr val="tx1"/>
              </a:solidFill>
            </a:endParaRPr>
          </a:p>
        </p:txBody>
      </p:sp>
      <p:pic>
        <p:nvPicPr>
          <p:cNvPr id="1026" name="Picture 2" descr="F:\МАН-ЯЯЯ  2025\фото село берестя\4.1.jpg"/>
          <p:cNvPicPr>
            <a:picLocks noChangeAspect="1" noChangeArrowheads="1"/>
          </p:cNvPicPr>
          <p:nvPr/>
        </p:nvPicPr>
        <p:blipFill>
          <a:blip r:embed="rId3"/>
          <a:srcRect/>
          <a:stretch>
            <a:fillRect/>
          </a:stretch>
        </p:blipFill>
        <p:spPr bwMode="auto">
          <a:xfrm>
            <a:off x="5500662" y="0"/>
            <a:ext cx="3643338" cy="2357430"/>
          </a:xfrm>
          <a:prstGeom prst="rect">
            <a:avLst/>
          </a:prstGeom>
          <a:noFill/>
        </p:spPr>
      </p:pic>
      <p:pic>
        <p:nvPicPr>
          <p:cNvPr id="2050" name="Picture 2" descr="F:\МАН-ЯЯЯ  2025\фото село берестя\4 Берестя.jpg"/>
          <p:cNvPicPr>
            <a:picLocks noChangeAspect="1" noChangeArrowheads="1"/>
          </p:cNvPicPr>
          <p:nvPr/>
        </p:nvPicPr>
        <p:blipFill>
          <a:blip r:embed="rId4" cstate="print"/>
          <a:srcRect/>
          <a:stretch>
            <a:fillRect/>
          </a:stretch>
        </p:blipFill>
        <p:spPr bwMode="auto">
          <a:xfrm>
            <a:off x="0" y="0"/>
            <a:ext cx="5500694" cy="235743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0" y="0"/>
            <a:ext cx="9169856" cy="6858000"/>
          </a:xfrm>
          <a:prstGeom prst="rect">
            <a:avLst/>
          </a:prstGeom>
          <a:noFill/>
        </p:spPr>
      </p:pic>
      <p:sp>
        <p:nvSpPr>
          <p:cNvPr id="2" name="Заголовок 1"/>
          <p:cNvSpPr>
            <a:spLocks noGrp="1"/>
          </p:cNvSpPr>
          <p:nvPr>
            <p:ph type="title"/>
          </p:nvPr>
        </p:nvSpPr>
        <p:spPr>
          <a:xfrm>
            <a:off x="457200" y="274638"/>
            <a:ext cx="3114668" cy="1143000"/>
          </a:xfrm>
        </p:spPr>
        <p:txBody>
          <a:bodyPr/>
          <a:lstStyle/>
          <a:p>
            <a:endParaRPr lang="ru-RU" dirty="0"/>
          </a:p>
        </p:txBody>
      </p:sp>
      <p:sp>
        <p:nvSpPr>
          <p:cNvPr id="3" name="Содержимое 2"/>
          <p:cNvSpPr>
            <a:spLocks noGrp="1"/>
          </p:cNvSpPr>
          <p:nvPr>
            <p:ph idx="1"/>
          </p:nvPr>
        </p:nvSpPr>
        <p:spPr>
          <a:xfrm>
            <a:off x="4143372" y="142852"/>
            <a:ext cx="4857784" cy="6715148"/>
          </a:xfrm>
        </p:spPr>
        <p:txBody>
          <a:bodyPr>
            <a:normAutofit fontScale="85000" lnSpcReduction="20000"/>
          </a:bodyPr>
          <a:lstStyle/>
          <a:p>
            <a:pPr indent="450850" algn="just">
              <a:buNone/>
            </a:pPr>
            <a:r>
              <a:rPr lang="uk-UA" sz="3800" b="1" dirty="0" smtClean="0"/>
              <a:t>Історія церкви</a:t>
            </a:r>
          </a:p>
          <a:p>
            <a:pPr indent="450850" algn="just">
              <a:buNone/>
            </a:pPr>
            <a:r>
              <a:rPr lang="uk-UA" sz="2500" b="1" dirty="0" smtClean="0"/>
              <a:t>Це найстаріша і найсвятіша споруда в селі. Вона розміщена на цвинтарі в центрі села (колись це була окраїна </a:t>
            </a:r>
            <a:r>
              <a:rPr lang="uk-UA" sz="2500" b="1" dirty="0" err="1" smtClean="0"/>
              <a:t>Берестя</a:t>
            </a:r>
            <a:r>
              <a:rPr lang="uk-UA" sz="2500" b="1" dirty="0" smtClean="0"/>
              <a:t>) на видному місці і підвищеній місцевості. Саме на таких місцях споруджувалися храми Божі, щоб було видно звідусюди і щоб спів їх дзвонів розливався далеко за межі села. А також ці місця повинні благотворно впливати на душі людей.</a:t>
            </a:r>
            <a:endParaRPr lang="en-US" sz="2500" b="1" dirty="0" smtClean="0"/>
          </a:p>
          <a:p>
            <a:pPr indent="450850" algn="just">
              <a:buNone/>
            </a:pPr>
            <a:r>
              <a:rPr lang="uk-UA" sz="2500" b="1" dirty="0" smtClean="0"/>
              <a:t>Коли саме і хто збудував церкву, на жаль, невідомо. Але на основі матеріалів журналу «Волинські відомості» та книги «Волинські єпархії», виданій у 1989 році, Свято – Покровська церква </a:t>
            </a:r>
            <a:r>
              <a:rPr lang="uk-UA" sz="2500" b="1" dirty="0" err="1" smtClean="0"/>
              <a:t>Дубровицького</a:t>
            </a:r>
            <a:r>
              <a:rPr lang="uk-UA" sz="2500" b="1" dirty="0" smtClean="0"/>
              <a:t> </a:t>
            </a:r>
            <a:r>
              <a:rPr lang="uk-UA" sz="2500" b="1" dirty="0" err="1" smtClean="0"/>
              <a:t>благочиння</a:t>
            </a:r>
            <a:r>
              <a:rPr lang="uk-UA" sz="2500" b="1" dirty="0" smtClean="0"/>
              <a:t> </a:t>
            </a:r>
            <a:r>
              <a:rPr lang="uk-UA" sz="2500" b="1" dirty="0" err="1" smtClean="0"/>
              <a:t>Рівненсько</a:t>
            </a:r>
            <a:r>
              <a:rPr lang="uk-UA" sz="2500" b="1" dirty="0" smtClean="0"/>
              <a:t> – Острозької єпархії була збудована в середині </a:t>
            </a:r>
            <a:r>
              <a:rPr lang="en-US" sz="2500" b="1" dirty="0" smtClean="0"/>
              <a:t>XVII</a:t>
            </a:r>
            <a:r>
              <a:rPr lang="uk-UA" sz="2500" b="1" dirty="0" smtClean="0"/>
              <a:t>І ст. Про це засвідчує  перша пам’ятка – ікона Божої Матері, яка була написана  у 1786 році. Зараз ця ікона знаходиться в церкві. </a:t>
            </a:r>
            <a:endParaRPr lang="en-US" sz="2500" b="1" dirty="0" smtClean="0"/>
          </a:p>
          <a:p>
            <a:pPr>
              <a:buNone/>
            </a:pPr>
            <a:endParaRPr lang="ru-RU" sz="2000" dirty="0"/>
          </a:p>
        </p:txBody>
      </p:sp>
      <p:pic>
        <p:nvPicPr>
          <p:cNvPr id="5" name="Picture 4" descr="5 церква"/>
          <p:cNvPicPr>
            <a:picLocks noChangeAspect="1"/>
          </p:cNvPicPr>
          <p:nvPr/>
        </p:nvPicPr>
        <p:blipFill>
          <a:blip r:embed="rId3"/>
          <a:stretch>
            <a:fillRect/>
          </a:stretch>
        </p:blipFill>
        <p:spPr>
          <a:xfrm>
            <a:off x="0" y="0"/>
            <a:ext cx="4429124" cy="68795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0" y="0"/>
            <a:ext cx="9169856" cy="6858000"/>
          </a:xfrm>
          <a:prstGeom prst="rect">
            <a:avLst/>
          </a:prstGeom>
          <a:noFill/>
        </p:spPr>
      </p:pic>
      <p:sp>
        <p:nvSpPr>
          <p:cNvPr id="2" name="Заголовок 1"/>
          <p:cNvSpPr>
            <a:spLocks noGrp="1"/>
          </p:cNvSpPr>
          <p:nvPr>
            <p:ph type="title"/>
          </p:nvPr>
        </p:nvSpPr>
        <p:spPr>
          <a:xfrm>
            <a:off x="5643570" y="571480"/>
            <a:ext cx="3500430" cy="1500198"/>
          </a:xfrm>
        </p:spPr>
        <p:txBody>
          <a:bodyPr>
            <a:normAutofit/>
          </a:bodyPr>
          <a:lstStyle/>
          <a:p>
            <a:r>
              <a:rPr lang="uk-UA" sz="4000" b="1" dirty="0" smtClean="0"/>
              <a:t>Історія школи</a:t>
            </a:r>
            <a:endParaRPr lang="ru-RU" sz="4000" b="1" dirty="0"/>
          </a:p>
        </p:txBody>
      </p:sp>
      <p:sp>
        <p:nvSpPr>
          <p:cNvPr id="3" name="Содержимое 2"/>
          <p:cNvSpPr>
            <a:spLocks noGrp="1"/>
          </p:cNvSpPr>
          <p:nvPr>
            <p:ph idx="1"/>
          </p:nvPr>
        </p:nvSpPr>
        <p:spPr>
          <a:xfrm>
            <a:off x="142844" y="2928934"/>
            <a:ext cx="8715436" cy="3929066"/>
          </a:xfrm>
        </p:spPr>
        <p:txBody>
          <a:bodyPr>
            <a:normAutofit/>
          </a:bodyPr>
          <a:lstStyle/>
          <a:p>
            <a:pPr algn="just">
              <a:buNone/>
            </a:pPr>
            <a:r>
              <a:rPr lang="uk-UA" sz="2000" dirty="0" smtClean="0"/>
              <a:t>             </a:t>
            </a:r>
            <a:r>
              <a:rPr lang="uk-UA" sz="2000" b="1" dirty="0" smtClean="0"/>
              <a:t>Історія школи села </a:t>
            </a:r>
            <a:r>
              <a:rPr lang="uk-UA" sz="2000" b="1" dirty="0" err="1" smtClean="0"/>
              <a:t>Берестя</a:t>
            </a:r>
            <a:r>
              <a:rPr lang="uk-UA" sz="2000" b="1" dirty="0" smtClean="0"/>
              <a:t> бере свій початок ще з далекого 1913 року. Саме тоді тут була збудована церковно-приходська двокласна школа. Навчання велося виключно польською мовою. В класі було по  двадцять п</a:t>
            </a:r>
            <a:r>
              <a:rPr lang="en-US" sz="2000" b="1" dirty="0" smtClean="0"/>
              <a:t>’</a:t>
            </a:r>
            <a:r>
              <a:rPr lang="uk-UA" sz="2000" b="1" dirty="0" smtClean="0"/>
              <a:t>ять учнів, усіх було півсотні, які здобували двокласну освіту. Керівником школи був німець за національністю Арнольд </a:t>
            </a:r>
            <a:r>
              <a:rPr lang="uk-UA" sz="2000" b="1" dirty="0" err="1" smtClean="0"/>
              <a:t>Вецель</a:t>
            </a:r>
            <a:r>
              <a:rPr lang="uk-UA" sz="2000" b="1" dirty="0" smtClean="0"/>
              <a:t>. </a:t>
            </a:r>
          </a:p>
          <a:p>
            <a:pPr algn="just">
              <a:buNone/>
            </a:pPr>
            <a:r>
              <a:rPr lang="uk-UA" sz="2000" b="1" dirty="0" smtClean="0"/>
              <a:t>            Під час Другої світової війни перед школою стояла вішальниця, одна на район. Вішали не тільки чоловіків, а й жінок. Був у школі великий підвал. Тут закривали вчителів, які були неугодні владі, а потім їх кудись вивозили, а куди саме, ніхто не знав. Також під час війни у школі деякий час був госпіталь для військових.</a:t>
            </a:r>
          </a:p>
          <a:p>
            <a:pPr algn="just">
              <a:buNone/>
            </a:pPr>
            <a:r>
              <a:rPr lang="uk-UA" sz="2000" b="1" dirty="0" smtClean="0"/>
              <a:t>            Після закінчення Другої світової війни навчання у школі було відновлено.</a:t>
            </a:r>
            <a:endParaRPr lang="ru-RU" sz="2000" b="1"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3548" y="146010"/>
            <a:ext cx="3984516" cy="278292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F:\МАН-ЯЯЯ  2025\фото село берестя\images.jpg"/>
          <p:cNvPicPr>
            <a:picLocks noChangeAspect="1" noChangeArrowheads="1"/>
          </p:cNvPicPr>
          <p:nvPr/>
        </p:nvPicPr>
        <p:blipFill>
          <a:blip r:embed="rId3"/>
          <a:srcRect/>
          <a:stretch>
            <a:fillRect/>
          </a:stretch>
        </p:blipFill>
        <p:spPr bwMode="auto">
          <a:xfrm>
            <a:off x="0" y="0"/>
            <a:ext cx="9169856" cy="6858000"/>
          </a:xfrm>
          <a:prstGeom prst="rect">
            <a:avLst/>
          </a:prstGeom>
          <a:noFill/>
        </p:spPr>
      </p:pic>
      <p:sp>
        <p:nvSpPr>
          <p:cNvPr id="2" name="Заголовок 1"/>
          <p:cNvSpPr>
            <a:spLocks noGrp="1"/>
          </p:cNvSpPr>
          <p:nvPr>
            <p:ph type="title"/>
          </p:nvPr>
        </p:nvSpPr>
        <p:spPr>
          <a:xfrm>
            <a:off x="6429388" y="785794"/>
            <a:ext cx="2571768" cy="1357322"/>
          </a:xfrm>
        </p:spPr>
        <p:txBody>
          <a:bodyPr>
            <a:noAutofit/>
          </a:bodyPr>
          <a:lstStyle/>
          <a:p>
            <a:r>
              <a:rPr lang="uk-UA" sz="4000" b="1" dirty="0" smtClean="0"/>
              <a:t>Панське поле</a:t>
            </a:r>
            <a:r>
              <a:rPr lang="ru-RU" sz="3600" dirty="0" smtClean="0"/>
              <a:t/>
            </a:r>
            <a:br>
              <a:rPr lang="ru-RU" sz="3600" dirty="0" smtClean="0"/>
            </a:br>
            <a:endParaRPr lang="ru-RU" sz="3600" b="1" dirty="0"/>
          </a:p>
        </p:txBody>
      </p:sp>
      <p:sp>
        <p:nvSpPr>
          <p:cNvPr id="3" name="Содержимое 2"/>
          <p:cNvSpPr>
            <a:spLocks noGrp="1"/>
          </p:cNvSpPr>
          <p:nvPr>
            <p:ph idx="1"/>
          </p:nvPr>
        </p:nvSpPr>
        <p:spPr>
          <a:xfrm>
            <a:off x="142844" y="2428868"/>
            <a:ext cx="8786874" cy="4429132"/>
          </a:xfrm>
        </p:spPr>
        <p:txBody>
          <a:bodyPr>
            <a:normAutofit fontScale="85000" lnSpcReduction="20000"/>
          </a:bodyPr>
          <a:lstStyle/>
          <a:p>
            <a:pPr marL="0" indent="0" algn="just">
              <a:buNone/>
            </a:pPr>
            <a:r>
              <a:rPr lang="uk-UA" sz="2800" b="1" dirty="0" smtClean="0"/>
              <a:t>       Ще до революції, на родючому клаптику землі оселився польський пан Люлька. У революцію будинок зруйнували, а його самого вивезли. </a:t>
            </a:r>
            <a:endParaRPr lang="ru-RU" sz="2800" dirty="0" smtClean="0"/>
          </a:p>
          <a:p>
            <a:pPr marL="0" indent="0" algn="just">
              <a:buNone/>
            </a:pPr>
            <a:r>
              <a:rPr lang="uk-UA" sz="2800" b="1" dirty="0" smtClean="0"/>
              <a:t>       В 1919 році, коли Україна потрапила під владу Польщі, тут оселилося багато панів, які заснували село Антонін. Їх було близько 19. Ось деякі з них: Лукашевич, </a:t>
            </a:r>
            <a:r>
              <a:rPr lang="uk-UA" sz="2800" b="1" dirty="0" err="1" smtClean="0"/>
              <a:t>Долінський</a:t>
            </a:r>
            <a:r>
              <a:rPr lang="uk-UA" sz="2800" b="1" dirty="0" smtClean="0"/>
              <a:t>, Сікорський, </a:t>
            </a:r>
            <a:r>
              <a:rPr lang="uk-UA" sz="2800" b="1" dirty="0" err="1" smtClean="0"/>
              <a:t>Дубровський</a:t>
            </a:r>
            <a:r>
              <a:rPr lang="uk-UA" sz="2800" b="1" dirty="0" smtClean="0"/>
              <a:t>, </a:t>
            </a:r>
            <a:r>
              <a:rPr lang="uk-UA" sz="2800" b="1" dirty="0" err="1" smtClean="0"/>
              <a:t>Зажитський</a:t>
            </a:r>
            <a:r>
              <a:rPr lang="uk-UA" sz="2800" b="1" dirty="0" smtClean="0"/>
              <a:t>, Савицький, </a:t>
            </a:r>
            <a:r>
              <a:rPr lang="uk-UA" sz="2800" b="1" dirty="0" err="1" smtClean="0"/>
              <a:t>Ярмульський</a:t>
            </a:r>
            <a:r>
              <a:rPr lang="uk-UA" sz="2800" b="1" dirty="0" smtClean="0"/>
              <a:t>, Коробка, пані </a:t>
            </a:r>
            <a:r>
              <a:rPr lang="uk-UA" sz="2800" b="1" dirty="0" err="1" smtClean="0"/>
              <a:t>Возничиха</a:t>
            </a:r>
            <a:r>
              <a:rPr lang="uk-UA" sz="2800" b="1" dirty="0" smtClean="0"/>
              <a:t>, Кухарський, </a:t>
            </a:r>
            <a:r>
              <a:rPr lang="uk-UA" sz="2800" b="1" dirty="0" err="1" smtClean="0"/>
              <a:t>Райхура</a:t>
            </a:r>
            <a:r>
              <a:rPr lang="uk-UA" sz="2800" b="1" dirty="0" smtClean="0"/>
              <a:t>, </a:t>
            </a:r>
            <a:r>
              <a:rPr lang="uk-UA" sz="2800" b="1" dirty="0" err="1" smtClean="0"/>
              <a:t>Васькевич</a:t>
            </a:r>
            <a:r>
              <a:rPr lang="uk-UA" sz="2800" b="1" dirty="0" smtClean="0"/>
              <a:t>. </a:t>
            </a:r>
            <a:endParaRPr lang="ru-RU" sz="2800" dirty="0" smtClean="0"/>
          </a:p>
          <a:p>
            <a:pPr marL="0" indent="0" algn="just">
              <a:buNone/>
            </a:pPr>
            <a:r>
              <a:rPr lang="uk-UA" sz="2800" b="1" dirty="0" smtClean="0"/>
              <a:t>       У 1939 році панів вивезли, а у їхні будинки привезли гуцулів, де вони жили до війни. У війну гуцули повтікали. До цих пір поле називають «Панським» (до речі, це найродючіші землі села), а річечку – Антонівка. </a:t>
            </a:r>
            <a:endParaRPr lang="ru-RU" sz="2800" dirty="0" smtClean="0"/>
          </a:p>
          <a:p>
            <a:pPr>
              <a:buNone/>
            </a:pPr>
            <a:r>
              <a:rPr lang="uk-UA" sz="2800" b="1" dirty="0" smtClean="0"/>
              <a:t> </a:t>
            </a:r>
            <a:endParaRPr lang="ru-RU" sz="2800" b="1" dirty="0"/>
          </a:p>
        </p:txBody>
      </p:sp>
      <p:pic>
        <p:nvPicPr>
          <p:cNvPr id="3074" name="Picture 2" descr="F:\МАН-ЯЯЯ  2025\фото село берестя\7 панське поле.jpg"/>
          <p:cNvPicPr>
            <a:picLocks noChangeAspect="1" noChangeArrowheads="1"/>
          </p:cNvPicPr>
          <p:nvPr/>
        </p:nvPicPr>
        <p:blipFill>
          <a:blip r:embed="rId4" cstate="print"/>
          <a:srcRect/>
          <a:stretch>
            <a:fillRect/>
          </a:stretch>
        </p:blipFill>
        <p:spPr bwMode="auto">
          <a:xfrm>
            <a:off x="0" y="1"/>
            <a:ext cx="6429388" cy="242886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МАН-ЯЯЯ  2025\фото село берестя\images.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28596" y="642918"/>
            <a:ext cx="2900354" cy="1143008"/>
          </a:xfrm>
        </p:spPr>
        <p:txBody>
          <a:bodyPr/>
          <a:lstStyle/>
          <a:p>
            <a:r>
              <a:rPr lang="uk-UA" b="1" dirty="0" smtClean="0"/>
              <a:t>Сохи</a:t>
            </a:r>
            <a:endParaRPr lang="ru-RU" b="1" dirty="0"/>
          </a:p>
        </p:txBody>
      </p:sp>
      <p:sp>
        <p:nvSpPr>
          <p:cNvPr id="3" name="Содержимое 2"/>
          <p:cNvSpPr>
            <a:spLocks noGrp="1"/>
          </p:cNvSpPr>
          <p:nvPr>
            <p:ph idx="1"/>
          </p:nvPr>
        </p:nvSpPr>
        <p:spPr>
          <a:xfrm>
            <a:off x="357158" y="2428868"/>
            <a:ext cx="8429684" cy="4214842"/>
          </a:xfrm>
        </p:spPr>
        <p:txBody>
          <a:bodyPr>
            <a:normAutofit fontScale="92500" lnSpcReduction="10000"/>
          </a:bodyPr>
          <a:lstStyle/>
          <a:p>
            <a:pPr algn="just">
              <a:buNone/>
            </a:pPr>
            <a:r>
              <a:rPr lang="uk-UA" b="1" dirty="0" smtClean="0"/>
              <a:t>         Ліворуч від панського поля оселилися поляки (мазури). Вони були дуже бідні. Вручну очищали землі від лісу і заростей. Займалися землеробством, сільським господарством. Землю орали сохою, тобто дерев’яним плугом. Звідси і пішла назва їхнього хутора – Сохи. Між ними були пани </a:t>
            </a:r>
            <a:r>
              <a:rPr lang="uk-UA" b="1" dirty="0" err="1" smtClean="0"/>
              <a:t>Марцін</a:t>
            </a:r>
            <a:r>
              <a:rPr lang="uk-UA" b="1" dirty="0" smtClean="0"/>
              <a:t> і </a:t>
            </a:r>
            <a:r>
              <a:rPr lang="uk-UA" b="1" dirty="0" err="1" smtClean="0"/>
              <a:t>Альбін</a:t>
            </a:r>
            <a:r>
              <a:rPr lang="uk-UA" b="1" dirty="0" smtClean="0"/>
              <a:t>. Але ці пани були бідніші за тих, що жили на панському. Війна зруйнувала їхнє село і тепер ми маємо тільки назву урочища – Сохи.</a:t>
            </a:r>
            <a:endParaRPr lang="ru-RU" dirty="0" smtClean="0"/>
          </a:p>
          <a:p>
            <a:endParaRPr lang="ru-RU" dirty="0"/>
          </a:p>
        </p:txBody>
      </p:sp>
      <p:pic>
        <p:nvPicPr>
          <p:cNvPr id="30723" name="Picture 3" descr="F:\МАН-ЯЯЯ  2025\фото село берестя\8 сохи.png"/>
          <p:cNvPicPr>
            <a:picLocks noChangeAspect="1" noChangeArrowheads="1"/>
          </p:cNvPicPr>
          <p:nvPr/>
        </p:nvPicPr>
        <p:blipFill>
          <a:blip r:embed="rId3"/>
          <a:srcRect/>
          <a:stretch>
            <a:fillRect/>
          </a:stretch>
        </p:blipFill>
        <p:spPr bwMode="auto">
          <a:xfrm>
            <a:off x="3286116" y="0"/>
            <a:ext cx="5857884" cy="250231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 descr="F:\МАН-ЯЯЯ  2025\фото село берестя\images.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357158" y="142852"/>
            <a:ext cx="8286808" cy="714380"/>
          </a:xfrm>
        </p:spPr>
        <p:txBody>
          <a:bodyPr>
            <a:normAutofit/>
          </a:bodyPr>
          <a:lstStyle/>
          <a:p>
            <a:r>
              <a:rPr lang="uk-UA" sz="4000" b="1" dirty="0" smtClean="0"/>
              <a:t>Звіринець</a:t>
            </a:r>
            <a:endParaRPr lang="ru-RU" sz="4000" b="1" dirty="0"/>
          </a:p>
        </p:txBody>
      </p:sp>
      <p:sp>
        <p:nvSpPr>
          <p:cNvPr id="3" name="Содержимое 2"/>
          <p:cNvSpPr>
            <a:spLocks noGrp="1"/>
          </p:cNvSpPr>
          <p:nvPr>
            <p:ph idx="1"/>
          </p:nvPr>
        </p:nvSpPr>
        <p:spPr>
          <a:xfrm>
            <a:off x="4786314" y="928670"/>
            <a:ext cx="4214842" cy="5786478"/>
          </a:xfrm>
        </p:spPr>
        <p:txBody>
          <a:bodyPr>
            <a:normAutofit fontScale="70000" lnSpcReduction="20000"/>
          </a:bodyPr>
          <a:lstStyle/>
          <a:p>
            <a:pPr algn="just">
              <a:buNone/>
            </a:pPr>
            <a:r>
              <a:rPr lang="uk-UA" sz="3400" b="1" dirty="0" smtClean="0"/>
              <a:t>           Ліворуч від панського поля оселилися поляки (мазури). Вони були дуже бідні. Вручну очищали землі від лісу і заростей. Займалися землеробством, сільським господарством. Землю орали сохою, тобто дерев’яним плугом. Звідси і пішла назва їхнього хутора – Сохи. Між ними були пани </a:t>
            </a:r>
            <a:r>
              <a:rPr lang="uk-UA" sz="3400" b="1" dirty="0" err="1" smtClean="0"/>
              <a:t>Марцін</a:t>
            </a:r>
            <a:r>
              <a:rPr lang="uk-UA" sz="3400" b="1" dirty="0" smtClean="0"/>
              <a:t> і </a:t>
            </a:r>
            <a:r>
              <a:rPr lang="uk-UA" sz="3400" b="1" dirty="0" err="1" smtClean="0"/>
              <a:t>Альбін</a:t>
            </a:r>
            <a:r>
              <a:rPr lang="uk-UA" sz="3400" b="1" dirty="0" smtClean="0"/>
              <a:t>. Але ці пани були бідніші за тих, що жили на панському. Війна зруйнувала їхнє село і тепер ми маємо тільки назву урочища – Сохи.</a:t>
            </a:r>
            <a:endParaRPr lang="ru-RU" sz="3400" dirty="0" smtClean="0"/>
          </a:p>
          <a:p>
            <a:pPr algn="just">
              <a:buNone/>
            </a:pPr>
            <a:r>
              <a:rPr lang="uk-UA" sz="3400" dirty="0" smtClean="0"/>
              <a:t> </a:t>
            </a:r>
            <a:endParaRPr lang="ru-RU" sz="3400" dirty="0" smtClean="0"/>
          </a:p>
          <a:p>
            <a:endParaRPr lang="ru-RU" dirty="0"/>
          </a:p>
        </p:txBody>
      </p:sp>
      <p:pic>
        <p:nvPicPr>
          <p:cNvPr id="11266" name="Picture 2" descr="F:\МАН-ЯЯЯ  2025\фото село берестя\9 звіринець.JPG"/>
          <p:cNvPicPr>
            <a:picLocks noChangeAspect="1" noChangeArrowheads="1"/>
          </p:cNvPicPr>
          <p:nvPr/>
        </p:nvPicPr>
        <p:blipFill>
          <a:blip r:embed="rId3"/>
          <a:srcRect/>
          <a:stretch>
            <a:fillRect/>
          </a:stretch>
        </p:blipFill>
        <p:spPr bwMode="auto">
          <a:xfrm>
            <a:off x="0" y="928670"/>
            <a:ext cx="4812534" cy="592933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descr="F:\МАН-ЯЯЯ  2025\фото село берестя\images.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928934"/>
            <a:ext cx="8472518" cy="3786214"/>
          </a:xfrm>
        </p:spPr>
        <p:txBody>
          <a:bodyPr>
            <a:normAutofit fontScale="90000"/>
          </a:bodyPr>
          <a:lstStyle/>
          <a:p>
            <a:pPr algn="l"/>
            <a:r>
              <a:rPr lang="uk-UA" b="1" dirty="0" err="1" smtClean="0"/>
              <a:t>Гузова</a:t>
            </a:r>
            <a:r>
              <a:rPr lang="uk-UA" b="1" dirty="0" smtClean="0"/>
              <a:t> нива</a:t>
            </a:r>
            <a:r>
              <a:rPr lang="uk-UA" sz="3600" b="1" dirty="0" smtClean="0"/>
              <a:t/>
            </a:r>
            <a:br>
              <a:rPr lang="uk-UA" sz="3600" b="1" dirty="0" smtClean="0"/>
            </a:br>
            <a:r>
              <a:rPr lang="uk-UA" sz="3600" b="1" dirty="0" smtClean="0"/>
              <a:t>      </a:t>
            </a:r>
            <a:r>
              <a:rPr lang="uk-UA" sz="3100" b="1" dirty="0" err="1" smtClean="0"/>
              <a:t>Гузова</a:t>
            </a:r>
            <a:r>
              <a:rPr lang="uk-UA" sz="3100" b="1" dirty="0" smtClean="0"/>
              <a:t> нива </a:t>
            </a:r>
            <a:r>
              <a:rPr lang="uk-UA" sz="3100" b="1" i="1" dirty="0" smtClean="0"/>
              <a:t>– </a:t>
            </a:r>
            <a:r>
              <a:rPr lang="uk-UA" sz="3100" b="1" dirty="0" smtClean="0"/>
              <a:t>велике заболочене поле, на якому ніколи нічого не родило. Лише в одному місці була оброблена нива з гектар величиною, яка належала панові </a:t>
            </a:r>
            <a:r>
              <a:rPr lang="uk-UA" sz="3100" b="1" dirty="0" err="1" smtClean="0"/>
              <a:t>Гузу</a:t>
            </a:r>
            <a:r>
              <a:rPr lang="uk-UA" sz="3100" b="1" dirty="0" smtClean="0"/>
              <a:t>. Пізніше панів не стало, оселилися тут селяни. До останнього часу там жила жінка Марина </a:t>
            </a:r>
            <a:r>
              <a:rPr lang="uk-UA" sz="3100" b="1" dirty="0" err="1" smtClean="0"/>
              <a:t>Твердун</a:t>
            </a:r>
            <a:r>
              <a:rPr lang="uk-UA" sz="3100" b="1" dirty="0" smtClean="0"/>
              <a:t>. Так з</a:t>
            </a:r>
            <a:r>
              <a:rPr lang="en-US" sz="3100" b="1" dirty="0" smtClean="0"/>
              <a:t>’</a:t>
            </a:r>
            <a:r>
              <a:rPr lang="uk-UA" sz="3100" b="1" dirty="0" smtClean="0"/>
              <a:t>явилася нова назва – </a:t>
            </a:r>
            <a:r>
              <a:rPr lang="uk-UA" sz="3100" b="1" dirty="0" err="1" smtClean="0"/>
              <a:t>Гузовська</a:t>
            </a:r>
            <a:r>
              <a:rPr lang="uk-UA" sz="3100" b="1" dirty="0" smtClean="0"/>
              <a:t> Марина.</a:t>
            </a:r>
            <a:r>
              <a:rPr lang="ru-RU" sz="3600" dirty="0" smtClean="0"/>
              <a:t/>
            </a:r>
            <a:br>
              <a:rPr lang="ru-RU" sz="3600" dirty="0" smtClean="0"/>
            </a:br>
            <a:endParaRPr lang="ru-RU" sz="3600" b="1" dirty="0"/>
          </a:p>
        </p:txBody>
      </p:sp>
      <p:sp>
        <p:nvSpPr>
          <p:cNvPr id="3" name="Содержимое 2"/>
          <p:cNvSpPr>
            <a:spLocks noGrp="1"/>
          </p:cNvSpPr>
          <p:nvPr>
            <p:ph idx="1"/>
          </p:nvPr>
        </p:nvSpPr>
        <p:spPr>
          <a:xfrm>
            <a:off x="0" y="0"/>
            <a:ext cx="142844" cy="45719"/>
          </a:xfrm>
        </p:spPr>
        <p:txBody>
          <a:bodyPr>
            <a:normAutofit fontScale="25000" lnSpcReduction="20000"/>
          </a:bodyPr>
          <a:lstStyle/>
          <a:p>
            <a:pPr>
              <a:buNone/>
            </a:pPr>
            <a:r>
              <a:rPr lang="uk-UA" b="1" dirty="0" smtClean="0"/>
              <a:t>    </a:t>
            </a:r>
            <a:endParaRPr lang="ru-RU" b="1" dirty="0" smtClean="0"/>
          </a:p>
          <a:p>
            <a:pPr>
              <a:buNone/>
            </a:pPr>
            <a:endParaRPr lang="ru-RU" dirty="0"/>
          </a:p>
        </p:txBody>
      </p:sp>
      <p:pic>
        <p:nvPicPr>
          <p:cNvPr id="10242" name="Picture 2" descr="F:\МАН-ЯЯЯ  2025\фото село берестя\10 гузова нива.jpg"/>
          <p:cNvPicPr>
            <a:picLocks noChangeAspect="1" noChangeArrowheads="1"/>
          </p:cNvPicPr>
          <p:nvPr/>
        </p:nvPicPr>
        <p:blipFill>
          <a:blip r:embed="rId3"/>
          <a:srcRect/>
          <a:stretch>
            <a:fillRect/>
          </a:stretch>
        </p:blipFill>
        <p:spPr bwMode="auto">
          <a:xfrm>
            <a:off x="0" y="0"/>
            <a:ext cx="9144000" cy="278605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0" y="0"/>
            <a:ext cx="9169856" cy="6858000"/>
          </a:xfrm>
          <a:prstGeom prst="rect">
            <a:avLst/>
          </a:prstGeom>
          <a:noFill/>
        </p:spPr>
      </p:pic>
      <p:sp>
        <p:nvSpPr>
          <p:cNvPr id="2" name="Заголовок 1"/>
          <p:cNvSpPr>
            <a:spLocks noGrp="1"/>
          </p:cNvSpPr>
          <p:nvPr>
            <p:ph type="title"/>
          </p:nvPr>
        </p:nvSpPr>
        <p:spPr>
          <a:xfrm>
            <a:off x="6072198" y="714356"/>
            <a:ext cx="2614602" cy="1428760"/>
          </a:xfrm>
        </p:spPr>
        <p:txBody>
          <a:bodyPr>
            <a:normAutofit/>
          </a:bodyPr>
          <a:lstStyle/>
          <a:p>
            <a:r>
              <a:rPr lang="uk-UA" sz="4000" b="1" dirty="0" smtClean="0"/>
              <a:t>Хутір </a:t>
            </a:r>
            <a:r>
              <a:rPr lang="uk-UA" sz="4000" b="1" dirty="0" err="1" smtClean="0"/>
              <a:t>Крушник</a:t>
            </a:r>
            <a:r>
              <a:rPr lang="uk-UA" sz="4000" b="1" dirty="0" smtClean="0"/>
              <a:t> </a:t>
            </a:r>
            <a:endParaRPr lang="ru-RU" sz="4000" b="1" dirty="0"/>
          </a:p>
        </p:txBody>
      </p:sp>
      <p:sp>
        <p:nvSpPr>
          <p:cNvPr id="3" name="Содержимое 2"/>
          <p:cNvSpPr>
            <a:spLocks noGrp="1"/>
          </p:cNvSpPr>
          <p:nvPr>
            <p:ph idx="1"/>
          </p:nvPr>
        </p:nvSpPr>
        <p:spPr>
          <a:xfrm>
            <a:off x="285720" y="3071810"/>
            <a:ext cx="8572560" cy="3786190"/>
          </a:xfrm>
        </p:spPr>
        <p:txBody>
          <a:bodyPr>
            <a:normAutofit fontScale="70000" lnSpcReduction="20000"/>
          </a:bodyPr>
          <a:lstStyle/>
          <a:p>
            <a:pPr algn="just">
              <a:buNone/>
            </a:pPr>
            <a:r>
              <a:rPr lang="uk-UA" b="1" dirty="0" smtClean="0"/>
              <a:t>           </a:t>
            </a:r>
            <a:r>
              <a:rPr lang="uk-UA" sz="3300" b="1" dirty="0" smtClean="0"/>
              <a:t>Хутір був розташований за </a:t>
            </a:r>
            <a:r>
              <a:rPr lang="uk-UA" sz="3300" b="1" dirty="0" err="1" smtClean="0"/>
              <a:t>Берестям</a:t>
            </a:r>
            <a:r>
              <a:rPr lang="uk-UA" sz="3300" b="1" dirty="0" smtClean="0"/>
              <a:t> біля так званої </a:t>
            </a:r>
            <a:r>
              <a:rPr lang="uk-UA" sz="3300" b="1" dirty="0" err="1" smtClean="0"/>
              <a:t>Гузової</a:t>
            </a:r>
            <a:r>
              <a:rPr lang="uk-UA" sz="3300" b="1" dirty="0" smtClean="0"/>
              <a:t> ниви. Там проживало чотири сім’ї: Черняк, </a:t>
            </a:r>
            <a:r>
              <a:rPr lang="uk-UA" sz="3300" b="1" dirty="0" err="1" smtClean="0"/>
              <a:t>Красько</a:t>
            </a:r>
            <a:r>
              <a:rPr lang="uk-UA" sz="3300" b="1" dirty="0" smtClean="0"/>
              <a:t> і дві сім’ї </a:t>
            </a:r>
            <a:r>
              <a:rPr lang="uk-UA" sz="3300" b="1" dirty="0" err="1" smtClean="0"/>
              <a:t>Пінчуків</a:t>
            </a:r>
            <a:r>
              <a:rPr lang="uk-UA" sz="3300" b="1" dirty="0" smtClean="0"/>
              <a:t>, загальною кількістю 27 чоловік. Заснований хутір був в 1938 році і існував 34 роки. </a:t>
            </a:r>
            <a:endParaRPr lang="ru-RU" sz="3300" b="1" dirty="0" smtClean="0"/>
          </a:p>
          <a:p>
            <a:pPr algn="just">
              <a:buNone/>
            </a:pPr>
            <a:r>
              <a:rPr lang="uk-UA" sz="3300" b="1" dirty="0" smtClean="0"/>
              <a:t>          Хутір називався </a:t>
            </a:r>
            <a:r>
              <a:rPr lang="uk-UA" sz="3300" b="1" dirty="0" err="1" smtClean="0"/>
              <a:t>Крушником</a:t>
            </a:r>
            <a:r>
              <a:rPr lang="uk-UA" sz="3300" b="1" dirty="0" smtClean="0"/>
              <a:t> через те, що на місцевості, де він розмістився, протягом однієї доби утворювалися круглі ями в землі діаметром 3 – 4 метри, глибиною 1 – 1,5 метрів. Потім вони самі по собі наповнювалися водою і люди використовували їх для господарських потреб. </a:t>
            </a:r>
          </a:p>
          <a:p>
            <a:pPr algn="just">
              <a:buNone/>
            </a:pPr>
            <a:r>
              <a:rPr lang="uk-UA" sz="3300" b="1" dirty="0" smtClean="0"/>
              <a:t>          В 1972 році всі сім’ї були змушені переселитися з хутора до села. Світло до їх осель не підводили, поступово у колгосп забрали худобу і землю. </a:t>
            </a:r>
            <a:endParaRPr lang="ru-RU" sz="3300" b="1" dirty="0" smtClean="0"/>
          </a:p>
          <a:p>
            <a:endParaRPr lang="ru-RU" dirty="0" smtClean="0"/>
          </a:p>
          <a:p>
            <a:pPr>
              <a:buNone/>
            </a:pPr>
            <a:endParaRPr lang="ru-RU" dirty="0"/>
          </a:p>
        </p:txBody>
      </p:sp>
      <p:pic>
        <p:nvPicPr>
          <p:cNvPr id="5" name="Picture 4" descr="11 Крушник Хутір"/>
          <p:cNvPicPr>
            <a:picLocks noChangeAspect="1"/>
          </p:cNvPicPr>
          <p:nvPr/>
        </p:nvPicPr>
        <p:blipFill>
          <a:blip r:embed="rId3"/>
          <a:stretch>
            <a:fillRect/>
          </a:stretch>
        </p:blipFill>
        <p:spPr>
          <a:xfrm>
            <a:off x="0" y="0"/>
            <a:ext cx="6000760" cy="28848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25856" y="0"/>
            <a:ext cx="9169856" cy="6858000"/>
          </a:xfrm>
          <a:prstGeom prst="rect">
            <a:avLst/>
          </a:prstGeom>
          <a:noFill/>
        </p:spPr>
      </p:pic>
      <p:sp>
        <p:nvSpPr>
          <p:cNvPr id="2" name="Заголовок 1"/>
          <p:cNvSpPr>
            <a:spLocks noGrp="1"/>
          </p:cNvSpPr>
          <p:nvPr>
            <p:ph type="title"/>
          </p:nvPr>
        </p:nvSpPr>
        <p:spPr>
          <a:xfrm>
            <a:off x="5929322" y="500042"/>
            <a:ext cx="2757478" cy="1500198"/>
          </a:xfrm>
        </p:spPr>
        <p:txBody>
          <a:bodyPr>
            <a:normAutofit/>
          </a:bodyPr>
          <a:lstStyle/>
          <a:p>
            <a:r>
              <a:rPr lang="uk-UA" sz="4000" b="1" dirty="0" smtClean="0"/>
              <a:t>Озеро Ковбаня</a:t>
            </a:r>
            <a:endParaRPr lang="ru-RU" sz="4000" b="1" dirty="0"/>
          </a:p>
        </p:txBody>
      </p:sp>
      <p:sp>
        <p:nvSpPr>
          <p:cNvPr id="3" name="Содержимое 2"/>
          <p:cNvSpPr>
            <a:spLocks noGrp="1"/>
          </p:cNvSpPr>
          <p:nvPr>
            <p:ph idx="1"/>
          </p:nvPr>
        </p:nvSpPr>
        <p:spPr>
          <a:xfrm>
            <a:off x="285720" y="2714620"/>
            <a:ext cx="8643998" cy="3929090"/>
          </a:xfrm>
        </p:spPr>
        <p:txBody>
          <a:bodyPr>
            <a:noAutofit/>
          </a:bodyPr>
          <a:lstStyle/>
          <a:p>
            <a:pPr algn="just">
              <a:buNone/>
            </a:pPr>
            <a:r>
              <a:rPr lang="uk-UA" sz="2000" dirty="0" smtClean="0"/>
              <a:t>             </a:t>
            </a:r>
            <a:r>
              <a:rPr lang="uk-UA" sz="2000" b="1" dirty="0" smtClean="0"/>
              <a:t>Паска – велике свято. Ніхто в полі не працює. Але ось знайшовся чоловік, який на другий день свята поїхав волами у поле орати. Селяни його спиняли, нагадуючи, що це ж Великдень. </a:t>
            </a:r>
            <a:endParaRPr lang="ru-RU" sz="2000" b="1" dirty="0" smtClean="0"/>
          </a:p>
          <a:p>
            <a:pPr algn="just">
              <a:buNone/>
            </a:pPr>
            <a:r>
              <a:rPr lang="uk-UA" sz="2000" b="1" dirty="0" smtClean="0"/>
              <a:t>     «Якщо такий великий день, - відповів селянин, - то побачу, скільки ж я </a:t>
            </a:r>
            <a:r>
              <a:rPr lang="uk-UA" sz="2000" b="1" dirty="0" err="1" smtClean="0"/>
              <a:t>виорю</a:t>
            </a:r>
            <a:r>
              <a:rPr lang="uk-UA" sz="2000" b="1" dirty="0" smtClean="0"/>
              <a:t>». </a:t>
            </a:r>
            <a:endParaRPr lang="ru-RU" sz="2000" b="1" dirty="0" smtClean="0"/>
          </a:p>
          <a:p>
            <a:pPr algn="just">
              <a:buNone/>
            </a:pPr>
            <a:r>
              <a:rPr lang="uk-UA" sz="2000" b="1" dirty="0" smtClean="0"/>
              <a:t>             Довго орав, аж ось в одному місці його воли почали провалюватись крізь землю, а згодом зовсім зникли. Не стало і селянина. Через деякий час на тому місці появилося озерце, дуже глибоке. Вода в ньому ніколи не висихає. Ще й досі люди переказують, як піти на другий день Паски до озерця, прикласти вухо до землі, то почуєш: «</a:t>
            </a:r>
            <a:r>
              <a:rPr lang="uk-UA" sz="2000" b="1" dirty="0" err="1" smtClean="0"/>
              <a:t>Цоб</a:t>
            </a:r>
            <a:r>
              <a:rPr lang="uk-UA" sz="2000" b="1" dirty="0" smtClean="0"/>
              <a:t> – цабе». Отже, й досі чоловік поганяє воли. </a:t>
            </a:r>
            <a:endParaRPr lang="ru-RU" sz="2000" b="1" dirty="0" smtClean="0"/>
          </a:p>
          <a:p>
            <a:pPr algn="just">
              <a:buNone/>
            </a:pPr>
            <a:r>
              <a:rPr lang="uk-UA" sz="2000" b="1" dirty="0" smtClean="0"/>
              <a:t>           У свято гріх працювати, застерігали </a:t>
            </a:r>
            <a:r>
              <a:rPr lang="uk-UA" sz="2000" b="1" dirty="0" err="1" smtClean="0"/>
              <a:t>берестяни</a:t>
            </a:r>
            <a:r>
              <a:rPr lang="uk-UA" sz="2000" b="1" dirty="0" smtClean="0"/>
              <a:t> своїх дітей і внуків. </a:t>
            </a:r>
            <a:endParaRPr lang="ru-RU" sz="2000" b="1" dirty="0"/>
          </a:p>
        </p:txBody>
      </p:sp>
      <p:pic>
        <p:nvPicPr>
          <p:cNvPr id="5" name="Picture 4" descr="13 озеро Ковбаня"/>
          <p:cNvPicPr>
            <a:picLocks noChangeAspect="1"/>
          </p:cNvPicPr>
          <p:nvPr/>
        </p:nvPicPr>
        <p:blipFill>
          <a:blip r:embed="rId3"/>
          <a:stretch>
            <a:fillRect/>
          </a:stretch>
        </p:blipFill>
        <p:spPr>
          <a:xfrm>
            <a:off x="0" y="0"/>
            <a:ext cx="5786446" cy="260865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3" descr="F:\МАН-ЯЯЯ  2025\фото село берестя\images.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357430"/>
            <a:ext cx="8229600" cy="1071570"/>
          </a:xfrm>
        </p:spPr>
        <p:txBody>
          <a:bodyPr/>
          <a:lstStyle/>
          <a:p>
            <a:r>
              <a:rPr lang="uk-UA" b="1" dirty="0" smtClean="0"/>
              <a:t>Хутір Антонін</a:t>
            </a:r>
            <a:endParaRPr lang="ru-RU" b="1" dirty="0"/>
          </a:p>
        </p:txBody>
      </p:sp>
      <p:sp>
        <p:nvSpPr>
          <p:cNvPr id="3" name="Содержимое 2"/>
          <p:cNvSpPr>
            <a:spLocks noGrp="1"/>
          </p:cNvSpPr>
          <p:nvPr>
            <p:ph idx="1"/>
          </p:nvPr>
        </p:nvSpPr>
        <p:spPr>
          <a:xfrm>
            <a:off x="214282" y="3286124"/>
            <a:ext cx="8715436" cy="3429024"/>
          </a:xfrm>
        </p:spPr>
        <p:txBody>
          <a:bodyPr>
            <a:normAutofit fontScale="47500" lnSpcReduction="20000"/>
          </a:bodyPr>
          <a:lstStyle/>
          <a:p>
            <a:pPr algn="just">
              <a:buNone/>
            </a:pPr>
            <a:r>
              <a:rPr lang="uk-UA" b="1" dirty="0" smtClean="0"/>
              <a:t>                </a:t>
            </a:r>
            <a:r>
              <a:rPr lang="uk-UA" sz="4400" b="1" dirty="0" smtClean="0"/>
              <a:t>Хутір був заселений в 1924 році, коли на території українського Полісся панувала Польща. А жили на хуторі польські осадники, які раніше служили у польському війську і захопили наші землі. Осадників наділили найродючішими угіддями по 20 га кожній сім’ї. Всього хуторяни мали 400 га землі. Селяни називали осадників панами. На хуторі жили пани Лукашевич, два брати Сікорські, Кухарський, </a:t>
            </a:r>
            <a:r>
              <a:rPr lang="uk-UA" sz="4400" b="1" dirty="0" err="1" smtClean="0"/>
              <a:t>Дубровський</a:t>
            </a:r>
            <a:r>
              <a:rPr lang="uk-UA" sz="4400" b="1" dirty="0" smtClean="0"/>
              <a:t>, два брати </a:t>
            </a:r>
            <a:r>
              <a:rPr lang="uk-UA" sz="4400" b="1" dirty="0" err="1" smtClean="0"/>
              <a:t>Ярмульські</a:t>
            </a:r>
            <a:r>
              <a:rPr lang="uk-UA" sz="4400" b="1" dirty="0" smtClean="0"/>
              <a:t>, Волинський, </a:t>
            </a:r>
            <a:r>
              <a:rPr lang="uk-UA" sz="4400" b="1" dirty="0" err="1" smtClean="0"/>
              <a:t>Зажицький</a:t>
            </a:r>
            <a:r>
              <a:rPr lang="uk-UA" sz="4400" b="1" dirty="0" smtClean="0"/>
              <a:t>, Савицький, два брати Матяш, </a:t>
            </a:r>
            <a:r>
              <a:rPr lang="uk-UA" sz="4400" b="1" dirty="0" err="1" smtClean="0"/>
              <a:t>Возниця</a:t>
            </a:r>
            <a:r>
              <a:rPr lang="uk-UA" sz="4400" b="1" dirty="0" smtClean="0"/>
              <a:t>, </a:t>
            </a:r>
            <a:r>
              <a:rPr lang="uk-UA" sz="4400" b="1" dirty="0" err="1" smtClean="0"/>
              <a:t>Парадовський</a:t>
            </a:r>
            <a:r>
              <a:rPr lang="uk-UA" sz="4400" b="1" dirty="0" smtClean="0"/>
              <a:t>, Коробка. </a:t>
            </a:r>
            <a:endParaRPr lang="ru-RU" sz="4400" dirty="0" smtClean="0"/>
          </a:p>
          <a:p>
            <a:pPr lvl="0" algn="just">
              <a:buNone/>
            </a:pPr>
            <a:r>
              <a:rPr lang="uk-UA" sz="4400" b="1" dirty="0" smtClean="0"/>
              <a:t>           Будинки в панів були невеликі, дерев’яні і цегляні, дахи вкриті черепицею. Тільки в пана </a:t>
            </a:r>
            <a:r>
              <a:rPr lang="uk-UA" sz="4400" b="1" dirty="0" err="1" smtClean="0"/>
              <a:t>Ярмульського</a:t>
            </a:r>
            <a:r>
              <a:rPr lang="uk-UA" sz="4400" b="1" dirty="0" smtClean="0"/>
              <a:t> була велика хата під бляхою. До речі, поля у нього було удвічі більше, ніж у інших панів. </a:t>
            </a:r>
            <a:endParaRPr lang="ru-RU" sz="4400" dirty="0" smtClean="0"/>
          </a:p>
          <a:p>
            <a:endParaRPr lang="ru-RU" dirty="0"/>
          </a:p>
        </p:txBody>
      </p:sp>
      <p:pic>
        <p:nvPicPr>
          <p:cNvPr id="31748" name="Picture 4" descr="F:\МАН-ЯЯЯ  2025\фото село берестя\12 Хутір Антонін.png"/>
          <p:cNvPicPr>
            <a:picLocks noChangeAspect="1" noChangeArrowheads="1"/>
          </p:cNvPicPr>
          <p:nvPr/>
        </p:nvPicPr>
        <p:blipFill>
          <a:blip r:embed="rId4"/>
          <a:srcRect/>
          <a:stretch>
            <a:fillRect/>
          </a:stretch>
        </p:blipFill>
        <p:spPr bwMode="auto">
          <a:xfrm>
            <a:off x="0" y="1"/>
            <a:ext cx="9144000" cy="250030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0" y="0"/>
            <a:ext cx="9169856" cy="6858000"/>
          </a:xfrm>
          <a:prstGeom prst="rect">
            <a:avLst/>
          </a:prstGeom>
          <a:noFill/>
        </p:spPr>
      </p:pic>
      <p:sp>
        <p:nvSpPr>
          <p:cNvPr id="2" name="Заголовок 1"/>
          <p:cNvSpPr>
            <a:spLocks noGrp="1"/>
          </p:cNvSpPr>
          <p:nvPr>
            <p:ph type="title"/>
          </p:nvPr>
        </p:nvSpPr>
        <p:spPr>
          <a:xfrm>
            <a:off x="457200" y="0"/>
            <a:ext cx="8229600" cy="571480"/>
          </a:xfrm>
        </p:spPr>
        <p:txBody>
          <a:bodyPr>
            <a:normAutofit fontScale="90000"/>
          </a:bodyPr>
          <a:lstStyle/>
          <a:p>
            <a:r>
              <a:rPr lang="uk-UA" sz="3600" b="1" dirty="0" smtClean="0"/>
              <a:t>Висновки:</a:t>
            </a:r>
            <a:endParaRPr lang="ru-RU" sz="3600" b="1" dirty="0"/>
          </a:p>
        </p:txBody>
      </p:sp>
      <p:sp>
        <p:nvSpPr>
          <p:cNvPr id="3" name="Содержимое 2"/>
          <p:cNvSpPr>
            <a:spLocks noGrp="1"/>
          </p:cNvSpPr>
          <p:nvPr>
            <p:ph idx="1"/>
          </p:nvPr>
        </p:nvSpPr>
        <p:spPr>
          <a:xfrm>
            <a:off x="214282" y="571480"/>
            <a:ext cx="8929718" cy="6072230"/>
          </a:xfrm>
        </p:spPr>
        <p:txBody>
          <a:bodyPr>
            <a:normAutofit lnSpcReduction="10000"/>
          </a:bodyPr>
          <a:lstStyle/>
          <a:p>
            <a:r>
              <a:rPr lang="uk-UA" sz="2400" dirty="0" smtClean="0"/>
              <a:t>проведення дослідження екскурсійного маршруту рідним селом дало змогу краще пізнати історію, культурну спадщину та особливості місцевої природи;</a:t>
            </a:r>
          </a:p>
          <a:p>
            <a:r>
              <a:rPr lang="uk-UA" sz="2400" dirty="0" smtClean="0"/>
              <a:t>визначено ключові об</a:t>
            </a:r>
            <a:r>
              <a:rPr lang="en-US" sz="2400" dirty="0" smtClean="0"/>
              <a:t>’</a:t>
            </a:r>
            <a:r>
              <a:rPr lang="uk-UA" sz="2400" dirty="0" err="1" smtClean="0"/>
              <a:t>єкти</a:t>
            </a:r>
            <a:r>
              <a:rPr lang="uk-UA" sz="2400" dirty="0" smtClean="0"/>
              <a:t> для зупинок під час екскурсії – історичні </a:t>
            </a:r>
            <a:r>
              <a:rPr lang="uk-UA" sz="2400" dirty="0" err="1" smtClean="0"/>
              <a:t>пам</a:t>
            </a:r>
            <a:r>
              <a:rPr lang="en-US" sz="2400" dirty="0" smtClean="0"/>
              <a:t>’</a:t>
            </a:r>
            <a:r>
              <a:rPr lang="uk-UA" sz="2400" dirty="0" smtClean="0"/>
              <a:t>ятки, сакральні споруди, визначні природні об</a:t>
            </a:r>
            <a:r>
              <a:rPr lang="en-US" sz="2400" dirty="0" smtClean="0"/>
              <a:t>’</a:t>
            </a:r>
            <a:r>
              <a:rPr lang="uk-UA" sz="2400" dirty="0" err="1" smtClean="0"/>
              <a:t>єкти</a:t>
            </a:r>
            <a:r>
              <a:rPr lang="uk-UA" sz="2400" dirty="0" smtClean="0"/>
              <a:t>, місця, </a:t>
            </a:r>
            <a:r>
              <a:rPr lang="uk-UA" sz="2400" dirty="0" err="1" smtClean="0"/>
              <a:t>пов</a:t>
            </a:r>
            <a:r>
              <a:rPr lang="en-US" sz="2400" dirty="0" smtClean="0"/>
              <a:t>’</a:t>
            </a:r>
            <a:r>
              <a:rPr lang="uk-UA" sz="2400" dirty="0" err="1" smtClean="0"/>
              <a:t>язані</a:t>
            </a:r>
            <a:r>
              <a:rPr lang="uk-UA" sz="2400" dirty="0" smtClean="0"/>
              <a:t> з відомими особистостями села;</a:t>
            </a:r>
          </a:p>
          <a:p>
            <a:r>
              <a:rPr lang="uk-UA" sz="2400" dirty="0" smtClean="0"/>
              <a:t>з</a:t>
            </a:r>
            <a:r>
              <a:rPr lang="en-US" sz="2400" dirty="0" smtClean="0"/>
              <a:t>’</a:t>
            </a:r>
            <a:r>
              <a:rPr lang="uk-UA" sz="2400" dirty="0" err="1" smtClean="0"/>
              <a:t>ясовано</a:t>
            </a:r>
            <a:r>
              <a:rPr lang="uk-UA" sz="2400" dirty="0" smtClean="0"/>
              <a:t>, що екскурсія рідним селом може не лише поглибити знання про малу батьківщину, а й сприяти формуванню патріотизму, любові до свого рідного краю та дбайливого ставлення до його спадщини;</a:t>
            </a:r>
          </a:p>
          <a:p>
            <a:r>
              <a:rPr lang="uk-UA" sz="2400" dirty="0" smtClean="0"/>
              <a:t>розроблений маршрут має просвітницьке та виховне значення і може бути використаний у роботі з учнями, туристами, місцевими жителями та гостями села;</a:t>
            </a:r>
          </a:p>
          <a:p>
            <a:r>
              <a:rPr lang="uk-UA" sz="2400" dirty="0" smtClean="0"/>
              <a:t>екскурсійний маршрут рідним селом – це також чудова можливість активізувати краєзнавчу діяльність, залучити молодь до вивчення історії свого народу та підтримати традиції наших предків</a:t>
            </a:r>
          </a:p>
          <a:p>
            <a:endParaRPr lang="ru-RU"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images.jpg"/>
          <p:cNvPicPr>
            <a:picLocks noChangeAspect="1" noChangeArrowheads="1"/>
          </p:cNvPicPr>
          <p:nvPr/>
        </p:nvPicPr>
        <p:blipFill>
          <a:blip r:embed="rId2"/>
          <a:srcRect/>
          <a:stretch>
            <a:fillRect/>
          </a:stretch>
        </p:blipFill>
        <p:spPr bwMode="auto">
          <a:xfrm>
            <a:off x="0" y="0"/>
            <a:ext cx="9169856" cy="6858000"/>
          </a:xfrm>
          <a:prstGeom prst="rect">
            <a:avLst/>
          </a:prstGeom>
          <a:noFill/>
        </p:spPr>
      </p:pic>
      <p:sp>
        <p:nvSpPr>
          <p:cNvPr id="2" name="Заголовок 1"/>
          <p:cNvSpPr>
            <a:spLocks noGrp="1"/>
          </p:cNvSpPr>
          <p:nvPr>
            <p:ph type="title"/>
          </p:nvPr>
        </p:nvSpPr>
        <p:spPr>
          <a:xfrm>
            <a:off x="457200" y="274638"/>
            <a:ext cx="8229600" cy="868346"/>
          </a:xfrm>
        </p:spPr>
        <p:txBody>
          <a:bodyPr>
            <a:normAutofit/>
          </a:bodyPr>
          <a:lstStyle/>
          <a:p>
            <a:r>
              <a:rPr lang="uk-UA" sz="3600" b="1" smtClean="0"/>
              <a:t>Використані джерела:</a:t>
            </a:r>
            <a:endParaRPr lang="ru-RU" sz="3600" b="1" dirty="0"/>
          </a:p>
        </p:txBody>
      </p:sp>
      <p:sp>
        <p:nvSpPr>
          <p:cNvPr id="3" name="Содержимое 2"/>
          <p:cNvSpPr>
            <a:spLocks noGrp="1"/>
          </p:cNvSpPr>
          <p:nvPr>
            <p:ph idx="1"/>
          </p:nvPr>
        </p:nvSpPr>
        <p:spPr>
          <a:xfrm>
            <a:off x="457200" y="980728"/>
            <a:ext cx="8229600" cy="5616624"/>
          </a:xfrm>
        </p:spPr>
        <p:txBody>
          <a:bodyPr>
            <a:normAutofit fontScale="77500" lnSpcReduction="20000"/>
          </a:bodyPr>
          <a:lstStyle/>
          <a:p>
            <a:pPr lvl="0" algn="just"/>
            <a:r>
              <a:rPr lang="uk-UA" dirty="0" err="1"/>
              <a:t>Берестівська</a:t>
            </a:r>
            <a:r>
              <a:rPr lang="uk-UA" dirty="0"/>
              <a:t> сільська рада (</a:t>
            </a:r>
            <a:r>
              <a:rPr lang="uk-UA" dirty="0" err="1"/>
              <a:t>Дубровицький</a:t>
            </a:r>
            <a:r>
              <a:rPr lang="uk-UA" dirty="0"/>
              <a:t> район) </a:t>
            </a:r>
            <a:r>
              <a:rPr lang="en-US" u="sng" dirty="0">
                <a:hlinkClick r:id="rId3"/>
              </a:rPr>
              <a:t>URL</a:t>
            </a:r>
            <a:r>
              <a:rPr lang="uk-UA" u="sng" dirty="0">
                <a:hlinkClick r:id="rId3"/>
              </a:rPr>
              <a:t>:</a:t>
            </a:r>
            <a:r>
              <a:rPr lang="uk-UA" u="sng" dirty="0" err="1">
                <a:hlinkClick r:id="rId3"/>
              </a:rPr>
              <a:t>https</a:t>
            </a:r>
            <a:r>
              <a:rPr lang="uk-UA" u="sng" dirty="0">
                <a:hlinkClick r:id="rId3"/>
              </a:rPr>
              <a:t>://surl.lu/</a:t>
            </a:r>
            <a:r>
              <a:rPr lang="uk-UA" u="sng" dirty="0" err="1">
                <a:hlinkClick r:id="rId3"/>
              </a:rPr>
              <a:t>dojoro</a:t>
            </a:r>
            <a:r>
              <a:rPr lang="uk-UA" dirty="0"/>
              <a:t>  </a:t>
            </a:r>
          </a:p>
          <a:p>
            <a:pPr lvl="0" algn="just"/>
            <a:r>
              <a:rPr lang="uk-UA" dirty="0" err="1"/>
              <a:t>Берестівський</a:t>
            </a:r>
            <a:r>
              <a:rPr lang="uk-UA" dirty="0"/>
              <a:t> ліцей Дубровицької міської ради. Історія школи </a:t>
            </a:r>
            <a:r>
              <a:rPr lang="uk-UA" u="sng" dirty="0">
                <a:hlinkClick r:id="rId4"/>
              </a:rPr>
              <a:t>URL:https://berestya.klasna.com/uk/site/doshka-poshani.html</a:t>
            </a:r>
            <a:r>
              <a:rPr lang="uk-UA" dirty="0"/>
              <a:t> </a:t>
            </a:r>
          </a:p>
          <a:p>
            <a:pPr lvl="0" algn="just"/>
            <a:r>
              <a:rPr lang="uk-UA" dirty="0" err="1"/>
              <a:t>Берестя</a:t>
            </a:r>
            <a:r>
              <a:rPr lang="uk-UA" dirty="0"/>
              <a:t> (</a:t>
            </a:r>
            <a:r>
              <a:rPr lang="uk-UA" dirty="0" err="1"/>
              <a:t>Сарненський</a:t>
            </a:r>
            <a:r>
              <a:rPr lang="uk-UA" dirty="0"/>
              <a:t> район) </a:t>
            </a:r>
            <a:r>
              <a:rPr lang="uk-UA" u="sng" dirty="0">
                <a:hlinkClick r:id="rId5"/>
              </a:rPr>
              <a:t>URL:https://surl.li/wfkeul</a:t>
            </a:r>
            <a:r>
              <a:rPr lang="uk-UA" dirty="0"/>
              <a:t>  (дата звернення 10.04.2025).</a:t>
            </a:r>
          </a:p>
          <a:p>
            <a:pPr lvl="0" algn="just"/>
            <a:r>
              <a:rPr lang="uk-UA" dirty="0"/>
              <a:t>Буткевич, І. </a:t>
            </a:r>
            <a:r>
              <a:rPr lang="uk-UA" dirty="0" err="1"/>
              <a:t>Берестю</a:t>
            </a:r>
            <a:r>
              <a:rPr lang="uk-UA" dirty="0"/>
              <a:t> виповнюється 500 [Текст] / І. Буткевич // </a:t>
            </a:r>
            <a:r>
              <a:rPr lang="uk-UA" dirty="0" err="1"/>
              <a:t>Дубровицький</a:t>
            </a:r>
            <a:r>
              <a:rPr lang="uk-UA" dirty="0"/>
              <a:t> вісник. - 2001. - № 26/28 черв. - С. 2</a:t>
            </a:r>
          </a:p>
          <a:p>
            <a:pPr lvl="0" algn="just"/>
            <a:r>
              <a:rPr lang="uk-UA" dirty="0"/>
              <a:t>В селі лелечих гнізд // </a:t>
            </a:r>
            <a:r>
              <a:rPr lang="uk-UA" dirty="0" err="1"/>
              <a:t>Дубровицький</a:t>
            </a:r>
            <a:r>
              <a:rPr lang="uk-UA" dirty="0"/>
              <a:t> вісник : громадсько-політична газета. - 2009. - N №18/1 трав. - С. 5</a:t>
            </a:r>
          </a:p>
          <a:p>
            <a:pPr lvl="0" algn="just"/>
            <a:r>
              <a:rPr lang="uk-UA" dirty="0"/>
              <a:t> Попенко , В. Літописні князі нашого краю 4 [Текст] / В. Попенко , Ю. Максименко // </a:t>
            </a:r>
            <a:r>
              <a:rPr lang="uk-UA" dirty="0" err="1"/>
              <a:t>Дубровицький</a:t>
            </a:r>
            <a:r>
              <a:rPr lang="uk-UA" dirty="0"/>
              <a:t> вісник. - 2006. - № 47/24 </a:t>
            </a:r>
            <a:r>
              <a:rPr lang="uk-UA" dirty="0" err="1"/>
              <a:t>листоп</a:t>
            </a:r>
            <a:r>
              <a:rPr lang="uk-UA" dirty="0"/>
              <a:t>. - С. 4</a:t>
            </a:r>
          </a:p>
          <a:p>
            <a:pPr>
              <a:buNone/>
            </a:pPr>
            <a:endParaRPr lang="ru-RU" sz="2400"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1466</Words>
  <Application>Microsoft Office PowerPoint</Application>
  <PresentationFormat>Экран (4:3)</PresentationFormat>
  <Paragraphs>75</Paragraphs>
  <Slides>15</Slides>
  <Notes>2</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15</vt:i4>
      </vt:variant>
    </vt:vector>
  </HeadingPairs>
  <TitlesOfParts>
    <vt:vector size="18" baseType="lpstr">
      <vt:lpstr>Arial</vt:lpstr>
      <vt:lpstr>Calibri</vt:lpstr>
      <vt:lpstr>Тема Office</vt:lpstr>
      <vt:lpstr>Презентация PowerPoint</vt:lpstr>
      <vt:lpstr>Мета дослідження: виявити та систематизувати культурно-історичні, природні та соціальні аспекти рідного села для створення екскурсійного маршруту, який сприятиме формуванню місцевої ідентичності, патріотизму та розвитку туристичного потенціалу громади.</vt:lpstr>
      <vt:lpstr>Карта села Берестя</vt:lpstr>
      <vt:lpstr>Презентация PowerPoint</vt:lpstr>
      <vt:lpstr>Презентация PowerPoint</vt:lpstr>
      <vt:lpstr>Історія школи</vt:lpstr>
      <vt:lpstr>Панське поле </vt:lpstr>
      <vt:lpstr>Сохи</vt:lpstr>
      <vt:lpstr>Звіринець</vt:lpstr>
      <vt:lpstr>Гузова нива       Гузова нива – велике заболочене поле, на якому ніколи нічого не родило. Лише в одному місці була оброблена нива з гектар величиною, яка належала панові Гузу. Пізніше панів не стало, оселилися тут селяни. До останнього часу там жила жінка Марина Твердун. Так з’явилася нова назва – Гузовська Марина. </vt:lpstr>
      <vt:lpstr>Хутір Крушник </vt:lpstr>
      <vt:lpstr>Озеро Ковбаня</vt:lpstr>
      <vt:lpstr>Хутір Антонін</vt:lpstr>
      <vt:lpstr>Висновки:</vt:lpstr>
      <vt:lpstr>Використані джерела: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База</cp:lastModifiedBy>
  <cp:revision>32</cp:revision>
  <dcterms:created xsi:type="dcterms:W3CDTF">2025-04-04T15:21:00Z</dcterms:created>
  <dcterms:modified xsi:type="dcterms:W3CDTF">2025-04-11T10:05:19Z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B14123AFAE0D4A41A16B3719F4DE05AA_12</vt:lpwstr>
  </property>
  <property fmtid="{D5CDD505-2E9C-101B-9397-08002B2CF9AE}" pid="3" name="KSOProductBuildVer">
    <vt:lpwstr>1033-12.2.0.20782</vt:lpwstr>
  </property>
</Properties>
</file>