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6858000" cy="9144000"/>
  <p:embeddedFontLst>
    <p:embeddedFont>
      <p:font typeface="Canva Sans" panose="020B0604020202020204" charset="0"/>
      <p:regular r:id="rId14"/>
    </p:embeddedFont>
    <p:embeddedFont>
      <p:font typeface="Canva Sans Bold" panose="020B0604020202020204" charset="0"/>
      <p:regular r:id="rId15"/>
    </p:embeddedFont>
    <p:embeddedFont>
      <p:font typeface="Inter Bold" panose="020B0604020202020204" charset="0"/>
      <p:regular r:id="rId16"/>
    </p:embeddedFont>
    <p:embeddedFont>
      <p:font typeface="Montserrat" panose="00000500000000000000" pitchFamily="2" charset="-52"/>
      <p:regular r:id="rId17"/>
      <p:bold r:id="rId18"/>
      <p:italic r:id="rId19"/>
      <p:boldItalic r:id="rId20"/>
    </p:embeddedFont>
    <p:embeddedFont>
      <p:font typeface="Noto Serif Display" panose="020B0604020202020204"/>
      <p:regular r:id="rId21"/>
    </p:embeddedFont>
    <p:embeddedFont>
      <p:font typeface="Open Sans" panose="020B0606030504020204" pitchFamily="34" charset="0"/>
      <p:regular r:id="rId22"/>
    </p:embeddedFont>
    <p:embeddedFont>
      <p:font typeface="Open Sans Bold" panose="020B0806030504020204" charset="0"/>
      <p:regular r:id="rId23"/>
    </p:embeddedFont>
    <p:embeddedFont>
      <p:font typeface="Open Sans Italics" panose="020B0604020202020204" charset="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4" d="100"/>
          <a:sy n="44" d="100"/>
        </p:scale>
        <p:origin x="1258" y="2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444"/>
            </a:stretch>
          </a:blipFill>
        </p:spPr>
        <p:txBody>
          <a:bodyPr/>
          <a:lstStyle/>
          <a:p>
            <a:endParaRPr lang="ru-UA"/>
          </a:p>
        </p:txBody>
      </p:sp>
      <p:grpSp>
        <p:nvGrpSpPr>
          <p:cNvPr id="3" name="Group 3"/>
          <p:cNvGrpSpPr/>
          <p:nvPr/>
        </p:nvGrpSpPr>
        <p:grpSpPr>
          <a:xfrm>
            <a:off x="2974250" y="3912178"/>
            <a:ext cx="12339500" cy="2462644"/>
            <a:chOff x="0" y="0"/>
            <a:chExt cx="3249909" cy="64859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249909" cy="648598"/>
            </a:xfrm>
            <a:custGeom>
              <a:avLst/>
              <a:gdLst/>
              <a:ahLst/>
              <a:cxnLst/>
              <a:rect l="l" t="t" r="r" b="b"/>
              <a:pathLst>
                <a:path w="3249909" h="648598">
                  <a:moveTo>
                    <a:pt x="0" y="0"/>
                  </a:moveTo>
                  <a:lnTo>
                    <a:pt x="3249909" y="0"/>
                  </a:lnTo>
                  <a:lnTo>
                    <a:pt x="3249909" y="648598"/>
                  </a:lnTo>
                  <a:lnTo>
                    <a:pt x="0" y="64859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ru-UA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249909" cy="6866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8700" y="8081010"/>
            <a:ext cx="4560275" cy="1177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40"/>
              </a:lnSpc>
              <a:spcBef>
                <a:spcPct val="0"/>
              </a:spcBef>
            </a:pPr>
            <a:r>
              <a:rPr lang="en-US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Роботу виконав:</a:t>
            </a:r>
          </a:p>
          <a:p>
            <a:pPr algn="just">
              <a:lnSpc>
                <a:spcPts val="2340"/>
              </a:lnSpc>
              <a:spcBef>
                <a:spcPct val="0"/>
              </a:spcBef>
            </a:pPr>
            <a:r>
              <a:rPr lang="en-US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 Довгополий Андрій Юрійович, </a:t>
            </a:r>
          </a:p>
          <a:p>
            <a:pPr algn="just">
              <a:lnSpc>
                <a:spcPts val="2340"/>
              </a:lnSpc>
              <a:spcBef>
                <a:spcPct val="0"/>
              </a:spcBef>
            </a:pPr>
            <a:r>
              <a:rPr lang="en-US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учень 9-В класу Ліцею № 12 </a:t>
            </a:r>
          </a:p>
          <a:p>
            <a:pPr algn="just">
              <a:lnSpc>
                <a:spcPts val="2340"/>
              </a:lnSpc>
              <a:spcBef>
                <a:spcPct val="0"/>
              </a:spcBef>
            </a:pPr>
            <a:r>
              <a:rPr lang="en-US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міста Житомира ім. С.Ковальчука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250820" y="8081010"/>
            <a:ext cx="5008480" cy="1177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0"/>
              </a:lnSpc>
              <a:spcBef>
                <a:spcPct val="0"/>
              </a:spcBef>
            </a:pPr>
            <a:r>
              <a:rPr lang="en-US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Науковий керівник: </a:t>
            </a:r>
          </a:p>
          <a:p>
            <a:pPr algn="r">
              <a:lnSpc>
                <a:spcPts val="2340"/>
              </a:lnSpc>
              <a:spcBef>
                <a:spcPct val="0"/>
              </a:spcBef>
            </a:pPr>
            <a:r>
              <a:rPr lang="en-US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Кухарська Леся Петрівна, </a:t>
            </a:r>
          </a:p>
          <a:p>
            <a:pPr algn="r">
              <a:lnSpc>
                <a:spcPts val="2340"/>
              </a:lnSpc>
              <a:spcBef>
                <a:spcPct val="0"/>
              </a:spcBef>
            </a:pPr>
            <a:r>
              <a:rPr lang="en-US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вчитель історії та правознавства Ліцею</a:t>
            </a:r>
          </a:p>
          <a:p>
            <a:pPr algn="r">
              <a:lnSpc>
                <a:spcPts val="2340"/>
              </a:lnSpc>
              <a:spcBef>
                <a:spcPct val="0"/>
              </a:spcBef>
            </a:pPr>
            <a:r>
              <a:rPr lang="en-US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 № 12 міста Житомира ім. С.Ковальчука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974250" y="4519930"/>
            <a:ext cx="12339500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44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Подорож</a:t>
            </a:r>
            <a:r>
              <a:rPr lang="en-US" sz="44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4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Житомиром</a:t>
            </a:r>
            <a:r>
              <a:rPr lang="en-US" sz="44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: </a:t>
            </a:r>
            <a:r>
              <a:rPr lang="en-US" sz="44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історія</a:t>
            </a:r>
            <a:r>
              <a:rPr lang="en-US" sz="44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4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та</a:t>
            </a:r>
            <a:r>
              <a:rPr lang="en-US" sz="44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4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сучасне</a:t>
            </a:r>
            <a:r>
              <a:rPr lang="en-US" sz="44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4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мистецтво</a:t>
            </a:r>
            <a:r>
              <a:rPr lang="en-US" sz="44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417052" y="-1334515"/>
            <a:ext cx="7923861" cy="7448429"/>
          </a:xfrm>
          <a:custGeom>
            <a:avLst/>
            <a:gdLst/>
            <a:ahLst/>
            <a:cxnLst/>
            <a:rect l="l" t="t" r="r" b="b"/>
            <a:pathLst>
              <a:path w="7923861" h="7448429">
                <a:moveTo>
                  <a:pt x="0" y="0"/>
                </a:moveTo>
                <a:lnTo>
                  <a:pt x="7923860" y="0"/>
                </a:lnTo>
                <a:lnTo>
                  <a:pt x="7923860" y="7448430"/>
                </a:lnTo>
                <a:lnTo>
                  <a:pt x="0" y="74484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3" name="Freeform 3"/>
          <p:cNvSpPr/>
          <p:nvPr/>
        </p:nvSpPr>
        <p:spPr>
          <a:xfrm>
            <a:off x="11118798" y="2869187"/>
            <a:ext cx="8013573" cy="8229600"/>
          </a:xfrm>
          <a:custGeom>
            <a:avLst/>
            <a:gdLst/>
            <a:ahLst/>
            <a:cxnLst/>
            <a:rect l="l" t="t" r="r" b="b"/>
            <a:pathLst>
              <a:path w="8013573" h="8229600">
                <a:moveTo>
                  <a:pt x="0" y="0"/>
                </a:moveTo>
                <a:lnTo>
                  <a:pt x="8013573" y="0"/>
                </a:lnTo>
                <a:lnTo>
                  <a:pt x="801357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4" name="Freeform 4"/>
          <p:cNvSpPr/>
          <p:nvPr/>
        </p:nvSpPr>
        <p:spPr>
          <a:xfrm>
            <a:off x="6842126" y="3944974"/>
            <a:ext cx="11011994" cy="4993811"/>
          </a:xfrm>
          <a:custGeom>
            <a:avLst/>
            <a:gdLst/>
            <a:ahLst/>
            <a:cxnLst/>
            <a:rect l="l" t="t" r="r" b="b"/>
            <a:pathLst>
              <a:path w="11011994" h="4993811">
                <a:moveTo>
                  <a:pt x="0" y="0"/>
                </a:moveTo>
                <a:lnTo>
                  <a:pt x="11011994" y="0"/>
                </a:lnTo>
                <a:lnTo>
                  <a:pt x="11011994" y="4993811"/>
                </a:lnTo>
                <a:lnTo>
                  <a:pt x="0" y="499381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5" name="TextBox 5"/>
          <p:cNvSpPr txBox="1"/>
          <p:nvPr/>
        </p:nvSpPr>
        <p:spPr>
          <a:xfrm>
            <a:off x="1028700" y="637697"/>
            <a:ext cx="6286500" cy="21532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740"/>
              </a:lnSpc>
              <a:spcBef>
                <a:spcPct val="0"/>
              </a:spcBef>
            </a:pPr>
            <a:r>
              <a:rPr lang="en-US" sz="4100" b="1" spc="758" dirty="0">
                <a:solidFill>
                  <a:srgbClr val="1F2020"/>
                </a:solidFill>
                <a:latin typeface="Inter Bold"/>
                <a:ea typeface="Inter Bold"/>
                <a:cs typeface="Inter Bold"/>
                <a:sym typeface="Inter Bold"/>
              </a:rPr>
              <a:t>МЕТА ТА ЗАВДАННЯ ДОСЛІДЖЕННЯ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042925" y="599207"/>
            <a:ext cx="9944100" cy="22699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19"/>
              </a:lnSpc>
            </a:pPr>
            <a:r>
              <a:rPr lang="uk-UA" sz="2800" i="1" u="sng" dirty="0">
                <a:solidFill>
                  <a:srgbClr val="1F202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	</a:t>
            </a:r>
            <a:r>
              <a:rPr lang="en-US" sz="3200" i="1" u="sng" dirty="0" err="1">
                <a:solidFill>
                  <a:srgbClr val="1F202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Мета</a:t>
            </a:r>
            <a:r>
              <a:rPr lang="en-US" sz="3200" i="1" u="sng" dirty="0">
                <a:solidFill>
                  <a:srgbClr val="1F202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:</a:t>
            </a:r>
            <a:r>
              <a:rPr lang="en-US" sz="32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ознайомлення</a:t>
            </a:r>
            <a:r>
              <a:rPr lang="en-US" sz="32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сучасної</a:t>
            </a:r>
            <a:r>
              <a:rPr lang="en-US" sz="32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молоді</a:t>
            </a:r>
            <a:r>
              <a:rPr lang="en-US" sz="32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з </a:t>
            </a:r>
            <a:r>
              <a:rPr lang="en-US" sz="32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архітектурою</a:t>
            </a:r>
            <a:r>
              <a:rPr lang="en-US" sz="32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та</a:t>
            </a:r>
            <a:r>
              <a:rPr lang="en-US" sz="32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історією</a:t>
            </a:r>
            <a:r>
              <a:rPr lang="en-US" sz="32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мистецва</a:t>
            </a:r>
            <a:r>
              <a:rPr lang="en-US" sz="32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муралів</a:t>
            </a:r>
            <a:r>
              <a:rPr lang="en-US" sz="32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Житомира</a:t>
            </a:r>
            <a:endParaRPr lang="uk-UA" sz="3200" dirty="0">
              <a:solidFill>
                <a:srgbClr val="1F202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2519"/>
              </a:lnSpc>
            </a:pPr>
            <a:r>
              <a:rPr lang="en-US" sz="32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  <a:p>
            <a:pPr algn="l">
              <a:lnSpc>
                <a:spcPts val="2519"/>
              </a:lnSpc>
              <a:spcBef>
                <a:spcPct val="0"/>
              </a:spcBef>
            </a:pPr>
            <a:r>
              <a:rPr lang="uk-UA" sz="3200" i="1" u="sng" dirty="0">
                <a:solidFill>
                  <a:srgbClr val="1F202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	</a:t>
            </a:r>
            <a:r>
              <a:rPr lang="en-US" sz="3200" i="1" u="sng" dirty="0" err="1">
                <a:solidFill>
                  <a:srgbClr val="1F202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Завдання</a:t>
            </a:r>
            <a:r>
              <a:rPr lang="en-US" sz="3200" i="1" u="sng" dirty="0">
                <a:solidFill>
                  <a:srgbClr val="1F202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:</a:t>
            </a:r>
            <a:r>
              <a:rPr lang="en-US" sz="32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розробка</a:t>
            </a:r>
            <a:r>
              <a:rPr lang="en-US" sz="32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і </a:t>
            </a:r>
            <a:r>
              <a:rPr lang="en-US" sz="32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опис</a:t>
            </a:r>
            <a:r>
              <a:rPr lang="en-US" sz="32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маршруту</a:t>
            </a:r>
            <a:r>
              <a:rPr lang="en-US" sz="32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по</a:t>
            </a:r>
            <a:r>
              <a:rPr lang="en-US" sz="32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об’єктам</a:t>
            </a:r>
            <a:r>
              <a:rPr lang="en-US" sz="32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мистецької</a:t>
            </a:r>
            <a:r>
              <a:rPr lang="en-US" sz="32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та</a:t>
            </a:r>
            <a:r>
              <a:rPr lang="en-US" sz="32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історичної</a:t>
            </a:r>
            <a:r>
              <a:rPr lang="en-US" sz="32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спадщини</a:t>
            </a:r>
            <a:r>
              <a:rPr lang="en-US" sz="32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uk-UA" sz="32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міста </a:t>
            </a:r>
            <a:r>
              <a:rPr lang="en-US" sz="32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Житомира</a:t>
            </a:r>
            <a:r>
              <a:rPr lang="en-US" sz="32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</p:txBody>
      </p:sp>
      <p:sp>
        <p:nvSpPr>
          <p:cNvPr id="7" name="Свиток: горизонтальный 6">
            <a:extLst>
              <a:ext uri="{FF2B5EF4-FFF2-40B4-BE49-F238E27FC236}">
                <a16:creationId xmlns:a16="http://schemas.microsoft.com/office/drawing/2014/main" id="{7E9404FE-A55B-D43D-8E76-36E1E65F33DF}"/>
              </a:ext>
            </a:extLst>
          </p:cNvPr>
          <p:cNvSpPr/>
          <p:nvPr/>
        </p:nvSpPr>
        <p:spPr>
          <a:xfrm>
            <a:off x="433880" y="2869187"/>
            <a:ext cx="6107149" cy="2667000"/>
          </a:xfrm>
          <a:prstGeom prst="horizontalScroll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u="sng" dirty="0" err="1"/>
              <a:t>Вулиця</a:t>
            </a:r>
            <a:r>
              <a:rPr lang="ru-RU" b="1" u="sng" dirty="0"/>
              <a:t> Велика </a:t>
            </a:r>
            <a:r>
              <a:rPr lang="ru-RU" b="1" u="sng" dirty="0" err="1"/>
              <a:t>Бердичівська</a:t>
            </a:r>
            <a:r>
              <a:rPr lang="ru-RU" b="1" dirty="0"/>
              <a:t>: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/>
              <a:t>Мурал «</a:t>
            </a:r>
            <a:r>
              <a:rPr lang="ru-RU" dirty="0" err="1"/>
              <a:t>Земне,але</a:t>
            </a:r>
            <a:r>
              <a:rPr lang="ru-RU" dirty="0"/>
              <a:t> </a:t>
            </a:r>
            <a:r>
              <a:rPr lang="ru-RU" dirty="0" err="1"/>
              <a:t>недосяжне</a:t>
            </a:r>
            <a:r>
              <a:rPr lang="ru-RU" dirty="0"/>
              <a:t>»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/>
              <a:t>Мурал «Ї – </a:t>
            </a:r>
            <a:r>
              <a:rPr lang="ru-RU" dirty="0" err="1"/>
              <a:t>їжак</a:t>
            </a:r>
            <a:r>
              <a:rPr lang="ru-RU" dirty="0"/>
              <a:t>»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 err="1"/>
              <a:t>Поліклініка</a:t>
            </a:r>
            <a:r>
              <a:rPr lang="ru-RU" dirty="0"/>
              <a:t> </a:t>
            </a:r>
            <a:r>
              <a:rPr lang="ru-RU" dirty="0" err="1"/>
              <a:t>міської</a:t>
            </a:r>
            <a:r>
              <a:rPr lang="ru-RU" dirty="0"/>
              <a:t> </a:t>
            </a:r>
            <a:r>
              <a:rPr lang="ru-RU" dirty="0" err="1"/>
              <a:t>лікарні</a:t>
            </a:r>
            <a:r>
              <a:rPr lang="ru-RU" dirty="0"/>
              <a:t> № 1 </a:t>
            </a:r>
            <a:r>
              <a:rPr lang="ru-RU" dirty="0" err="1"/>
              <a:t>Корольовського</a:t>
            </a:r>
            <a:r>
              <a:rPr lang="ru-RU" dirty="0"/>
              <a:t> району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/>
              <a:t>Мурал «Герб Житомира»</a:t>
            </a:r>
          </a:p>
        </p:txBody>
      </p:sp>
      <p:sp>
        <p:nvSpPr>
          <p:cNvPr id="8" name="Свиток: горизонтальный 7">
            <a:extLst>
              <a:ext uri="{FF2B5EF4-FFF2-40B4-BE49-F238E27FC236}">
                <a16:creationId xmlns:a16="http://schemas.microsoft.com/office/drawing/2014/main" id="{3CD7CEAA-259A-0D57-752B-263FA45AEDA2}"/>
              </a:ext>
            </a:extLst>
          </p:cNvPr>
          <p:cNvSpPr/>
          <p:nvPr/>
        </p:nvSpPr>
        <p:spPr>
          <a:xfrm>
            <a:off x="642403" y="5409480"/>
            <a:ext cx="5600700" cy="2064801"/>
          </a:xfrm>
          <a:prstGeom prst="horizontalScroll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u="sng" dirty="0" err="1"/>
              <a:t>Новий</a:t>
            </a:r>
            <a:r>
              <a:rPr lang="ru-RU" b="1" u="sng" dirty="0"/>
              <a:t> бульвар</a:t>
            </a:r>
            <a:r>
              <a:rPr lang="ru-RU" dirty="0"/>
              <a:t>: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/>
              <a:t>Мурал «К – </a:t>
            </a:r>
            <a:r>
              <a:rPr lang="ru-RU" dirty="0" err="1"/>
              <a:t>кінь</a:t>
            </a:r>
            <a:r>
              <a:rPr lang="ru-RU" dirty="0"/>
              <a:t>»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/>
              <a:t>Мурал, </a:t>
            </a:r>
            <a:r>
              <a:rPr lang="ru-RU" dirty="0" err="1"/>
              <a:t>присвячений</a:t>
            </a:r>
            <a:r>
              <a:rPr lang="ru-RU" dirty="0"/>
              <a:t> Олегу </a:t>
            </a:r>
            <a:r>
              <a:rPr lang="ru-RU" dirty="0" err="1"/>
              <a:t>Ольжичу</a:t>
            </a:r>
            <a:r>
              <a:rPr lang="ru-RU" dirty="0"/>
              <a:t> на </a:t>
            </a:r>
            <a:r>
              <a:rPr lang="ru-RU" dirty="0" err="1"/>
              <a:t>стіні</a:t>
            </a:r>
            <a:r>
              <a:rPr lang="ru-RU" dirty="0"/>
              <a:t> </a:t>
            </a:r>
            <a:r>
              <a:rPr lang="ru-RU" dirty="0" err="1"/>
              <a:t>Житомирської</a:t>
            </a:r>
            <a:r>
              <a:rPr lang="ru-RU" dirty="0"/>
              <a:t> </a:t>
            </a:r>
            <a:r>
              <a:rPr lang="ru-RU" dirty="0" err="1"/>
              <a:t>обласної</a:t>
            </a:r>
            <a:r>
              <a:rPr lang="ru-RU" dirty="0"/>
              <a:t> </a:t>
            </a:r>
            <a:r>
              <a:rPr lang="ru-RU" dirty="0" err="1"/>
              <a:t>універсальної</a:t>
            </a:r>
            <a:r>
              <a:rPr lang="ru-RU" dirty="0"/>
              <a:t> </a:t>
            </a:r>
            <a:r>
              <a:rPr lang="ru-RU" dirty="0" err="1"/>
              <a:t>наукової</a:t>
            </a:r>
            <a:r>
              <a:rPr lang="ru-RU" dirty="0"/>
              <a:t> </a:t>
            </a:r>
            <a:r>
              <a:rPr lang="ru-RU" dirty="0" err="1"/>
              <a:t>бібліотеки</a:t>
            </a:r>
            <a:r>
              <a:rPr lang="ru-RU" dirty="0"/>
              <a:t> </a:t>
            </a:r>
            <a:r>
              <a:rPr lang="ru-RU" dirty="0" err="1"/>
              <a:t>ім</a:t>
            </a:r>
            <a:r>
              <a:rPr lang="ru-RU" dirty="0"/>
              <a:t>. </a:t>
            </a:r>
            <a:r>
              <a:rPr lang="ru-RU" dirty="0" err="1"/>
              <a:t>О.Ольжича</a:t>
            </a:r>
            <a:r>
              <a:rPr lang="ru-RU" dirty="0"/>
              <a:t> </a:t>
            </a:r>
          </a:p>
        </p:txBody>
      </p:sp>
      <p:sp>
        <p:nvSpPr>
          <p:cNvPr id="9" name="Свиток: горизонтальный 8">
            <a:extLst>
              <a:ext uri="{FF2B5EF4-FFF2-40B4-BE49-F238E27FC236}">
                <a16:creationId xmlns:a16="http://schemas.microsoft.com/office/drawing/2014/main" id="{6BA66149-4042-D10A-66D6-2A734DA0A1EE}"/>
              </a:ext>
            </a:extLst>
          </p:cNvPr>
          <p:cNvSpPr/>
          <p:nvPr/>
        </p:nvSpPr>
        <p:spPr>
          <a:xfrm>
            <a:off x="745943" y="7734300"/>
            <a:ext cx="5541637" cy="1601721"/>
          </a:xfrm>
          <a:prstGeom prst="horizontalScroll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u="sng" dirty="0" err="1"/>
              <a:t>Вулиця</a:t>
            </a:r>
            <a:r>
              <a:rPr lang="ru-RU" b="1" u="sng" dirty="0"/>
              <a:t> </a:t>
            </a:r>
            <a:r>
              <a:rPr lang="ru-RU" b="1" u="sng" dirty="0" err="1"/>
              <a:t>Михайлівська</a:t>
            </a:r>
            <a:r>
              <a:rPr lang="ru-RU" dirty="0"/>
              <a:t>:</a:t>
            </a:r>
          </a:p>
          <a:p>
            <a:r>
              <a:rPr lang="ru-RU" dirty="0"/>
              <a:t>Мурал «</a:t>
            </a:r>
            <a:r>
              <a:rPr lang="ru-RU" dirty="0" err="1"/>
              <a:t>Купідон</a:t>
            </a:r>
            <a:r>
              <a:rPr lang="ru-RU" dirty="0"/>
              <a:t>»</a:t>
            </a:r>
          </a:p>
          <a:p>
            <a:r>
              <a:rPr lang="ru-RU" b="1" u="sng" dirty="0" err="1"/>
              <a:t>Гідропарк</a:t>
            </a:r>
            <a:endParaRPr lang="ru-RU" b="1" u="sng" dirty="0"/>
          </a:p>
          <a:p>
            <a:r>
              <a:rPr lang="ru-RU" dirty="0"/>
              <a:t>Мурал «Птахи»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-1285856"/>
            <a:ext cx="9736281" cy="9700877"/>
          </a:xfrm>
          <a:custGeom>
            <a:avLst/>
            <a:gdLst/>
            <a:ahLst/>
            <a:cxnLst/>
            <a:rect l="l" t="t" r="r" b="b"/>
            <a:pathLst>
              <a:path w="9736281" h="9700877">
                <a:moveTo>
                  <a:pt x="0" y="0"/>
                </a:moveTo>
                <a:lnTo>
                  <a:pt x="9736281" y="0"/>
                </a:lnTo>
                <a:lnTo>
                  <a:pt x="9736281" y="9700876"/>
                </a:lnTo>
                <a:lnTo>
                  <a:pt x="0" y="97008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3" name="Freeform 3"/>
          <p:cNvSpPr/>
          <p:nvPr/>
        </p:nvSpPr>
        <p:spPr>
          <a:xfrm>
            <a:off x="1143000" y="4505109"/>
            <a:ext cx="8208278" cy="5036766"/>
          </a:xfrm>
          <a:custGeom>
            <a:avLst/>
            <a:gdLst/>
            <a:ahLst/>
            <a:cxnLst/>
            <a:rect l="l" t="t" r="r" b="b"/>
            <a:pathLst>
              <a:path w="8208278" h="5036766">
                <a:moveTo>
                  <a:pt x="0" y="0"/>
                </a:moveTo>
                <a:lnTo>
                  <a:pt x="8208278" y="0"/>
                </a:lnTo>
                <a:lnTo>
                  <a:pt x="8208278" y="5036766"/>
                </a:lnTo>
                <a:lnTo>
                  <a:pt x="0" y="50367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229" r="-7650"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4" name="TextBox 4"/>
          <p:cNvSpPr txBox="1"/>
          <p:nvPr/>
        </p:nvSpPr>
        <p:spPr>
          <a:xfrm>
            <a:off x="1028700" y="1000125"/>
            <a:ext cx="9105900" cy="34470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800" b="1" dirty="0" err="1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Екскурсійний</a:t>
            </a:r>
            <a:r>
              <a:rPr lang="en-US" sz="2800" b="1" dirty="0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обʼєкт</a:t>
            </a:r>
            <a:r>
              <a:rPr lang="en-US" sz="2800" b="1" dirty="0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№ 1 «</a:t>
            </a:r>
            <a:r>
              <a:rPr lang="en-US" sz="2800" b="1" dirty="0" err="1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Мурал</a:t>
            </a:r>
            <a:r>
              <a:rPr lang="en-US" sz="2800" b="1" dirty="0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«</a:t>
            </a:r>
            <a:r>
              <a:rPr lang="en-US" sz="2800" b="1" dirty="0" err="1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Земне</a:t>
            </a:r>
            <a:r>
              <a:rPr lang="en-US" sz="2800" b="1" dirty="0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</a:t>
            </a:r>
            <a:r>
              <a:rPr lang="en-US" sz="2800" b="1" dirty="0" err="1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але</a:t>
            </a:r>
            <a:r>
              <a:rPr lang="en-US" sz="2800" b="1" dirty="0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недосяжне</a:t>
            </a:r>
            <a:r>
              <a:rPr lang="en-US" sz="2800" b="1" dirty="0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»</a:t>
            </a:r>
          </a:p>
          <a:p>
            <a:pPr algn="ctr">
              <a:spcBef>
                <a:spcPct val="0"/>
              </a:spcBef>
            </a:pPr>
            <a:r>
              <a:rPr lang="uk-UA" sz="28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	</a:t>
            </a:r>
            <a:r>
              <a:rPr lang="en-US" sz="28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Навпроти</a:t>
            </a:r>
            <a:r>
              <a:rPr lang="en-US" sz="28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ЖДУ </a:t>
            </a:r>
            <a:r>
              <a:rPr lang="en-US" sz="28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ім.І.Франка</a:t>
            </a:r>
            <a:r>
              <a:rPr lang="en-US" sz="28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в 2017 </a:t>
            </a:r>
            <a:r>
              <a:rPr lang="en-US" sz="28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році</a:t>
            </a:r>
            <a:r>
              <a:rPr lang="en-US" sz="28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Дмитро</a:t>
            </a:r>
            <a:r>
              <a:rPr lang="en-US" sz="28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Краб</a:t>
            </a:r>
            <a:r>
              <a:rPr lang="en-US" sz="28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створив</a:t>
            </a:r>
            <a:r>
              <a:rPr lang="en-US" sz="28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яскравий</a:t>
            </a:r>
            <a:r>
              <a:rPr lang="en-US" sz="28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малюнок</a:t>
            </a:r>
            <a:r>
              <a:rPr lang="en-US" sz="28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з </a:t>
            </a:r>
            <a:r>
              <a:rPr lang="en-US" sz="28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різними</a:t>
            </a:r>
            <a:r>
              <a:rPr lang="en-US" sz="28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птахами</a:t>
            </a:r>
            <a:r>
              <a:rPr lang="en-US" sz="28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8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що</a:t>
            </a:r>
            <a:r>
              <a:rPr lang="en-US" sz="28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згуртувалися</a:t>
            </a:r>
            <a:r>
              <a:rPr lang="en-US" sz="28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навколо</a:t>
            </a:r>
            <a:r>
              <a:rPr lang="en-US" sz="28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центральної</a:t>
            </a:r>
            <a:r>
              <a:rPr lang="en-US" sz="28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птиці</a:t>
            </a:r>
            <a:r>
              <a:rPr lang="en-US" sz="28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en-US" sz="28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Картина</a:t>
            </a:r>
            <a:r>
              <a:rPr lang="en-US" sz="28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наповнена</a:t>
            </a:r>
            <a:r>
              <a:rPr lang="en-US" sz="28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значною</a:t>
            </a:r>
            <a:r>
              <a:rPr lang="en-US" sz="28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кількістю</a:t>
            </a:r>
            <a:r>
              <a:rPr lang="en-US" sz="28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деталей</a:t>
            </a:r>
            <a:r>
              <a:rPr lang="en-US" sz="28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та</a:t>
            </a:r>
            <a:r>
              <a:rPr lang="en-US" sz="28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символів</a:t>
            </a:r>
            <a:r>
              <a:rPr lang="en-US" sz="28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8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що</a:t>
            </a:r>
            <a:r>
              <a:rPr lang="en-US" sz="28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демонструє</a:t>
            </a:r>
            <a:r>
              <a:rPr lang="en-US" sz="28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майстерність</a:t>
            </a:r>
            <a:r>
              <a:rPr lang="en-US" sz="28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автора</a:t>
            </a:r>
            <a:r>
              <a:rPr lang="en-US" sz="12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</p:txBody>
      </p:sp>
      <p:sp>
        <p:nvSpPr>
          <p:cNvPr id="5" name="Freeform 5"/>
          <p:cNvSpPr/>
          <p:nvPr/>
        </p:nvSpPr>
        <p:spPr>
          <a:xfrm>
            <a:off x="10413568" y="2171700"/>
            <a:ext cx="7197144" cy="3242024"/>
          </a:xfrm>
          <a:custGeom>
            <a:avLst/>
            <a:gdLst/>
            <a:ahLst/>
            <a:cxnLst/>
            <a:rect l="l" t="t" r="r" b="b"/>
            <a:pathLst>
              <a:path w="7197144" h="3242024">
                <a:moveTo>
                  <a:pt x="0" y="0"/>
                </a:moveTo>
                <a:lnTo>
                  <a:pt x="7197143" y="0"/>
                </a:lnTo>
                <a:lnTo>
                  <a:pt x="7197143" y="3242024"/>
                </a:lnTo>
                <a:lnTo>
                  <a:pt x="0" y="324202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66496"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6" name="TextBox 6"/>
          <p:cNvSpPr txBox="1"/>
          <p:nvPr/>
        </p:nvSpPr>
        <p:spPr>
          <a:xfrm>
            <a:off x="2541594" y="9239250"/>
            <a:ext cx="5022207" cy="302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11"/>
              </a:lnSpc>
            </a:pPr>
            <a:r>
              <a:rPr lang="en-US" sz="865">
                <a:solidFill>
                  <a:srgbClr val="1F2020"/>
                </a:solidFill>
                <a:latin typeface="Noto Serif Display"/>
                <a:ea typeface="Noto Serif Display"/>
                <a:cs typeface="Noto Serif Display"/>
                <a:sym typeface="Noto Serif Display"/>
              </a:rPr>
              <a:t>https://rubryka.com/wp-content/uploads/2018/08/20798990-1595273733836689-6299163312356997775-n-840x441-c-1.jpg</a:t>
            </a:r>
          </a:p>
        </p:txBody>
      </p:sp>
    </p:spTree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422557" y="4405556"/>
            <a:ext cx="9736281" cy="9700877"/>
          </a:xfrm>
          <a:custGeom>
            <a:avLst/>
            <a:gdLst/>
            <a:ahLst/>
            <a:cxnLst/>
            <a:rect l="l" t="t" r="r" b="b"/>
            <a:pathLst>
              <a:path w="9736281" h="9700877">
                <a:moveTo>
                  <a:pt x="0" y="0"/>
                </a:moveTo>
                <a:lnTo>
                  <a:pt x="9736282" y="0"/>
                </a:lnTo>
                <a:lnTo>
                  <a:pt x="9736282" y="9700877"/>
                </a:lnTo>
                <a:lnTo>
                  <a:pt x="0" y="97008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3" name="Freeform 3"/>
          <p:cNvSpPr/>
          <p:nvPr/>
        </p:nvSpPr>
        <p:spPr>
          <a:xfrm>
            <a:off x="1000777" y="3765046"/>
            <a:ext cx="7321209" cy="4517390"/>
          </a:xfrm>
          <a:custGeom>
            <a:avLst/>
            <a:gdLst/>
            <a:ahLst/>
            <a:cxnLst/>
            <a:rect l="l" t="t" r="r" b="b"/>
            <a:pathLst>
              <a:path w="7321209" h="4517390">
                <a:moveTo>
                  <a:pt x="0" y="0"/>
                </a:moveTo>
                <a:lnTo>
                  <a:pt x="7321210" y="0"/>
                </a:lnTo>
                <a:lnTo>
                  <a:pt x="7321210" y="4517389"/>
                </a:lnTo>
                <a:lnTo>
                  <a:pt x="0" y="45173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4347" r="-22769"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4" name="Freeform 4"/>
          <p:cNvSpPr/>
          <p:nvPr/>
        </p:nvSpPr>
        <p:spPr>
          <a:xfrm>
            <a:off x="11670908" y="-1833931"/>
            <a:ext cx="8010144" cy="8229600"/>
          </a:xfrm>
          <a:custGeom>
            <a:avLst/>
            <a:gdLst/>
            <a:ahLst/>
            <a:cxnLst/>
            <a:rect l="l" t="t" r="r" b="b"/>
            <a:pathLst>
              <a:path w="8010144" h="8229600">
                <a:moveTo>
                  <a:pt x="0" y="0"/>
                </a:moveTo>
                <a:lnTo>
                  <a:pt x="8010144" y="0"/>
                </a:lnTo>
                <a:lnTo>
                  <a:pt x="801014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5" name="Freeform 5"/>
          <p:cNvSpPr/>
          <p:nvPr/>
        </p:nvSpPr>
        <p:spPr>
          <a:xfrm>
            <a:off x="10741217" y="2736696"/>
            <a:ext cx="4312956" cy="5750608"/>
          </a:xfrm>
          <a:custGeom>
            <a:avLst/>
            <a:gdLst/>
            <a:ahLst/>
            <a:cxnLst/>
            <a:rect l="l" t="t" r="r" b="b"/>
            <a:pathLst>
              <a:path w="4312956" h="5750608">
                <a:moveTo>
                  <a:pt x="0" y="0"/>
                </a:moveTo>
                <a:lnTo>
                  <a:pt x="4312956" y="0"/>
                </a:lnTo>
                <a:lnTo>
                  <a:pt x="4312956" y="5750608"/>
                </a:lnTo>
                <a:lnTo>
                  <a:pt x="0" y="575060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6" name="TextBox 6"/>
          <p:cNvSpPr txBox="1"/>
          <p:nvPr/>
        </p:nvSpPr>
        <p:spPr>
          <a:xfrm>
            <a:off x="5454076" y="526982"/>
            <a:ext cx="12433664" cy="20499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b="1" dirty="0" err="1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Екскурсійний</a:t>
            </a:r>
            <a:r>
              <a:rPr lang="en-US" sz="2400" b="1" dirty="0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400" b="1" dirty="0" err="1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обʼєкт</a:t>
            </a:r>
            <a:r>
              <a:rPr lang="en-US" sz="2400" b="1" dirty="0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№ 3 «</a:t>
            </a:r>
            <a:r>
              <a:rPr lang="en-US" sz="2400" b="1" dirty="0" err="1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Поліклініка</a:t>
            </a:r>
            <a:r>
              <a:rPr lang="en-US" sz="2400" b="1" dirty="0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400" b="1" dirty="0" err="1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міської</a:t>
            </a:r>
            <a:r>
              <a:rPr lang="en-US" sz="2400" b="1" dirty="0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400" b="1" dirty="0" err="1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лікарні</a:t>
            </a:r>
            <a:r>
              <a:rPr lang="en-US" sz="2400" b="1" dirty="0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№ 1 </a:t>
            </a:r>
            <a:r>
              <a:rPr lang="en-US" sz="2400" b="1" dirty="0" err="1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Корольовського</a:t>
            </a:r>
            <a:r>
              <a:rPr lang="en-US" sz="2400" b="1" dirty="0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400" b="1" dirty="0" err="1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району</a:t>
            </a:r>
            <a:r>
              <a:rPr lang="en-US" sz="2400" b="1" dirty="0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»</a:t>
            </a:r>
          </a:p>
          <a:p>
            <a:pPr algn="ctr">
              <a:spcBef>
                <a:spcPct val="0"/>
              </a:spcBef>
            </a:pP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А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чи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знаєте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ви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що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будівля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поліклініки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має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свою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давню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історію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. З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другої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половини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ХІХ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століття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тут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розміщувалося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дворянське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зібрання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. В 1918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році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тут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працювала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Центральна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Рада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, а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потім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в 1922-23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роках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діяв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український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незалежний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театр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 algn="ctr">
              <a:lnSpc>
                <a:spcPts val="1679"/>
              </a:lnSpc>
              <a:spcBef>
                <a:spcPct val="0"/>
              </a:spcBef>
            </a:pPr>
            <a:endParaRPr lang="en-US" sz="1200" dirty="0">
              <a:solidFill>
                <a:srgbClr val="1F202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98253" y="8488769"/>
            <a:ext cx="1040130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b="1" dirty="0" err="1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Екскурсійний</a:t>
            </a:r>
            <a:r>
              <a:rPr lang="en-US" sz="2400" b="1" dirty="0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400" b="1" dirty="0" err="1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обʼєкт</a:t>
            </a:r>
            <a:r>
              <a:rPr lang="en-US" sz="2400" b="1" dirty="0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№ 2 «</a:t>
            </a:r>
            <a:r>
              <a:rPr lang="en-US" sz="2400" b="1" dirty="0" err="1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Мурал</a:t>
            </a:r>
            <a:r>
              <a:rPr lang="en-US" sz="2400" b="1" dirty="0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«Ї – </a:t>
            </a:r>
            <a:r>
              <a:rPr lang="en-US" sz="2400" b="1" dirty="0" err="1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їжак</a:t>
            </a:r>
            <a:r>
              <a:rPr lang="en-US" sz="2400" b="1" dirty="0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»</a:t>
            </a:r>
          </a:p>
          <a:p>
            <a:pPr algn="ctr">
              <a:spcBef>
                <a:spcPct val="0"/>
              </a:spcBef>
            </a:pP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Ось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такий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мурал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прикрашає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будівлю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поліклініки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міської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лікарні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№ 1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по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вулиці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Велика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Бердичівська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Це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є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продовження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проєкту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Дмитра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Краба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«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Українська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абетка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міста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»,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започаткованого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в 2015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році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00777" y="3438677"/>
            <a:ext cx="7321209" cy="326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9"/>
              </a:lnSpc>
            </a:pPr>
            <a:r>
              <a:rPr lang="en-US" sz="628">
                <a:solidFill>
                  <a:srgbClr val="1F2020"/>
                </a:solidFill>
                <a:latin typeface="Noto Serif Display"/>
                <a:ea typeface="Noto Serif Display"/>
                <a:cs typeface="Noto Serif Display"/>
                <a:sym typeface="Noto Serif Display"/>
              </a:rPr>
              <a:t>https://www.google.com/url?sa=i&amp;url=http%3A%2F%2Fwikimapia.org%2F40170698%2Fuk%2F%25D0%259C%25D1%2583%25D1%2580%25D0%25B0%25D0%25BB-%25C2%25AB%25D0%2587-%25D0%2587%25D0%25B6%25D0%25B0%25D0%25BA%25C2%25BB&amp;psig=AOvVaw3IwK564MgadGbhNG92eOBA&amp;ust=1744725201802000&amp;source=images&amp;cd=vfe&amp;opi=89978449&amp;ved=0CBQQjRxqFwoTCIDZm4zW14wDFQAAAAAdAAAAABAJ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741217" y="8468254"/>
            <a:ext cx="4312956" cy="573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41"/>
              </a:lnSpc>
            </a:pPr>
            <a:r>
              <a:rPr lang="en-US" sz="1100">
                <a:solidFill>
                  <a:srgbClr val="1F2020"/>
                </a:solidFill>
                <a:latin typeface="Noto Serif Display"/>
                <a:ea typeface="Noto Serif Display"/>
                <a:cs typeface="Noto Serif Display"/>
                <a:sym typeface="Noto Serif Display"/>
              </a:rPr>
              <a:t>https://misto.biz.ua/zhytomyr/wp-content/uploads/sites/64/2024/03/af1qipntzlawtc4tl4pznkpk4vx37ryk0wvcy7e2pdrdw800-h500-k-no.jpeg</a:t>
            </a:r>
          </a:p>
        </p:txBody>
      </p:sp>
    </p:spTree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480592" y="1888224"/>
            <a:ext cx="5326816" cy="6510552"/>
          </a:xfrm>
          <a:custGeom>
            <a:avLst/>
            <a:gdLst/>
            <a:ahLst/>
            <a:cxnLst/>
            <a:rect l="l" t="t" r="r" b="b"/>
            <a:pathLst>
              <a:path w="5326816" h="6510552">
                <a:moveTo>
                  <a:pt x="0" y="0"/>
                </a:moveTo>
                <a:lnTo>
                  <a:pt x="5326816" y="0"/>
                </a:lnTo>
                <a:lnTo>
                  <a:pt x="5326816" y="6510552"/>
                </a:lnTo>
                <a:lnTo>
                  <a:pt x="0" y="65105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3" name="Freeform 3"/>
          <p:cNvSpPr/>
          <p:nvPr/>
        </p:nvSpPr>
        <p:spPr>
          <a:xfrm>
            <a:off x="662436" y="2971118"/>
            <a:ext cx="9171292" cy="6287182"/>
          </a:xfrm>
          <a:custGeom>
            <a:avLst/>
            <a:gdLst/>
            <a:ahLst/>
            <a:cxnLst/>
            <a:rect l="l" t="t" r="r" b="b"/>
            <a:pathLst>
              <a:path w="9171292" h="6287182">
                <a:moveTo>
                  <a:pt x="0" y="0"/>
                </a:moveTo>
                <a:lnTo>
                  <a:pt x="9171292" y="0"/>
                </a:lnTo>
                <a:lnTo>
                  <a:pt x="9171292" y="6287182"/>
                </a:lnTo>
                <a:lnTo>
                  <a:pt x="0" y="62871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23224" b="-1109"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4" name="Freeform 4"/>
          <p:cNvSpPr/>
          <p:nvPr/>
        </p:nvSpPr>
        <p:spPr>
          <a:xfrm>
            <a:off x="10199853" y="1888224"/>
            <a:ext cx="7916183" cy="4748985"/>
          </a:xfrm>
          <a:custGeom>
            <a:avLst/>
            <a:gdLst/>
            <a:ahLst/>
            <a:cxnLst/>
            <a:rect l="l" t="t" r="r" b="b"/>
            <a:pathLst>
              <a:path w="7916183" h="4748985">
                <a:moveTo>
                  <a:pt x="0" y="0"/>
                </a:moveTo>
                <a:lnTo>
                  <a:pt x="7916183" y="0"/>
                </a:lnTo>
                <a:lnTo>
                  <a:pt x="7916183" y="4748984"/>
                </a:lnTo>
                <a:lnTo>
                  <a:pt x="0" y="474898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9865"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5" name="TextBox 5"/>
          <p:cNvSpPr txBox="1"/>
          <p:nvPr/>
        </p:nvSpPr>
        <p:spPr>
          <a:xfrm>
            <a:off x="784753" y="598855"/>
            <a:ext cx="8538328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800" b="1" dirty="0" err="1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Екскурсійний</a:t>
            </a:r>
            <a:r>
              <a:rPr lang="en-US" sz="2800" b="1" dirty="0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обʼєкт</a:t>
            </a:r>
            <a:r>
              <a:rPr lang="en-US" sz="2800" b="1" dirty="0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№ 4 «</a:t>
            </a:r>
            <a:r>
              <a:rPr lang="en-US" sz="2800" b="1" dirty="0" err="1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Мурал</a:t>
            </a:r>
            <a:r>
              <a:rPr lang="en-US" sz="2800" b="1" dirty="0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«</a:t>
            </a:r>
            <a:r>
              <a:rPr lang="en-US" sz="2800" b="1" dirty="0" err="1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Купідон</a:t>
            </a:r>
            <a:r>
              <a:rPr lang="en-US" sz="2800" b="1" dirty="0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»</a:t>
            </a:r>
          </a:p>
          <a:p>
            <a:pPr algn="ctr">
              <a:spcBef>
                <a:spcPct val="0"/>
              </a:spcBef>
            </a:pPr>
            <a:r>
              <a:rPr lang="en-US" sz="28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На</a:t>
            </a:r>
            <a:r>
              <a:rPr lang="en-US" sz="28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пішохідній</a:t>
            </a:r>
            <a:r>
              <a:rPr lang="en-US" sz="28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вулиці</a:t>
            </a:r>
            <a:r>
              <a:rPr lang="en-US" sz="28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Михайлівській</a:t>
            </a:r>
            <a:r>
              <a:rPr lang="en-US" sz="28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у </a:t>
            </a:r>
            <a:r>
              <a:rPr lang="en-US" sz="28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Житомирі</a:t>
            </a:r>
            <a:r>
              <a:rPr lang="en-US" sz="28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у </a:t>
            </a:r>
            <a:r>
              <a:rPr lang="en-US" sz="28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дворі</a:t>
            </a:r>
            <a:r>
              <a:rPr lang="en-US" sz="28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кінотеатру</a:t>
            </a:r>
            <a:r>
              <a:rPr lang="en-US" sz="28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ім</a:t>
            </a:r>
            <a:r>
              <a:rPr lang="en-US" sz="28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. І. </a:t>
            </a:r>
            <a:r>
              <a:rPr lang="en-US" sz="28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Франка</a:t>
            </a:r>
            <a:r>
              <a:rPr lang="en-US" sz="28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з’явився</a:t>
            </a:r>
            <a:r>
              <a:rPr lang="en-US" sz="28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мурал</a:t>
            </a:r>
            <a:r>
              <a:rPr lang="en-US" sz="28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про</a:t>
            </a:r>
            <a:r>
              <a:rPr lang="en-US" sz="28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кохання</a:t>
            </a:r>
            <a:r>
              <a:rPr lang="en-US" sz="28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8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зображений</a:t>
            </a:r>
            <a:r>
              <a:rPr lang="en-US" sz="28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на</a:t>
            </a:r>
            <a:r>
              <a:rPr lang="en-US" sz="28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стіні</a:t>
            </a:r>
            <a:r>
              <a:rPr lang="en-US" sz="28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довжиною</a:t>
            </a:r>
            <a:r>
              <a:rPr lang="en-US" sz="28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20 </a:t>
            </a:r>
            <a:r>
              <a:rPr lang="en-US" sz="28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метрів</a:t>
            </a:r>
            <a:r>
              <a:rPr lang="en-US" sz="28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199853" y="6618158"/>
            <a:ext cx="7916183" cy="1883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69"/>
              </a:lnSpc>
            </a:pPr>
            <a:r>
              <a:rPr lang="en-US" sz="1120">
                <a:solidFill>
                  <a:srgbClr val="1F2020"/>
                </a:solidFill>
                <a:latin typeface="Noto Serif Display"/>
                <a:ea typeface="Noto Serif Display"/>
                <a:cs typeface="Noto Serif Display"/>
                <a:sym typeface="Noto Serif Display"/>
              </a:rPr>
              <a:t>https://www.zhitomir.info/f/images/2022/11/14/210776/06d3fa58e8d3ef4280e812ef71d04cc4_preview_w440_h290.jpg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2436" y="9229725"/>
            <a:ext cx="9171292" cy="2317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82"/>
              </a:lnSpc>
            </a:pPr>
            <a:r>
              <a:rPr lang="en-US" sz="1344">
                <a:solidFill>
                  <a:srgbClr val="000000"/>
                </a:solidFill>
                <a:latin typeface="Noto Serif Display"/>
                <a:ea typeface="Noto Serif Display"/>
                <a:cs typeface="Noto Serif Display"/>
                <a:sym typeface="Noto Serif Display"/>
              </a:rPr>
              <a:t>https://www.zhitomir.info/f/images/2020/08/03/193884/8c7c89f3917fefcda90a143b2c8a0003_w859_h569.jpg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01555" y="4996670"/>
            <a:ext cx="6916394" cy="4642630"/>
          </a:xfrm>
          <a:custGeom>
            <a:avLst/>
            <a:gdLst/>
            <a:ahLst/>
            <a:cxnLst/>
            <a:rect l="l" t="t" r="r" b="b"/>
            <a:pathLst>
              <a:path w="6916394" h="4642630">
                <a:moveTo>
                  <a:pt x="0" y="0"/>
                </a:moveTo>
                <a:lnTo>
                  <a:pt x="6916394" y="0"/>
                </a:lnTo>
                <a:lnTo>
                  <a:pt x="6916394" y="4642630"/>
                </a:lnTo>
                <a:lnTo>
                  <a:pt x="0" y="46426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3" name="Freeform 3"/>
          <p:cNvSpPr/>
          <p:nvPr/>
        </p:nvSpPr>
        <p:spPr>
          <a:xfrm>
            <a:off x="10190357" y="1000125"/>
            <a:ext cx="7335643" cy="4887372"/>
          </a:xfrm>
          <a:custGeom>
            <a:avLst/>
            <a:gdLst/>
            <a:ahLst/>
            <a:cxnLst/>
            <a:rect l="l" t="t" r="r" b="b"/>
            <a:pathLst>
              <a:path w="7335643" h="4887372">
                <a:moveTo>
                  <a:pt x="0" y="0"/>
                </a:moveTo>
                <a:lnTo>
                  <a:pt x="7335643" y="0"/>
                </a:lnTo>
                <a:lnTo>
                  <a:pt x="7335643" y="4887372"/>
                </a:lnTo>
                <a:lnTo>
                  <a:pt x="0" y="48873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4" name="TextBox 4"/>
          <p:cNvSpPr txBox="1"/>
          <p:nvPr/>
        </p:nvSpPr>
        <p:spPr>
          <a:xfrm>
            <a:off x="762000" y="647700"/>
            <a:ext cx="9220200" cy="40626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uk-UA" sz="24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Екскурсійний об’єкт № 5 «</a:t>
            </a:r>
            <a:r>
              <a:rPr lang="en-US" sz="24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Будинок</a:t>
            </a:r>
            <a:r>
              <a:rPr lang="en-US" sz="24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сім`ї</a:t>
            </a:r>
            <a:r>
              <a:rPr lang="en-US" sz="24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Трібель</a:t>
            </a:r>
            <a:r>
              <a:rPr lang="uk-UA" sz="24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»</a:t>
            </a:r>
            <a:endParaRPr lang="en-US" sz="2400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ctr"/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uk-UA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З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находиться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uk-UA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удівля</a:t>
            </a:r>
            <a:r>
              <a:rPr lang="uk-UA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в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центральній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частині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Житомира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і є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кутов</a:t>
            </a:r>
            <a:r>
              <a:rPr lang="uk-UA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ою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на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перетині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вулиць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Лятошинського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та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Михайлівській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Це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незвичайн</a:t>
            </a:r>
            <a:r>
              <a:rPr lang="uk-UA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а споруда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з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еклектичними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елементами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виконан</a:t>
            </a:r>
            <a:r>
              <a:rPr lang="uk-UA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а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в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стилі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неоготики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бул</a:t>
            </a:r>
            <a:r>
              <a:rPr lang="uk-UA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а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побудован</a:t>
            </a:r>
            <a:r>
              <a:rPr lang="uk-UA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а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на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початку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uk-UA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ХХ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століття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купецької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сім`єю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Трібель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Сім`ю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Трібель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знала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вся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Російська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імперія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завдяки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їх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сімейному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бізнесу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-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виробництву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лайкових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рукавичок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Продукція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фабрики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Трібель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славилася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своїм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відмінною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якістю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Їх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лайкові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рукавички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носила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практично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вся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знать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Росі</a:t>
            </a:r>
            <a:r>
              <a:rPr lang="uk-UA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йської</a:t>
            </a:r>
            <a:r>
              <a:rPr lang="uk-UA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імперії.</a:t>
            </a:r>
            <a:endParaRPr lang="en-US" sz="24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515600" y="5954486"/>
            <a:ext cx="7335643" cy="704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76"/>
              </a:lnSpc>
            </a:pPr>
            <a:r>
              <a:rPr lang="en-US" sz="1340" dirty="0">
                <a:solidFill>
                  <a:srgbClr val="000000"/>
                </a:solidFill>
                <a:latin typeface="Noto Serif Display"/>
                <a:ea typeface="Noto Serif Display"/>
                <a:cs typeface="Noto Serif Display"/>
                <a:sym typeface="Noto Serif Display"/>
              </a:rPr>
              <a:t>https://zhytomyr-future.com.ua/wp-content/uploads/sites/6/2023/08/1_o-uoxxdgo546scg4jcnzas2cbjzpr5kshs4qsfbyfm2w0rlyljxftudmflbob8xw402dqi09jz6ilwxr67kx7z8truwlakuvfvqa9czwxxypomktfkrjgef3rpa7oxby4ef2ninc-qqqwnx1lb6ydqu.jpg</a:t>
            </a:r>
          </a:p>
        </p:txBody>
      </p:sp>
    </p:spTree>
  </p:cSld>
  <p:clrMapOvr>
    <a:masterClrMapping/>
  </p:clrMapOvr>
  <p:transition spd="med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59966" y="2737964"/>
            <a:ext cx="4115966" cy="5487955"/>
          </a:xfrm>
          <a:custGeom>
            <a:avLst/>
            <a:gdLst/>
            <a:ahLst/>
            <a:cxnLst/>
            <a:rect l="l" t="t" r="r" b="b"/>
            <a:pathLst>
              <a:path w="4115966" h="5487955">
                <a:moveTo>
                  <a:pt x="0" y="0"/>
                </a:moveTo>
                <a:lnTo>
                  <a:pt x="4115966" y="0"/>
                </a:lnTo>
                <a:lnTo>
                  <a:pt x="4115966" y="5487955"/>
                </a:lnTo>
                <a:lnTo>
                  <a:pt x="0" y="54879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3" name="Freeform 3"/>
          <p:cNvSpPr/>
          <p:nvPr/>
        </p:nvSpPr>
        <p:spPr>
          <a:xfrm>
            <a:off x="1932465" y="1028700"/>
            <a:ext cx="6110574" cy="5188286"/>
          </a:xfrm>
          <a:custGeom>
            <a:avLst/>
            <a:gdLst/>
            <a:ahLst/>
            <a:cxnLst/>
            <a:rect l="l" t="t" r="r" b="b"/>
            <a:pathLst>
              <a:path w="6110574" h="5188286">
                <a:moveTo>
                  <a:pt x="0" y="0"/>
                </a:moveTo>
                <a:lnTo>
                  <a:pt x="6110575" y="0"/>
                </a:lnTo>
                <a:lnTo>
                  <a:pt x="6110575" y="5188286"/>
                </a:lnTo>
                <a:lnTo>
                  <a:pt x="0" y="51882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8661" r="-30668"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4" name="Freeform 4"/>
          <p:cNvSpPr/>
          <p:nvPr/>
        </p:nvSpPr>
        <p:spPr>
          <a:xfrm>
            <a:off x="9365974" y="2561448"/>
            <a:ext cx="3893991" cy="5840987"/>
          </a:xfrm>
          <a:custGeom>
            <a:avLst/>
            <a:gdLst/>
            <a:ahLst/>
            <a:cxnLst/>
            <a:rect l="l" t="t" r="r" b="b"/>
            <a:pathLst>
              <a:path w="3893991" h="5840987">
                <a:moveTo>
                  <a:pt x="0" y="0"/>
                </a:moveTo>
                <a:lnTo>
                  <a:pt x="3893992" y="0"/>
                </a:lnTo>
                <a:lnTo>
                  <a:pt x="3893992" y="5840987"/>
                </a:lnTo>
                <a:lnTo>
                  <a:pt x="0" y="584098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5" name="TextBox 5"/>
          <p:cNvSpPr txBox="1"/>
          <p:nvPr/>
        </p:nvSpPr>
        <p:spPr>
          <a:xfrm>
            <a:off x="533400" y="7260052"/>
            <a:ext cx="8204307" cy="2585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b="1" dirty="0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400" b="1" dirty="0" err="1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Екскурсійний</a:t>
            </a:r>
            <a:r>
              <a:rPr lang="en-US" sz="2400" b="1" dirty="0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400" b="1" dirty="0" err="1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обʼєкт</a:t>
            </a:r>
            <a:r>
              <a:rPr lang="en-US" sz="2400" b="1" dirty="0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№ 6 «</a:t>
            </a:r>
            <a:r>
              <a:rPr lang="en-US" sz="2400" b="1" dirty="0" err="1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Мурал</a:t>
            </a:r>
            <a:r>
              <a:rPr lang="en-US" sz="2400" b="1" dirty="0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«</a:t>
            </a:r>
            <a:r>
              <a:rPr lang="en-US" sz="2400" b="1" dirty="0" err="1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Герб</a:t>
            </a:r>
            <a:r>
              <a:rPr lang="en-US" sz="2400" b="1" dirty="0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400" b="1" dirty="0" err="1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Житомира</a:t>
            </a:r>
            <a:r>
              <a:rPr lang="en-US" sz="2400" b="1" dirty="0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»</a:t>
            </a:r>
          </a:p>
          <a:p>
            <a:pPr algn="ctr">
              <a:spcBef>
                <a:spcPct val="0"/>
              </a:spcBef>
            </a:pP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У 2014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році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Дмитро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Краб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намалював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на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стіні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вражаючий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стилізований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герб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Житомира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з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великою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кількістю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деталей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Мурал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розташований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вул.Велика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Бердичівська.У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2014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році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місто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відзначало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ювілей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– 1130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років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і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такий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проект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виявився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дуже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символічним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922027" y="636459"/>
            <a:ext cx="8832573" cy="17487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000" b="1" dirty="0" err="1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Екскурсійний</a:t>
            </a:r>
            <a:r>
              <a:rPr lang="en-US" sz="2000" b="1" dirty="0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00" b="1" dirty="0" err="1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обʼєкт</a:t>
            </a:r>
            <a:r>
              <a:rPr lang="en-US" sz="2000" b="1" dirty="0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№ 7 «</a:t>
            </a:r>
            <a:r>
              <a:rPr lang="en-US" sz="2000" b="1" dirty="0" err="1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Мурал</a:t>
            </a:r>
            <a:r>
              <a:rPr lang="en-US" sz="2000" b="1" dirty="0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«К – </a:t>
            </a:r>
            <a:r>
              <a:rPr lang="en-US" sz="2000" b="1" dirty="0" err="1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кінь</a:t>
            </a:r>
            <a:r>
              <a:rPr lang="en-US" sz="2000" b="1" dirty="0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»</a:t>
            </a:r>
          </a:p>
          <a:p>
            <a:pPr algn="ctr"/>
            <a:r>
              <a:rPr lang="en-US" sz="20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За</a:t>
            </a:r>
            <a:r>
              <a:rPr lang="en-US" sz="20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адресою</a:t>
            </a:r>
            <a:r>
              <a:rPr lang="en-US" sz="20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Новий</a:t>
            </a:r>
            <a:r>
              <a:rPr lang="en-US" sz="20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бульвар</a:t>
            </a:r>
            <a:r>
              <a:rPr lang="en-US" sz="20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9 </a:t>
            </a:r>
            <a:r>
              <a:rPr lang="en-US" sz="20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знаходиться</a:t>
            </a:r>
            <a:r>
              <a:rPr lang="en-US" sz="20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мурал</a:t>
            </a:r>
            <a:r>
              <a:rPr lang="en-US" sz="20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0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присвячений</a:t>
            </a:r>
            <a:r>
              <a:rPr lang="en-US" sz="20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літерам</a:t>
            </a:r>
            <a:r>
              <a:rPr lang="en-US" sz="20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української</a:t>
            </a:r>
            <a:r>
              <a:rPr lang="en-US" sz="20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абетки</a:t>
            </a:r>
            <a:r>
              <a:rPr lang="en-US" sz="20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. А </a:t>
            </a:r>
            <a:r>
              <a:rPr lang="en-US" sz="20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чи</a:t>
            </a:r>
            <a:r>
              <a:rPr lang="en-US" sz="20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знаєте</a:t>
            </a:r>
            <a:r>
              <a:rPr lang="en-US" sz="20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ви</a:t>
            </a:r>
            <a:r>
              <a:rPr lang="en-US" sz="20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0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що</a:t>
            </a:r>
            <a:r>
              <a:rPr lang="en-US" sz="20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у </a:t>
            </a:r>
            <a:r>
              <a:rPr lang="en-US" sz="20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цій</a:t>
            </a:r>
            <a:r>
              <a:rPr lang="en-US" sz="20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будівлі</a:t>
            </a:r>
            <a:r>
              <a:rPr lang="en-US" sz="20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в 1918 </a:t>
            </a:r>
            <a:r>
              <a:rPr lang="en-US" sz="20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році</a:t>
            </a:r>
            <a:r>
              <a:rPr lang="en-US" sz="20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жив</a:t>
            </a:r>
            <a:r>
              <a:rPr lang="en-US" sz="20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та</a:t>
            </a:r>
            <a:r>
              <a:rPr lang="en-US" sz="20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працював</a:t>
            </a:r>
            <a:r>
              <a:rPr lang="en-US" sz="20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видатний</a:t>
            </a:r>
            <a:r>
              <a:rPr lang="en-US" sz="20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український</a:t>
            </a:r>
            <a:r>
              <a:rPr lang="en-US" sz="20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політичний</a:t>
            </a:r>
            <a:r>
              <a:rPr lang="en-US" sz="20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діяч</a:t>
            </a:r>
            <a:r>
              <a:rPr lang="en-US" sz="20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Олександр</a:t>
            </a:r>
            <a:r>
              <a:rPr lang="en-US" sz="20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Шумський</a:t>
            </a:r>
            <a:r>
              <a:rPr lang="en-US" sz="20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 algn="ctr">
              <a:lnSpc>
                <a:spcPts val="1680"/>
              </a:lnSpc>
              <a:spcBef>
                <a:spcPct val="0"/>
              </a:spcBef>
            </a:pPr>
            <a:endParaRPr lang="en-US" sz="1400" dirty="0">
              <a:solidFill>
                <a:srgbClr val="1F202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932465" y="6549733"/>
            <a:ext cx="6110574" cy="2073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4"/>
              </a:lnSpc>
            </a:pPr>
            <a:r>
              <a:rPr lang="en-US" sz="1246">
                <a:solidFill>
                  <a:srgbClr val="1F2020"/>
                </a:solidFill>
                <a:latin typeface="Noto Serif Display"/>
                <a:ea typeface="Noto Serif Display"/>
                <a:cs typeface="Noto Serif Display"/>
                <a:sym typeface="Noto Serif Display"/>
              </a:rPr>
              <a:t>https://photos.wikimapia.org/p/00/07/96/75/74_big.jpg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365974" y="8395970"/>
            <a:ext cx="3893991" cy="3801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43"/>
              </a:lnSpc>
            </a:pPr>
            <a:r>
              <a:rPr lang="en-US" sz="1102">
                <a:solidFill>
                  <a:srgbClr val="1F2020"/>
                </a:solidFill>
                <a:latin typeface="Noto Serif Display"/>
                <a:ea typeface="Noto Serif Display"/>
                <a:cs typeface="Noto Serif Display"/>
                <a:sym typeface="Noto Serif Display"/>
              </a:rPr>
              <a:t>https://ua.igotoworld.com/frontend/webcontent/images/tours/2768879_800x600_abetkaZhitomiraK.jpg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348701" y="1028700"/>
            <a:ext cx="4212172" cy="5718200"/>
          </a:xfrm>
          <a:custGeom>
            <a:avLst/>
            <a:gdLst/>
            <a:ahLst/>
            <a:cxnLst/>
            <a:rect l="l" t="t" r="r" b="b"/>
            <a:pathLst>
              <a:path w="4212172" h="5718200">
                <a:moveTo>
                  <a:pt x="0" y="0"/>
                </a:moveTo>
                <a:lnTo>
                  <a:pt x="4212173" y="0"/>
                </a:lnTo>
                <a:lnTo>
                  <a:pt x="4212173" y="5718200"/>
                </a:lnTo>
                <a:lnTo>
                  <a:pt x="0" y="5718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3" name="Freeform 3"/>
          <p:cNvSpPr/>
          <p:nvPr/>
        </p:nvSpPr>
        <p:spPr>
          <a:xfrm>
            <a:off x="1828800" y="3390900"/>
            <a:ext cx="4767719" cy="6356958"/>
          </a:xfrm>
          <a:custGeom>
            <a:avLst/>
            <a:gdLst/>
            <a:ahLst/>
            <a:cxnLst/>
            <a:rect l="l" t="t" r="r" b="b"/>
            <a:pathLst>
              <a:path w="4767719" h="6356958">
                <a:moveTo>
                  <a:pt x="0" y="0"/>
                </a:moveTo>
                <a:lnTo>
                  <a:pt x="4767719" y="0"/>
                </a:lnTo>
                <a:lnTo>
                  <a:pt x="4767719" y="6356959"/>
                </a:lnTo>
                <a:lnTo>
                  <a:pt x="0" y="63569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4" name="TextBox 4"/>
          <p:cNvSpPr txBox="1"/>
          <p:nvPr/>
        </p:nvSpPr>
        <p:spPr>
          <a:xfrm>
            <a:off x="8001000" y="7337825"/>
            <a:ext cx="9829799" cy="2585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2400" b="1" dirty="0" err="1">
                <a:solidFill>
                  <a:srgbClr val="1F202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Екскурсійний</a:t>
            </a:r>
            <a:r>
              <a:rPr lang="en-US" sz="2400" b="1" dirty="0">
                <a:solidFill>
                  <a:srgbClr val="1F202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400" b="1" dirty="0" err="1">
                <a:solidFill>
                  <a:srgbClr val="1F202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обʼєкт</a:t>
            </a:r>
            <a:r>
              <a:rPr lang="en-US" sz="2400" b="1" dirty="0">
                <a:solidFill>
                  <a:srgbClr val="1F202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№ 8 «</a:t>
            </a:r>
            <a:r>
              <a:rPr lang="en-US" sz="2400" b="1" dirty="0" err="1">
                <a:solidFill>
                  <a:srgbClr val="1F202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Мурал</a:t>
            </a:r>
            <a:r>
              <a:rPr lang="en-US" sz="2400" b="1" dirty="0">
                <a:solidFill>
                  <a:srgbClr val="1F202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</a:t>
            </a:r>
            <a:r>
              <a:rPr lang="en-US" sz="2400" b="1" dirty="0" err="1">
                <a:solidFill>
                  <a:srgbClr val="1F202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присвячений</a:t>
            </a:r>
            <a:r>
              <a:rPr lang="en-US" sz="2400" b="1" dirty="0">
                <a:solidFill>
                  <a:srgbClr val="1F202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400" b="1" dirty="0" err="1">
                <a:solidFill>
                  <a:srgbClr val="1F202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Олегу</a:t>
            </a:r>
            <a:r>
              <a:rPr lang="en-US" sz="2400" b="1" dirty="0">
                <a:solidFill>
                  <a:srgbClr val="1F202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400" b="1" dirty="0" err="1">
                <a:solidFill>
                  <a:srgbClr val="1F202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Ольжичу</a:t>
            </a:r>
            <a:r>
              <a:rPr lang="en-US" sz="2400" b="1" dirty="0">
                <a:solidFill>
                  <a:srgbClr val="1F202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400" b="1" dirty="0" err="1">
                <a:solidFill>
                  <a:srgbClr val="1F202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на</a:t>
            </a:r>
            <a:r>
              <a:rPr lang="en-US" sz="2400" b="1" dirty="0">
                <a:solidFill>
                  <a:srgbClr val="1F202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400" b="1" dirty="0" err="1">
                <a:solidFill>
                  <a:srgbClr val="1F202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стіні</a:t>
            </a:r>
            <a:r>
              <a:rPr lang="en-US" sz="2400" b="1" dirty="0">
                <a:solidFill>
                  <a:srgbClr val="1F202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400" b="1" dirty="0" err="1">
                <a:solidFill>
                  <a:srgbClr val="1F202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Житомирської</a:t>
            </a:r>
            <a:r>
              <a:rPr lang="en-US" sz="2400" b="1" dirty="0">
                <a:solidFill>
                  <a:srgbClr val="1F202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400" b="1" dirty="0" err="1">
                <a:solidFill>
                  <a:srgbClr val="1F202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обласної</a:t>
            </a:r>
            <a:r>
              <a:rPr lang="en-US" sz="2400" b="1" dirty="0">
                <a:solidFill>
                  <a:srgbClr val="1F202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400" b="1" dirty="0" err="1">
                <a:solidFill>
                  <a:srgbClr val="1F202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універсальної</a:t>
            </a:r>
            <a:r>
              <a:rPr lang="en-US" sz="2400" b="1" dirty="0">
                <a:solidFill>
                  <a:srgbClr val="1F202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400" b="1" dirty="0" err="1">
                <a:solidFill>
                  <a:srgbClr val="1F202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наукової</a:t>
            </a:r>
            <a:r>
              <a:rPr lang="en-US" sz="2400" b="1" dirty="0">
                <a:solidFill>
                  <a:srgbClr val="1F202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400" b="1" dirty="0" err="1">
                <a:solidFill>
                  <a:srgbClr val="1F202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бібліотеки</a:t>
            </a:r>
            <a:r>
              <a:rPr lang="en-US" sz="2400" b="1" dirty="0">
                <a:solidFill>
                  <a:srgbClr val="1F202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400" b="1" dirty="0" err="1">
                <a:solidFill>
                  <a:srgbClr val="1F202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ім</a:t>
            </a:r>
            <a:r>
              <a:rPr lang="en-US" sz="2400" b="1" dirty="0">
                <a:solidFill>
                  <a:srgbClr val="1F202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 </a:t>
            </a:r>
            <a:r>
              <a:rPr lang="en-US" sz="2400" b="1" dirty="0" err="1">
                <a:solidFill>
                  <a:srgbClr val="1F202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О.Ольжича</a:t>
            </a:r>
            <a:r>
              <a:rPr lang="en-US" sz="2400" b="1" dirty="0">
                <a:solidFill>
                  <a:srgbClr val="1F202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»</a:t>
            </a:r>
          </a:p>
          <a:p>
            <a:pPr algn="ctr">
              <a:spcBef>
                <a:spcPct val="0"/>
              </a:spcBef>
            </a:pPr>
            <a:r>
              <a:rPr lang="en-US" sz="2400" dirty="0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У 2018 </a:t>
            </a:r>
            <a:r>
              <a:rPr lang="en-US" sz="2400" dirty="0" err="1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році</a:t>
            </a:r>
            <a:r>
              <a:rPr lang="en-US" sz="2400" dirty="0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на</a:t>
            </a:r>
            <a:r>
              <a:rPr lang="en-US" sz="2400" dirty="0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стіні</a:t>
            </a:r>
            <a:r>
              <a:rPr lang="en-US" sz="2400" dirty="0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Житомирської</a:t>
            </a:r>
            <a:r>
              <a:rPr lang="en-US" sz="2400" dirty="0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обласної</a:t>
            </a:r>
            <a:r>
              <a:rPr lang="en-US" sz="2400" dirty="0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універсальної</a:t>
            </a:r>
            <a:r>
              <a:rPr lang="en-US" sz="2400" dirty="0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наукової</a:t>
            </a:r>
            <a:r>
              <a:rPr lang="en-US" sz="2400" dirty="0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бібліотеки</a:t>
            </a:r>
            <a:r>
              <a:rPr lang="en-US" sz="2400" dirty="0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ім</a:t>
            </a:r>
            <a:r>
              <a:rPr lang="en-US" sz="2400" dirty="0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. </a:t>
            </a:r>
            <a:r>
              <a:rPr lang="en-US" sz="2400" dirty="0" err="1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О.Ольжича</a:t>
            </a:r>
            <a:r>
              <a:rPr lang="en-US" sz="2400" dirty="0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» </a:t>
            </a:r>
            <a:r>
              <a:rPr lang="en-US" sz="2400" dirty="0" err="1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Анастасія</a:t>
            </a:r>
            <a:r>
              <a:rPr lang="en-US" sz="2400" dirty="0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Савенець</a:t>
            </a:r>
            <a:r>
              <a:rPr lang="en-US" sz="2400" dirty="0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намалювала</a:t>
            </a:r>
            <a:r>
              <a:rPr lang="en-US" sz="2400" dirty="0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портрет</a:t>
            </a:r>
            <a:r>
              <a:rPr lang="en-US" sz="2400" dirty="0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видатного</a:t>
            </a:r>
            <a:r>
              <a:rPr lang="en-US" sz="2400" dirty="0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українського</a:t>
            </a:r>
            <a:r>
              <a:rPr lang="en-US" sz="2400" dirty="0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поета</a:t>
            </a:r>
            <a:r>
              <a:rPr lang="en-US" sz="2400" dirty="0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400" dirty="0" err="1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публіциста</a:t>
            </a:r>
            <a:r>
              <a:rPr lang="en-US" sz="2400" dirty="0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400" dirty="0" err="1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громадського</a:t>
            </a:r>
            <a:r>
              <a:rPr lang="en-US" sz="2400" dirty="0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діяча</a:t>
            </a:r>
            <a:r>
              <a:rPr lang="en-US" sz="2400" dirty="0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та</a:t>
            </a:r>
            <a:r>
              <a:rPr lang="en-US" sz="2400" dirty="0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археолога</a:t>
            </a:r>
            <a:r>
              <a:rPr lang="en-US" sz="2400" dirty="0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Олега</a:t>
            </a:r>
            <a:r>
              <a:rPr lang="en-US" sz="2400" dirty="0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Ольжича</a:t>
            </a:r>
            <a:r>
              <a:rPr lang="en-US" sz="2400" dirty="0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. </a:t>
            </a:r>
            <a:r>
              <a:rPr lang="en-US" sz="2400" dirty="0" err="1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Крім</a:t>
            </a:r>
            <a:r>
              <a:rPr lang="en-US" sz="2400" dirty="0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зображення</a:t>
            </a:r>
            <a:r>
              <a:rPr lang="en-US" sz="2400" dirty="0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поета</a:t>
            </a:r>
            <a:r>
              <a:rPr lang="en-US" sz="2400" dirty="0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400" dirty="0" err="1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на</a:t>
            </a:r>
            <a:r>
              <a:rPr lang="en-US" sz="2400" dirty="0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муралі</a:t>
            </a:r>
            <a:r>
              <a:rPr lang="en-US" sz="2400" dirty="0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написана</a:t>
            </a:r>
            <a:r>
              <a:rPr lang="en-US" sz="2400" dirty="0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його</a:t>
            </a:r>
            <a:r>
              <a:rPr lang="en-US" sz="2400" dirty="0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цитата</a:t>
            </a:r>
            <a:r>
              <a:rPr lang="en-US" sz="2400" dirty="0">
                <a:solidFill>
                  <a:srgbClr val="1F2020"/>
                </a:solidFill>
                <a:latin typeface="Canva Sans"/>
                <a:ea typeface="Canva Sans"/>
                <a:cs typeface="Canva Sans"/>
                <a:sym typeface="Canva Sans"/>
              </a:rPr>
              <a:t>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1000125"/>
            <a:ext cx="9078775" cy="2215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2400" b="1" dirty="0" err="1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Житомирська</a:t>
            </a:r>
            <a:r>
              <a:rPr lang="en-US" sz="2400" b="1" dirty="0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400" b="1" dirty="0" err="1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обласна</a:t>
            </a:r>
            <a:r>
              <a:rPr lang="en-US" sz="2400" b="1" dirty="0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400" b="1" dirty="0" err="1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універсальна</a:t>
            </a:r>
            <a:r>
              <a:rPr lang="en-US" sz="2400" b="1" dirty="0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400" b="1" dirty="0" err="1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наукова</a:t>
            </a:r>
            <a:r>
              <a:rPr lang="en-US" sz="2400" b="1" dirty="0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400" b="1" dirty="0" err="1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бібліотека</a:t>
            </a:r>
            <a:r>
              <a:rPr lang="en-US" sz="2400" b="1" dirty="0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400" b="1" dirty="0" err="1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імені</a:t>
            </a:r>
            <a:r>
              <a:rPr lang="en-US" sz="2400" b="1" dirty="0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400" b="1" dirty="0" err="1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Олега</a:t>
            </a:r>
            <a:r>
              <a:rPr lang="en-US" sz="2400" b="1" dirty="0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400" b="1" dirty="0" err="1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Ольжича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–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провідний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просвітницький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і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культурний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центр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міста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і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області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депозитарій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краєзнавчих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видань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найбільше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сховище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творів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друку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в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Поліському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регіоні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інформаційний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та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науково-методичний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центр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для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бібліотек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Житомирщини</a:t>
            </a:r>
            <a:r>
              <a:rPr lang="uk-UA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en-US" sz="2400" dirty="0">
              <a:solidFill>
                <a:srgbClr val="1F202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812658" y="2458492"/>
            <a:ext cx="6900095" cy="2378439"/>
          </a:xfrm>
          <a:custGeom>
            <a:avLst/>
            <a:gdLst/>
            <a:ahLst/>
            <a:cxnLst/>
            <a:rect l="l" t="t" r="r" b="b"/>
            <a:pathLst>
              <a:path w="6900095" h="2378439">
                <a:moveTo>
                  <a:pt x="0" y="0"/>
                </a:moveTo>
                <a:lnTo>
                  <a:pt x="6900095" y="0"/>
                </a:lnTo>
                <a:lnTo>
                  <a:pt x="6900095" y="2378438"/>
                </a:lnTo>
                <a:lnTo>
                  <a:pt x="0" y="23784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34200"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3" name="Freeform 3"/>
          <p:cNvSpPr/>
          <p:nvPr/>
        </p:nvSpPr>
        <p:spPr>
          <a:xfrm>
            <a:off x="3668854" y="5370382"/>
            <a:ext cx="5187702" cy="3363901"/>
          </a:xfrm>
          <a:custGeom>
            <a:avLst/>
            <a:gdLst/>
            <a:ahLst/>
            <a:cxnLst/>
            <a:rect l="l" t="t" r="r" b="b"/>
            <a:pathLst>
              <a:path w="5187702" h="3363901">
                <a:moveTo>
                  <a:pt x="0" y="0"/>
                </a:moveTo>
                <a:lnTo>
                  <a:pt x="5187702" y="0"/>
                </a:lnTo>
                <a:lnTo>
                  <a:pt x="5187702" y="3363900"/>
                </a:lnTo>
                <a:lnTo>
                  <a:pt x="0" y="33639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4" name="Freeform 4"/>
          <p:cNvSpPr/>
          <p:nvPr/>
        </p:nvSpPr>
        <p:spPr>
          <a:xfrm>
            <a:off x="10750159" y="4197373"/>
            <a:ext cx="5605047" cy="3529882"/>
          </a:xfrm>
          <a:custGeom>
            <a:avLst/>
            <a:gdLst/>
            <a:ahLst/>
            <a:cxnLst/>
            <a:rect l="l" t="t" r="r" b="b"/>
            <a:pathLst>
              <a:path w="5605047" h="3529882">
                <a:moveTo>
                  <a:pt x="0" y="0"/>
                </a:moveTo>
                <a:lnTo>
                  <a:pt x="5605047" y="0"/>
                </a:lnTo>
                <a:lnTo>
                  <a:pt x="5605047" y="3529882"/>
                </a:lnTo>
                <a:lnTo>
                  <a:pt x="0" y="35298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5792"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5" name="TextBox 5"/>
          <p:cNvSpPr txBox="1"/>
          <p:nvPr/>
        </p:nvSpPr>
        <p:spPr>
          <a:xfrm>
            <a:off x="2613211" y="421824"/>
            <a:ext cx="13388789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b="1" dirty="0" err="1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Екскурсійний</a:t>
            </a:r>
            <a:r>
              <a:rPr lang="en-US" sz="2400" b="1" dirty="0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400" b="1" dirty="0" err="1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обʼєкт</a:t>
            </a:r>
            <a:r>
              <a:rPr lang="en-US" sz="2400" b="1" dirty="0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№ 9 «</a:t>
            </a:r>
            <a:r>
              <a:rPr lang="en-US" sz="2400" b="1" dirty="0" err="1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Мурал</a:t>
            </a:r>
            <a:r>
              <a:rPr lang="en-US" sz="2400" b="1" dirty="0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«</a:t>
            </a:r>
            <a:r>
              <a:rPr lang="en-US" sz="2400" b="1" dirty="0" err="1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Птахи</a:t>
            </a:r>
            <a:r>
              <a:rPr lang="en-US" sz="2400" b="1" dirty="0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»</a:t>
            </a:r>
          </a:p>
          <a:p>
            <a:pPr algn="ctr">
              <a:spcBef>
                <a:spcPct val="0"/>
              </a:spcBef>
            </a:pP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У 2016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році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на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стіні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Гідропарку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створили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мурал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із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реалістичним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зображенням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різних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птахів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Малюнок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вражає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своєю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близькістю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до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природи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та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приємними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кольорами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. А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чи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відомо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вам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що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Гідропарк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у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місті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Житомирі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був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створений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у 1962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році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Це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чудове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місце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для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відпочинку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площею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понад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110 </a:t>
            </a:r>
            <a:r>
              <a:rPr lang="en-US" sz="2400" dirty="0" err="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гектарів</a:t>
            </a:r>
            <a:r>
              <a:rPr lang="en-US" sz="2400" dirty="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668854" y="8705707"/>
            <a:ext cx="5187702" cy="5622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80"/>
              </a:lnSpc>
            </a:pPr>
            <a:r>
              <a:rPr lang="en-US" sz="1629">
                <a:solidFill>
                  <a:srgbClr val="1F2020"/>
                </a:solidFill>
                <a:latin typeface="Noto Serif Display"/>
                <a:ea typeface="Noto Serif Display"/>
                <a:cs typeface="Noto Serif Display"/>
                <a:sym typeface="Noto Serif Display"/>
              </a:rPr>
              <a:t>https://goldfishnet.in.ua/static/img/places/resize/413/unnamed.jpg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812658" y="4806861"/>
            <a:ext cx="6900095" cy="563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1F2020"/>
                </a:solidFill>
                <a:latin typeface="Noto Serif Display"/>
                <a:ea typeface="Noto Serif Display"/>
                <a:cs typeface="Noto Serif Display"/>
                <a:sym typeface="Noto Serif Display"/>
              </a:rPr>
              <a:t>https://www.google.com/url?sa=i&amp;url=https%3A%2F%2Fzt.20minut.ua%2FFoto-dnya%2Fyak-zaraz-viglyadae-gidropark-u-zhitomiri-fotoreportazh-11801697.html&amp;psig=AOvVaw1B7_TB5rBEHHj6Tdms4eIA&amp;ust=1744729510437000&amp;source=images&amp;cd=vfe&amp;opi=89978449&amp;ved=0CBQQjRxqFwoTCND0ioTo14wDFQAAAAAdAAAAABAJ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50159" y="7698680"/>
            <a:ext cx="5605047" cy="699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62"/>
              </a:lnSpc>
            </a:pPr>
            <a:r>
              <a:rPr lang="en-US" sz="1330">
                <a:solidFill>
                  <a:srgbClr val="1F2020"/>
                </a:solidFill>
                <a:latin typeface="Noto Serif Display"/>
                <a:ea typeface="Noto Serif Display"/>
                <a:cs typeface="Noto Serif Display"/>
                <a:sym typeface="Noto Serif Display"/>
              </a:rPr>
              <a:t>https://zt.20minut.ua/img/cache/photogallery_full/photogallery/0018/55/7534102a0fd87e7e25c853fcee04368ad036eb91.jpeg?hash=2020-04-24-11-48-59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2457826"/>
            <a:ext cx="7951109" cy="4971934"/>
          </a:xfrm>
          <a:custGeom>
            <a:avLst/>
            <a:gdLst/>
            <a:ahLst/>
            <a:cxnLst/>
            <a:rect l="l" t="t" r="r" b="b"/>
            <a:pathLst>
              <a:path w="7951109" h="4971934">
                <a:moveTo>
                  <a:pt x="0" y="0"/>
                </a:moveTo>
                <a:lnTo>
                  <a:pt x="7951109" y="0"/>
                </a:lnTo>
                <a:lnTo>
                  <a:pt x="7951109" y="4971934"/>
                </a:lnTo>
                <a:lnTo>
                  <a:pt x="0" y="49719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3" name="Freeform 3"/>
          <p:cNvSpPr/>
          <p:nvPr/>
        </p:nvSpPr>
        <p:spPr>
          <a:xfrm>
            <a:off x="9682435" y="2457826"/>
            <a:ext cx="7576865" cy="4971934"/>
          </a:xfrm>
          <a:custGeom>
            <a:avLst/>
            <a:gdLst/>
            <a:ahLst/>
            <a:cxnLst/>
            <a:rect l="l" t="t" r="r" b="b"/>
            <a:pathLst>
              <a:path w="7576865" h="4971934">
                <a:moveTo>
                  <a:pt x="0" y="0"/>
                </a:moveTo>
                <a:lnTo>
                  <a:pt x="7576865" y="0"/>
                </a:lnTo>
                <a:lnTo>
                  <a:pt x="7576865" y="4971934"/>
                </a:lnTo>
                <a:lnTo>
                  <a:pt x="0" y="49719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65" b="-765"/>
            </a:stretch>
          </a:blipFill>
        </p:spPr>
        <p:txBody>
          <a:bodyPr/>
          <a:lstStyle/>
          <a:p>
            <a:endParaRPr lang="ru-UA"/>
          </a:p>
        </p:txBody>
      </p:sp>
      <p:sp>
        <p:nvSpPr>
          <p:cNvPr id="4" name="TextBox 4"/>
          <p:cNvSpPr txBox="1"/>
          <p:nvPr/>
        </p:nvSpPr>
        <p:spPr>
          <a:xfrm>
            <a:off x="3429000" y="885825"/>
            <a:ext cx="8173715" cy="13589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sz="7999" b="1" dirty="0" err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Висновок</a:t>
            </a:r>
            <a:endParaRPr lang="en-US" sz="7999" b="1" dirty="0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585044" y="7604760"/>
            <a:ext cx="13117912" cy="1653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Як бачимо, сучасне українське мистецтво здатне доповнювати історичне минуле нашого міста, робити наше місто ще більш привабливим та неповторним. І на останок кілька настанов для житомирян та гостей: любіть наше місто, досліджуйте історію нашого міста та бережіть його прекрасний вигляд! До нових зустрічей!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19200" y="419100"/>
            <a:ext cx="14878379" cy="30542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 b="1" dirty="0" err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Список</a:t>
            </a:r>
            <a:r>
              <a:rPr lang="en-US" sz="6399" b="1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6399" b="1" dirty="0" err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використаної</a:t>
            </a:r>
            <a:r>
              <a:rPr lang="en-US" sz="6399" b="1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6399" b="1" dirty="0" err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літератури</a:t>
            </a:r>
            <a:r>
              <a:rPr lang="en-US" sz="6399" b="1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:</a:t>
            </a:r>
          </a:p>
          <a:p>
            <a:pPr algn="l">
              <a:lnSpc>
                <a:spcPts val="3365"/>
              </a:lnSpc>
              <a:spcBef>
                <a:spcPct val="0"/>
              </a:spcBef>
            </a:pPr>
            <a:r>
              <a:rPr lang="en-US" sz="2403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</a:p>
          <a:p>
            <a:pPr algn="l">
              <a:lnSpc>
                <a:spcPts val="2940"/>
              </a:lnSpc>
              <a:spcBef>
                <a:spcPct val="0"/>
              </a:spcBef>
            </a:pPr>
            <a:r>
              <a:rPr lang="en-US" sz="2100" dirty="0">
                <a:latin typeface="+mj-lt"/>
                <a:ea typeface="Open Sans Italics"/>
                <a:cs typeface="Open Sans Italics"/>
                <a:sym typeface="Open Sans Italics"/>
              </a:rPr>
              <a:t>1.Igotoworld</a:t>
            </a:r>
            <a:r>
              <a:rPr lang="uk-UA" sz="2100" dirty="0">
                <a:latin typeface="+mj-lt"/>
                <a:ea typeface="Open Sans Italics"/>
                <a:cs typeface="Open Sans Italics"/>
                <a:sym typeface="Open Sans Italics"/>
              </a:rPr>
              <a:t>. Режим доступу: </a:t>
            </a:r>
            <a:r>
              <a:rPr lang="en-US" sz="2100" dirty="0">
                <a:latin typeface="+mj-lt"/>
                <a:ea typeface="Open Sans Italics"/>
                <a:cs typeface="Open Sans Italics"/>
                <a:sym typeface="Open Sans Italics"/>
              </a:rPr>
              <a:t>https://ua.igotoworld.com/ua/poi_object/76963_dom-tribelya-zhitomir.htm#/google_vignette</a:t>
            </a:r>
          </a:p>
          <a:p>
            <a:pPr algn="l">
              <a:lnSpc>
                <a:spcPts val="2940"/>
              </a:lnSpc>
              <a:spcBef>
                <a:spcPct val="0"/>
              </a:spcBef>
            </a:pPr>
            <a:r>
              <a:rPr lang="en-US" sz="2100" dirty="0">
                <a:latin typeface="+mj-lt"/>
                <a:ea typeface="Open Sans Italics"/>
                <a:cs typeface="Open Sans Italics"/>
                <a:sym typeface="Open Sans Italics"/>
              </a:rPr>
              <a:t>2/</a:t>
            </a:r>
            <a:r>
              <a:rPr lang="en-US" sz="2100" dirty="0" err="1">
                <a:latin typeface="+mj-lt"/>
                <a:ea typeface="Open Sans Italics"/>
                <a:cs typeface="Open Sans Italics"/>
                <a:sym typeface="Open Sans Italics"/>
              </a:rPr>
              <a:t>Навігатор</a:t>
            </a:r>
            <a:r>
              <a:rPr lang="en-US" sz="2100" i="1" dirty="0">
                <a:latin typeface="+mj-lt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100" dirty="0" err="1">
                <a:latin typeface="+mj-lt"/>
                <a:ea typeface="Open Sans Italics"/>
                <a:cs typeface="Open Sans Italics"/>
                <a:sym typeface="Open Sans Italics"/>
              </a:rPr>
              <a:t>по</a:t>
            </a:r>
            <a:r>
              <a:rPr lang="en-US" sz="2100" dirty="0">
                <a:latin typeface="+mj-lt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100" dirty="0" err="1">
                <a:latin typeface="+mj-lt"/>
                <a:ea typeface="Open Sans Italics"/>
                <a:cs typeface="Open Sans Italics"/>
                <a:sym typeface="Open Sans Italics"/>
              </a:rPr>
              <a:t>муралах</a:t>
            </a:r>
            <a:r>
              <a:rPr lang="en-US" sz="2100" dirty="0">
                <a:latin typeface="+mj-lt"/>
                <a:ea typeface="Open Sans Italics"/>
                <a:cs typeface="Open Sans Italics"/>
                <a:sym typeface="Open Sans Italics"/>
              </a:rPr>
              <a:t>:</a:t>
            </a:r>
            <a:r>
              <a:rPr lang="en-US" sz="210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2100" dirty="0" err="1">
                <a:latin typeface="+mj-lt"/>
                <a:ea typeface="Open Sans"/>
                <a:cs typeface="Open Sans"/>
                <a:sym typeface="Open Sans"/>
              </a:rPr>
              <a:t>Житомир</a:t>
            </a:r>
            <a:r>
              <a:rPr lang="en-US" sz="210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2100" dirty="0" err="1">
                <a:latin typeface="+mj-lt"/>
                <a:ea typeface="Open Sans"/>
                <a:cs typeface="Open Sans"/>
                <a:sym typeface="Open Sans"/>
              </a:rPr>
              <a:t>Режим</a:t>
            </a:r>
            <a:r>
              <a:rPr lang="en-US" sz="210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2100" dirty="0" err="1">
                <a:latin typeface="+mj-lt"/>
                <a:ea typeface="Open Sans"/>
                <a:cs typeface="Open Sans"/>
                <a:sym typeface="Open Sans"/>
              </a:rPr>
              <a:t>доступу</a:t>
            </a:r>
            <a:r>
              <a:rPr lang="en-US" sz="2100" dirty="0">
                <a:latin typeface="+mj-lt"/>
                <a:ea typeface="Open Sans"/>
                <a:cs typeface="Open Sans"/>
                <a:sym typeface="Open Sans"/>
              </a:rPr>
              <a:t>: https://rubryka.com/photo/navigator-po-muralah-zhytomyr/ </a:t>
            </a:r>
          </a:p>
          <a:p>
            <a:pPr algn="l">
              <a:lnSpc>
                <a:spcPts val="2940"/>
              </a:lnSpc>
              <a:spcBef>
                <a:spcPct val="0"/>
              </a:spcBef>
            </a:pPr>
            <a:r>
              <a:rPr lang="en-US" sz="2100" dirty="0">
                <a:latin typeface="+mj-lt"/>
                <a:ea typeface="Open Sans"/>
                <a:cs typeface="Open Sans"/>
                <a:sym typeface="Open Sans"/>
              </a:rPr>
              <a:t>3. У </a:t>
            </a:r>
            <a:r>
              <a:rPr lang="en-US" sz="2100" dirty="0" err="1">
                <a:latin typeface="+mj-lt"/>
                <a:ea typeface="Open Sans"/>
                <a:cs typeface="Open Sans"/>
                <a:sym typeface="Open Sans"/>
              </a:rPr>
              <a:t>центрі</a:t>
            </a:r>
            <a:r>
              <a:rPr lang="en-US" sz="210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2100" dirty="0" err="1">
                <a:latin typeface="+mj-lt"/>
                <a:ea typeface="Open Sans"/>
                <a:cs typeface="Open Sans"/>
                <a:sym typeface="Open Sans"/>
              </a:rPr>
              <a:t>Житомира</a:t>
            </a:r>
            <a:r>
              <a:rPr lang="en-US" sz="210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2100" dirty="0" err="1">
                <a:latin typeface="+mj-lt"/>
                <a:ea typeface="Open Sans"/>
                <a:cs typeface="Open Sans"/>
                <a:sym typeface="Open Sans"/>
              </a:rPr>
              <a:t>з’явився</a:t>
            </a:r>
            <a:r>
              <a:rPr lang="en-US" sz="2100" dirty="0">
                <a:latin typeface="+mj-lt"/>
                <a:ea typeface="Open Sans"/>
                <a:cs typeface="Open Sans"/>
                <a:sym typeface="Open Sans"/>
              </a:rPr>
              <a:t> 20-ти </a:t>
            </a:r>
            <a:r>
              <a:rPr lang="en-US" sz="2100" dirty="0" err="1">
                <a:latin typeface="+mj-lt"/>
                <a:ea typeface="Open Sans"/>
                <a:cs typeface="Open Sans"/>
                <a:sym typeface="Open Sans"/>
              </a:rPr>
              <a:t>метровий</a:t>
            </a:r>
            <a:r>
              <a:rPr lang="en-US" sz="210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2100" dirty="0" err="1">
                <a:latin typeface="+mj-lt"/>
                <a:ea typeface="Open Sans"/>
                <a:cs typeface="Open Sans"/>
                <a:sym typeface="Open Sans"/>
              </a:rPr>
              <a:t>мурал</a:t>
            </a:r>
            <a:r>
              <a:rPr lang="en-US" sz="2100" dirty="0">
                <a:latin typeface="+mj-lt"/>
                <a:ea typeface="Open Sans"/>
                <a:cs typeface="Open Sans"/>
                <a:sym typeface="Open Sans"/>
              </a:rPr>
              <a:t>. #ШОТАМ, 2020. </a:t>
            </a:r>
            <a:r>
              <a:rPr lang="en-US" sz="2100" dirty="0" err="1">
                <a:latin typeface="+mj-lt"/>
                <a:ea typeface="Open Sans"/>
                <a:cs typeface="Open Sans"/>
                <a:sym typeface="Open Sans"/>
              </a:rPr>
              <a:t>Режим</a:t>
            </a:r>
            <a:r>
              <a:rPr lang="en-US" sz="210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2100" dirty="0" err="1">
                <a:latin typeface="+mj-lt"/>
                <a:ea typeface="Open Sans"/>
                <a:cs typeface="Open Sans"/>
                <a:sym typeface="Open Sans"/>
              </a:rPr>
              <a:t>доступу</a:t>
            </a:r>
            <a:r>
              <a:rPr lang="en-US" sz="210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2100" dirty="0" err="1">
                <a:latin typeface="+mj-lt"/>
                <a:ea typeface="Open Sans"/>
                <a:cs typeface="Open Sans"/>
                <a:sym typeface="Open Sans"/>
              </a:rPr>
              <a:t>до</a:t>
            </a:r>
            <a:r>
              <a:rPr lang="en-US" sz="210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2100" dirty="0" err="1">
                <a:latin typeface="+mj-lt"/>
                <a:ea typeface="Open Sans"/>
                <a:cs typeface="Open Sans"/>
                <a:sym typeface="Open Sans"/>
              </a:rPr>
              <a:t>ресурсу</a:t>
            </a:r>
            <a:r>
              <a:rPr lang="en-US" sz="2100" dirty="0">
                <a:latin typeface="+mj-lt"/>
                <a:ea typeface="Open Sans"/>
                <a:cs typeface="Open Sans"/>
                <a:sym typeface="Open Sans"/>
              </a:rPr>
              <a:t>: https://shotam.info/u-tsentri-zhytomyra-z-iavyvsia-20-metrovyy-mural-foto/ </a:t>
            </a:r>
            <a:endParaRPr lang="uk-UA" sz="2100" dirty="0">
              <a:latin typeface="+mj-lt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444"/>
            </a:stretch>
          </a:blipFill>
        </p:spPr>
        <p:txBody>
          <a:bodyPr/>
          <a:lstStyle/>
          <a:p>
            <a:endParaRPr lang="ru-UA"/>
          </a:p>
        </p:txBody>
      </p:sp>
      <p:grpSp>
        <p:nvGrpSpPr>
          <p:cNvPr id="3" name="Group 3"/>
          <p:cNvGrpSpPr/>
          <p:nvPr/>
        </p:nvGrpSpPr>
        <p:grpSpPr>
          <a:xfrm>
            <a:off x="2791381" y="3695700"/>
            <a:ext cx="14658419" cy="4800600"/>
            <a:chOff x="0" y="0"/>
            <a:chExt cx="3346235" cy="66724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346235" cy="667241"/>
            </a:xfrm>
            <a:custGeom>
              <a:avLst/>
              <a:gdLst/>
              <a:ahLst/>
              <a:cxnLst/>
              <a:rect l="l" t="t" r="r" b="b"/>
              <a:pathLst>
                <a:path w="3346235" h="667241">
                  <a:moveTo>
                    <a:pt x="0" y="0"/>
                  </a:moveTo>
                  <a:lnTo>
                    <a:pt x="3346235" y="0"/>
                  </a:lnTo>
                  <a:lnTo>
                    <a:pt x="3346235" y="667241"/>
                  </a:lnTo>
                  <a:lnTo>
                    <a:pt x="0" y="66724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ru-UA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346235" cy="7053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955271" y="4524640"/>
            <a:ext cx="14377458" cy="33669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 b="1" spc="2572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ДЯКУЮ ЗА УВАГУ!</a:t>
            </a:r>
            <a:endParaRPr lang="uk-UA" sz="6399" b="1" spc="2572" dirty="0">
              <a:solidFill>
                <a:srgbClr val="FFFFFF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uk-UA" sz="6399" b="1" spc="2572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До наступних зустрічей!</a:t>
            </a:r>
            <a:endParaRPr lang="en-US" sz="6399" b="1" spc="2572" dirty="0">
              <a:solidFill>
                <a:srgbClr val="FFFFFF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1476</TotalTime>
  <Words>1135</Words>
  <Application>Microsoft Office PowerPoint</Application>
  <PresentationFormat>Произвольный</PresentationFormat>
  <Paragraphs>64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4" baseType="lpstr">
      <vt:lpstr>Open Sans Italics</vt:lpstr>
      <vt:lpstr>Noto Serif Display</vt:lpstr>
      <vt:lpstr>Open Sans Bold</vt:lpstr>
      <vt:lpstr>Calibri</vt:lpstr>
      <vt:lpstr>Inter Bold</vt:lpstr>
      <vt:lpstr>Montserrat</vt:lpstr>
      <vt:lpstr>Canva Sans</vt:lpstr>
      <vt:lpstr>Canva Sans Bold</vt:lpstr>
      <vt:lpstr>Open Sans</vt:lpstr>
      <vt:lpstr>Arial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Clean Architecture Presentation</dc:title>
  <cp:lastModifiedBy>Леся Кухарська</cp:lastModifiedBy>
  <cp:revision>8</cp:revision>
  <dcterms:created xsi:type="dcterms:W3CDTF">2006-08-16T00:00:00Z</dcterms:created>
  <dcterms:modified xsi:type="dcterms:W3CDTF">2025-04-15T20:03:51Z</dcterms:modified>
  <dc:identifier>DAGkiTatvTM</dc:identifier>
</cp:coreProperties>
</file>