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7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07D5-9418-4DAA-ACF2-637F240F1B64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FA63-F36A-4A34-A4CE-8B700E498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642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07D5-9418-4DAA-ACF2-637F240F1B64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FA63-F36A-4A34-A4CE-8B700E498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3111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07D5-9418-4DAA-ACF2-637F240F1B64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FA63-F36A-4A34-A4CE-8B700E498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1454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07D5-9418-4DAA-ACF2-637F240F1B64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FA63-F36A-4A34-A4CE-8B700E498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2877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07D5-9418-4DAA-ACF2-637F240F1B64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FA63-F36A-4A34-A4CE-8B700E498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802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07D5-9418-4DAA-ACF2-637F240F1B64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FA63-F36A-4A34-A4CE-8B700E498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5021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07D5-9418-4DAA-ACF2-637F240F1B64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FA63-F36A-4A34-A4CE-8B700E498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4732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07D5-9418-4DAA-ACF2-637F240F1B64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FA63-F36A-4A34-A4CE-8B700E498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71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07D5-9418-4DAA-ACF2-637F240F1B64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FA63-F36A-4A34-A4CE-8B700E498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1779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07D5-9418-4DAA-ACF2-637F240F1B64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FA63-F36A-4A34-A4CE-8B700E498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8220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07D5-9418-4DAA-ACF2-637F240F1B64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FA63-F36A-4A34-A4CE-8B700E498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833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307D5-9418-4DAA-ACF2-637F240F1B64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4FA63-F36A-4A34-A4CE-8B700E4981F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366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Вінниця найкраща в рейтингу за якістю житт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05"/>
          <a:stretch/>
        </p:blipFill>
        <p:spPr bwMode="auto">
          <a:xfrm>
            <a:off x="2999846" y="0"/>
            <a:ext cx="9192154" cy="683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99846" y="132347"/>
            <a:ext cx="9192154" cy="12633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МІНІСТЕРСТВО ОСВІТИ І НАУКИ УКРАЇНИ</a:t>
            </a:r>
          </a:p>
          <a:p>
            <a:pPr algn="ctr"/>
            <a:r>
              <a:rPr lang="uk-U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ВІННИЦЬКЕ ТЕРИТОРІАЛЬНЕ ВІДДІЛЕННЯ МАЛОЇ АКАДЕМІЇ НАУК</a:t>
            </a:r>
          </a:p>
          <a:p>
            <a:pPr algn="ctr"/>
            <a:r>
              <a:rPr lang="uk-U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КОМУНАЛЬНИЙ ЗАКЛАД</a:t>
            </a:r>
          </a:p>
          <a:p>
            <a:pPr algn="ctr"/>
            <a:r>
              <a:rPr lang="uk-U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«ВІННИЦЬКИЙ ФІЗИКО-МАТЕМАТИЧНИЙ ЛІЦЕЙ № 17»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Дистанційне навчання - Головн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66" y="132347"/>
            <a:ext cx="1722704" cy="210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28084" y="2589823"/>
            <a:ext cx="2999845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виконала:</a:t>
            </a:r>
          </a:p>
          <a:p>
            <a:pPr algn="ctr"/>
            <a:r>
              <a:rPr lang="uk-UA" b="1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ліцеїстка</a:t>
            </a:r>
            <a:r>
              <a:rPr lang="uk-UA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7 класу</a:t>
            </a:r>
          </a:p>
          <a:p>
            <a:pPr algn="ctr"/>
            <a:r>
              <a:rPr lang="uk-UA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КЗ «ВФМЛ № 17»</a:t>
            </a:r>
          </a:p>
          <a:p>
            <a:pPr algn="ctr"/>
            <a:r>
              <a:rPr lang="uk-UA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ДОВГАНЬ </a:t>
            </a:r>
          </a:p>
          <a:p>
            <a:pPr algn="ctr"/>
            <a:r>
              <a:rPr lang="uk-UA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Валерія Олександрівна</a:t>
            </a:r>
            <a:endParaRPr lang="uk-UA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4042" y="4478531"/>
            <a:ext cx="2999845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</a:t>
            </a:r>
          </a:p>
          <a:p>
            <a:pPr algn="ctr"/>
            <a:r>
              <a:rPr lang="uk-UA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вчитель-методист, </a:t>
            </a:r>
          </a:p>
          <a:p>
            <a:pPr algn="ctr"/>
            <a:r>
              <a:rPr lang="uk-UA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хімії</a:t>
            </a:r>
          </a:p>
          <a:p>
            <a:pPr algn="ctr"/>
            <a:r>
              <a:rPr lang="uk-UA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КЗ «ВФМЛ № 17»</a:t>
            </a:r>
          </a:p>
          <a:p>
            <a:pPr algn="ctr"/>
            <a:r>
              <a:rPr lang="uk-UA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ЯНКАВЕЦЬ Олександр</a:t>
            </a:r>
            <a:endParaRPr lang="uk-UA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999846" y="0"/>
            <a:ext cx="0" cy="6839474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0" y="2370221"/>
            <a:ext cx="2999846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-28082" y="4286753"/>
            <a:ext cx="2999846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6147637"/>
            <a:ext cx="2999846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-28083" y="6470142"/>
            <a:ext cx="299984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 - 2025</a:t>
            </a:r>
            <a:endParaRPr lang="uk-UA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Picture 2" descr="Вінниця найкраща в рейтингу за якістю життя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99" r="24605" b="36319"/>
          <a:stretch/>
        </p:blipFill>
        <p:spPr bwMode="auto">
          <a:xfrm>
            <a:off x="3006867" y="2715889"/>
            <a:ext cx="9192154" cy="117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013888" y="2905904"/>
            <a:ext cx="9164070" cy="830997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ВІННИЦІ ДЛЯ ДІТЕЙ І ДОРОСЛИХ: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МАРШРУТИ ПОКОЛІНЬ</a:t>
            </a:r>
            <a:endParaRPr lang="uk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79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47318"/>
            <a:ext cx="12192000" cy="6256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" name="Picture 4" descr="Дистанційне навчання - Голов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2" y="14349"/>
            <a:ext cx="1079050" cy="13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6074458"/>
            <a:ext cx="12192000" cy="46671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0" y="6142840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ДОВГАЛЬ Валерія</a:t>
            </a:r>
            <a:endParaRPr lang="uk-UA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11442" y="464238"/>
            <a:ext cx="10880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ВІННИЦІ ДЛЯ ДІТЕЙ І ДОРОСЛИХ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МАРШРУТИ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0" y="1395445"/>
            <a:ext cx="4078705" cy="541421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апарат роботи</a:t>
            </a:r>
            <a:endParaRPr lang="uk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2343" y="2191460"/>
            <a:ext cx="118473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формувати уявлення про історичне минуле Вінниці через створення вікових екскурсійних маршрутів містом; виявити, як подача історичної інформації адаптується до різних вікових категорій та як екскурсія може стати інструментом збереження локальної історичної пам’яті.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Шеврон 8"/>
          <p:cNvSpPr/>
          <p:nvPr/>
        </p:nvSpPr>
        <p:spPr>
          <a:xfrm>
            <a:off x="4162927" y="1389932"/>
            <a:ext cx="3922294" cy="54142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</a:t>
            </a:r>
            <a:endParaRPr lang="uk-U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Шеврон 9"/>
          <p:cNvSpPr/>
          <p:nvPr/>
        </p:nvSpPr>
        <p:spPr>
          <a:xfrm>
            <a:off x="4162927" y="3242278"/>
            <a:ext cx="3922294" cy="54142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</a:t>
            </a:r>
            <a:endParaRPr lang="uk-U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2392" y="3910210"/>
            <a:ext cx="60960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подіями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пам’ятками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освітнє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2392" y="4473394"/>
            <a:ext cx="60960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сприйняття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віковими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підлітки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2392" y="5041946"/>
            <a:ext cx="60960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Підібрати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адаптовані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ілюстрації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кожного маршруту.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20897" y="3910183"/>
            <a:ext cx="549876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 екскурсійні маршрути для трьох вікових категорій:</a:t>
            </a:r>
            <a:b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молодшого шкільного віку (6–10 років) – 1-4 класи;</a:t>
            </a:r>
            <a:b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підлітків (11–15 років) – 5-9 класи; </a:t>
            </a:r>
            <a:b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дорослих (16+) – 10-11 класи.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520897" y="5040431"/>
            <a:ext cx="549876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неформальної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патріотичного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2391" y="5646984"/>
            <a:ext cx="11787265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маршрутів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мапи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постера, 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презентацію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публічного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12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47318"/>
            <a:ext cx="12192000" cy="6256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" name="Picture 4" descr="Дистанційне навчання - Голов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2" y="14349"/>
            <a:ext cx="1079050" cy="13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6074458"/>
            <a:ext cx="12192000" cy="46671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0" y="6142840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ДОВГАЛЬ Валерія</a:t>
            </a:r>
            <a:endParaRPr lang="uk-UA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11442" y="464238"/>
            <a:ext cx="10880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ВІННИЦІ ДЛЯ ДІТЕЙ І ДОРОСЛИХ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МАРШРУТИ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Шеврон 9"/>
          <p:cNvSpPr/>
          <p:nvPr/>
        </p:nvSpPr>
        <p:spPr>
          <a:xfrm>
            <a:off x="232391" y="1381224"/>
            <a:ext cx="3318766" cy="54142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</a:t>
            </a:r>
            <a:endParaRPr lang="uk-U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03720" y="1381224"/>
            <a:ext cx="8099259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подіями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«Міні Вінниця»: у Центральному парку встановили 12 копій відомих пам’яток міста. 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0" y="2115370"/>
            <a:ext cx="3854177" cy="3854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На екскурсійному майданчику «Вінниця в мініатюрі» з'явились нові будівлі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178" y="2132465"/>
            <a:ext cx="2637087" cy="1726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Вінницький парк мініатюр. Цікаві екскурсії та прогулянки 06-04-2022 - Афіша  Вінниці - moemisto.ua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178" y="3990105"/>
            <a:ext cx="2637087" cy="1979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Вінницький парк мініатюр. Цікаві екскурсії та прогулянки 06-04-2022 - Афіша  Вінниці - moemisto.ua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876" y="2132465"/>
            <a:ext cx="2300257" cy="1726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На екскурсійному майданчику «Вінниця в мініатюрі» з'явились нові будівлі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666" y="2115371"/>
            <a:ext cx="2147313" cy="1815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Вінницький парк мініатюр. Цікаві екскурсії та прогулянки 06-04-2022 - Афіша  Вінниці - moemisto.ua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876" y="4035447"/>
            <a:ext cx="4734104" cy="1882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866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47318"/>
            <a:ext cx="12192000" cy="6256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" name="Picture 4" descr="Дистанційне навчання - Голов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2" y="14349"/>
            <a:ext cx="1079050" cy="13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6074458"/>
            <a:ext cx="12192000" cy="46671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0" y="6142840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ДОВГАЛЬ Валерія</a:t>
            </a:r>
            <a:endParaRPr lang="uk-UA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11442" y="464238"/>
            <a:ext cx="10880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ВІННИЦІ ДЛЯ ДІТЕЙ І ДОРОСЛИХ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МАРШРУТИ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Шеврон 9"/>
          <p:cNvSpPr/>
          <p:nvPr/>
        </p:nvSpPr>
        <p:spPr>
          <a:xfrm>
            <a:off x="232391" y="1381224"/>
            <a:ext cx="3318766" cy="54142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</a:t>
            </a:r>
            <a:endParaRPr lang="uk-U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83549" y="1333187"/>
            <a:ext cx="8099259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сприйняття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віковими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підлітки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173297"/>
              </p:ext>
            </p:extLst>
          </p:nvPr>
        </p:nvGraphicFramePr>
        <p:xfrm>
          <a:off x="232390" y="2047900"/>
          <a:ext cx="11650418" cy="2042160"/>
        </p:xfrm>
        <a:graphic>
          <a:graphicData uri="http://schemas.openxmlformats.org/drawingml/2006/table">
            <a:tbl>
              <a:tblPr/>
              <a:tblGrid>
                <a:gridCol w="5825209">
                  <a:extLst>
                    <a:ext uri="{9D8B030D-6E8A-4147-A177-3AD203B41FA5}">
                      <a16:colId xmlns:a16="http://schemas.microsoft.com/office/drawing/2014/main" val="1023730282"/>
                    </a:ext>
                  </a:extLst>
                </a:gridCol>
                <a:gridCol w="5825209">
                  <a:extLst>
                    <a:ext uri="{9D8B030D-6E8A-4147-A177-3AD203B41FA5}">
                      <a16:colId xmlns:a16="http://schemas.microsoft.com/office/drawing/2014/main" val="13622006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(</a:t>
                      </a:r>
                      <a:r>
                        <a:rPr lang="uk-UA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Сильні сторони)</a:t>
                      </a:r>
                      <a:endParaRPr lang="uk-UA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 (</a:t>
                      </a:r>
                      <a:r>
                        <a:rPr lang="uk-UA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Слабкі сторони)</a:t>
                      </a:r>
                      <a:endParaRPr lang="uk-UA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644562"/>
                  </a:ext>
                </a:extLst>
              </a:tr>
              <a:tr h="171953"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🔹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Актуальність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теми —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розвиток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локальної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ідентичності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патріотизму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🔹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Висока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трудомісткість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підборі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матеріалу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різних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вікових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4754300"/>
                  </a:ext>
                </a:extLst>
              </a:tr>
              <a:tr h="245647"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🔹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Практичне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застосування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маршрути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можна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реально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використовувати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школі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туристичних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агенціях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тощо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🔹 Не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всі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об’єкти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мають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достатньо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візуальної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або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фактичної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інформації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0541909"/>
                  </a:ext>
                </a:extLst>
              </a:tr>
              <a:tr h="245647">
                <a:tc>
                  <a:txBody>
                    <a:bodyPr/>
                    <a:lstStyle/>
                    <a:p>
                      <a:pPr algn="just"/>
                      <a:r>
                        <a:rPr lang="uk-UA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🔹 Інтеграція різних предметів: історія, мистецтво, географія, психологія сприйняття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🔹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Обмежений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досвід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ресурси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створенні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повноцінного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екскурсійного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продукту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7986775"/>
                  </a:ext>
                </a:extLst>
              </a:tr>
              <a:tr h="319341">
                <a:tc>
                  <a:txBody>
                    <a:bodyPr/>
                    <a:lstStyle/>
                    <a:p>
                      <a:pPr algn="just"/>
                      <a:r>
                        <a:rPr lang="uk-UA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🔹 Власний творчий підхід </a:t>
                      </a:r>
                      <a:r>
                        <a:rPr lang="uk-UA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ліцеїстки</a:t>
                      </a:r>
                      <a:r>
                        <a:rPr lang="uk-UA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— маршрути, адаптація, ілюстрації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🔹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Може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виникнути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складність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формалізації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елементів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маршруту в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науковій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формі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(структура,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аналіз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висновки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334789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132007"/>
              </p:ext>
            </p:extLst>
          </p:nvPr>
        </p:nvGraphicFramePr>
        <p:xfrm>
          <a:off x="232389" y="4259979"/>
          <a:ext cx="11688820" cy="1752600"/>
        </p:xfrm>
        <a:graphic>
          <a:graphicData uri="http://schemas.openxmlformats.org/drawingml/2006/table">
            <a:tbl>
              <a:tblPr/>
              <a:tblGrid>
                <a:gridCol w="5844410">
                  <a:extLst>
                    <a:ext uri="{9D8B030D-6E8A-4147-A177-3AD203B41FA5}">
                      <a16:colId xmlns:a16="http://schemas.microsoft.com/office/drawing/2014/main" val="2565608407"/>
                    </a:ext>
                  </a:extLst>
                </a:gridCol>
                <a:gridCol w="5844410">
                  <a:extLst>
                    <a:ext uri="{9D8B030D-6E8A-4147-A177-3AD203B41FA5}">
                      <a16:colId xmlns:a16="http://schemas.microsoft.com/office/drawing/2014/main" val="14606363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(</a:t>
                      </a:r>
                      <a:r>
                        <a:rPr lang="uk-UA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Можливості)</a:t>
                      </a:r>
                      <a:endParaRPr lang="uk-UA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 (</a:t>
                      </a:r>
                      <a:r>
                        <a:rPr lang="uk-UA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Загрози)</a:t>
                      </a:r>
                      <a:endParaRPr lang="uk-UA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2340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🔸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Можливість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застосувати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результати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реальних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освітніх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музейних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програмах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🔸 У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разі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слабкої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реалізації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тема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може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здатися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занадто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широкою»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або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розважальною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для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наукового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конкурсу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4156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🔸 Участь у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проєктах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пов’язаних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із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розвитком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туризму,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збереженням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культурної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спадщини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🔸 Недостатня підтримка з боку дорослих (істориків, гідів, краєзнавців) для глибокого опрацювання маршруту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5454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🔸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Створення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мультимедійного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продукту (</a:t>
                      </a:r>
                      <a:r>
                        <a:rPr lang="ru-RU" sz="1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відеоекскурсія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карта, буклет)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🔸 Зміна формату конкурсу або вимог журі може вимагати швидкої адаптації презентації результатів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6146434"/>
                  </a:ext>
                </a:extLst>
              </a:tr>
            </a:tbl>
          </a:graphicData>
        </a:graphic>
      </p:graphicFrame>
      <p:cxnSp>
        <p:nvCxnSpPr>
          <p:cNvPr id="18" name="Прямая соединительная линия 17"/>
          <p:cNvCxnSpPr>
            <a:stCxn id="15" idx="0"/>
            <a:endCxn id="16" idx="2"/>
          </p:cNvCxnSpPr>
          <p:nvPr/>
        </p:nvCxnSpPr>
        <p:spPr>
          <a:xfrm>
            <a:off x="6057599" y="2047900"/>
            <a:ext cx="0" cy="396467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7" name="Прямая соединительная линия 2056"/>
          <p:cNvCxnSpPr/>
          <p:nvPr/>
        </p:nvCxnSpPr>
        <p:spPr>
          <a:xfrm flipV="1">
            <a:off x="308700" y="4199820"/>
            <a:ext cx="1149779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738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47318"/>
            <a:ext cx="12192000" cy="6256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" name="Picture 4" descr="Дистанційне навчання - Голов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2" y="14349"/>
            <a:ext cx="1079050" cy="13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6074458"/>
            <a:ext cx="12192000" cy="46671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0" y="6142840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ДОВГАЛЬ Валерія</a:t>
            </a:r>
            <a:endParaRPr lang="uk-UA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11442" y="464238"/>
            <a:ext cx="10880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ВІННИЦІ ДЛЯ ДІТЕЙ І ДОРОСЛИХ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МАРШРУТИ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Шеврон 9"/>
          <p:cNvSpPr/>
          <p:nvPr/>
        </p:nvSpPr>
        <p:spPr>
          <a:xfrm>
            <a:off x="232391" y="1381224"/>
            <a:ext cx="3318766" cy="54142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</a:t>
            </a:r>
            <a:endParaRPr lang="uk-U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83549" y="1333187"/>
            <a:ext cx="8099259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Підібрати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адаптовані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ілюстрації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кожного маршруту.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3484" y="2169772"/>
            <a:ext cx="4459324" cy="140272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306960" y="3626368"/>
            <a:ext cx="46644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Тривалість: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1,5–2 години</a:t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👣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зупинок: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</a:t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🎒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Формат: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пішохідна екскурсія </a:t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👶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 аудиторія: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діти 6–10 років (1–4 класи)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2390" y="2129609"/>
            <a:ext cx="707456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1.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Європейська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побачимо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Великий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годинник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Вежі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Артинова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розкажемо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 вежу, яка «сторожить час у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32388" y="2884074"/>
            <a:ext cx="70745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2. Вулиця Соборна — «Вулиця трьох назв»</a:t>
            </a:r>
          </a:p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побачимо: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Центральну вулицю міста</a:t>
            </a:r>
          </a:p>
          <a:p>
            <a:pPr algn="just"/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розкажемо: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 змінювалась назва вулиці за різних часів (історична гра «Відгадай, хто правив»).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32386" y="3853983"/>
            <a:ext cx="707457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3. Мури та монастир єзуїтів</a:t>
            </a:r>
          </a:p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побачимо: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Старовинні стіни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XVII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</a:t>
            </a:r>
          </a:p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розкажемо: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 монахів, які «будували місто мовчки» і навчали дітей.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2383" y="4629426"/>
            <a:ext cx="70745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4. Ляльковий театр або Костел Капуцинів</a:t>
            </a:r>
          </a:p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побачимо: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Костел, який нагадує замок.</a:t>
            </a:r>
          </a:p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розкажемо: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 храми були і школами, і укриттями, і місцем сили.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46260" y="5369985"/>
            <a:ext cx="70745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5. Набережна Рошен</a:t>
            </a:r>
          </a:p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побачимо: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Сучасне місце відпочинку біля річки Південний Буг</a:t>
            </a:r>
          </a:p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розкажемо: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 річка поєднує минуле і сучасне.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246260" y="2892337"/>
            <a:ext cx="706069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60140" y="3838181"/>
            <a:ext cx="706069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60140" y="4592647"/>
            <a:ext cx="706069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60140" y="5368090"/>
            <a:ext cx="706069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53822" y="2129609"/>
            <a:ext cx="0" cy="396467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5929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47318"/>
            <a:ext cx="12192000" cy="6256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" name="Picture 4" descr="Дистанційне навчання - Голов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2" y="14349"/>
            <a:ext cx="1079050" cy="13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6074458"/>
            <a:ext cx="12192000" cy="46671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0" y="6142840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ДОВГАЛЬ Валерія</a:t>
            </a:r>
            <a:endParaRPr lang="uk-UA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11442" y="464238"/>
            <a:ext cx="10880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ВІННИЦІ ДЛЯ ДІТЕЙ І ДОРОСЛИХ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МАРШРУТИ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Шеврон 9"/>
          <p:cNvSpPr/>
          <p:nvPr/>
        </p:nvSpPr>
        <p:spPr>
          <a:xfrm>
            <a:off x="232391" y="1381224"/>
            <a:ext cx="3318766" cy="54142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</a:t>
            </a:r>
            <a:endParaRPr lang="uk-U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83549" y="1333187"/>
            <a:ext cx="8099259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Підібрати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адаптовані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ілюстрації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кожного маршруту.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3484" y="2169772"/>
            <a:ext cx="4459324" cy="140272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32390" y="2129609"/>
            <a:ext cx="707456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1.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химерами (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вул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Гоголя, 2)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Міфічні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фасаді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будинку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сюрреалізм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готичній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Європі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витівка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архітектора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32388" y="2911705"/>
            <a:ext cx="707456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2. Старий трамвай і перша лінія (музей/вул. Соборна)</a:t>
            </a:r>
          </a:p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 змінювався транспорт і місто разом із ним</a:t>
            </a:r>
          </a:p>
          <a:p>
            <a:r>
              <a:rPr lang="uk-UA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Цікавинка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перший електричний трамвай у 1913 році — для міста це була революція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2383" y="3700095"/>
            <a:ext cx="70745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3. Аптека-музей (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вул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Соборна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47)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Фокус: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XIX ст. і як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лікувались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вінничани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2380" y="4244646"/>
            <a:ext cx="70745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4. Підземелля під Мурами (за можливості – розповідь, фото)</a:t>
            </a:r>
          </a:p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Справжні підземні ходи під Вінницею - міф чи факт?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46260" y="4793456"/>
            <a:ext cx="70745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5.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Старий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вінницький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двір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(з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елементами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єврейської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забудови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Фокус: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виглядало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повсякденне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ХІХ–ХХ ст.?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246260" y="2892337"/>
            <a:ext cx="706069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60140" y="3674433"/>
            <a:ext cx="706069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46260" y="4223315"/>
            <a:ext cx="706069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32380" y="4793935"/>
            <a:ext cx="706069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53822" y="2129609"/>
            <a:ext cx="0" cy="396467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7423484" y="3640874"/>
            <a:ext cx="45556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📍 Тривалість: 1,5–2 години</a:t>
            </a: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👣 Кількість зупинок: 5–6🔍</a:t>
            </a: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🎒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Формат: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пішохідна екскурсія + «живі історії»</a:t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🎯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 аудиторія: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учні 5–9 класів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253199" y="5316676"/>
            <a:ext cx="706069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239319" y="5355916"/>
            <a:ext cx="70745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6. Сквер Ліверпуль (сучасний простір)</a:t>
            </a:r>
          </a:p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Місто, яке балансує між минулим і сучасністю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599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47318"/>
            <a:ext cx="12192000" cy="6256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" name="Picture 4" descr="Дистанційне навчання - Голов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2" y="14349"/>
            <a:ext cx="1079050" cy="13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6500181"/>
            <a:ext cx="12192000" cy="36559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-55211" y="6506651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ДОВГАЛЬ Валерія</a:t>
            </a:r>
            <a:endParaRPr lang="uk-UA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11442" y="464238"/>
            <a:ext cx="10880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ВІННИЦІ ДЛЯ ДІТЕЙ І ДОРОСЛИХ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МАРШРУТИ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Шеврон 9"/>
          <p:cNvSpPr/>
          <p:nvPr/>
        </p:nvSpPr>
        <p:spPr>
          <a:xfrm>
            <a:off x="232391" y="1381224"/>
            <a:ext cx="3318766" cy="54142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</a:t>
            </a:r>
            <a:endParaRPr lang="uk-U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83549" y="1333187"/>
            <a:ext cx="8099259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Підібрати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адаптовані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ілюстрації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кожного маршруту.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2385" y="2081057"/>
            <a:ext cx="70884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1. Будинок з привидами (вул. Архітектора </a:t>
            </a:r>
            <a:r>
              <a:rPr lang="uk-UA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Артинова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15)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Міська легенда про дівчину-примару, яка з’являється в дзеркалі</a:t>
            </a:r>
            <a:b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Хто мешкає на горищі з початку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uk-UA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століття?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чому сусіди досі бояться цього будинку?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7649" y="3021113"/>
            <a:ext cx="73145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2. Мури Домініканського монастиря (вул. Монастирська, 24)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Потаємні ходи, монахи-алхіміки та привиди минулого</a:t>
            </a:r>
            <a:b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Цікавинка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Кажуть, уночі в підземеллях можна почути звуки органу й молитви латинською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9592" y="3773828"/>
            <a:ext cx="73125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3. Єзуїтський костел (нині </a:t>
            </a:r>
            <a:r>
              <a:rPr lang="uk-UA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Спасо</a:t>
            </a:r>
            <a:r>
              <a:rPr lang="uk-UA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-Преображенський собор, вул. Соборна, 23)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Фокус: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Чи міг костел бути місцем алхімічних досліджень?</a:t>
            </a:r>
          </a:p>
          <a:p>
            <a:pPr algn="just"/>
            <a:r>
              <a:rPr lang="uk-UA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Легенда: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крипті під вівтарем досі зберігається "запечатана кімната", яку ніхто не наважується відкрити.</a:t>
            </a:r>
            <a:endParaRPr lang="uk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32385" y="4408534"/>
            <a:ext cx="72858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4. Вежа </a:t>
            </a:r>
            <a:r>
              <a:rPr lang="uk-UA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Артинова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(вул. М. Оводова, 20)</a:t>
            </a:r>
          </a:p>
          <a:p>
            <a:pPr algn="just"/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Чому вежа змінює колір опівночі?</a:t>
            </a:r>
          </a:p>
          <a:p>
            <a:pPr algn="just"/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Міф: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вінницьких переказах вежа має магічні властивості — її годинник може спинити час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260140" y="3027890"/>
            <a:ext cx="706069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17649" y="3759777"/>
            <a:ext cx="706069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17649" y="4420159"/>
            <a:ext cx="706069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246262" y="2129609"/>
            <a:ext cx="7560" cy="436098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7423484" y="3640874"/>
            <a:ext cx="45556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📍 Тривалість: 1,5–2 години</a:t>
            </a: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👣 Кількість зупинок: 5–6🔍</a:t>
            </a: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🎒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Формат: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пішохідна екскурсія + «живі історії»</a:t>
            </a:r>
            <a:b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🎯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 аудиторія: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учні 5–9 класів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246262" y="5164229"/>
            <a:ext cx="706069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215878" y="5123986"/>
            <a:ext cx="76173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5. Підземелля під площею Ліверпуль </a:t>
            </a:r>
          </a:p>
          <a:p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Легенди старого міста — таємні змови, хідники і втрачені скарби</a:t>
            </a:r>
            <a:b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Цікавинка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Хто залишив дивні написи на цеглі в підземеллі? І чому сюди не пускають туристів?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0778" y="2164326"/>
            <a:ext cx="4296843" cy="1416774"/>
          </a:xfrm>
          <a:prstGeom prst="rect">
            <a:avLst/>
          </a:prstGeom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217648" y="5879902"/>
            <a:ext cx="706069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215878" y="5844263"/>
            <a:ext cx="10574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6. Костел Святого Духа (вул. Гоголя, 12)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Фокус: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Потойбічне і святе в одному місці — переплетіння релігії та містики</a:t>
            </a:r>
            <a:b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Легенда: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Існує переказ, що одного разу в костелі з’явилася постать без обличчя — і її бачили кілька людей одночасно</a:t>
            </a:r>
            <a:endParaRPr lang="uk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488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47318"/>
            <a:ext cx="12192000" cy="6256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" name="Picture 4" descr="Дистанційне навчання - Голов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2" y="14349"/>
            <a:ext cx="1079050" cy="13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6500181"/>
            <a:ext cx="12192000" cy="36559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-55211" y="6506651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ДОВГАЛЬ Валерія</a:t>
            </a:r>
            <a:endParaRPr lang="uk-UA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11442" y="464238"/>
            <a:ext cx="10880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ВІННИЦІ ДЛЯ ДІТЕЙ І ДОРОСЛИХ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МАРШРУТИ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Шеврон 9"/>
          <p:cNvSpPr/>
          <p:nvPr/>
        </p:nvSpPr>
        <p:spPr>
          <a:xfrm>
            <a:off x="232391" y="1381224"/>
            <a:ext cx="3318766" cy="54142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</a:t>
            </a:r>
            <a:endParaRPr lang="uk-U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83549" y="1333187"/>
            <a:ext cx="8099259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неформальної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патріотичного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H="1">
            <a:off x="246262" y="2129609"/>
            <a:ext cx="7560" cy="436098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01316" y="2924104"/>
            <a:ext cx="11189368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стимулює </a:t>
            </a:r>
            <a:r>
              <a:rPr kumimoji="0" lang="uk-UA" altLang="uk-UA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усвідомлення цінностей нації</a:t>
            </a: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сприяє </a:t>
            </a:r>
            <a:r>
              <a:rPr kumimoji="0" lang="uk-UA" altLang="uk-UA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 емоційного інтелекту</a:t>
            </a: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особисті переживання;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kumimoji="0" lang="uk-UA" altLang="uk-UA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ефективною педагогічною технологією</a:t>
            </a: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в патріотичному і громадянському вихованні.</a:t>
            </a:r>
          </a:p>
        </p:txBody>
      </p:sp>
    </p:spTree>
    <p:extLst>
      <p:ext uri="{BB962C8B-B14F-4D97-AF65-F5344CB8AC3E}">
        <p14:creationId xmlns:p14="http://schemas.microsoft.com/office/powerpoint/2010/main" val="760423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47318"/>
            <a:ext cx="12192000" cy="6256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" name="Picture 4" descr="Дистанційне навчання - Голов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2" y="14349"/>
            <a:ext cx="1079050" cy="13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6500181"/>
            <a:ext cx="12192000" cy="36559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-55211" y="6506651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ДОВГАЛЬ Валерія</a:t>
            </a:r>
            <a:endParaRPr lang="uk-UA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11442" y="464238"/>
            <a:ext cx="10880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ВІННИЦІ ДЛЯ ДІТЕЙ І ДОРОСЛИХ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МАРШРУТИ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Шеврон 9"/>
          <p:cNvSpPr/>
          <p:nvPr/>
        </p:nvSpPr>
        <p:spPr>
          <a:xfrm>
            <a:off x="232391" y="1381224"/>
            <a:ext cx="3318766" cy="54142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 маршруту</a:t>
            </a:r>
            <a:endParaRPr lang="uk-U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07612" y="1467268"/>
            <a:ext cx="809925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Європейська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Європейська площа та вежа Артинова - Вінниця. Офіційний туристичний сай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1" y="2008938"/>
            <a:ext cx="3013097" cy="443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606274" y="1932840"/>
            <a:ext cx="8300597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Колишня назва — Базарна площа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Тут колись був великий базар, де продавали овочі, фрукти, тканини та навіть коней!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Водонапірна вежа — головна окраса площі</a:t>
            </a: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Їй понад 100 років.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Раніше вона подавала воду в будинки.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ній працювали пожежники - вони з висоти шукали дим у місті.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Старі дерева — мовчазні свідки історії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Багатьом деревам у сквері понад 70 років — вони «бачили» минуле міста.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Перші трамваї — ще з 1913 року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Біля площі проходила перша трамвайна лінія у Вінниці.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Чому "Європейська"?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 тут поєднується історія та сучасність - як у справжньому європейському місті!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 бажань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Кажуть, якщо торкнутися </a:t>
            </a:r>
            <a:r>
              <a:rPr kumimoji="0" lang="uk-UA" alt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каменя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біля вежі й загадати добре бажання - воно </a:t>
            </a:r>
            <a:r>
              <a:rPr kumimoji="0" lang="uk-UA" alt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збудеться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9221" name="Picture 5" descr="Європейська площа, Вінниця — фото, опис, адрес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107" y="5058482"/>
            <a:ext cx="2099893" cy="1388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Європейська площа Вінниця відгуки, адреса, як доїхат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625" y="5047852"/>
            <a:ext cx="2315583" cy="139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7" name="Picture 11" descr="Європейська площа Вінниці - Файне місто Вінниця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2833" y="5037427"/>
            <a:ext cx="2108820" cy="140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941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47318"/>
            <a:ext cx="12192000" cy="6256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" name="Picture 4" descr="Дистанційне навчання - Голов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2" y="14349"/>
            <a:ext cx="1079050" cy="13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6500181"/>
            <a:ext cx="12192000" cy="36559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-55211" y="6506651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ДОВГАЛЬ Валерія</a:t>
            </a:r>
            <a:endParaRPr lang="uk-UA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11442" y="464238"/>
            <a:ext cx="10880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ВІННИЦІ ДЛЯ ДІТЕЙ І ДОРОСЛИХ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МАРШРУТИ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Шеврон 9"/>
          <p:cNvSpPr/>
          <p:nvPr/>
        </p:nvSpPr>
        <p:spPr>
          <a:xfrm>
            <a:off x="232391" y="1381224"/>
            <a:ext cx="3318766" cy="54142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 маршруту</a:t>
            </a:r>
            <a:endParaRPr lang="uk-U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07612" y="1467268"/>
            <a:ext cx="809925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трамвай та перша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лінія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4" descr="https://depo.vn.ua/sites/default/files/field/image/312547514234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98"/>
          <a:stretch/>
        </p:blipFill>
        <p:spPr bwMode="auto">
          <a:xfrm>
            <a:off x="232391" y="2071087"/>
            <a:ext cx="3460865" cy="170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807611" y="2030246"/>
            <a:ext cx="809926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Перший трамвай з’явився у 1913 році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 була справжня революція в транспорті міста! Вінниця стала </a:t>
            </a: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першим містом Поділля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де з’явився електричний трамвай.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трамваїв були… коні!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трамваїв людей возили кінні екіпажі. Трамвай був дуже сучасним — ні коней, ні диму, а їхав на електриці.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Трамвай приїхав із Європи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Перші вагони зробили у </a:t>
            </a: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Німеччині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рейки та обладнання завезли з Австро-Угорщини.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Перша лінія з’єднувала вокзал і центр міста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Вона проходила від залізничного вокзалу до річки Південний Буг (через сучасну вулицю Соборну).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Трамвай став символом модерної Вінниці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 показав, що місто хоче бути сучасним і розвиватися, як європейські столиці.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 проїзду - 5 копійок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 було недешево, тому трамвай був престижним транспортом.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Трамвай став «зіркою» старих листівок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 часто малювали на листівках і в рекламних буклетах - це був символ прогресу.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 трамвай - на швейцарських рейках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 у Вінниці їздять трамваї зі Швейцарії, але </a:t>
            </a: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рейки першої лінії частково збереглися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10247" name="Picture 7" descr="https://depo.vn.ua/sites/default/files/field/image/2_2_3241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1" y="3936790"/>
            <a:ext cx="3460865" cy="243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535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47318"/>
            <a:ext cx="12192000" cy="6256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" name="Picture 4" descr="Дистанційне навчання - Голов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2" y="14349"/>
            <a:ext cx="1079050" cy="13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6500181"/>
            <a:ext cx="12192000" cy="36559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-55211" y="6506651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ДОВГАЛЬ Валерія</a:t>
            </a:r>
            <a:endParaRPr lang="uk-UA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11442" y="464238"/>
            <a:ext cx="10880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ВІННИЦІ ДЛЯ ДІТЕЙ І ДОРОСЛИХ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МАРШРУТИ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Шеврон 9"/>
          <p:cNvSpPr/>
          <p:nvPr/>
        </p:nvSpPr>
        <p:spPr>
          <a:xfrm>
            <a:off x="232391" y="1381224"/>
            <a:ext cx="3318766" cy="54142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 маршруту</a:t>
            </a:r>
            <a:endParaRPr lang="uk-U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07612" y="1467268"/>
            <a:ext cx="809925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Аптека-музей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Музей-аптека Пирогова в Вінниці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1" y="1970682"/>
            <a:ext cx="3119719" cy="198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441032" y="1895206"/>
            <a:ext cx="8465839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Найстаріша аптека Вінниці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Заснована ще у </a:t>
            </a: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XVIII столітті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понад 230 років тому! У ній виготовляли ліки вручну.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Реальна аптека + музей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Тут досі діє справжня аптека, але в окремих залах можна побачити, </a:t>
            </a: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 виглядала аптека 100 років тому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Старовинні пляшечки й ваги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музеї зберігаються </a:t>
            </a: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баночки, ваги, ступки, рецептурні книги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усе автентичне, деяким предметам понад 150 років!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Ліки готували з трав і мінералів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Аптекарі тоді змішували трави, порошки з каменів, мед, спирт і навіть золото - все вручну.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Аптекар - як чарівник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 поважали, до нього йшли не тільки за ліками, а й за порадою. Його часто називали «вчений лікар».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Секретні рецепти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Деякі ліки готувалися за </a:t>
            </a: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 рецептами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які тримали в таємниці й передавали з покоління в покоління.</a:t>
            </a:r>
          </a:p>
        </p:txBody>
      </p:sp>
      <p:pic>
        <p:nvPicPr>
          <p:cNvPr id="11269" name="Picture 5" descr="Музей-аптека М. І. Пирогова. Перша сільська аптека на Поділлі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1" y="4041965"/>
            <a:ext cx="3119719" cy="233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Екскурсія &quot;Забутий Поділ + Аптека-музей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157" y="5010219"/>
            <a:ext cx="3162109" cy="177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Новини України: У Самборі відкрили аптеку-музей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176" y="5039191"/>
            <a:ext cx="2153783" cy="143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5" name="Picture 11" descr="На Львівщині відкрили аптеку-музей винахідника перероблення нафти Йогана  Зег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490" y="5025697"/>
            <a:ext cx="3103889" cy="177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910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47318"/>
            <a:ext cx="12192000" cy="6256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" name="Picture 4" descr="Дистанційне навчання - Голов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2" y="14349"/>
            <a:ext cx="1079050" cy="13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6500181"/>
            <a:ext cx="12192000" cy="36559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-55211" y="6506651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ДОВГАЛЬ Валерія</a:t>
            </a:r>
            <a:endParaRPr lang="uk-UA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11442" y="464238"/>
            <a:ext cx="10880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ВІННИЦІ ДЛЯ ДІТЕЙ І ДОРОСЛИХ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МАРШРУТИ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Шеврон 9"/>
          <p:cNvSpPr/>
          <p:nvPr/>
        </p:nvSpPr>
        <p:spPr>
          <a:xfrm>
            <a:off x="232391" y="1381224"/>
            <a:ext cx="3318766" cy="54142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uk-U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2391" y="2010810"/>
            <a:ext cx="1175517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 результати реалізації </a:t>
            </a:r>
            <a:r>
              <a:rPr lang="uk-UA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endParaRPr lang="uk-UA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межах дослідницької роботи було реалізовано авторський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«Історія Вінниці для дітей і дорослих: маршрути поколінь», у межах якого: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розроблено три адаптовані екскурсійні маршрути для різних вікових груп (1–4 класи, 5–9 класи, 10–11 класи та дорослі);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підібрано та створено історичні матеріали, легенди, ілюстрації та інтерактивні завдання відповідно до особливостей сприйняття кожної вікової категорії;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запропоновано екскурсію як ефективну форму неформальної освіти та інструмент патріотичного виховання;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оформлено маршрути у вигляді презентації, карти, візуального супроводу, що робить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зручним для впровадження у навчальну й позакласну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роботу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Особистий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внесок автора </a:t>
            </a:r>
            <a:r>
              <a:rPr lang="uk-UA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endParaRPr lang="uk-UA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Автором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самостійно: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здійснено збір і систематизацію історичних джерел про ключові об’єкти Вінниці;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адаптовано складну інформацію для подачі у формі цікавих фактів, легенд і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мініісторій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створено маршрути з урахуванням вікової психології, освітніх цілей та принципів інтерактивності;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оформлено матеріали для представлення на науковому конкурсі (презентація, візуальні елементи, афіша, карта маршруту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Елементи новизни дослідження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пропонує унікальний підхід до подачі краєзнавчого матеріалу через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диференційовані маршрути за віком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 систематизовано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адаптовані історії та легенди Вінниці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відповідно до вікових категорій.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Запропоновано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комплексне поєднання пішохідної екскурсії з елементами гри, </a:t>
            </a:r>
            <a:r>
              <a:rPr lang="uk-UA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квесту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емоційного занурення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підвищує рівень залучення та ефективність навчання.</a:t>
            </a:r>
          </a:p>
          <a:p>
            <a:pPr marL="742950" lvl="1" indent="-285750" algn="just"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Визначено, що екскурсія може бути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дієвим засобом формування локальної ідентичності та громадянської свідомості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2964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47318"/>
            <a:ext cx="12192000" cy="6256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" name="Picture 4" descr="Дистанційне навчання - Голов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2" y="14349"/>
            <a:ext cx="1079050" cy="13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6500181"/>
            <a:ext cx="12192000" cy="36559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-55211" y="6506651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ДОВГАЛЬ Валерія</a:t>
            </a:r>
            <a:endParaRPr lang="uk-UA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11442" y="464238"/>
            <a:ext cx="10880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ВІННИЦІ ДЛЯ ДІТЕЙ І ДОРОСЛИХ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МАРШРУТИ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Шеврон 9"/>
          <p:cNvSpPr/>
          <p:nvPr/>
        </p:nvSpPr>
        <p:spPr>
          <a:xfrm>
            <a:off x="232391" y="1381224"/>
            <a:ext cx="3318766" cy="54142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літератури</a:t>
            </a:r>
            <a:endParaRPr lang="uk-U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2391" y="2146243"/>
            <a:ext cx="3677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https://pirogov.com.ua/apteka_ua.htm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2391" y="2554507"/>
            <a:ext cx="5910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https://depo.vn.ua/rozdil-saytu/istoriya-vinnickogo-tramvayu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2391" y="2920386"/>
            <a:ext cx="6061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https://faine-misto.vinnica.ua/oglyad-lokacziyi-mini-vinnyczya/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32391" y="3295763"/>
            <a:ext cx="10272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https://vinnytsia.city/yak-vynyk-skver-liverpul-u-vinnytsi-istoriya-pro-muzyku-pyrizhky-i-zapysy-na-kistkah/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32391" y="3665095"/>
            <a:ext cx="4230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https://vinnytsia.city/yevropejska-ploshha/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32391" y="4040897"/>
            <a:ext cx="5487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https://vinnytsia-museum.in.ua/facts/vinnytsia-masonry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32391" y="4416699"/>
            <a:ext cx="4185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https://puppet.vn.ua/pro-teatr/istoriia-teatru</a:t>
            </a:r>
          </a:p>
        </p:txBody>
      </p:sp>
    </p:spTree>
    <p:extLst>
      <p:ext uri="{BB962C8B-B14F-4D97-AF65-F5344CB8AC3E}">
        <p14:creationId xmlns:p14="http://schemas.microsoft.com/office/powerpoint/2010/main" val="20650352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1735</Words>
  <Application>Microsoft Office PowerPoint</Application>
  <PresentationFormat>Широкоэкранный</PresentationFormat>
  <Paragraphs>199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Dell</cp:lastModifiedBy>
  <cp:revision>20</cp:revision>
  <dcterms:created xsi:type="dcterms:W3CDTF">2025-04-22T15:59:10Z</dcterms:created>
  <dcterms:modified xsi:type="dcterms:W3CDTF">2025-04-22T18:54:26Z</dcterms:modified>
</cp:coreProperties>
</file>